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1.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7" r:id="rId24"/>
  </p:sldMasterIdLst>
  <p:notesMasterIdLst>
    <p:notesMasterId r:id="rId92"/>
  </p:notesMasterIdLst>
  <p:sldIdLst>
    <p:sldId id="297" r:id="rId25"/>
    <p:sldId id="697" r:id="rId26"/>
    <p:sldId id="266" r:id="rId27"/>
    <p:sldId id="303" r:id="rId28"/>
    <p:sldId id="656" r:id="rId29"/>
    <p:sldId id="704" r:id="rId30"/>
    <p:sldId id="715" r:id="rId31"/>
    <p:sldId id="1047" r:id="rId32"/>
    <p:sldId id="716" r:id="rId33"/>
    <p:sldId id="1046" r:id="rId34"/>
    <p:sldId id="304" r:id="rId35"/>
    <p:sldId id="301" r:id="rId36"/>
    <p:sldId id="657" r:id="rId37"/>
    <p:sldId id="699" r:id="rId38"/>
    <p:sldId id="700" r:id="rId39"/>
    <p:sldId id="701" r:id="rId40"/>
    <p:sldId id="702" r:id="rId41"/>
    <p:sldId id="658" r:id="rId42"/>
    <p:sldId id="660" r:id="rId43"/>
    <p:sldId id="619" r:id="rId44"/>
    <p:sldId id="305" r:id="rId45"/>
    <p:sldId id="698" r:id="rId46"/>
    <p:sldId id="692" r:id="rId47"/>
    <p:sldId id="620" r:id="rId48"/>
    <p:sldId id="703" r:id="rId49"/>
    <p:sldId id="706" r:id="rId50"/>
    <p:sldId id="710" r:id="rId51"/>
    <p:sldId id="708" r:id="rId52"/>
    <p:sldId id="709" r:id="rId53"/>
    <p:sldId id="693" r:id="rId54"/>
    <p:sldId id="705" r:id="rId55"/>
    <p:sldId id="1043" r:id="rId56"/>
    <p:sldId id="628" r:id="rId57"/>
    <p:sldId id="662" r:id="rId58"/>
    <p:sldId id="663" r:id="rId59"/>
    <p:sldId id="664" r:id="rId60"/>
    <p:sldId id="665" r:id="rId61"/>
    <p:sldId id="717" r:id="rId62"/>
    <p:sldId id="1040" r:id="rId63"/>
    <p:sldId id="1041" r:id="rId64"/>
    <p:sldId id="1042" r:id="rId65"/>
    <p:sldId id="673" r:id="rId66"/>
    <p:sldId id="667" r:id="rId67"/>
    <p:sldId id="672" r:id="rId68"/>
    <p:sldId id="674" r:id="rId69"/>
    <p:sldId id="675" r:id="rId70"/>
    <p:sldId id="676" r:id="rId71"/>
    <p:sldId id="677" r:id="rId72"/>
    <p:sldId id="678" r:id="rId73"/>
    <p:sldId id="679" r:id="rId74"/>
    <p:sldId id="680" r:id="rId75"/>
    <p:sldId id="681" r:id="rId76"/>
    <p:sldId id="683" r:id="rId77"/>
    <p:sldId id="684" r:id="rId78"/>
    <p:sldId id="685" r:id="rId79"/>
    <p:sldId id="686" r:id="rId80"/>
    <p:sldId id="690" r:id="rId81"/>
    <p:sldId id="1044" r:id="rId82"/>
    <p:sldId id="1045" r:id="rId83"/>
    <p:sldId id="687" r:id="rId84"/>
    <p:sldId id="695" r:id="rId85"/>
    <p:sldId id="694" r:id="rId86"/>
    <p:sldId id="691" r:id="rId87"/>
    <p:sldId id="711" r:id="rId88"/>
    <p:sldId id="712" r:id="rId89"/>
    <p:sldId id="713" r:id="rId90"/>
    <p:sldId id="714" r:id="rId9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EFDA3D-46BB-2347-98B3-088732606D48}" v="348" dt="2025-12-03T08:13:48.2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68"/>
    <p:restoredTop sz="81754"/>
  </p:normalViewPr>
  <p:slideViewPr>
    <p:cSldViewPr snapToGrid="0">
      <p:cViewPr varScale="1">
        <p:scale>
          <a:sx n="61" d="100"/>
          <a:sy n="61" d="100"/>
        </p:scale>
        <p:origin x="248" y="7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18.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slide" Target="slides/slide44.xml"/><Relationship Id="rId84" Type="http://schemas.openxmlformats.org/officeDocument/2006/relationships/slide" Target="slides/slide60.xml"/><Relationship Id="rId89" Type="http://schemas.openxmlformats.org/officeDocument/2006/relationships/slide" Target="slides/slide65.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8.xml"/><Relationship Id="rId37" Type="http://schemas.openxmlformats.org/officeDocument/2006/relationships/slide" Target="slides/slide13.xml"/><Relationship Id="rId53" Type="http://schemas.openxmlformats.org/officeDocument/2006/relationships/slide" Target="slides/slide29.xml"/><Relationship Id="rId58" Type="http://schemas.openxmlformats.org/officeDocument/2006/relationships/slide" Target="slides/slide34.xml"/><Relationship Id="rId74" Type="http://schemas.openxmlformats.org/officeDocument/2006/relationships/slide" Target="slides/slide50.xml"/><Relationship Id="rId79" Type="http://schemas.openxmlformats.org/officeDocument/2006/relationships/slide" Target="slides/slide55.xml"/><Relationship Id="rId5" Type="http://schemas.openxmlformats.org/officeDocument/2006/relationships/slideMaster" Target="slideMasters/slideMaster2.xml"/><Relationship Id="rId90" Type="http://schemas.openxmlformats.org/officeDocument/2006/relationships/slide" Target="slides/slide66.xml"/><Relationship Id="rId95" Type="http://schemas.openxmlformats.org/officeDocument/2006/relationships/theme" Target="theme/theme1.xml"/><Relationship Id="rId22" Type="http://schemas.openxmlformats.org/officeDocument/2006/relationships/slideMaster" Target="slideMasters/slideMaster19.xml"/><Relationship Id="rId27" Type="http://schemas.openxmlformats.org/officeDocument/2006/relationships/slide" Target="slides/slide3.xml"/><Relationship Id="rId43" Type="http://schemas.openxmlformats.org/officeDocument/2006/relationships/slide" Target="slides/slide19.xml"/><Relationship Id="rId48" Type="http://schemas.openxmlformats.org/officeDocument/2006/relationships/slide" Target="slides/slide24.xml"/><Relationship Id="rId64" Type="http://schemas.openxmlformats.org/officeDocument/2006/relationships/slide" Target="slides/slide40.xml"/><Relationship Id="rId69" Type="http://schemas.openxmlformats.org/officeDocument/2006/relationships/slide" Target="slides/slide45.xml"/><Relationship Id="rId80" Type="http://schemas.openxmlformats.org/officeDocument/2006/relationships/slide" Target="slides/slide56.xml"/><Relationship Id="rId85" Type="http://schemas.openxmlformats.org/officeDocument/2006/relationships/slide" Target="slides/slide6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slide" Target="slides/slide43.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slide" Target="slides/slide46.xml"/><Relationship Id="rId75" Type="http://schemas.openxmlformats.org/officeDocument/2006/relationships/slide" Target="slides/slide51.xml"/><Relationship Id="rId83" Type="http://schemas.openxmlformats.org/officeDocument/2006/relationships/slide" Target="slides/slide59.xml"/><Relationship Id="rId88" Type="http://schemas.openxmlformats.org/officeDocument/2006/relationships/slide" Target="slides/slide64.xml"/><Relationship Id="rId91" Type="http://schemas.openxmlformats.org/officeDocument/2006/relationships/slide" Target="slides/slide67.xml"/><Relationship Id="rId9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slide" Target="slides/slide49.xml"/><Relationship Id="rId78" Type="http://schemas.openxmlformats.org/officeDocument/2006/relationships/slide" Target="slides/slide54.xml"/><Relationship Id="rId81" Type="http://schemas.openxmlformats.org/officeDocument/2006/relationships/slide" Target="slides/slide57.xml"/><Relationship Id="rId86" Type="http://schemas.openxmlformats.org/officeDocument/2006/relationships/slide" Target="slides/slide62.xml"/><Relationship Id="rId9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slide" Target="slides/slide52.xml"/><Relationship Id="rId97"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slide" Target="slides/slide47.xml"/><Relationship Id="rId92"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5.xml"/><Relationship Id="rId24" Type="http://schemas.openxmlformats.org/officeDocument/2006/relationships/slideMaster" Target="slideMasters/slideMaster21.xml"/><Relationship Id="rId40" Type="http://schemas.openxmlformats.org/officeDocument/2006/relationships/slide" Target="slides/slide16.xml"/><Relationship Id="rId45" Type="http://schemas.openxmlformats.org/officeDocument/2006/relationships/slide" Target="slides/slide21.xml"/><Relationship Id="rId66" Type="http://schemas.openxmlformats.org/officeDocument/2006/relationships/slide" Target="slides/slide42.xml"/><Relationship Id="rId87" Type="http://schemas.openxmlformats.org/officeDocument/2006/relationships/slide" Target="slides/slide63.xml"/><Relationship Id="rId61" Type="http://schemas.openxmlformats.org/officeDocument/2006/relationships/slide" Target="slides/slide37.xml"/><Relationship Id="rId82" Type="http://schemas.openxmlformats.org/officeDocument/2006/relationships/slide" Target="slides/slide5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6.xml"/><Relationship Id="rId35" Type="http://schemas.openxmlformats.org/officeDocument/2006/relationships/slide" Target="slides/slide11.xml"/><Relationship Id="rId56" Type="http://schemas.openxmlformats.org/officeDocument/2006/relationships/slide" Target="slides/slide32.xml"/><Relationship Id="rId77" Type="http://schemas.openxmlformats.org/officeDocument/2006/relationships/slide" Target="slides/slide53.xml"/><Relationship Id="rId8" Type="http://schemas.openxmlformats.org/officeDocument/2006/relationships/slideMaster" Target="slideMasters/slideMaster5.xml"/><Relationship Id="rId51" Type="http://schemas.openxmlformats.org/officeDocument/2006/relationships/slide" Target="slides/slide27.xml"/><Relationship Id="rId72" Type="http://schemas.openxmlformats.org/officeDocument/2006/relationships/slide" Target="slides/slide48.xml"/><Relationship Id="rId9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10/12/26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velocity and distribution of fragments is affected by the point of initiation, the characteristics of the explosive, and by the geometry and mechanical properties of the case material. When an explosive detonates a shockwave of tens of GPa propagates within it over a period of microseconds and couples to the medium surrounding it (the case). The immense internal pressure causes an outward acceleration of the case material until it fails in tension and fragments. The shock transmitted through the material reflects at surfaces and causes local enhancement of the pressure. The velocity at which the case is driven outwards depends upon the explosive material used, and on the ratio of the mass of explosive to the mass of the case. The direction of motion tends to be normal to the surface, but modified by the direction of the incident detonation wave as indicated above.</a:t>
            </a:r>
          </a:p>
          <a:p>
            <a:endParaRPr lang="en-US" dirty="0"/>
          </a:p>
          <a:p>
            <a:r>
              <a:rPr lang="en-US" dirty="0"/>
              <a:t>The velocity of the departing fragments and their initial direction of travel may be readily estimated for simple geometries by the GURNEY and TAYLOR equations. They provide a good estimate from which more detailed computer design can progress.</a:t>
            </a:r>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dirty="0"/>
          </a:p>
        </p:txBody>
      </p:sp>
    </p:spTree>
    <p:extLst>
      <p:ext uri="{BB962C8B-B14F-4D97-AF65-F5344CB8AC3E}">
        <p14:creationId xmlns:p14="http://schemas.microsoft.com/office/powerpoint/2010/main" val="122001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Gurney considered that the energy available from the explosive is partitioned between the KE of the detonation products and the KE of the fragments of the case. He considered several simple geometrical shapes such as cylinders and derived an equation for the initial static velocity.</a:t>
            </a:r>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3998827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Around only 25% of the available energy released is used to fragment the case and impart KE to the fragments. The remainder creates a shock front and blast effects. The fragments are propelled at high velocity for a short distance and then pass through the decaying shock wave. The rate at which the velocity of the shock front decreases is much greater than the decrease in fragment velocity due to drag etc. Therefore the radius of fragmentation damage is much larger than the radius of blast damage.</a:t>
            </a:r>
          </a:p>
          <a:p>
            <a:endParaRPr lang="en-US" dirty="0"/>
          </a:p>
          <a:p>
            <a:r>
              <a:rPr lang="en-US" dirty="0"/>
              <a:t>It must be understood that the Gurney equation takes no account of mechanical properties of the case material and makes no judgment on the size of distribution of fragments. For example, a case breaking into two fragments has the same velocity as a case breaking in many pieces. There is obviously a huge difference in lethality here. Finally, Gurney doe not provide more than a single velocity where, in reality, there would be a variation in velocity along the length of the case.</a:t>
            </a:r>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dirty="0"/>
          </a:p>
        </p:txBody>
      </p:sp>
    </p:spTree>
    <p:extLst>
      <p:ext uri="{BB962C8B-B14F-4D97-AF65-F5344CB8AC3E}">
        <p14:creationId xmlns:p14="http://schemas.microsoft.com/office/powerpoint/2010/main" val="3631729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4223C3D-1C56-CADF-BF67-9183D9C88D4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616324-6FB3-5A00-CB40-210AEDFE29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B584CC70-F6D1-AAF0-C6F8-39DA4CC12D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C955FB2-38CA-F049-87B9-31FF63540FC9}" type="slidenum">
              <a:rPr lang="en-GB" altLang="en-US" smtClean="0"/>
              <a:pPr/>
              <a:t>20</a:t>
            </a:fld>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21</a:t>
            </a:fld>
            <a:endParaRPr lang="en-US" dirty="0"/>
          </a:p>
        </p:txBody>
      </p:sp>
    </p:spTree>
    <p:extLst>
      <p:ext uri="{BB962C8B-B14F-4D97-AF65-F5344CB8AC3E}">
        <p14:creationId xmlns:p14="http://schemas.microsoft.com/office/powerpoint/2010/main" val="3604556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dirty="0"/>
          </a:p>
        </p:txBody>
      </p:sp>
    </p:spTree>
    <p:extLst>
      <p:ext uri="{BB962C8B-B14F-4D97-AF65-F5344CB8AC3E}">
        <p14:creationId xmlns:p14="http://schemas.microsoft.com/office/powerpoint/2010/main" val="2439483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p:cNvSpPr>
            <a:spLocks noGrp="1"/>
          </p:cNvSpPr>
          <p:nvPr>
            <p:ph type="sldNum" sz="quarter" idx="5"/>
          </p:nvPr>
        </p:nvSpPr>
        <p:spPr/>
        <p:txBody>
          <a:bodyPr/>
          <a:lstStyle/>
          <a:p>
            <a:fld id="{CA0126CA-006B-2740-A5FB-370B23BF5F2D}" type="slidenum">
              <a:rPr lang="en-US" smtClean="0"/>
              <a:t>24</a:t>
            </a:fld>
            <a:endParaRPr lang="en-US" dirty="0"/>
          </a:p>
        </p:txBody>
      </p:sp>
    </p:spTree>
    <p:extLst>
      <p:ext uri="{BB962C8B-B14F-4D97-AF65-F5344CB8AC3E}">
        <p14:creationId xmlns:p14="http://schemas.microsoft.com/office/powerpoint/2010/main" val="468944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dirty="0"/>
          </a:p>
        </p:txBody>
      </p:sp>
    </p:spTree>
    <p:extLst>
      <p:ext uri="{BB962C8B-B14F-4D97-AF65-F5344CB8AC3E}">
        <p14:creationId xmlns:p14="http://schemas.microsoft.com/office/powerpoint/2010/main" val="3157204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4223C3D-1C56-CADF-BF67-9183D9C88D4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616324-6FB3-5A00-CB40-210AEDFE29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B584CC70-F6D1-AAF0-C6F8-39DA4CC12D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C955FB2-38CA-F049-87B9-31FF63540FC9}" type="slidenum">
              <a:rPr lang="en-GB" altLang="en-US" smtClean="0"/>
              <a:pPr/>
              <a:t>30</a:t>
            </a:fld>
            <a:endParaRPr lang="en-GB" altLang="en-US" dirty="0"/>
          </a:p>
        </p:txBody>
      </p:sp>
    </p:spTree>
    <p:extLst>
      <p:ext uri="{BB962C8B-B14F-4D97-AF65-F5344CB8AC3E}">
        <p14:creationId xmlns:p14="http://schemas.microsoft.com/office/powerpoint/2010/main" val="4892448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penetration of armour by KE ammunition is discussed separately. Although some effect may be simply by striking the target, it is considered that the fragment is only effective if it penetrates at least the outer structure of the target. It is necessary to consider the characteristics of a fragment which affects its ability to penetrate. The following examples equate the work necessary to remove target material by two simple mechanisms to the energy available, which is simply the KE of the impinging fragment.</a:t>
            </a:r>
          </a:p>
        </p:txBody>
      </p:sp>
      <p:sp>
        <p:nvSpPr>
          <p:cNvPr id="4" name="Slide Number Placeholder 3"/>
          <p:cNvSpPr>
            <a:spLocks noGrp="1"/>
          </p:cNvSpPr>
          <p:nvPr>
            <p:ph type="sldNum" sz="quarter" idx="5"/>
          </p:nvPr>
        </p:nvSpPr>
        <p:spPr/>
        <p:txBody>
          <a:bodyPr/>
          <a:lstStyle/>
          <a:p>
            <a:fld id="{CA0126CA-006B-2740-A5FB-370B23BF5F2D}" type="slidenum">
              <a:rPr lang="en-US" smtClean="0"/>
              <a:t>36</a:t>
            </a:fld>
            <a:endParaRPr lang="en-US" dirty="0"/>
          </a:p>
        </p:txBody>
      </p:sp>
    </p:spTree>
    <p:extLst>
      <p:ext uri="{BB962C8B-B14F-4D97-AF65-F5344CB8AC3E}">
        <p14:creationId xmlns:p14="http://schemas.microsoft.com/office/powerpoint/2010/main" val="2229548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Bernoulli the force F acting on a body moving with velocity v through medium of density p is top equation. From newton F=ma and as such we iterate to the equation shown below</a:t>
            </a:r>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dirty="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3695079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denotes the type of body </a:t>
            </a:r>
            <a:r>
              <a:rPr lang="en-US" dirty="0" err="1"/>
              <a:t>armour</a:t>
            </a:r>
            <a:r>
              <a:rPr lang="en-US" dirty="0"/>
              <a:t>, ranging from stab vest to ballistic plate</a:t>
            </a:r>
          </a:p>
        </p:txBody>
      </p:sp>
    </p:spTree>
    <p:extLst>
      <p:ext uri="{BB962C8B-B14F-4D97-AF65-F5344CB8AC3E}">
        <p14:creationId xmlns:p14="http://schemas.microsoft.com/office/powerpoint/2010/main" val="15474385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can be observed in the graph above, tungsten has much greater density than steel, so slant range is further.</a:t>
            </a:r>
          </a:p>
        </p:txBody>
      </p:sp>
    </p:spTree>
    <p:extLst>
      <p:ext uri="{BB962C8B-B14F-4D97-AF65-F5344CB8AC3E}">
        <p14:creationId xmlns:p14="http://schemas.microsoft.com/office/powerpoint/2010/main" val="98605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static velocity Vo combines vectorially with the forward motion of the warhead at the moment of detonation. Vm as indicated in the figure for the front and rear fragments of cylindrical warhead initiated at the rear. </a:t>
            </a:r>
          </a:p>
          <a:p>
            <a:endParaRPr lang="en-US" dirty="0"/>
          </a:p>
          <a:p>
            <a:r>
              <a:rPr lang="en-US" dirty="0"/>
              <a:t>The Gurney velocity of each fragment is Vo and the Taylor angles are 0 rear and theta0 front. The dynamic fragment velocity Vd and the dynamic ejection angle </a:t>
            </a:r>
            <a:r>
              <a:rPr lang="en-US" dirty="0" err="1"/>
              <a:t>theata</a:t>
            </a:r>
            <a:r>
              <a:rPr lang="en-US" dirty="0"/>
              <a:t> d may be calculated by simple vectoral addition of velocities. In the configuration illustrated the dynamic velocity of the front fragment is greater than the rear fragments.</a:t>
            </a:r>
          </a:p>
        </p:txBody>
      </p:sp>
      <p:sp>
        <p:nvSpPr>
          <p:cNvPr id="4" name="Slide Number Placeholder 3"/>
          <p:cNvSpPr>
            <a:spLocks noGrp="1"/>
          </p:cNvSpPr>
          <p:nvPr>
            <p:ph type="sldNum" sz="quarter" idx="5"/>
          </p:nvPr>
        </p:nvSpPr>
        <p:spPr/>
        <p:txBody>
          <a:bodyPr/>
          <a:lstStyle/>
          <a:p>
            <a:fld id="{CA0126CA-006B-2740-A5FB-370B23BF5F2D}" type="slidenum">
              <a:rPr lang="en-US" smtClean="0"/>
              <a:t>45</a:t>
            </a:fld>
            <a:endParaRPr lang="en-US" dirty="0"/>
          </a:p>
        </p:txBody>
      </p:sp>
    </p:spTree>
    <p:extLst>
      <p:ext uri="{BB962C8B-B14F-4D97-AF65-F5344CB8AC3E}">
        <p14:creationId xmlns:p14="http://schemas.microsoft.com/office/powerpoint/2010/main" val="363103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graph shows fragment mass and the ratio of the cumulative mass of fragments for a 30mm HE shell. If the target is primarily people. then it will be seen that the number of fragments of mass 0.5 g or more is 100 and the ratio of the cumulative mass to the total shell by mass is only 33%. Against harder targets such as light armoured vehicles, the efficiency of the shell is low.</a:t>
            </a:r>
          </a:p>
        </p:txBody>
      </p:sp>
      <p:sp>
        <p:nvSpPr>
          <p:cNvPr id="4" name="Slide Number Placeholder 3"/>
          <p:cNvSpPr>
            <a:spLocks noGrp="1"/>
          </p:cNvSpPr>
          <p:nvPr>
            <p:ph type="sldNum" sz="quarter" idx="5"/>
          </p:nvPr>
        </p:nvSpPr>
        <p:spPr/>
        <p:txBody>
          <a:bodyPr/>
          <a:lstStyle/>
          <a:p>
            <a:fld id="{CA0126CA-006B-2740-A5FB-370B23BF5F2D}" type="slidenum">
              <a:rPr lang="en-US" smtClean="0"/>
              <a:t>48</a:t>
            </a:fld>
            <a:endParaRPr lang="en-US" dirty="0"/>
          </a:p>
        </p:txBody>
      </p:sp>
    </p:spTree>
    <p:extLst>
      <p:ext uri="{BB962C8B-B14F-4D97-AF65-F5344CB8AC3E}">
        <p14:creationId xmlns:p14="http://schemas.microsoft.com/office/powerpoint/2010/main" val="25077311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49</a:t>
            </a:fld>
            <a:endParaRPr lang="en-US" dirty="0"/>
          </a:p>
        </p:txBody>
      </p:sp>
    </p:spTree>
    <p:extLst>
      <p:ext uri="{BB962C8B-B14F-4D97-AF65-F5344CB8AC3E}">
        <p14:creationId xmlns:p14="http://schemas.microsoft.com/office/powerpoint/2010/main" val="16076767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50</a:t>
            </a:fld>
            <a:endParaRPr lang="en-US" dirty="0"/>
          </a:p>
        </p:txBody>
      </p:sp>
    </p:spTree>
    <p:extLst>
      <p:ext uri="{BB962C8B-B14F-4D97-AF65-F5344CB8AC3E}">
        <p14:creationId xmlns:p14="http://schemas.microsoft.com/office/powerpoint/2010/main" val="1869795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51</a:t>
            </a:fld>
            <a:endParaRPr lang="en-US" dirty="0"/>
          </a:p>
        </p:txBody>
      </p:sp>
    </p:spTree>
    <p:extLst>
      <p:ext uri="{BB962C8B-B14F-4D97-AF65-F5344CB8AC3E}">
        <p14:creationId xmlns:p14="http://schemas.microsoft.com/office/powerpoint/2010/main" val="3894978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Grooves in the explosive basically act as shaped charges to punch through the case wall. Zone embrittlement using chemicals or laser / electron beam process produce precise fragmentation patterns. Embrittlement can be 25-50% deep into the case from the outside and will generate radial cracking. This produces two fragment sizes from the inner (non-embrittled) and outer (embrittled) casing.</a:t>
            </a:r>
          </a:p>
        </p:txBody>
      </p:sp>
      <p:sp>
        <p:nvSpPr>
          <p:cNvPr id="4" name="Slide Number Placeholder 3"/>
          <p:cNvSpPr>
            <a:spLocks noGrp="1"/>
          </p:cNvSpPr>
          <p:nvPr>
            <p:ph type="sldNum" sz="quarter" idx="5"/>
          </p:nvPr>
        </p:nvSpPr>
        <p:spPr/>
        <p:txBody>
          <a:bodyPr/>
          <a:lstStyle/>
          <a:p>
            <a:fld id="{CA0126CA-006B-2740-A5FB-370B23BF5F2D}" type="slidenum">
              <a:rPr lang="en-US" smtClean="0"/>
              <a:t>52</a:t>
            </a:fld>
            <a:endParaRPr lang="en-US" dirty="0"/>
          </a:p>
        </p:txBody>
      </p:sp>
    </p:spTree>
    <p:extLst>
      <p:ext uri="{BB962C8B-B14F-4D97-AF65-F5344CB8AC3E}">
        <p14:creationId xmlns:p14="http://schemas.microsoft.com/office/powerpoint/2010/main" val="40717523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55</a:t>
            </a:fld>
            <a:endParaRPr lang="en-US" dirty="0"/>
          </a:p>
        </p:txBody>
      </p:sp>
    </p:spTree>
    <p:extLst>
      <p:ext uri="{BB962C8B-B14F-4D97-AF65-F5344CB8AC3E}">
        <p14:creationId xmlns:p14="http://schemas.microsoft.com/office/powerpoint/2010/main" val="12092872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60</a:t>
            </a:fld>
            <a:endParaRPr lang="en-US" dirty="0"/>
          </a:p>
        </p:txBody>
      </p:sp>
    </p:spTree>
    <p:extLst>
      <p:ext uri="{BB962C8B-B14F-4D97-AF65-F5344CB8AC3E}">
        <p14:creationId xmlns:p14="http://schemas.microsoft.com/office/powerpoint/2010/main" val="34337438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62</a:t>
            </a:fld>
            <a:endParaRPr lang="en-US" dirty="0"/>
          </a:p>
        </p:txBody>
      </p:sp>
    </p:spTree>
    <p:extLst>
      <p:ext uri="{BB962C8B-B14F-4D97-AF65-F5344CB8AC3E}">
        <p14:creationId xmlns:p14="http://schemas.microsoft.com/office/powerpoint/2010/main" val="20950213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63</a:t>
            </a:fld>
            <a:endParaRPr lang="en-US" dirty="0"/>
          </a:p>
        </p:txBody>
      </p:sp>
    </p:spTree>
    <p:extLst>
      <p:ext uri="{BB962C8B-B14F-4D97-AF65-F5344CB8AC3E}">
        <p14:creationId xmlns:p14="http://schemas.microsoft.com/office/powerpoint/2010/main" val="1053413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35901192"/>
      </p:ext>
    </p:extLst>
  </p:cSld>
  <p:clrMapOvr>
    <a:masterClrMapping/>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05078308"/>
      </p:ext>
    </p:extLst>
  </p:cSld>
  <p:clrMapOvr>
    <a:masterClrMapping/>
  </p:clrMapOvr>
  <p:extLst>
    <p:ext uri="{DCECCB84-F9BA-43D5-87BE-67443E8EF086}">
      <p15:sldGuideLst xmlns:p15="http://schemas.microsoft.com/office/powerpoint/2012/main"/>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0522914"/>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41448382"/>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20736766"/>
      </p:ext>
    </p:extLst>
  </p:cSld>
  <p:clrMapOvr>
    <a:masterClrMapping/>
  </p:clrMapOvr>
  <p:extLst>
    <p:ext uri="{DCECCB84-F9BA-43D5-87BE-67443E8EF086}">
      <p15:sldGuideLst xmlns:p15="http://schemas.microsoft.com/office/powerpoint/2012/main"/>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898371442"/>
      </p:ext>
    </p:extLst>
  </p:cSld>
  <p:clrMapOvr>
    <a:masterClrMapping/>
  </p:clrMapOvr>
  <p:extLst>
    <p:ext uri="{DCECCB84-F9BA-43D5-87BE-67443E8EF086}">
      <p15:sldGuideLst xmlns:p15="http://schemas.microsoft.com/office/powerpoint/2012/main"/>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385008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324018849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2899776"/>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1998048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2398962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86727415"/>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0313119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6384029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335125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2548295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84640319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4360499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9739097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55947644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0029344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34168781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7108576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19161202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586990608"/>
      </p:ext>
    </p:extLst>
  </p:cSld>
  <p:clrMapOvr>
    <a:masterClrMapping/>
  </p:clrMapOvr>
  <p:transition>
    <p:wipe dir="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0595463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45299336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69533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80657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slideLayout" Target="../slideLayouts/slideLayout46.xml"/><Relationship Id="rId26" Type="http://schemas.openxmlformats.org/officeDocument/2006/relationships/slideLayout" Target="../slideLayouts/slideLayout54.xml"/><Relationship Id="rId3" Type="http://schemas.openxmlformats.org/officeDocument/2006/relationships/slideLayout" Target="../slideLayouts/slideLayout31.xml"/><Relationship Id="rId21" Type="http://schemas.openxmlformats.org/officeDocument/2006/relationships/slideLayout" Target="../slideLayouts/slideLayout49.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5" Type="http://schemas.openxmlformats.org/officeDocument/2006/relationships/slideLayout" Target="../slideLayouts/slideLayout53.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20" Type="http://schemas.openxmlformats.org/officeDocument/2006/relationships/slideLayout" Target="../slideLayouts/slideLayout48.xml"/><Relationship Id="rId29" Type="http://schemas.openxmlformats.org/officeDocument/2006/relationships/slideLayout" Target="../slideLayouts/slideLayout57.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24" Type="http://schemas.openxmlformats.org/officeDocument/2006/relationships/slideLayout" Target="../slideLayouts/slideLayout52.xml"/><Relationship Id="rId32" Type="http://schemas.openxmlformats.org/officeDocument/2006/relationships/tags" Target="../tags/tag2.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23" Type="http://schemas.openxmlformats.org/officeDocument/2006/relationships/slideLayout" Target="../slideLayouts/slideLayout51.xml"/><Relationship Id="rId28" Type="http://schemas.openxmlformats.org/officeDocument/2006/relationships/slideLayout" Target="../slideLayouts/slideLayout56.xml"/><Relationship Id="rId10" Type="http://schemas.openxmlformats.org/officeDocument/2006/relationships/slideLayout" Target="../slideLayouts/slideLayout38.xml"/><Relationship Id="rId19" Type="http://schemas.openxmlformats.org/officeDocument/2006/relationships/slideLayout" Target="../slideLayouts/slideLayout47.xml"/><Relationship Id="rId31" Type="http://schemas.openxmlformats.org/officeDocument/2006/relationships/tags" Target="../tags/tag1.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 Id="rId22" Type="http://schemas.openxmlformats.org/officeDocument/2006/relationships/slideLayout" Target="../slideLayouts/slideLayout50.xml"/><Relationship Id="rId27" Type="http://schemas.openxmlformats.org/officeDocument/2006/relationships/slideLayout" Target="../slideLayouts/slideLayout55.xml"/><Relationship Id="rId30" Type="http://schemas.openxmlformats.org/officeDocument/2006/relationships/theme" Target="../theme/theme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1"/>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2"/>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298539737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 id="2147483727" r:id="rId20"/>
    <p:sldLayoutId id="2147483728" r:id="rId21"/>
    <p:sldLayoutId id="2147483729" r:id="rId22"/>
    <p:sldLayoutId id="2147483730" r:id="rId23"/>
    <p:sldLayoutId id="2147483731" r:id="rId24"/>
    <p:sldLayoutId id="2147483732" r:id="rId25"/>
    <p:sldLayoutId id="2147483733" r:id="rId26"/>
    <p:sldLayoutId id="2147483734" r:id="rId27"/>
    <p:sldLayoutId id="2147483735" r:id="rId28"/>
    <p:sldLayoutId id="2147483736" r:id="rId29"/>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image" Target="../media/image290.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22.png"/><Relationship Id="rId2" Type="http://schemas.openxmlformats.org/officeDocument/2006/relationships/image" Target="../media/image310.png"/><Relationship Id="rId1" Type="http://schemas.openxmlformats.org/officeDocument/2006/relationships/slideLayout" Target="../slideLayouts/slideLayout10.xml"/><Relationship Id="rId6" Type="http://schemas.openxmlformats.org/officeDocument/2006/relationships/image" Target="../media/image350.png"/><Relationship Id="rId5" Type="http://schemas.openxmlformats.org/officeDocument/2006/relationships/image" Target="../media/image340.png"/><Relationship Id="rId4" Type="http://schemas.openxmlformats.org/officeDocument/2006/relationships/image" Target="../media/image330.png"/></Relationships>
</file>

<file path=ppt/slides/_rels/slide15.xml.rels><?xml version="1.0" encoding="UTF-8" standalone="yes"?>
<Relationships xmlns="http://schemas.openxmlformats.org/package/2006/relationships"><Relationship Id="rId2" Type="http://schemas.openxmlformats.org/officeDocument/2006/relationships/image" Target="../media/image361.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321.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371.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91.png"/></Relationships>
</file>

<file path=ppt/slides/_rels/slide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image" Target="../media/image380.png"/><Relationship Id="rId1" Type="http://schemas.openxmlformats.org/officeDocument/2006/relationships/slideLayout" Target="../slideLayouts/slideLayout6.xml"/><Relationship Id="rId4" Type="http://schemas.openxmlformats.org/officeDocument/2006/relationships/image" Target="../media/image400.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30.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46.png"/><Relationship Id="rId5" Type="http://schemas.openxmlformats.org/officeDocument/2006/relationships/image" Target="../media/image450.png"/><Relationship Id="rId4" Type="http://schemas.openxmlformats.org/officeDocument/2006/relationships/image" Target="../media/image440.png"/></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0.xml"/><Relationship Id="rId4" Type="http://schemas.openxmlformats.org/officeDocument/2006/relationships/image" Target="../media/image49.png"/></Relationships>
</file>

<file path=ppt/slides/_rels/slide27.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0.png"/><Relationship Id="rId7" Type="http://schemas.openxmlformats.org/officeDocument/2006/relationships/image" Target="../media/image54.png"/><Relationship Id="rId2" Type="http://schemas.openxmlformats.org/officeDocument/2006/relationships/image" Target="../media/image50.png"/><Relationship Id="rId1" Type="http://schemas.openxmlformats.org/officeDocument/2006/relationships/slideLayout" Target="../slideLayouts/slideLayout10.xml"/><Relationship Id="rId6" Type="http://schemas.openxmlformats.org/officeDocument/2006/relationships/image" Target="../media/image53.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s>
</file>

<file path=ppt/slides/_rels/slide28.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9.png"/><Relationship Id="rId7" Type="http://schemas.openxmlformats.org/officeDocument/2006/relationships/image" Target="../media/image510.png"/><Relationship Id="rId2" Type="http://schemas.openxmlformats.org/officeDocument/2006/relationships/image" Target="../media/image58.png"/><Relationship Id="rId1" Type="http://schemas.openxmlformats.org/officeDocument/2006/relationships/slideLayout" Target="../slideLayouts/slideLayout10.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 Id="rId9" Type="http://schemas.openxmlformats.org/officeDocument/2006/relationships/image" Target="../media/image64.png"/></Relationships>
</file>

<file path=ppt/slides/_rels/slide29.xml.rels><?xml version="1.0" encoding="UTF-8" standalone="yes"?>
<Relationships xmlns="http://schemas.openxmlformats.org/package/2006/relationships"><Relationship Id="rId3" Type="http://schemas.openxmlformats.org/officeDocument/2006/relationships/image" Target="../media/image590.png"/><Relationship Id="rId2" Type="http://schemas.openxmlformats.org/officeDocument/2006/relationships/image" Target="../media/image47.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10.xml"/><Relationship Id="rId4" Type="http://schemas.openxmlformats.org/officeDocument/2006/relationships/image" Target="../media/image69.png"/></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png"/><Relationship Id="rId1" Type="http://schemas.openxmlformats.org/officeDocument/2006/relationships/slideLayout" Target="../slideLayouts/slideLayout6.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36.xml"/><Relationship Id="rId4" Type="http://schemas.openxmlformats.org/officeDocument/2006/relationships/image" Target="../media/image320.png"/></Relationships>
</file>

<file path=ppt/slides/_rels/slide39.xml.rels><?xml version="1.0" encoding="UTF-8" standalone="yes"?>
<Relationships xmlns="http://schemas.openxmlformats.org/package/2006/relationships"><Relationship Id="rId3" Type="http://schemas.openxmlformats.org/officeDocument/2006/relationships/image" Target="../media/image341.png"/><Relationship Id="rId2" Type="http://schemas.openxmlformats.org/officeDocument/2006/relationships/image" Target="../media/image331.png"/><Relationship Id="rId1" Type="http://schemas.openxmlformats.org/officeDocument/2006/relationships/slideLayout" Target="../slideLayouts/slideLayout36.xml"/><Relationship Id="rId6" Type="http://schemas.openxmlformats.org/officeDocument/2006/relationships/image" Target="../media/image370.png"/><Relationship Id="rId5" Type="http://schemas.openxmlformats.org/officeDocument/2006/relationships/image" Target="../media/image360.png"/><Relationship Id="rId4" Type="http://schemas.openxmlformats.org/officeDocument/2006/relationships/image" Target="../media/image79.png"/></Relationships>
</file>

<file path=ppt/slides/_rels/slide4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2.xml"/><Relationship Id="rId1" Type="http://schemas.openxmlformats.org/officeDocument/2006/relationships/slideLayout" Target="../slideLayouts/slideLayout56.xml"/></Relationships>
</file>

<file path=ppt/slides/_rels/slide4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3.xml"/><Relationship Id="rId1" Type="http://schemas.openxmlformats.org/officeDocument/2006/relationships/slideLayout" Target="../slideLayouts/slideLayout56.xml"/></Relationships>
</file>

<file path=ppt/slides/_rels/slide4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8" Type="http://schemas.openxmlformats.org/officeDocument/2006/relationships/image" Target="../media/image86.png"/><Relationship Id="rId13" Type="http://schemas.openxmlformats.org/officeDocument/2006/relationships/image" Target="../media/image91.png"/><Relationship Id="rId18" Type="http://schemas.openxmlformats.org/officeDocument/2006/relationships/image" Target="../media/image96.png"/><Relationship Id="rId3" Type="http://schemas.openxmlformats.org/officeDocument/2006/relationships/image" Target="../media/image810.png"/><Relationship Id="rId7" Type="http://schemas.openxmlformats.org/officeDocument/2006/relationships/image" Target="../media/image85.png"/><Relationship Id="rId12" Type="http://schemas.openxmlformats.org/officeDocument/2006/relationships/image" Target="../media/image90.png"/><Relationship Id="rId17" Type="http://schemas.openxmlformats.org/officeDocument/2006/relationships/image" Target="../media/image95.png"/><Relationship Id="rId2" Type="http://schemas.openxmlformats.org/officeDocument/2006/relationships/notesSlide" Target="../notesSlides/notesSlide14.xml"/><Relationship Id="rId16" Type="http://schemas.openxmlformats.org/officeDocument/2006/relationships/image" Target="../media/image94.png"/><Relationship Id="rId1" Type="http://schemas.openxmlformats.org/officeDocument/2006/relationships/slideLayout" Target="../slideLayouts/slideLayout7.xml"/><Relationship Id="rId6" Type="http://schemas.openxmlformats.org/officeDocument/2006/relationships/image" Target="../media/image840.png"/><Relationship Id="rId11" Type="http://schemas.openxmlformats.org/officeDocument/2006/relationships/image" Target="../media/image89.png"/><Relationship Id="rId5" Type="http://schemas.openxmlformats.org/officeDocument/2006/relationships/image" Target="../media/image830.png"/><Relationship Id="rId15" Type="http://schemas.openxmlformats.org/officeDocument/2006/relationships/image" Target="../media/image93.png"/><Relationship Id="rId10" Type="http://schemas.openxmlformats.org/officeDocument/2006/relationships/image" Target="../media/image88.png"/><Relationship Id="rId4" Type="http://schemas.openxmlformats.org/officeDocument/2006/relationships/image" Target="../media/image820.png"/><Relationship Id="rId9" Type="http://schemas.openxmlformats.org/officeDocument/2006/relationships/image" Target="../media/image87.png"/><Relationship Id="rId14" Type="http://schemas.openxmlformats.org/officeDocument/2006/relationships/image" Target="../media/image92.png"/></Relationships>
</file>

<file path=ppt/slides/_rels/slide4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01.png"/></Relationships>
</file>

<file path=ppt/slides/_rels/slide50.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04.png"/></Relationships>
</file>

<file path=ppt/slides/_rels/slide53.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7.xml"/><Relationship Id="rId4" Type="http://schemas.openxmlformats.org/officeDocument/2006/relationships/image" Target="../media/image110.png"/></Relationships>
</file>

<file path=ppt/slides/_rels/slide58.xml.rels><?xml version="1.0" encoding="UTF-8" standalone="yes"?>
<Relationships xmlns="http://schemas.openxmlformats.org/package/2006/relationships"><Relationship Id="rId2" Type="http://schemas.openxmlformats.org/officeDocument/2006/relationships/image" Target="../media/image1100.png"/><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63.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lvl="0" algn="just">
              <a:spcBef>
                <a:spcPts val="1200"/>
              </a:spcBef>
            </a:pPr>
            <a:r>
              <a:rPr lang="en-GB" sz="2400" b="1" dirty="0">
                <a:effectLst/>
                <a:ea typeface="Times New Roman" panose="02020603050405020304" pitchFamily="18" charset="0"/>
              </a:rPr>
              <a:t>Aim: </a:t>
            </a:r>
            <a:r>
              <a:rPr lang="en-GB" sz="2400" dirty="0"/>
              <a:t>To describe the nature and formation of fragmentation and its effectiveness against targets of interest</a:t>
            </a:r>
            <a:r>
              <a:rPr lang="en-GB" sz="2400" dirty="0">
                <a:effectLst/>
                <a:ea typeface="Times New Roman" panose="02020603050405020304" pitchFamily="18" charset="0"/>
              </a:rPr>
              <a:t>.</a:t>
            </a:r>
            <a:endParaRPr lang="en-GB" sz="2400" dirty="0">
              <a:ea typeface="Times New Roman" panose="02020603050405020304" pitchFamily="18" charset="0"/>
            </a:endParaRPr>
          </a:p>
          <a:p>
            <a:pPr lvl="0" algn="just">
              <a:spcBef>
                <a:spcPts val="1200"/>
              </a:spcBef>
            </a:pPr>
            <a:endParaRPr lang="en-US" sz="24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400" dirty="0">
                <a:effectLst/>
                <a:ea typeface="Calibri" panose="020F0502020204030204" pitchFamily="34" charset="0"/>
                <a:cs typeface="Times New Roman" panose="02020603050405020304" pitchFamily="18" charset="0"/>
              </a:rPr>
              <a:t>Learning Outcomes: Upon the successful completion of this </a:t>
            </a:r>
            <a:r>
              <a:rPr lang="en-US" sz="2400" dirty="0">
                <a:ea typeface="Calibri" panose="020F0502020204030204" pitchFamily="34" charset="0"/>
                <a:cs typeface="Times New Roman" panose="02020603050405020304" pitchFamily="18" charset="0"/>
              </a:rPr>
              <a:t>lesson</a:t>
            </a:r>
            <a:r>
              <a:rPr lang="en-US" sz="2400" dirty="0">
                <a:effectLst/>
                <a:ea typeface="Calibri" panose="020F0502020204030204" pitchFamily="34" charset="0"/>
                <a:cs typeface="Times New Roman" panose="02020603050405020304" pitchFamily="18" charset="0"/>
              </a:rPr>
              <a:t>, the student should be able to:</a:t>
            </a:r>
            <a:endParaRPr lang="en-GB" sz="24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t>Understand the application of scientific fragmentation theory in ordnance, munitions and explosive system design</a:t>
            </a:r>
            <a:r>
              <a:rPr lang="en-US" sz="2400" dirty="0"/>
              <a:t>; and</a:t>
            </a:r>
          </a:p>
          <a:p>
            <a:pPr marL="342900" lvl="0" indent="-342900" algn="just">
              <a:spcBef>
                <a:spcPts val="1200"/>
              </a:spcBef>
              <a:buFont typeface="Symbol" panose="05050102010706020507" pitchFamily="18" charset="2"/>
              <a:buChar char=""/>
            </a:pPr>
            <a:r>
              <a:rPr lang="en-US" sz="2400" dirty="0">
                <a:effectLst/>
                <a:ea typeface="Times New Roman" panose="02020603050405020304" pitchFamily="18" charset="0"/>
              </a:rPr>
              <a:t>Apply that design in a 3</a:t>
            </a:r>
            <a:r>
              <a:rPr lang="en-US" sz="2400" dirty="0">
                <a:ea typeface="Times New Roman" panose="02020603050405020304" pitchFamily="18" charset="0"/>
              </a:rPr>
              <a:t>-D setting to overmatch targets on land, sea and in the air.</a:t>
            </a:r>
            <a:endParaRPr lang="en-GB" sz="2400" dirty="0">
              <a:effectLst/>
              <a:ea typeface="Times New Roman" panose="02020603050405020304" pitchFamily="18" charset="0"/>
            </a:endParaRPr>
          </a:p>
          <a:p>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Theory of fragmentation</a:t>
            </a:r>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math problems with triangles and lines&#10;&#10;Description automatically generated with medium confidence">
            <a:extLst>
              <a:ext uri="{FF2B5EF4-FFF2-40B4-BE49-F238E27FC236}">
                <a16:creationId xmlns:a16="http://schemas.microsoft.com/office/drawing/2014/main" id="{C95735FC-8332-DBA4-CC87-A3259D09347C}"/>
              </a:ext>
            </a:extLst>
          </p:cNvPr>
          <p:cNvPicPr>
            <a:picLocks noChangeAspect="1"/>
          </p:cNvPicPr>
          <p:nvPr/>
        </p:nvPicPr>
        <p:blipFill>
          <a:blip r:embed="rId2"/>
          <a:stretch>
            <a:fillRect/>
          </a:stretch>
        </p:blipFill>
        <p:spPr>
          <a:xfrm>
            <a:off x="2857007" y="643467"/>
            <a:ext cx="6477985" cy="5571066"/>
          </a:xfrm>
          <a:prstGeom prst="rect">
            <a:avLst/>
          </a:prstGeom>
        </p:spPr>
      </p:pic>
    </p:spTree>
    <p:extLst>
      <p:ext uri="{BB962C8B-B14F-4D97-AF65-F5344CB8AC3E}">
        <p14:creationId xmlns:p14="http://schemas.microsoft.com/office/powerpoint/2010/main" val="3426053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ar parked on the side of the road&#10;&#10;Description automatically generated with low confidence">
            <a:extLst>
              <a:ext uri="{FF2B5EF4-FFF2-40B4-BE49-F238E27FC236}">
                <a16:creationId xmlns:a16="http://schemas.microsoft.com/office/drawing/2014/main" id="{1B18D064-EDAD-2648-61D6-3B68D6A1ECF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Fragmentation theory</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2042" y="2265037"/>
            <a:ext cx="3822189" cy="3742762"/>
          </a:xfrm>
        </p:spPr>
        <p:txBody>
          <a:bodyPr vert="horz"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The explosive fragmentation process</a:t>
            </a:r>
          </a:p>
          <a:p>
            <a:pPr marL="457200" indent="-228600">
              <a:buFont typeface="Arial" panose="020B0604020202020204" pitchFamily="34" charset="0"/>
              <a:buChar char="•"/>
            </a:pPr>
            <a:r>
              <a:rPr lang="en-US" sz="2000" dirty="0">
                <a:solidFill>
                  <a:schemeClr val="tx1"/>
                </a:solidFill>
              </a:rPr>
              <a:t>Fragmentation velocity (Gurney)</a:t>
            </a:r>
          </a:p>
          <a:p>
            <a:pPr marL="457200" indent="-228600">
              <a:buFont typeface="Arial" panose="020B0604020202020204" pitchFamily="34" charset="0"/>
              <a:buChar char="•"/>
            </a:pPr>
            <a:r>
              <a:rPr lang="en-US" sz="2000" dirty="0">
                <a:solidFill>
                  <a:schemeClr val="tx1"/>
                </a:solidFill>
              </a:rPr>
              <a:t>Fragmentation direction (Taylor)</a:t>
            </a:r>
          </a:p>
          <a:p>
            <a:pPr marL="457200" indent="-228600">
              <a:buFont typeface="Arial" panose="020B0604020202020204" pitchFamily="34" charset="0"/>
              <a:buChar char="•"/>
            </a:pPr>
            <a:r>
              <a:rPr lang="en-US" sz="2000" dirty="0">
                <a:solidFill>
                  <a:schemeClr val="tx1"/>
                </a:solidFill>
              </a:rPr>
              <a:t>The effectiveness of warheads</a:t>
            </a:r>
          </a:p>
          <a:p>
            <a:pPr marL="457200" indent="-228600">
              <a:buFont typeface="Arial" panose="020B0604020202020204" pitchFamily="34" charset="0"/>
              <a:buChar char="•"/>
            </a:pPr>
            <a:r>
              <a:rPr lang="en-US" sz="2000" dirty="0">
                <a:solidFill>
                  <a:schemeClr val="tx1"/>
                </a:solidFill>
              </a:rPr>
              <a:t>Fragmentation penetration</a:t>
            </a:r>
          </a:p>
          <a:p>
            <a:pPr marL="457200" indent="-228600">
              <a:buFont typeface="Arial" panose="020B0604020202020204" pitchFamily="34" charset="0"/>
              <a:buChar char="•"/>
            </a:pPr>
            <a:r>
              <a:rPr lang="en-US" sz="2000" dirty="0">
                <a:solidFill>
                  <a:schemeClr val="tx1"/>
                </a:solidFill>
              </a:rPr>
              <a:t>Examination of real systems</a:t>
            </a:r>
          </a:p>
          <a:p>
            <a:pPr marL="1143000" lvl="1"/>
            <a:r>
              <a:rPr lang="en-US" sz="2000" dirty="0"/>
              <a:t>Fragment size distribution</a:t>
            </a:r>
          </a:p>
          <a:p>
            <a:pPr marL="1143000" lvl="1"/>
            <a:r>
              <a:rPr lang="en-US" sz="2000" dirty="0"/>
              <a:t>Direction of fragmentation</a:t>
            </a:r>
            <a:endParaRPr lang="en-US" sz="2400" dirty="0">
              <a:solidFill>
                <a:schemeClr val="tx1"/>
              </a:solidFill>
            </a:endParaRPr>
          </a:p>
          <a:p>
            <a:pPr marL="457200" indent="-228600">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Neville Mott proposed the scientific theory of fragmentation in 1943:</a:t>
            </a:r>
          </a:p>
          <a:p>
            <a:endParaRPr lang="en-US" dirty="0"/>
          </a:p>
          <a:p>
            <a:pPr marL="457200" indent="-457200">
              <a:buFont typeface="Wingdings" pitchFamily="2" charset="2"/>
              <a:buChar char="Ø"/>
            </a:pPr>
            <a:r>
              <a:rPr lang="en-US" dirty="0"/>
              <a:t>If small fragments are required, then the explosive charge / casing should approach unity (a thin walled case). The material should have limited ductility and the explosive of high energy (high brisance)</a:t>
            </a:r>
          </a:p>
          <a:p>
            <a:pPr marL="457200" indent="-457200">
              <a:buFont typeface="Wingdings" pitchFamily="2" charset="2"/>
              <a:buChar char="Ø"/>
            </a:pPr>
            <a:r>
              <a:rPr lang="en-US" dirty="0"/>
              <a:t>If large fragments are required then a thicker more ductile case is required, with lower energy (lower brisance) explosive.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Introduction</a:t>
            </a:r>
          </a:p>
        </p:txBody>
      </p:sp>
    </p:spTree>
    <p:extLst>
      <p:ext uri="{BB962C8B-B14F-4D97-AF65-F5344CB8AC3E}">
        <p14:creationId xmlns:p14="http://schemas.microsoft.com/office/powerpoint/2010/main" val="364647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60" y="856180"/>
            <a:ext cx="4560584"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chemeClr val="tx1"/>
                </a:solidFill>
                <a:latin typeface="+mj-lt"/>
                <a:ea typeface="+mj-ea"/>
                <a:cs typeface="+mj-cs"/>
              </a:rPr>
              <a:t>Introduction</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159341" y="2263602"/>
            <a:ext cx="5526468" cy="3979585"/>
          </a:xfrm>
        </p:spPr>
        <p:txBody>
          <a:bodyPr vert="horz" wrap="square" lIns="91440" tIns="45720" rIns="91440" bIns="45720" rtlCol="0" anchor="ctr">
            <a:normAutofit fontScale="92500" lnSpcReduction="10000"/>
          </a:bodyPr>
          <a:lstStyle/>
          <a:p>
            <a:pPr indent="-228600">
              <a:buFont typeface="Arial" panose="020B0604020202020204" pitchFamily="34" charset="0"/>
              <a:buChar char="•"/>
            </a:pPr>
            <a:r>
              <a:rPr lang="en-US" sz="1600" dirty="0">
                <a:solidFill>
                  <a:schemeClr val="tx1"/>
                </a:solidFill>
              </a:rPr>
              <a:t>To predict characteristics of warheads such as:</a:t>
            </a:r>
          </a:p>
          <a:p>
            <a:pPr indent="-228600">
              <a:buFont typeface="Arial" panose="020B0604020202020204" pitchFamily="34" charset="0"/>
              <a:buChar char="•"/>
            </a:pPr>
            <a:endParaRPr lang="en-US" sz="1600" dirty="0">
              <a:solidFill>
                <a:schemeClr val="tx1"/>
              </a:solidFill>
            </a:endParaRPr>
          </a:p>
          <a:p>
            <a:pPr marL="1143000" lvl="1"/>
            <a:r>
              <a:rPr lang="en-US" sz="1600" dirty="0"/>
              <a:t>The mean mass of fragments</a:t>
            </a:r>
          </a:p>
          <a:p>
            <a:pPr marL="1143000" lvl="1"/>
            <a:r>
              <a:rPr lang="en-US" sz="1600" dirty="0"/>
              <a:t>The initial velocity of fragments</a:t>
            </a:r>
          </a:p>
          <a:p>
            <a:pPr marL="1143000" lvl="1"/>
            <a:r>
              <a:rPr lang="en-US" sz="1600" dirty="0"/>
              <a:t>The fragment mass distribution</a:t>
            </a:r>
          </a:p>
          <a:p>
            <a:pPr marL="1143000" lvl="1"/>
            <a:r>
              <a:rPr lang="en-US" sz="1600" dirty="0"/>
              <a:t>The fragment velocity distribution</a:t>
            </a:r>
          </a:p>
          <a:p>
            <a:pPr indent="-228600">
              <a:buFont typeface="Arial" panose="020B0604020202020204" pitchFamily="34" charset="0"/>
              <a:buChar char="•"/>
            </a:pPr>
            <a:endParaRPr lang="en-US" sz="1600" dirty="0">
              <a:solidFill>
                <a:schemeClr val="tx1"/>
              </a:solidFill>
            </a:endParaRPr>
          </a:p>
          <a:p>
            <a:pPr indent="-228600">
              <a:buFont typeface="Arial" panose="020B0604020202020204" pitchFamily="34" charset="0"/>
              <a:buChar char="•"/>
            </a:pPr>
            <a:r>
              <a:rPr lang="en-US" sz="1600" dirty="0">
                <a:solidFill>
                  <a:schemeClr val="tx1"/>
                </a:solidFill>
              </a:rPr>
              <a:t>As a function of parameters such as:</a:t>
            </a:r>
          </a:p>
          <a:p>
            <a:pPr indent="-228600">
              <a:buFont typeface="Arial" panose="020B0604020202020204" pitchFamily="34" charset="0"/>
              <a:buChar char="•"/>
            </a:pPr>
            <a:endParaRPr lang="en-US" sz="1600" dirty="0">
              <a:solidFill>
                <a:schemeClr val="tx1"/>
              </a:solidFill>
            </a:endParaRPr>
          </a:p>
          <a:p>
            <a:pPr marL="1143000" lvl="1"/>
            <a:r>
              <a:rPr lang="en-US" sz="1600" dirty="0"/>
              <a:t>Explosive type (TNT, RDX, HMX, AMATOL etc)</a:t>
            </a:r>
          </a:p>
          <a:p>
            <a:pPr marL="1143000" lvl="1"/>
            <a:r>
              <a:rPr lang="en-US" sz="1600" dirty="0"/>
              <a:t>Relative masses of the explosive and the warhead case</a:t>
            </a:r>
          </a:p>
          <a:p>
            <a:pPr marL="1143000" lvl="1"/>
            <a:r>
              <a:rPr lang="en-US" sz="1600" dirty="0"/>
              <a:t>The mechanical and physical properties of the case</a:t>
            </a:r>
          </a:p>
          <a:p>
            <a:pPr marL="1143000" lvl="1"/>
            <a:r>
              <a:rPr lang="en-US" sz="1600" dirty="0"/>
              <a:t>The case geometry</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arrow&#10;&#10;Description automatically generated">
            <a:extLst>
              <a:ext uri="{FF2B5EF4-FFF2-40B4-BE49-F238E27FC236}">
                <a16:creationId xmlns:a16="http://schemas.microsoft.com/office/drawing/2014/main" id="{8D45A999-D81A-6B07-AB17-B7AFF9F33AA4}"/>
              </a:ext>
            </a:extLst>
          </p:cNvPr>
          <p:cNvPicPr>
            <a:picLocks noChangeAspect="1"/>
          </p:cNvPicPr>
          <p:nvPr/>
        </p:nvPicPr>
        <p:blipFill rotWithShape="1">
          <a:blip r:embed="rId2"/>
          <a:srcRect l="7680" r="13145" b="-2"/>
          <a:stretch/>
        </p:blipFill>
        <p:spPr>
          <a:xfrm>
            <a:off x="5977788" y="799352"/>
            <a:ext cx="5425410" cy="5259296"/>
          </a:xfrm>
          <a:prstGeom prst="rect">
            <a:avLst/>
          </a:prstGeom>
        </p:spPr>
      </p:pic>
    </p:spTree>
    <p:extLst>
      <p:ext uri="{BB962C8B-B14F-4D97-AF65-F5344CB8AC3E}">
        <p14:creationId xmlns:p14="http://schemas.microsoft.com/office/powerpoint/2010/main" val="144466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C976-E078-49A4-69FD-D716BBB17B82}"/>
              </a:ext>
            </a:extLst>
          </p:cNvPr>
          <p:cNvSpPr>
            <a:spLocks noGrp="1"/>
          </p:cNvSpPr>
          <p:nvPr>
            <p:ph type="title"/>
          </p:nvPr>
        </p:nvSpPr>
        <p:spPr/>
        <p:txBody>
          <a:bodyPr>
            <a:normAutofit/>
          </a:bodyPr>
          <a:lstStyle/>
          <a:p>
            <a:r>
              <a:rPr lang="en-US" sz="3600" dirty="0"/>
              <a:t>Remember Neville Mott – Proc. Roy. Soc. (A) 189, 300 (1947)</a:t>
            </a:r>
          </a:p>
        </p:txBody>
      </p:sp>
      <p:sp>
        <p:nvSpPr>
          <p:cNvPr id="3" name="Content Placeholder 2">
            <a:extLst>
              <a:ext uri="{FF2B5EF4-FFF2-40B4-BE49-F238E27FC236}">
                <a16:creationId xmlns:a16="http://schemas.microsoft.com/office/drawing/2014/main" id="{C5B67323-54EF-111C-8CC3-658B30B6819D}"/>
              </a:ext>
            </a:extLst>
          </p:cNvPr>
          <p:cNvSpPr>
            <a:spLocks noGrp="1"/>
          </p:cNvSpPr>
          <p:nvPr>
            <p:ph idx="1"/>
          </p:nvPr>
        </p:nvSpPr>
        <p:spPr/>
        <p:txBody>
          <a:bodyPr>
            <a:normAutofit lnSpcReduction="10000"/>
          </a:bodyPr>
          <a:lstStyle/>
          <a:p>
            <a:r>
              <a:rPr lang="en-US" dirty="0"/>
              <a:t>For small fragments</a:t>
            </a:r>
          </a:p>
          <a:p>
            <a:pPr lvl="1"/>
            <a:r>
              <a:rPr lang="en-US" dirty="0"/>
              <a:t>Material of low ductility</a:t>
            </a:r>
          </a:p>
          <a:p>
            <a:pPr lvl="1"/>
            <a:r>
              <a:rPr lang="en-US" dirty="0"/>
              <a:t>Thin-walled shell</a:t>
            </a:r>
          </a:p>
          <a:p>
            <a:pPr lvl="1"/>
            <a:r>
              <a:rPr lang="en-US" dirty="0"/>
              <a:t>High energy explosive</a:t>
            </a:r>
          </a:p>
          <a:p>
            <a:pPr lvl="1"/>
            <a:endParaRPr lang="en-US" dirty="0"/>
          </a:p>
          <a:p>
            <a:r>
              <a:rPr lang="en-US" dirty="0"/>
              <a:t>For larger fragments</a:t>
            </a:r>
          </a:p>
          <a:p>
            <a:pPr lvl="1"/>
            <a:r>
              <a:rPr lang="en-US" dirty="0"/>
              <a:t>Material of higher ductility</a:t>
            </a:r>
          </a:p>
          <a:p>
            <a:pPr lvl="1"/>
            <a:r>
              <a:rPr lang="en-US" dirty="0"/>
              <a:t>Thick-walled shell</a:t>
            </a:r>
          </a:p>
          <a:p>
            <a:pPr lvl="1"/>
            <a:r>
              <a:rPr lang="en-US" dirty="0"/>
              <a:t>Low energy explosive</a:t>
            </a:r>
          </a:p>
        </p:txBody>
      </p:sp>
    </p:spTree>
    <p:extLst>
      <p:ext uri="{BB962C8B-B14F-4D97-AF65-F5344CB8AC3E}">
        <p14:creationId xmlns:p14="http://schemas.microsoft.com/office/powerpoint/2010/main" val="3543012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C976-E078-49A4-69FD-D716BBB17B82}"/>
              </a:ext>
            </a:extLst>
          </p:cNvPr>
          <p:cNvSpPr>
            <a:spLocks noGrp="1"/>
          </p:cNvSpPr>
          <p:nvPr>
            <p:ph type="title"/>
          </p:nvPr>
        </p:nvSpPr>
        <p:spPr/>
        <p:txBody>
          <a:bodyPr>
            <a:normAutofit/>
          </a:bodyPr>
          <a:lstStyle/>
          <a:p>
            <a:r>
              <a:rPr lang="en-US" sz="3600" dirty="0"/>
              <a:t>Neville Mott – Proc. Roy. Soc. (A) 189, 300 (1947)</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C5B67323-54EF-111C-8CC3-658B30B6819D}"/>
                  </a:ext>
                </a:extLst>
              </p:cNvPr>
              <p:cNvSpPr>
                <a:spLocks noGrp="1"/>
              </p:cNvSpPr>
              <p:nvPr>
                <p:ph idx="1"/>
              </p:nvPr>
            </p:nvSpPr>
            <p:spPr/>
            <p:txBody>
              <a:bodyPr>
                <a:normAutofit fontScale="92500" lnSpcReduction="20000"/>
              </a:bodyPr>
              <a:lstStyle/>
              <a:p>
                <a:r>
                  <a:rPr lang="en-US" dirty="0"/>
                  <a:t>Extremely light cases (&lt; 3% charge mass)</a:t>
                </a:r>
              </a:p>
              <a:p>
                <a:pPr lvl="1"/>
                <a:endParaRPr lang="en-US" dirty="0"/>
              </a:p>
              <a:p>
                <a:r>
                  <a:rPr lang="en-US" dirty="0"/>
                  <a:t>Light casing. </a:t>
                </a:r>
                <a14:m>
                  <m:oMath xmlns:m="http://schemas.openxmlformats.org/officeDocument/2006/math">
                    <m:r>
                      <a:rPr lang="en-GB" b="0" i="0" smtClean="0">
                        <a:latin typeface="Cambria Math" panose="02040503050406030204" pitchFamily="18" charset="0"/>
                      </a:rPr>
                      <m:t>            </m:t>
                    </m:r>
                    <m:r>
                      <a:rPr lang="en-GB" b="0" i="1" smtClean="0">
                        <a:latin typeface="Cambria Math" panose="02040503050406030204" pitchFamily="18" charset="0"/>
                      </a:rPr>
                      <m:t>                    0.03</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𝑀</m:t>
                        </m:r>
                      </m:num>
                      <m:den>
                        <m:r>
                          <a:rPr lang="en-GB" b="0" i="1" smtClean="0">
                            <a:latin typeface="Cambria Math" panose="02040503050406030204" pitchFamily="18" charset="0"/>
                            <a:ea typeface="Cambria Math" panose="02040503050406030204" pitchFamily="18" charset="0"/>
                          </a:rPr>
                          <m:t>𝐶</m:t>
                        </m:r>
                      </m:den>
                    </m:f>
                    <m:r>
                      <a:rPr lang="en-GB" b="0" i="1" smtClean="0">
                        <a:latin typeface="Cambria Math" panose="02040503050406030204" pitchFamily="18" charset="0"/>
                        <a:ea typeface="Cambria Math" panose="02040503050406030204" pitchFamily="18" charset="0"/>
                      </a:rPr>
                      <m:t>≤1</m:t>
                    </m:r>
                  </m:oMath>
                </a14:m>
                <a:endParaRPr lang="en-US" dirty="0"/>
              </a:p>
              <a:p>
                <a:pPr marL="0" indent="0">
                  <a:buNone/>
                </a:pPr>
                <a:endParaRPr lang="en-US" dirty="0"/>
              </a:p>
              <a:p>
                <a:r>
                  <a:rPr lang="en-US" dirty="0"/>
                  <a:t>Moderate to heavy casing </a:t>
                </a:r>
                <a14:m>
                  <m:oMath xmlns:m="http://schemas.openxmlformats.org/officeDocument/2006/math">
                    <m:r>
                      <a:rPr lang="en-GB" b="0" i="0" smtClean="0">
                        <a:latin typeface="Cambria Math" panose="02040503050406030204" pitchFamily="18" charset="0"/>
                      </a:rPr>
                      <m:t>          </m:t>
                    </m:r>
                    <m:r>
                      <a:rPr lang="en-GB" b="0" i="1" smtClean="0">
                        <a:latin typeface="Cambria Math" panose="02040503050406030204" pitchFamily="18" charset="0"/>
                      </a:rPr>
                      <m:t>1</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𝑀</m:t>
                        </m:r>
                      </m:num>
                      <m:den>
                        <m:r>
                          <a:rPr lang="en-GB" b="0" i="1" smtClean="0">
                            <a:latin typeface="Cambria Math" panose="02040503050406030204" pitchFamily="18" charset="0"/>
                            <a:ea typeface="Cambria Math" panose="02040503050406030204" pitchFamily="18" charset="0"/>
                          </a:rPr>
                          <m:t>𝐶</m:t>
                        </m:r>
                      </m:den>
                    </m:f>
                    <m:r>
                      <a:rPr lang="en-GB" b="0" i="1" smtClean="0">
                        <a:latin typeface="Cambria Math" panose="02040503050406030204" pitchFamily="18" charset="0"/>
                        <a:ea typeface="Cambria Math" panose="02040503050406030204" pitchFamily="18" charset="0"/>
                      </a:rPr>
                      <m:t>≤5</m:t>
                    </m:r>
                  </m:oMath>
                </a14:m>
                <a:endParaRPr lang="en-US" dirty="0"/>
              </a:p>
              <a:p>
                <a:pPr marL="0" indent="0">
                  <a:buNone/>
                </a:pPr>
                <a:endParaRPr lang="en-US" dirty="0"/>
              </a:p>
              <a:p>
                <a:r>
                  <a:rPr lang="en-US" dirty="0"/>
                  <a:t>Note, for moderate to heavy case, case expands up to 2 x original radius before tensile cracking is initiated. As such, inner parts of case are travelling faster than outer parts</a:t>
                </a:r>
              </a:p>
            </p:txBody>
          </p:sp>
        </mc:Choice>
        <mc:Fallback>
          <p:sp>
            <p:nvSpPr>
              <p:cNvPr id="3" name="Content Placeholder 2">
                <a:extLst>
                  <a:ext uri="{FF2B5EF4-FFF2-40B4-BE49-F238E27FC236}">
                    <a16:creationId xmlns:a16="http://schemas.microsoft.com/office/drawing/2014/main" id="{C5B67323-54EF-111C-8CC3-658B30B6819D}"/>
                  </a:ext>
                </a:extLst>
              </p:cNvPr>
              <p:cNvSpPr>
                <a:spLocks noGrp="1" noRot="1" noChangeAspect="1" noMove="1" noResize="1" noEditPoints="1" noAdjustHandles="1" noChangeArrowheads="1" noChangeShapeType="1" noTextEdit="1"/>
              </p:cNvSpPr>
              <p:nvPr>
                <p:ph idx="1"/>
              </p:nvPr>
            </p:nvSpPr>
            <p:spPr>
              <a:blipFill>
                <a:blip r:embed="rId2"/>
                <a:stretch>
                  <a:fillRect l="-884" t="-4240" b="-2120"/>
                </a:stretch>
              </a:blipFill>
            </p:spPr>
            <p:txBody>
              <a:bodyPr/>
              <a:lstStyle/>
              <a:p>
                <a:r>
                  <a:rPr lang="en-US">
                    <a:noFill/>
                  </a:rPr>
                  <a:t> </a:t>
                </a:r>
              </a:p>
            </p:txBody>
          </p:sp>
        </mc:Fallback>
      </mc:AlternateContent>
    </p:spTree>
    <p:extLst>
      <p:ext uri="{BB962C8B-B14F-4D97-AF65-F5344CB8AC3E}">
        <p14:creationId xmlns:p14="http://schemas.microsoft.com/office/powerpoint/2010/main" val="86846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ED89785B-B424-A71D-0A7E-B82A9FEA5E3E}"/>
              </a:ext>
            </a:extLst>
          </p:cNvPr>
          <p:cNvPicPr>
            <a:picLocks noGrp="1" noChangeAspect="1"/>
          </p:cNvPicPr>
          <p:nvPr>
            <p:ph type="pic" sz="quarter" idx="11"/>
          </p:nvPr>
        </p:nvPicPr>
        <p:blipFill>
          <a:blip r:embed="rId2"/>
          <a:srcRect t="2330" b="2330"/>
          <a:stretch/>
        </p:blipFill>
        <p:spPr>
          <a:xfrm>
            <a:off x="385177" y="478465"/>
            <a:ext cx="11034190" cy="6206795"/>
          </a:xfrm>
          <a:prstGeom prst="rect">
            <a:avLst/>
          </a:prstGeom>
          <a:noFill/>
        </p:spPr>
      </p:pic>
    </p:spTree>
    <p:extLst>
      <p:ext uri="{BB962C8B-B14F-4D97-AF65-F5344CB8AC3E}">
        <p14:creationId xmlns:p14="http://schemas.microsoft.com/office/powerpoint/2010/main" val="3026073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C976-E078-49A4-69FD-D716BBB17B82}"/>
              </a:ext>
            </a:extLst>
          </p:cNvPr>
          <p:cNvSpPr>
            <a:spLocks noGrp="1"/>
          </p:cNvSpPr>
          <p:nvPr>
            <p:ph type="title"/>
          </p:nvPr>
        </p:nvSpPr>
        <p:spPr/>
        <p:txBody>
          <a:bodyPr>
            <a:normAutofit/>
          </a:bodyPr>
          <a:lstStyle/>
          <a:p>
            <a:r>
              <a:rPr lang="en-US" sz="3600" dirty="0"/>
              <a:t>Neville Mott – Proc. Roy. Soc. (A) 189, 300 (1947)</a:t>
            </a:r>
          </a:p>
        </p:txBody>
      </p:sp>
      <p:sp>
        <p:nvSpPr>
          <p:cNvPr id="3" name="Content Placeholder 2">
            <a:extLst>
              <a:ext uri="{FF2B5EF4-FFF2-40B4-BE49-F238E27FC236}">
                <a16:creationId xmlns:a16="http://schemas.microsoft.com/office/drawing/2014/main" id="{C5B67323-54EF-111C-8CC3-658B30B6819D}"/>
              </a:ext>
            </a:extLst>
          </p:cNvPr>
          <p:cNvSpPr>
            <a:spLocks noGrp="1"/>
          </p:cNvSpPr>
          <p:nvPr>
            <p:ph idx="1"/>
          </p:nvPr>
        </p:nvSpPr>
        <p:spPr>
          <a:xfrm>
            <a:off x="358220" y="1825625"/>
            <a:ext cx="6724752" cy="3575934"/>
          </a:xfrm>
        </p:spPr>
        <p:txBody>
          <a:bodyPr>
            <a:normAutofit fontScale="92500" lnSpcReduction="20000"/>
          </a:bodyPr>
          <a:lstStyle/>
          <a:p>
            <a:r>
              <a:rPr lang="en-US" dirty="0" err="1"/>
              <a:t>W</a:t>
            </a:r>
            <a:r>
              <a:rPr lang="en-US" baseline="-25000" dirty="0" err="1"/>
              <a:t>c</a:t>
            </a:r>
            <a:r>
              <a:rPr lang="en-US" dirty="0"/>
              <a:t> = weight of case</a:t>
            </a:r>
          </a:p>
          <a:p>
            <a:r>
              <a:rPr lang="en-US" dirty="0"/>
              <a:t>M</a:t>
            </a:r>
            <a:r>
              <a:rPr lang="en-US" baseline="-25000" dirty="0"/>
              <a:t>a</a:t>
            </a:r>
            <a:r>
              <a:rPr lang="en-US" dirty="0"/>
              <a:t> = average fragment weight</a:t>
            </a:r>
          </a:p>
          <a:p>
            <a:r>
              <a:rPr lang="en-US" dirty="0" err="1"/>
              <a:t>W</a:t>
            </a:r>
            <a:r>
              <a:rPr lang="en-US" baseline="-25000" dirty="0" err="1"/>
              <a:t>f</a:t>
            </a:r>
            <a:r>
              <a:rPr lang="en-US" dirty="0"/>
              <a:t> = weight of fragment</a:t>
            </a:r>
          </a:p>
          <a:p>
            <a:r>
              <a:rPr lang="en-US" dirty="0" err="1"/>
              <a:t>N</a:t>
            </a:r>
            <a:r>
              <a:rPr lang="en-US" baseline="-25000" dirty="0" err="1"/>
              <a:t>f</a:t>
            </a:r>
            <a:r>
              <a:rPr lang="en-US" dirty="0"/>
              <a:t> = number of fragments of weight </a:t>
            </a:r>
            <a:r>
              <a:rPr lang="en-US" dirty="0" err="1"/>
              <a:t>W</a:t>
            </a:r>
            <a:r>
              <a:rPr lang="en-US" baseline="-25000" dirty="0" err="1"/>
              <a:t>f</a:t>
            </a:r>
            <a:endParaRPr lang="en-US" baseline="-25000" dirty="0"/>
          </a:p>
          <a:p>
            <a:r>
              <a:rPr lang="en-US" dirty="0"/>
              <a:t>Collect fragments in bin sizes</a:t>
            </a:r>
          </a:p>
          <a:p>
            <a:pPr lvl="1"/>
            <a:r>
              <a:rPr lang="en-US" dirty="0"/>
              <a:t>0 – 0.001 kg</a:t>
            </a:r>
          </a:p>
          <a:p>
            <a:pPr lvl="1"/>
            <a:r>
              <a:rPr lang="en-US" dirty="0"/>
              <a:t>0.001 – 0.002 kg</a:t>
            </a:r>
          </a:p>
          <a:p>
            <a:pPr lvl="1"/>
            <a:r>
              <a:rPr lang="en-US" dirty="0"/>
              <a:t>0.002 – 0.004 kg</a:t>
            </a:r>
          </a:p>
          <a:p>
            <a:pPr lvl="1"/>
            <a:r>
              <a:rPr lang="en-US" dirty="0"/>
              <a:t>0.004 – 0.008 kg</a:t>
            </a:r>
          </a:p>
          <a:p>
            <a:pPr lvl="1"/>
            <a:r>
              <a:rPr lang="en-US" dirty="0"/>
              <a:t>0.008 – 0.016 kg </a:t>
            </a:r>
            <a:r>
              <a:rPr lang="en-US" dirty="0" err="1"/>
              <a:t>etc</a:t>
            </a:r>
            <a:endParaRPr lang="en-US"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2F57FED-D060-D789-97B7-0E61CFBA836B}"/>
                  </a:ext>
                </a:extLst>
              </p:cNvPr>
              <p:cNvSpPr txBox="1"/>
              <p:nvPr/>
            </p:nvSpPr>
            <p:spPr>
              <a:xfrm>
                <a:off x="7242629" y="2634734"/>
                <a:ext cx="3250633" cy="1299266"/>
              </a:xfrm>
              <a:prstGeom prst="rect">
                <a:avLst/>
              </a:prstGeom>
              <a:noFill/>
            </p:spPr>
            <p:txBody>
              <a:bodyPr wrap="none" rtlCol="0">
                <a:spAutoFit/>
              </a:bodyPr>
              <a:lstStyle/>
              <a:p>
                <a:pPr/>
                <a14:m>
                  <m:oMathPara xmlns:m="http://schemas.openxmlformats.org/officeDocument/2006/math">
                    <m:oMath>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𝑁</m:t>
                          </m:r>
                        </m:e>
                        <m:sub>
                          <m:r>
                            <a:rPr lang="en-GB" sz="3200" b="0" i="1" smtClean="0">
                              <a:latin typeface="Cambria Math" panose="02040503050406030204" pitchFamily="18" charset="0"/>
                            </a:rPr>
                            <m:t>𝑓</m:t>
                          </m:r>
                        </m:sub>
                      </m:sSub>
                      <m:r>
                        <a:rPr lang="en-GB" sz="3200" b="0" i="1" smtClean="0">
                          <a:latin typeface="Cambria Math" panose="02040503050406030204" pitchFamily="18" charset="0"/>
                        </a:rPr>
                        <m:t>=</m:t>
                      </m:r>
                      <m:f>
                        <m:fPr>
                          <m:ctrlPr>
                            <a:rPr lang="en-GB" sz="3200" b="0" i="1" smtClean="0">
                              <a:latin typeface="Cambria Math" panose="02040503050406030204" pitchFamily="18" charset="0"/>
                            </a:rPr>
                          </m:ctrlPr>
                        </m:fPr>
                        <m:num>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𝑊</m:t>
                              </m:r>
                            </m:e>
                            <m:sub>
                              <m:r>
                                <a:rPr lang="en-GB" sz="3200" b="0" i="1" smtClean="0">
                                  <a:latin typeface="Cambria Math" panose="02040503050406030204" pitchFamily="18" charset="0"/>
                                </a:rPr>
                                <m:t>𝑐</m:t>
                              </m:r>
                            </m:sub>
                          </m:sSub>
                        </m:num>
                        <m:den>
                          <m:r>
                            <a:rPr lang="en-GB" sz="3200" b="0" i="1" smtClean="0">
                              <a:latin typeface="Cambria Math" panose="02040503050406030204" pitchFamily="18" charset="0"/>
                            </a:rPr>
                            <m:t>2</m:t>
                          </m:r>
                          <m:sSubSup>
                            <m:sSubSupPr>
                              <m:ctrlPr>
                                <a:rPr lang="en-GB" sz="3200" b="0" i="1" smtClean="0">
                                  <a:latin typeface="Cambria Math" panose="02040503050406030204" pitchFamily="18" charset="0"/>
                                </a:rPr>
                              </m:ctrlPr>
                            </m:sSubSupPr>
                            <m:e>
                              <m:r>
                                <a:rPr lang="en-GB" sz="3200" b="0" i="1" smtClean="0">
                                  <a:latin typeface="Cambria Math" panose="02040503050406030204" pitchFamily="18" charset="0"/>
                                </a:rPr>
                                <m:t>𝑀</m:t>
                              </m:r>
                            </m:e>
                            <m:sub>
                              <m:r>
                                <a:rPr lang="en-GB" sz="3200" b="0" i="1" smtClean="0">
                                  <a:latin typeface="Cambria Math" panose="02040503050406030204" pitchFamily="18" charset="0"/>
                                </a:rPr>
                                <m:t>𝑎</m:t>
                              </m:r>
                            </m:sub>
                            <m:sup>
                              <m:r>
                                <a:rPr lang="en-GB" sz="3200" b="0" i="1" smtClean="0">
                                  <a:latin typeface="Cambria Math" panose="02040503050406030204" pitchFamily="18" charset="0"/>
                                </a:rPr>
                                <m:t>2</m:t>
                              </m:r>
                            </m:sup>
                          </m:sSubSup>
                        </m:den>
                      </m:f>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𝑒</m:t>
                          </m:r>
                        </m:e>
                        <m:sup>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m:t>
                              </m:r>
                              <m:rad>
                                <m:radPr>
                                  <m:degHide m:val="on"/>
                                  <m:ctrlPr>
                                    <a:rPr lang="en-GB" sz="3200" b="0" i="1" smtClean="0">
                                      <a:latin typeface="Cambria Math" panose="02040503050406030204" pitchFamily="18" charset="0"/>
                                    </a:rPr>
                                  </m:ctrlPr>
                                </m:radPr>
                                <m:deg/>
                                <m:e>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𝑊</m:t>
                                      </m:r>
                                    </m:e>
                                    <m:sub>
                                      <m:r>
                                        <a:rPr lang="en-GB" sz="3200" b="0" i="1" smtClean="0">
                                          <a:latin typeface="Cambria Math" panose="02040503050406030204" pitchFamily="18" charset="0"/>
                                        </a:rPr>
                                        <m:t>𝑓</m:t>
                                      </m:r>
                                    </m:sub>
                                  </m:sSub>
                                </m:e>
                              </m:rad>
                            </m:num>
                            <m:den>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𝑀</m:t>
                                  </m:r>
                                </m:e>
                                <m:sub>
                                  <m:r>
                                    <a:rPr lang="en-GB" sz="3200" b="0" i="1" smtClean="0">
                                      <a:latin typeface="Cambria Math" panose="02040503050406030204" pitchFamily="18" charset="0"/>
                                    </a:rPr>
                                    <m:t>𝑎</m:t>
                                  </m:r>
                                </m:sub>
                              </m:sSub>
                            </m:den>
                          </m:f>
                        </m:sup>
                      </m:sSup>
                    </m:oMath>
                  </m:oMathPara>
                </a14:m>
                <a:endParaRPr lang="en-US" sz="3200" dirty="0"/>
              </a:p>
            </p:txBody>
          </p:sp>
        </mc:Choice>
        <mc:Fallback xmlns="">
          <p:sp>
            <p:nvSpPr>
              <p:cNvPr id="4" name="TextBox 3">
                <a:extLst>
                  <a:ext uri="{FF2B5EF4-FFF2-40B4-BE49-F238E27FC236}">
                    <a16:creationId xmlns:a16="http://schemas.microsoft.com/office/drawing/2014/main" id="{92F57FED-D060-D789-97B7-0E61CFBA836B}"/>
                  </a:ext>
                </a:extLst>
              </p:cNvPr>
              <p:cNvSpPr txBox="1">
                <a:spLocks noRot="1" noChangeAspect="1" noMove="1" noResize="1" noEditPoints="1" noAdjustHandles="1" noChangeArrowheads="1" noChangeShapeType="1" noTextEdit="1"/>
              </p:cNvSpPr>
              <p:nvPr/>
            </p:nvSpPr>
            <p:spPr>
              <a:xfrm>
                <a:off x="7242629" y="2634734"/>
                <a:ext cx="3250633" cy="1299266"/>
              </a:xfrm>
              <a:prstGeom prst="rect">
                <a:avLst/>
              </a:prstGeom>
              <a:blipFill>
                <a:blip r:embed="rId2"/>
                <a:stretch>
                  <a:fillRect b="-1942"/>
                </a:stretch>
              </a:blipFill>
            </p:spPr>
            <p:txBody>
              <a:bodyPr/>
              <a:lstStyle/>
              <a:p>
                <a:r>
                  <a:rPr lang="en-US">
                    <a:noFill/>
                  </a:rPr>
                  <a:t> </a:t>
                </a:r>
              </a:p>
            </p:txBody>
          </p:sp>
        </mc:Fallback>
      </mc:AlternateContent>
    </p:spTree>
    <p:extLst>
      <p:ext uri="{BB962C8B-B14F-4D97-AF65-F5344CB8AC3E}">
        <p14:creationId xmlns:p14="http://schemas.microsoft.com/office/powerpoint/2010/main" val="638531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BA5CC-FF83-787F-AE37-3D708D4F6301}"/>
              </a:ext>
            </a:extLst>
          </p:cNvPr>
          <p:cNvSpPr>
            <a:spLocks noGrp="1"/>
          </p:cNvSpPr>
          <p:nvPr>
            <p:ph type="title"/>
          </p:nvPr>
        </p:nvSpPr>
        <p:spPr>
          <a:xfrm>
            <a:off x="358219" y="-229957"/>
            <a:ext cx="11481847" cy="1325563"/>
          </a:xfrm>
        </p:spPr>
        <p:txBody>
          <a:bodyPr>
            <a:normAutofit/>
          </a:bodyPr>
          <a:lstStyle/>
          <a:p>
            <a:r>
              <a:rPr lang="en-US" sz="3600" dirty="0"/>
              <a:t>Mott Distribution from ACDA 6021 in 2025/26</a:t>
            </a:r>
          </a:p>
        </p:txBody>
      </p:sp>
      <p:pic>
        <p:nvPicPr>
          <p:cNvPr id="11" name="Content Placeholder 10">
            <a:extLst>
              <a:ext uri="{FF2B5EF4-FFF2-40B4-BE49-F238E27FC236}">
                <a16:creationId xmlns:a16="http://schemas.microsoft.com/office/drawing/2014/main" id="{E5D2EB6D-CFC1-E4EF-6BDE-D5A6FCF4F208}"/>
              </a:ext>
            </a:extLst>
          </p:cNvPr>
          <p:cNvPicPr>
            <a:picLocks noGrp="1" noChangeAspect="1"/>
          </p:cNvPicPr>
          <p:nvPr>
            <p:ph idx="1"/>
          </p:nvPr>
        </p:nvPicPr>
        <p:blipFill>
          <a:blip r:embed="rId2"/>
          <a:stretch>
            <a:fillRect/>
          </a:stretch>
        </p:blipFill>
        <p:spPr>
          <a:xfrm>
            <a:off x="119442" y="809625"/>
            <a:ext cx="6499071" cy="4853384"/>
          </a:xfrm>
          <a:prstGeom prst="rect">
            <a:avLst/>
          </a:prstGeom>
        </p:spPr>
      </p:pic>
      <p:pic>
        <p:nvPicPr>
          <p:cNvPr id="13" name="Picture 12">
            <a:extLst>
              <a:ext uri="{FF2B5EF4-FFF2-40B4-BE49-F238E27FC236}">
                <a16:creationId xmlns:a16="http://schemas.microsoft.com/office/drawing/2014/main" id="{228F776D-2CBF-945D-5407-BFA1CCD56124}"/>
              </a:ext>
            </a:extLst>
          </p:cNvPr>
          <p:cNvPicPr>
            <a:picLocks noChangeAspect="1"/>
          </p:cNvPicPr>
          <p:nvPr/>
        </p:nvPicPr>
        <p:blipFill>
          <a:blip r:embed="rId3"/>
          <a:srcRect l="29230" t="23475" r="28889" b="22346"/>
          <a:stretch>
            <a:fillRect/>
          </a:stretch>
        </p:blipFill>
        <p:spPr>
          <a:xfrm rot="5400000">
            <a:off x="7056871" y="964831"/>
            <a:ext cx="4682257" cy="4542972"/>
          </a:xfrm>
          <a:prstGeom prst="rect">
            <a:avLst/>
          </a:prstGeom>
        </p:spPr>
      </p:pic>
      <p:sp>
        <p:nvSpPr>
          <p:cNvPr id="14" name="TextBox 13">
            <a:extLst>
              <a:ext uri="{FF2B5EF4-FFF2-40B4-BE49-F238E27FC236}">
                <a16:creationId xmlns:a16="http://schemas.microsoft.com/office/drawing/2014/main" id="{C561D4DB-2197-9866-D103-47B1DC4409D0}"/>
              </a:ext>
            </a:extLst>
          </p:cNvPr>
          <p:cNvSpPr txBox="1"/>
          <p:nvPr/>
        </p:nvSpPr>
        <p:spPr>
          <a:xfrm>
            <a:off x="0" y="5809670"/>
            <a:ext cx="12192000" cy="923330"/>
          </a:xfrm>
          <a:prstGeom prst="rect">
            <a:avLst/>
          </a:prstGeom>
          <a:solidFill>
            <a:schemeClr val="bg1"/>
          </a:solidFill>
        </p:spPr>
        <p:txBody>
          <a:bodyPr wrap="square" rtlCol="0">
            <a:spAutoFit/>
          </a:bodyPr>
          <a:lstStyle/>
          <a:p>
            <a:pPr algn="ctr"/>
            <a:r>
              <a:rPr lang="en-US" dirty="0"/>
              <a:t>This Mott spreadsheet was created by DC&amp;E students in 2025/26. The unknown item was a pipe bomb and the velocity foil limit was fragments above 1 mm diameter. For an isotropic explosion, the strawboards caught 178 fragments, which was 60% of the overall number that could have been captured. An </a:t>
            </a:r>
            <a:r>
              <a:rPr lang="en-US"/>
              <a:t>outstanding result.</a:t>
            </a:r>
            <a:endParaRPr lang="en-US" dirty="0"/>
          </a:p>
        </p:txBody>
      </p:sp>
    </p:spTree>
    <p:extLst>
      <p:ext uri="{BB962C8B-B14F-4D97-AF65-F5344CB8AC3E}">
        <p14:creationId xmlns:p14="http://schemas.microsoft.com/office/powerpoint/2010/main" val="2139298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61BE3F43-E8FA-F085-6FEF-C58B7FD008FD}"/>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kern="1200" dirty="0">
                <a:solidFill>
                  <a:schemeClr val="tx1"/>
                </a:solidFill>
                <a:latin typeface="+mj-lt"/>
                <a:ea typeface="+mj-ea"/>
                <a:cs typeface="+mj-cs"/>
              </a:rPr>
              <a:t>The explosive fragmentation process</a:t>
            </a:r>
          </a:p>
          <a:p>
            <a:pPr>
              <a:spcBef>
                <a:spcPct val="0"/>
              </a:spcBef>
              <a:spcAft>
                <a:spcPts val="600"/>
              </a:spcAft>
            </a:pPr>
            <a:r>
              <a:rPr lang="en-US" sz="2000" dirty="0">
                <a:solidFill>
                  <a:schemeClr val="tx1"/>
                </a:solidFill>
                <a:latin typeface="+mj-lt"/>
                <a:ea typeface="+mj-ea"/>
                <a:cs typeface="+mj-cs"/>
              </a:rPr>
              <a:t>(single point end initiation of a cylindrical charge)</a:t>
            </a:r>
            <a:endParaRPr lang="en-US" sz="2000" kern="1200" dirty="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Diagram, schematic&#10;&#10;Description automatically generated">
            <a:extLst>
              <a:ext uri="{FF2B5EF4-FFF2-40B4-BE49-F238E27FC236}">
                <a16:creationId xmlns:a16="http://schemas.microsoft.com/office/drawing/2014/main" id="{019AD1EF-E6EE-C5BD-95FD-D22A7EECC36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5238" y="1286601"/>
            <a:ext cx="7608304" cy="4355754"/>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74463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Calculation of fragment velocity – Gurney Equation</a:t>
            </a:r>
          </a:p>
        </p:txBody>
      </p:sp>
      <p:pic>
        <p:nvPicPr>
          <p:cNvPr id="6" name="Content Placeholder 5" descr="Text&#10;&#10;Description automatically generated">
            <a:extLst>
              <a:ext uri="{FF2B5EF4-FFF2-40B4-BE49-F238E27FC236}">
                <a16:creationId xmlns:a16="http://schemas.microsoft.com/office/drawing/2014/main" id="{CEFBA9CF-6D42-4808-7E40-24AFF604E9FE}"/>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11793" y="1342543"/>
            <a:ext cx="7229008" cy="4172913"/>
          </a:xfrm>
        </p:spPr>
      </p:pic>
      <p:sp>
        <p:nvSpPr>
          <p:cNvPr id="2" name="TextBox 1">
            <a:extLst>
              <a:ext uri="{FF2B5EF4-FFF2-40B4-BE49-F238E27FC236}">
                <a16:creationId xmlns:a16="http://schemas.microsoft.com/office/drawing/2014/main" id="{811E9E72-90FA-5AEE-DD48-085934986CFE}"/>
              </a:ext>
            </a:extLst>
          </p:cNvPr>
          <p:cNvSpPr txBox="1"/>
          <p:nvPr/>
        </p:nvSpPr>
        <p:spPr>
          <a:xfrm>
            <a:off x="5541270" y="383502"/>
            <a:ext cx="4511043" cy="523220"/>
          </a:xfrm>
          <a:prstGeom prst="rect">
            <a:avLst/>
          </a:prstGeom>
          <a:noFill/>
        </p:spPr>
        <p:txBody>
          <a:bodyPr wrap="none" rtlCol="0">
            <a:spAutoFit/>
          </a:bodyPr>
          <a:lstStyle/>
          <a:p>
            <a:r>
              <a:rPr lang="en-US" sz="2800" dirty="0">
                <a:solidFill>
                  <a:schemeClr val="bg1"/>
                </a:solidFill>
              </a:rPr>
              <a:t>Gurney equation for cylinders</a:t>
            </a:r>
          </a:p>
        </p:txBody>
      </p:sp>
    </p:spTree>
    <p:extLst>
      <p:ext uri="{BB962C8B-B14F-4D97-AF65-F5344CB8AC3E}">
        <p14:creationId xmlns:p14="http://schemas.microsoft.com/office/powerpoint/2010/main" val="348332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32C8F98C-A954-B05C-EB56-2F7633A6CA74}"/>
              </a:ext>
            </a:extLst>
          </p:cNvPr>
          <p:cNvSpPr txBox="1">
            <a:spLocks/>
          </p:cNvSpPr>
          <p:nvPr/>
        </p:nvSpPr>
        <p:spPr>
          <a:xfrm>
            <a:off x="699714" y="5490971"/>
            <a:ext cx="6962072"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Fragment velocity</a:t>
            </a:r>
          </a:p>
        </p:txBody>
      </p:sp>
      <p:pic>
        <p:nvPicPr>
          <p:cNvPr id="3" name="Picture 2" descr="Text&#10;&#10;Description automatically generated">
            <a:extLst>
              <a:ext uri="{FF2B5EF4-FFF2-40B4-BE49-F238E27FC236}">
                <a16:creationId xmlns:a16="http://schemas.microsoft.com/office/drawing/2014/main" id="{D144D103-61CF-E33F-14F1-D2934065AF3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28713" y="390832"/>
            <a:ext cx="7627193" cy="4519114"/>
          </a:xfrm>
          <a:prstGeom prst="rect">
            <a:avLst/>
          </a:prstGeom>
        </p:spPr>
      </p:pic>
    </p:spTree>
    <p:extLst>
      <p:ext uri="{BB962C8B-B14F-4D97-AF65-F5344CB8AC3E}">
        <p14:creationId xmlns:p14="http://schemas.microsoft.com/office/powerpoint/2010/main" val="75659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F35F-183B-F273-1749-7B404F402171}"/>
              </a:ext>
            </a:extLst>
          </p:cNvPr>
          <p:cNvSpPr>
            <a:spLocks noGrp="1"/>
          </p:cNvSpPr>
          <p:nvPr>
            <p:ph type="title"/>
          </p:nvPr>
        </p:nvSpPr>
        <p:spPr>
          <a:xfrm>
            <a:off x="355076" y="219620"/>
            <a:ext cx="11481847" cy="1325563"/>
          </a:xfrm>
        </p:spPr>
        <p:txBody>
          <a:bodyPr>
            <a:normAutofit/>
          </a:bodyPr>
          <a:lstStyle/>
          <a:p>
            <a:r>
              <a:rPr lang="en-US" sz="3200" dirty="0"/>
              <a:t>Derivation of Gurney for a Cylinder (what do we need to know?)</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562E23D-E1DE-EE34-DC9E-651DED5F3B9F}"/>
                  </a:ext>
                </a:extLst>
              </p:cNvPr>
              <p:cNvSpPr>
                <a:spLocks noGrp="1"/>
              </p:cNvSpPr>
              <p:nvPr>
                <p:ph idx="1"/>
              </p:nvPr>
            </p:nvSpPr>
            <p:spPr>
              <a:xfrm>
                <a:off x="355076" y="1118195"/>
                <a:ext cx="11481847" cy="4283364"/>
              </a:xfrm>
            </p:spPr>
            <p:txBody>
              <a:bodyPr>
                <a:normAutofit/>
              </a:bodyPr>
              <a:lstStyle/>
              <a:p>
                <a:endParaRPr lang="en-US" sz="1600" dirty="0"/>
              </a:p>
              <a:p>
                <a:r>
                  <a:rPr lang="en-US" sz="1600" dirty="0"/>
                  <a:t>Mass of gas in shell at radius </a:t>
                </a:r>
                <a14:m>
                  <m:oMath xmlns:m="http://schemas.openxmlformats.org/officeDocument/2006/math">
                    <m:r>
                      <a:rPr lang="en-US" sz="1600" i="1" dirty="0" smtClean="0">
                        <a:latin typeface="Cambria Math" panose="02040503050406030204" pitchFamily="18" charset="0"/>
                      </a:rPr>
                      <m:t>𝑥</m:t>
                    </m:r>
                  </m:oMath>
                </a14:m>
                <a:r>
                  <a:rPr lang="en-US" sz="1600" dirty="0"/>
                  <a:t>, thickness </a:t>
                </a:r>
                <a14:m>
                  <m:oMath xmlns:m="http://schemas.openxmlformats.org/officeDocument/2006/math">
                    <m:r>
                      <a:rPr lang="en-US" sz="1600" i="1" dirty="0" smtClean="0">
                        <a:latin typeface="Cambria Math" panose="02040503050406030204" pitchFamily="18" charset="0"/>
                      </a:rPr>
                      <m:t>𝑑𝑥</m:t>
                    </m:r>
                  </m:oMath>
                </a14:m>
                <a:endParaRPr lang="en-US" sz="1600" dirty="0"/>
              </a:p>
              <a:p>
                <a:endParaRPr lang="en-US" sz="1600" dirty="0"/>
              </a:p>
              <a:p>
                <a:r>
                  <a:rPr lang="en-US" sz="1600" dirty="0"/>
                  <a:t>Velocity of gas at distance </a:t>
                </a:r>
                <a14:m>
                  <m:oMath xmlns:m="http://schemas.openxmlformats.org/officeDocument/2006/math">
                    <m:r>
                      <a:rPr lang="en-US" sz="1600" i="1" dirty="0" smtClean="0">
                        <a:latin typeface="Cambria Math" panose="02040503050406030204" pitchFamily="18" charset="0"/>
                      </a:rPr>
                      <m:t>𝑥</m:t>
                    </m:r>
                  </m:oMath>
                </a14:m>
                <a:r>
                  <a:rPr lang="en-US" sz="1600" dirty="0"/>
                  <a:t> from </a:t>
                </a:r>
                <a:r>
                  <a:rPr lang="en-US" sz="1600" dirty="0" err="1"/>
                  <a:t>centre</a:t>
                </a:r>
                <a:endParaRPr lang="en-US" sz="1600" dirty="0"/>
              </a:p>
              <a:p>
                <a:endParaRPr lang="en-US" sz="1600" dirty="0"/>
              </a:p>
              <a:p>
                <a:r>
                  <a:rPr lang="en-US" sz="1600" dirty="0"/>
                  <a:t>KE of gas at distance </a:t>
                </a:r>
                <a14:m>
                  <m:oMath xmlns:m="http://schemas.openxmlformats.org/officeDocument/2006/math">
                    <m:r>
                      <a:rPr lang="en-US" sz="1600" i="1" dirty="0" smtClean="0">
                        <a:latin typeface="Cambria Math" panose="02040503050406030204" pitchFamily="18" charset="0"/>
                      </a:rPr>
                      <m:t>𝑥</m:t>
                    </m:r>
                  </m:oMath>
                </a14:m>
                <a:r>
                  <a:rPr lang="en-US" sz="1600" dirty="0"/>
                  <a:t> from </a:t>
                </a:r>
                <a:r>
                  <a:rPr lang="en-US" sz="1600" dirty="0" err="1"/>
                  <a:t>centre</a:t>
                </a:r>
                <a:endParaRPr lang="en-US" sz="1600" dirty="0"/>
              </a:p>
              <a:p>
                <a:endParaRPr lang="en-US" sz="1600" dirty="0"/>
              </a:p>
              <a:p>
                <a14:m>
                  <m:oMath xmlns:m="http://schemas.openxmlformats.org/officeDocument/2006/math">
                    <m:r>
                      <a:rPr lang="en-US" sz="1600" i="1" dirty="0" smtClean="0">
                        <a:latin typeface="Cambria Math" panose="02040503050406030204" pitchFamily="18" charset="0"/>
                      </a:rPr>
                      <m:t>𝑙</m:t>
                    </m:r>
                    <m:r>
                      <a:rPr lang="en-US" sz="1600" i="1" dirty="0" smtClean="0">
                        <a:latin typeface="Cambria Math" panose="02040503050406030204" pitchFamily="18" charset="0"/>
                      </a:rPr>
                      <m:t> </m:t>
                    </m:r>
                  </m:oMath>
                </a14:m>
                <a:r>
                  <a:rPr lang="en-US" sz="1600" dirty="0"/>
                  <a:t>= length of cylinder</a:t>
                </a:r>
              </a:p>
              <a:p>
                <a:endParaRPr lang="en-US" sz="1600" dirty="0"/>
              </a:p>
              <a:p>
                <a14:m>
                  <m:oMath xmlns:m="http://schemas.openxmlformats.org/officeDocument/2006/math">
                    <m:r>
                      <a:rPr lang="en-US" sz="1600" i="1" dirty="0" smtClean="0">
                        <a:latin typeface="Cambria Math" panose="02040503050406030204" pitchFamily="18" charset="0"/>
                      </a:rPr>
                      <m:t>𝑉</m:t>
                    </m:r>
                    <m:r>
                      <a:rPr lang="en-US" sz="1600" i="1" baseline="-25000" dirty="0" smtClean="0">
                        <a:latin typeface="Cambria Math" panose="02040503050406030204" pitchFamily="18" charset="0"/>
                      </a:rPr>
                      <m:t>𝑜</m:t>
                    </m:r>
                  </m:oMath>
                </a14:m>
                <a:r>
                  <a:rPr lang="en-US" sz="1600" dirty="0"/>
                  <a:t> = initial fragment velocity</a:t>
                </a:r>
              </a:p>
              <a:p>
                <a:endParaRPr lang="en-US" sz="1600" dirty="0"/>
              </a:p>
              <a:p>
                <a14:m>
                  <m:oMath xmlns:m="http://schemas.openxmlformats.org/officeDocument/2006/math">
                    <m:r>
                      <a:rPr lang="en-US" sz="1600" i="1" dirty="0" smtClean="0">
                        <a:latin typeface="Cambria Math" panose="02040503050406030204" pitchFamily="18" charset="0"/>
                      </a:rPr>
                      <m:t>𝑉</m:t>
                    </m:r>
                    <m:r>
                      <a:rPr lang="en-GB" sz="1600" b="0" i="1" baseline="-25000" dirty="0" smtClean="0">
                        <a:latin typeface="Cambria Math" panose="02040503050406030204" pitchFamily="18" charset="0"/>
                      </a:rPr>
                      <m:t>𝑐</m:t>
                    </m:r>
                  </m:oMath>
                </a14:m>
                <a:r>
                  <a:rPr lang="en-US" sz="1600" dirty="0"/>
                  <a:t> = volume of gas in cylinder at detonation </a:t>
                </a:r>
              </a:p>
            </p:txBody>
          </p:sp>
        </mc:Choice>
        <mc:Fallback xmlns="">
          <p:sp>
            <p:nvSpPr>
              <p:cNvPr id="3" name="Content Placeholder 2">
                <a:extLst>
                  <a:ext uri="{FF2B5EF4-FFF2-40B4-BE49-F238E27FC236}">
                    <a16:creationId xmlns:a16="http://schemas.microsoft.com/office/drawing/2014/main" id="{C562E23D-E1DE-EE34-DC9E-651DED5F3B9F}"/>
                  </a:ext>
                </a:extLst>
              </p:cNvPr>
              <p:cNvSpPr>
                <a:spLocks noGrp="1" noRot="1" noChangeAspect="1" noMove="1" noResize="1" noEditPoints="1" noAdjustHandles="1" noChangeArrowheads="1" noChangeShapeType="1" noTextEdit="1"/>
              </p:cNvSpPr>
              <p:nvPr>
                <p:ph idx="1"/>
              </p:nvPr>
            </p:nvSpPr>
            <p:spPr>
              <a:xfrm>
                <a:off x="355076" y="1118195"/>
                <a:ext cx="11481847" cy="4283364"/>
              </a:xfrm>
              <a:blipFill>
                <a:blip r:embed="rId2"/>
                <a:stretch>
                  <a:fillRect l="-221"/>
                </a:stretch>
              </a:blipFill>
            </p:spPr>
            <p:txBody>
              <a:bodyPr/>
              <a:lstStyle/>
              <a:p>
                <a:r>
                  <a:rPr lang="en-US">
                    <a:noFill/>
                  </a:rPr>
                  <a:t> </a:t>
                </a:r>
              </a:p>
            </p:txBody>
          </p:sp>
        </mc:Fallback>
      </mc:AlternateContent>
      <p:sp>
        <p:nvSpPr>
          <p:cNvPr id="5" name="Oval 4">
            <a:extLst>
              <a:ext uri="{FF2B5EF4-FFF2-40B4-BE49-F238E27FC236}">
                <a16:creationId xmlns:a16="http://schemas.microsoft.com/office/drawing/2014/main" id="{A579F53F-B34A-5016-724A-B1057DD4A3F2}"/>
              </a:ext>
            </a:extLst>
          </p:cNvPr>
          <p:cNvSpPr/>
          <p:nvPr/>
        </p:nvSpPr>
        <p:spPr>
          <a:xfrm>
            <a:off x="7197213" y="1312606"/>
            <a:ext cx="4380271" cy="4088953"/>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4AC77E32-2CED-175A-17E3-6F6B95E378E0}"/>
              </a:ext>
            </a:extLst>
          </p:cNvPr>
          <p:cNvSpPr/>
          <p:nvPr/>
        </p:nvSpPr>
        <p:spPr>
          <a:xfrm>
            <a:off x="7516082" y="1492915"/>
            <a:ext cx="3795252" cy="372833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A39C338A-9B15-CA1E-0CCE-6938193BCA84}"/>
              </a:ext>
            </a:extLst>
          </p:cNvPr>
          <p:cNvSpPr/>
          <p:nvPr/>
        </p:nvSpPr>
        <p:spPr>
          <a:xfrm>
            <a:off x="7838428" y="1805883"/>
            <a:ext cx="3150560" cy="3102397"/>
          </a:xfrm>
          <a:prstGeom prst="ellipse">
            <a:avLst/>
          </a:prstGeom>
          <a:solidFill>
            <a:srgbClr val="FFFF00"/>
          </a:solid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4CA3CC10-C2A0-E2C8-37D5-BDBDA7F47F35}"/>
              </a:ext>
            </a:extLst>
          </p:cNvPr>
          <p:cNvSpPr/>
          <p:nvPr/>
        </p:nvSpPr>
        <p:spPr>
          <a:xfrm>
            <a:off x="7897420" y="1872330"/>
            <a:ext cx="3001637" cy="2969502"/>
          </a:xfrm>
          <a:prstGeom prst="ellipse">
            <a:avLst/>
          </a:prstGeom>
          <a:solidFill>
            <a:schemeClr val="bg2">
              <a:lumMod val="50000"/>
            </a:schemeClr>
          </a:solidFill>
          <a:ln>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4C47B99-9011-50A2-CE87-17B9E0E76AF5}"/>
              </a:ext>
            </a:extLst>
          </p:cNvPr>
          <p:cNvSpPr txBox="1"/>
          <p:nvPr/>
        </p:nvSpPr>
        <p:spPr>
          <a:xfrm>
            <a:off x="7005484" y="4928022"/>
            <a:ext cx="623889" cy="369332"/>
          </a:xfrm>
          <a:prstGeom prst="rect">
            <a:avLst/>
          </a:prstGeom>
          <a:noFill/>
        </p:spPr>
        <p:txBody>
          <a:bodyPr wrap="none" rtlCol="0">
            <a:spAutoFit/>
          </a:bodyPr>
          <a:lstStyle/>
          <a:p>
            <a:r>
              <a:rPr lang="en-US" dirty="0"/>
              <a:t>Case</a:t>
            </a:r>
          </a:p>
        </p:txBody>
      </p:sp>
      <p:cxnSp>
        <p:nvCxnSpPr>
          <p:cNvPr id="11" name="Straight Arrow Connector 10">
            <a:extLst>
              <a:ext uri="{FF2B5EF4-FFF2-40B4-BE49-F238E27FC236}">
                <a16:creationId xmlns:a16="http://schemas.microsoft.com/office/drawing/2014/main" id="{EE30F7CA-FB7E-CAEA-EADD-7AA88F7D6A6A}"/>
              </a:ext>
            </a:extLst>
          </p:cNvPr>
          <p:cNvCxnSpPr/>
          <p:nvPr/>
        </p:nvCxnSpPr>
        <p:spPr>
          <a:xfrm flipV="1">
            <a:off x="10604090" y="1135626"/>
            <a:ext cx="384898" cy="50112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97B48AB-454F-A4DD-829A-FD3802728DDA}"/>
                  </a:ext>
                </a:extLst>
              </p:cNvPr>
              <p:cNvSpPr txBox="1"/>
              <p:nvPr/>
            </p:nvSpPr>
            <p:spPr>
              <a:xfrm>
                <a:off x="11026343" y="1039450"/>
                <a:ext cx="451021" cy="362984"/>
              </a:xfrm>
              <a:prstGeom prst="rect">
                <a:avLst/>
              </a:prstGeom>
              <a:noFill/>
            </p:spPr>
            <p:txBody>
              <a:bodyPr wrap="none" rtlCol="0">
                <a:spAutoFit/>
              </a:bodyPr>
              <a:lstStyle/>
              <a:p>
                <a:pPr/>
                <a14:m>
                  <m:oMathPara xmlns:m="http://schemas.openxmlformats.org/officeDocument/2006/math">
                    <m:oMath>
                      <m:r>
                        <a:rPr lang="en-US" i="1" dirty="0" smtClean="0">
                          <a:latin typeface="Cambria Math" panose="02040503050406030204" pitchFamily="18" charset="0"/>
                        </a:rPr>
                        <m:t>𝑉</m:t>
                      </m:r>
                      <m:r>
                        <a:rPr lang="en-US" i="1" baseline="-25000" dirty="0">
                          <a:latin typeface="Cambria Math" panose="02040503050406030204" pitchFamily="18" charset="0"/>
                        </a:rPr>
                        <m:t>𝑜</m:t>
                      </m:r>
                    </m:oMath>
                  </m:oMathPara>
                </a14:m>
                <a:endParaRPr lang="en-US" baseline="-25000" dirty="0"/>
              </a:p>
            </p:txBody>
          </p:sp>
        </mc:Choice>
        <mc:Fallback xmlns="">
          <p:sp>
            <p:nvSpPr>
              <p:cNvPr id="12" name="TextBox 11">
                <a:extLst>
                  <a:ext uri="{FF2B5EF4-FFF2-40B4-BE49-F238E27FC236}">
                    <a16:creationId xmlns:a16="http://schemas.microsoft.com/office/drawing/2014/main" id="{697B48AB-454F-A4DD-829A-FD3802728DDA}"/>
                  </a:ext>
                </a:extLst>
              </p:cNvPr>
              <p:cNvSpPr txBox="1">
                <a:spLocks noRot="1" noChangeAspect="1" noMove="1" noResize="1" noEditPoints="1" noAdjustHandles="1" noChangeArrowheads="1" noChangeShapeType="1" noTextEdit="1"/>
              </p:cNvSpPr>
              <p:nvPr/>
            </p:nvSpPr>
            <p:spPr>
              <a:xfrm>
                <a:off x="11026343" y="1039450"/>
                <a:ext cx="451021" cy="362984"/>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65A4FB4-6E72-6CAF-75D4-E8EE297E04B7}"/>
                  </a:ext>
                </a:extLst>
              </p:cNvPr>
              <p:cNvSpPr txBox="1"/>
              <p:nvPr/>
            </p:nvSpPr>
            <p:spPr>
              <a:xfrm>
                <a:off x="11135588" y="4947915"/>
                <a:ext cx="501035" cy="369332"/>
              </a:xfrm>
              <a:prstGeom prst="rect">
                <a:avLst/>
              </a:prstGeom>
              <a:noFill/>
            </p:spPr>
            <p:txBody>
              <a:bodyPr wrap="none" rtlCol="0">
                <a:spAutoFit/>
              </a:bodyPr>
              <a:lstStyle/>
              <a:p>
                <a:pPr/>
                <a14:m>
                  <m:oMathPara xmlns:m="http://schemas.openxmlformats.org/officeDocument/2006/math">
                    <m:oMath>
                      <m:r>
                        <a:rPr lang="en-US" i="1" dirty="0" smtClean="0">
                          <a:latin typeface="Cambria Math" panose="02040503050406030204" pitchFamily="18" charset="0"/>
                        </a:rPr>
                        <m:t>𝑑𝑥</m:t>
                      </m:r>
                    </m:oMath>
                  </m:oMathPara>
                </a14:m>
                <a:endParaRPr lang="en-US" dirty="0"/>
              </a:p>
            </p:txBody>
          </p:sp>
        </mc:Choice>
        <mc:Fallback xmlns="">
          <p:sp>
            <p:nvSpPr>
              <p:cNvPr id="13" name="TextBox 12">
                <a:extLst>
                  <a:ext uri="{FF2B5EF4-FFF2-40B4-BE49-F238E27FC236}">
                    <a16:creationId xmlns:a16="http://schemas.microsoft.com/office/drawing/2014/main" id="{465A4FB4-6E72-6CAF-75D4-E8EE297E04B7}"/>
                  </a:ext>
                </a:extLst>
              </p:cNvPr>
              <p:cNvSpPr txBox="1">
                <a:spLocks noRot="1" noChangeAspect="1" noMove="1" noResize="1" noEditPoints="1" noAdjustHandles="1" noChangeArrowheads="1" noChangeShapeType="1" noTextEdit="1"/>
              </p:cNvSpPr>
              <p:nvPr/>
            </p:nvSpPr>
            <p:spPr>
              <a:xfrm>
                <a:off x="11135588" y="4947915"/>
                <a:ext cx="501035" cy="369332"/>
              </a:xfrm>
              <a:prstGeom prst="rect">
                <a:avLst/>
              </a:prstGeom>
              <a:blipFill>
                <a:blip r:embed="rId4"/>
                <a:stretch>
                  <a:fillRect/>
                </a:stretch>
              </a:blipFill>
            </p:spPr>
            <p:txBody>
              <a:bodyPr/>
              <a:lstStyle/>
              <a:p>
                <a:r>
                  <a:rPr lang="en-US">
                    <a:noFill/>
                  </a:rPr>
                  <a:t> </a:t>
                </a:r>
              </a:p>
            </p:txBody>
          </p:sp>
        </mc:Fallback>
      </mc:AlternateContent>
      <p:cxnSp>
        <p:nvCxnSpPr>
          <p:cNvPr id="15" name="Straight Arrow Connector 14">
            <a:extLst>
              <a:ext uri="{FF2B5EF4-FFF2-40B4-BE49-F238E27FC236}">
                <a16:creationId xmlns:a16="http://schemas.microsoft.com/office/drawing/2014/main" id="{C88B44BB-07BD-236F-F7D3-EDD3C0A3CB2A}"/>
              </a:ext>
            </a:extLst>
          </p:cNvPr>
          <p:cNvCxnSpPr>
            <a:endCxn id="7" idx="5"/>
          </p:cNvCxnSpPr>
          <p:nvPr/>
        </p:nvCxnSpPr>
        <p:spPr>
          <a:xfrm flipH="1" flipV="1">
            <a:off x="10527599" y="4453944"/>
            <a:ext cx="498744" cy="454336"/>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CBF1896A-CB6F-DFD0-F7B9-D9A1B98FEC5D}"/>
              </a:ext>
            </a:extLst>
          </p:cNvPr>
          <p:cNvCxnSpPr>
            <a:endCxn id="8" idx="7"/>
          </p:cNvCxnSpPr>
          <p:nvPr/>
        </p:nvCxnSpPr>
        <p:spPr>
          <a:xfrm flipV="1">
            <a:off x="9413708" y="2307203"/>
            <a:ext cx="1045769" cy="1049878"/>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3C7C0137-37C5-565F-EBBC-483BBDA4DA50}"/>
                  </a:ext>
                </a:extLst>
              </p:cNvPr>
              <p:cNvSpPr txBox="1"/>
              <p:nvPr/>
            </p:nvSpPr>
            <p:spPr>
              <a:xfrm>
                <a:off x="9769629" y="2592659"/>
                <a:ext cx="392287" cy="369332"/>
              </a:xfrm>
              <a:prstGeom prst="rect">
                <a:avLst/>
              </a:prstGeom>
              <a:solidFill>
                <a:schemeClr val="bg1"/>
              </a:solidFill>
            </p:spPr>
            <p:txBody>
              <a:bodyPr wrap="none" rtlCol="0">
                <a:spAutoFit/>
              </a:bodyPr>
              <a:lstStyle/>
              <a:p>
                <a:pPr/>
                <a14:m>
                  <m:oMathPara xmlns:m="http://schemas.openxmlformats.org/officeDocument/2006/math">
                    <m:oMath>
                      <m:r>
                        <a:rPr lang="en-US" i="1" dirty="0" smtClean="0">
                          <a:latin typeface="Cambria Math" panose="02040503050406030204" pitchFamily="18" charset="0"/>
                        </a:rPr>
                        <m:t>𝑋</m:t>
                      </m:r>
                    </m:oMath>
                  </m:oMathPara>
                </a14:m>
                <a:endParaRPr lang="en-US" dirty="0"/>
              </a:p>
            </p:txBody>
          </p:sp>
        </mc:Choice>
        <mc:Fallback xmlns="">
          <p:sp>
            <p:nvSpPr>
              <p:cNvPr id="18" name="TextBox 17">
                <a:extLst>
                  <a:ext uri="{FF2B5EF4-FFF2-40B4-BE49-F238E27FC236}">
                    <a16:creationId xmlns:a16="http://schemas.microsoft.com/office/drawing/2014/main" id="{3C7C0137-37C5-565F-EBBC-483BBDA4DA50}"/>
                  </a:ext>
                </a:extLst>
              </p:cNvPr>
              <p:cNvSpPr txBox="1">
                <a:spLocks noRot="1" noChangeAspect="1" noMove="1" noResize="1" noEditPoints="1" noAdjustHandles="1" noChangeArrowheads="1" noChangeShapeType="1" noTextEdit="1"/>
              </p:cNvSpPr>
              <p:nvPr/>
            </p:nvSpPr>
            <p:spPr>
              <a:xfrm>
                <a:off x="9769629" y="2592659"/>
                <a:ext cx="392287" cy="369332"/>
              </a:xfrm>
              <a:prstGeom prst="rect">
                <a:avLst/>
              </a:prstGeom>
              <a:blipFill>
                <a:blip r:embed="rId5"/>
                <a:stretch>
                  <a:fillRect/>
                </a:stretch>
              </a:blipFill>
            </p:spPr>
            <p:txBody>
              <a:bodyPr/>
              <a:lstStyle/>
              <a:p>
                <a:r>
                  <a:rPr lang="en-US">
                    <a:noFill/>
                  </a:rPr>
                  <a:t> </a:t>
                </a:r>
              </a:p>
            </p:txBody>
          </p:sp>
        </mc:Fallback>
      </mc:AlternateContent>
      <p:cxnSp>
        <p:nvCxnSpPr>
          <p:cNvPr id="19" name="Straight Arrow Connector 18">
            <a:extLst>
              <a:ext uri="{FF2B5EF4-FFF2-40B4-BE49-F238E27FC236}">
                <a16:creationId xmlns:a16="http://schemas.microsoft.com/office/drawing/2014/main" id="{AC858717-D716-F02F-73E6-03E0341861A1}"/>
              </a:ext>
            </a:extLst>
          </p:cNvPr>
          <p:cNvCxnSpPr>
            <a:cxnSpLocks/>
          </p:cNvCxnSpPr>
          <p:nvPr/>
        </p:nvCxnSpPr>
        <p:spPr>
          <a:xfrm flipH="1" flipV="1">
            <a:off x="7860065" y="2404056"/>
            <a:ext cx="1553643" cy="953025"/>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2" name="TextBox 21">
                <a:extLst>
                  <a:ext uri="{FF2B5EF4-FFF2-40B4-BE49-F238E27FC236}">
                    <a16:creationId xmlns:a16="http://schemas.microsoft.com/office/drawing/2014/main" id="{5A3CA27E-83EB-BB79-3CF0-419FBC07B8B3}"/>
                  </a:ext>
                </a:extLst>
              </p:cNvPr>
              <p:cNvSpPr txBox="1"/>
              <p:nvPr/>
            </p:nvSpPr>
            <p:spPr>
              <a:xfrm>
                <a:off x="8362973" y="2656854"/>
                <a:ext cx="391774" cy="369332"/>
              </a:xfrm>
              <a:prstGeom prst="rect">
                <a:avLst/>
              </a:prstGeom>
              <a:solidFill>
                <a:schemeClr val="bg1"/>
              </a:solidFill>
            </p:spPr>
            <p:txBody>
              <a:bodyPr wrap="none" rtlCol="0">
                <a:spAutoFit/>
              </a:bodyPr>
              <a:lstStyle/>
              <a:p>
                <a:pPr/>
                <a14:m>
                  <m:oMathPara xmlns:m="http://schemas.openxmlformats.org/officeDocument/2006/math">
                    <m:oMath>
                      <m:r>
                        <a:rPr lang="en-US" i="1" dirty="0" smtClean="0">
                          <a:latin typeface="Cambria Math" panose="02040503050406030204" pitchFamily="18" charset="0"/>
                        </a:rPr>
                        <m:t>𝑅</m:t>
                      </m:r>
                    </m:oMath>
                  </m:oMathPara>
                </a14:m>
                <a:endParaRPr lang="en-US" dirty="0"/>
              </a:p>
            </p:txBody>
          </p:sp>
        </mc:Choice>
        <mc:Fallback xmlns="">
          <p:sp>
            <p:nvSpPr>
              <p:cNvPr id="22" name="TextBox 21">
                <a:extLst>
                  <a:ext uri="{FF2B5EF4-FFF2-40B4-BE49-F238E27FC236}">
                    <a16:creationId xmlns:a16="http://schemas.microsoft.com/office/drawing/2014/main" id="{5A3CA27E-83EB-BB79-3CF0-419FBC07B8B3}"/>
                  </a:ext>
                </a:extLst>
              </p:cNvPr>
              <p:cNvSpPr txBox="1">
                <a:spLocks noRot="1" noChangeAspect="1" noMove="1" noResize="1" noEditPoints="1" noAdjustHandles="1" noChangeArrowheads="1" noChangeShapeType="1" noTextEdit="1"/>
              </p:cNvSpPr>
              <p:nvPr/>
            </p:nvSpPr>
            <p:spPr>
              <a:xfrm>
                <a:off x="8362973" y="2656854"/>
                <a:ext cx="391774" cy="369332"/>
              </a:xfrm>
              <a:prstGeom prst="rect">
                <a:avLst/>
              </a:prstGeom>
              <a:blipFill>
                <a:blip r:embed="rId6"/>
                <a:stretch>
                  <a:fillRect/>
                </a:stretch>
              </a:blipFill>
            </p:spPr>
            <p:txBody>
              <a:bodyPr/>
              <a:lstStyle/>
              <a:p>
                <a:r>
                  <a:rPr lang="en-US">
                    <a:noFill/>
                  </a:rPr>
                  <a:t> </a:t>
                </a:r>
              </a:p>
            </p:txBody>
          </p:sp>
        </mc:Fallback>
      </mc:AlternateContent>
      <p:sp>
        <p:nvSpPr>
          <p:cNvPr id="4" name="Double Brace 3">
            <a:extLst>
              <a:ext uri="{FF2B5EF4-FFF2-40B4-BE49-F238E27FC236}">
                <a16:creationId xmlns:a16="http://schemas.microsoft.com/office/drawing/2014/main" id="{98726127-DD3A-9549-0950-F825318E37F9}"/>
              </a:ext>
            </a:extLst>
          </p:cNvPr>
          <p:cNvSpPr/>
          <p:nvPr/>
        </p:nvSpPr>
        <p:spPr>
          <a:xfrm rot="2429432">
            <a:off x="10438269" y="4170536"/>
            <a:ext cx="165626" cy="428499"/>
          </a:xfrm>
          <a:prstGeom prst="bracePair">
            <a:avLst/>
          </a:prstGeom>
          <a:ln w="571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0" name="Straight Arrow Connector 9">
            <a:extLst>
              <a:ext uri="{FF2B5EF4-FFF2-40B4-BE49-F238E27FC236}">
                <a16:creationId xmlns:a16="http://schemas.microsoft.com/office/drawing/2014/main" id="{AA52946F-3201-DCCD-9C5A-394296459A21}"/>
              </a:ext>
            </a:extLst>
          </p:cNvPr>
          <p:cNvCxnSpPr>
            <a:cxnSpLocks/>
          </p:cNvCxnSpPr>
          <p:nvPr/>
        </p:nvCxnSpPr>
        <p:spPr>
          <a:xfrm flipV="1">
            <a:off x="7373663" y="4601498"/>
            <a:ext cx="264318" cy="355946"/>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7469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BA240-0D03-3FBC-07F5-9C3CCCE46A18}"/>
              </a:ext>
            </a:extLst>
          </p:cNvPr>
          <p:cNvSpPr>
            <a:spLocks noGrp="1"/>
          </p:cNvSpPr>
          <p:nvPr>
            <p:ph type="title"/>
          </p:nvPr>
        </p:nvSpPr>
        <p:spPr/>
        <p:txBody>
          <a:bodyPr/>
          <a:lstStyle/>
          <a:p>
            <a:r>
              <a:rPr lang="en-US" dirty="0"/>
              <a:t>Derivation of Gurney for a Cylinder (</a:t>
            </a:r>
            <a:r>
              <a:rPr lang="en-US" dirty="0" err="1"/>
              <a:t>contd</a:t>
            </a:r>
            <a:r>
              <a:rPr lang="en-US" dirty="0"/>
              <a: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F7D0D99-1D14-69CC-5767-B9A6DBB8D32A}"/>
                  </a:ext>
                </a:extLst>
              </p:cNvPr>
              <p:cNvSpPr>
                <a:spLocks noGrp="1"/>
              </p:cNvSpPr>
              <p:nvPr>
                <p:ph idx="1"/>
              </p:nvPr>
            </p:nvSpPr>
            <p:spPr/>
            <p:txBody>
              <a:bodyPr>
                <a:normAutofit fontScale="92500" lnSpcReduction="20000"/>
              </a:bodyPr>
              <a:lstStyle/>
              <a:p>
                <a:r>
                  <a:rPr lang="en-US" dirty="0"/>
                  <a:t>Mass of gas in cylinder at detonation = </a:t>
                </a:r>
                <a14:m>
                  <m:oMath xmlns:m="http://schemas.openxmlformats.org/officeDocument/2006/math">
                    <m:sSub>
                      <m:sSubPr>
                        <m:ctrlPr>
                          <a:rPr lang="en-US" i="1" smtClean="0">
                            <a:latin typeface="Cambria Math" panose="02040503050406030204" pitchFamily="18" charset="0"/>
                            <a:ea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rPr>
                          <m:t>𝑔</m:t>
                        </m:r>
                      </m:sub>
                    </m:sSub>
                    <m:r>
                      <a:rPr lang="en-US"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𝑉</m:t>
                        </m:r>
                      </m:e>
                      <m:sub>
                        <m:r>
                          <a:rPr lang="en-GB" b="0" i="1" smtClean="0">
                            <a:latin typeface="Cambria Math" panose="02040503050406030204" pitchFamily="18" charset="0"/>
                            <a:ea typeface="Cambria Math" panose="02040503050406030204" pitchFamily="18" charset="0"/>
                          </a:rPr>
                          <m:t>𝑐</m:t>
                        </m:r>
                      </m:sub>
                    </m:sSub>
                    <m:r>
                      <a:rPr lang="en-GB" b="0" i="1" smtClean="0">
                        <a:latin typeface="Cambria Math" panose="02040503050406030204" pitchFamily="18" charset="0"/>
                        <a:ea typeface="Cambria Math" panose="02040503050406030204" pitchFamily="18" charset="0"/>
                      </a:rPr>
                      <m:t>=</m:t>
                    </m:r>
                    <m:sSub>
                      <m:sSubPr>
                        <m:ctrlPr>
                          <a:rPr lang="en-US" i="1" smtClean="0">
                            <a:latin typeface="Cambria Math" panose="02040503050406030204" pitchFamily="18" charset="0"/>
                            <a:ea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rPr>
                          <m:t>𝑔</m:t>
                        </m:r>
                      </m:sub>
                    </m:sSub>
                    <m:r>
                      <a:rPr lang="en-GB" b="0" i="1" smtClean="0">
                        <a:latin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𝜋</m:t>
                    </m:r>
                    <m:r>
                      <a:rPr lang="en-GB" b="0" i="1" smtClean="0">
                        <a:latin typeface="Cambria Math" panose="02040503050406030204" pitchFamily="18" charset="0"/>
                        <a:ea typeface="Cambria Math" panose="02040503050406030204" pitchFamily="18" charset="0"/>
                      </a:rPr>
                      <m:t>𝑙𝑥𝑑𝑥</m:t>
                    </m:r>
                  </m:oMath>
                </a14:m>
                <a:endParaRPr lang="en-US" dirty="0"/>
              </a:p>
              <a:p>
                <a:endParaRPr lang="en-US" dirty="0"/>
              </a:p>
              <a:p>
                <a:r>
                  <a:rPr lang="en-US" dirty="0"/>
                  <a:t>Velocity of gas at distance </a:t>
                </a:r>
                <a14:m>
                  <m:oMath xmlns:m="http://schemas.openxmlformats.org/officeDocument/2006/math">
                    <m:r>
                      <a:rPr lang="en-US" i="1" dirty="0" smtClean="0">
                        <a:latin typeface="Cambria Math" panose="02040503050406030204" pitchFamily="18" charset="0"/>
                      </a:rPr>
                      <m:t>𝑥</m:t>
                    </m:r>
                  </m:oMath>
                </a14:m>
                <a:r>
                  <a:rPr lang="en-US" dirty="0"/>
                  <a:t> from </a:t>
                </a:r>
                <a:r>
                  <a:rPr lang="en-US" dirty="0" err="1"/>
                  <a:t>centre</a:t>
                </a:r>
                <a:r>
                  <a:rPr lang="en-US" dirty="0"/>
                  <a:t> = </a:t>
                </a:r>
                <a14:m>
                  <m:oMath xmlns:m="http://schemas.openxmlformats.org/officeDocument/2006/math">
                    <m:f>
                      <m:fPr>
                        <m:ctrlPr>
                          <a:rPr lang="en-GB" b="0" i="1" smtClean="0">
                            <a:latin typeface="Cambria Math" panose="02040503050406030204" pitchFamily="18" charset="0"/>
                          </a:rPr>
                        </m:ctrlPr>
                      </m:fPr>
                      <m:num>
                        <m:r>
                          <a:rPr lang="en-GB" b="0" i="1" smtClean="0">
                            <a:latin typeface="Cambria Math" panose="02040503050406030204" pitchFamily="18" charset="0"/>
                          </a:rPr>
                          <m:t>𝑥</m:t>
                        </m:r>
                      </m:num>
                      <m:den>
                        <m:r>
                          <a:rPr lang="en-GB" b="0" i="1" smtClean="0">
                            <a:latin typeface="Cambria Math" panose="02040503050406030204" pitchFamily="18" charset="0"/>
                          </a:rPr>
                          <m:t>𝑅</m:t>
                        </m:r>
                      </m:den>
                    </m:f>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0</m:t>
                        </m:r>
                      </m:sub>
                    </m:sSub>
                  </m:oMath>
                </a14:m>
                <a:endParaRPr lang="en-US" dirty="0"/>
              </a:p>
              <a:p>
                <a:endParaRPr lang="en-US" dirty="0"/>
              </a:p>
              <a:p>
                <a:r>
                  <a:rPr lang="en-US" dirty="0"/>
                  <a:t>KE of gas at distance </a:t>
                </a:r>
                <a14:m>
                  <m:oMath xmlns:m="http://schemas.openxmlformats.org/officeDocument/2006/math">
                    <m:r>
                      <a:rPr lang="en-US" i="1" dirty="0" smtClean="0">
                        <a:latin typeface="Cambria Math" panose="02040503050406030204" pitchFamily="18" charset="0"/>
                      </a:rPr>
                      <m:t>𝑥</m:t>
                    </m:r>
                  </m:oMath>
                </a14:m>
                <a:r>
                  <a:rPr lang="en-US" dirty="0"/>
                  <a:t> from </a:t>
                </a:r>
                <a:r>
                  <a:rPr lang="en-US" dirty="0" err="1"/>
                  <a:t>centre</a:t>
                </a:r>
                <a:r>
                  <a:rPr lang="en-US" dirty="0"/>
                  <a:t> = </a:t>
                </a:r>
                <a14:m>
                  <m:oMath xmlns:m="http://schemas.openxmlformats.org/officeDocument/2006/math">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r>
                      <a:rPr lang="en-GB" b="0" i="1" smtClean="0">
                        <a:latin typeface="Cambria Math" panose="02040503050406030204" pitchFamily="18" charset="0"/>
                      </a:rPr>
                      <m:t>𝑚</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𝑣</m:t>
                        </m:r>
                      </m:e>
                      <m:sup>
                        <m:r>
                          <a:rPr lang="en-GB" b="0" i="1" smtClean="0">
                            <a:latin typeface="Cambria Math" panose="02040503050406030204" pitchFamily="18" charset="0"/>
                          </a:rPr>
                          <m:t>2</m:t>
                        </m:r>
                      </m:sup>
                    </m:sSup>
                    <m:sSub>
                      <m:sSubPr>
                        <m:ctrlPr>
                          <a:rPr lang="en-GB" b="0" i="1" smtClean="0">
                            <a:latin typeface="Cambria Math" panose="02040503050406030204" pitchFamily="18" charset="0"/>
                          </a:rPr>
                        </m:ctrlPr>
                      </m:sSubPr>
                      <m:e>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r>
                          <a:rPr lang="en-US"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rPr>
                          <m:t>𝑔</m:t>
                        </m:r>
                      </m:sub>
                    </m:sSub>
                    <m:r>
                      <a:rPr lang="en-GB" b="0" i="1" smtClean="0">
                        <a:latin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𝜋</m:t>
                    </m:r>
                    <m:r>
                      <a:rPr lang="en-GB" b="0" i="1" smtClean="0">
                        <a:latin typeface="Cambria Math" panose="02040503050406030204" pitchFamily="18" charset="0"/>
                        <a:ea typeface="Cambria Math" panose="02040503050406030204" pitchFamily="18" charset="0"/>
                      </a:rPr>
                      <m:t>𝑙𝑥𝑑𝑥</m:t>
                    </m:r>
                    <m:sSup>
                      <m:sSupPr>
                        <m:ctrlPr>
                          <a:rPr lang="en-GB" i="1">
                            <a:latin typeface="Cambria Math" panose="02040503050406030204" pitchFamily="18" charset="0"/>
                            <a:ea typeface="Cambria Math" panose="02040503050406030204" pitchFamily="18" charset="0"/>
                          </a:rPr>
                        </m:ctrlPr>
                      </m:sSupPr>
                      <m:e>
                        <m:d>
                          <m:dPr>
                            <m:ctrlPr>
                              <a:rPr lang="en-GB" i="1">
                                <a:latin typeface="Cambria Math" panose="02040503050406030204" pitchFamily="18" charset="0"/>
                                <a:ea typeface="Cambria Math" panose="02040503050406030204" pitchFamily="18" charset="0"/>
                              </a:rPr>
                            </m:ctrlPr>
                          </m:dPr>
                          <m:e>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𝑥</m:t>
                                </m:r>
                              </m:num>
                              <m:den>
                                <m:r>
                                  <a:rPr lang="en-GB" i="1">
                                    <a:latin typeface="Cambria Math" panose="02040503050406030204" pitchFamily="18" charset="0"/>
                                    <a:ea typeface="Cambria Math" panose="02040503050406030204" pitchFamily="18" charset="0"/>
                                  </a:rPr>
                                  <m:t>𝑅</m:t>
                                </m:r>
                              </m:den>
                            </m:f>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𝑉</m:t>
                                </m:r>
                              </m:e>
                              <m:sub>
                                <m:r>
                                  <a:rPr lang="en-GB" i="1">
                                    <a:latin typeface="Cambria Math" panose="02040503050406030204" pitchFamily="18" charset="0"/>
                                    <a:ea typeface="Cambria Math" panose="02040503050406030204" pitchFamily="18" charset="0"/>
                                  </a:rPr>
                                  <m:t>𝑜</m:t>
                                </m:r>
                              </m:sub>
                            </m:sSub>
                          </m:e>
                        </m:d>
                      </m:e>
                      <m:sup>
                        <m:r>
                          <a:rPr lang="en-GB" b="0" i="1" smtClean="0">
                            <a:latin typeface="Cambria Math" panose="02040503050406030204" pitchFamily="18" charset="0"/>
                            <a:ea typeface="Cambria Math" panose="02040503050406030204" pitchFamily="18" charset="0"/>
                          </a:rPr>
                          <m:t>2</m:t>
                        </m:r>
                      </m:sup>
                    </m:sSup>
                  </m:oMath>
                </a14:m>
                <a:endParaRPr lang="en-US" dirty="0"/>
              </a:p>
              <a:p>
                <a:endParaRPr lang="en-US" dirty="0"/>
              </a:p>
              <a:p>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m:t>
                        </m:r>
                        <m:r>
                          <a:rPr lang="en-US" i="1">
                            <a:latin typeface="Cambria Math" panose="02040503050406030204" pitchFamily="18" charset="0"/>
                            <a:ea typeface="Cambria Math" panose="02040503050406030204" pitchFamily="18" charset="0"/>
                          </a:rPr>
                          <m:t>𝜌</m:t>
                        </m:r>
                      </m:e>
                      <m:sub>
                        <m:r>
                          <a:rPr lang="en-GB" i="1">
                            <a:latin typeface="Cambria Math" panose="02040503050406030204" pitchFamily="18" charset="0"/>
                          </a:rPr>
                          <m:t>𝑔</m:t>
                        </m:r>
                      </m:sub>
                    </m:sSub>
                    <m:r>
                      <a:rPr lang="en-GB" i="1">
                        <a:latin typeface="Cambria Math" panose="02040503050406030204" pitchFamily="18" charset="0"/>
                        <a:ea typeface="Cambria Math" panose="02040503050406030204" pitchFamily="18" charset="0"/>
                      </a:rPr>
                      <m:t>𝜋</m:t>
                    </m:r>
                    <m:r>
                      <a:rPr lang="en-GB" i="1">
                        <a:latin typeface="Cambria Math" panose="02040503050406030204" pitchFamily="18" charset="0"/>
                        <a:ea typeface="Cambria Math" panose="02040503050406030204" pitchFamily="18" charset="0"/>
                      </a:rPr>
                      <m:t>𝑙</m:t>
                    </m:r>
                    <m:f>
                      <m:fPr>
                        <m:ctrlPr>
                          <a:rPr lang="en-GB" b="0" i="1" smtClean="0">
                            <a:latin typeface="Cambria Math" panose="02040503050406030204" pitchFamily="18" charset="0"/>
                            <a:ea typeface="Cambria Math" panose="02040503050406030204" pitchFamily="18" charset="0"/>
                          </a:rPr>
                        </m:ctrlPr>
                      </m:fPr>
                      <m:num>
                        <m:sSubSup>
                          <m:sSubSupPr>
                            <m:ctrlPr>
                              <a:rPr lang="en-GB" b="0" i="1" smtClean="0">
                                <a:latin typeface="Cambria Math" panose="02040503050406030204" pitchFamily="18" charset="0"/>
                                <a:ea typeface="Cambria Math" panose="02040503050406030204" pitchFamily="18" charset="0"/>
                              </a:rPr>
                            </m:ctrlPr>
                          </m:sSubSupPr>
                          <m:e>
                            <m:r>
                              <a:rPr lang="en-GB" b="0" i="1" smtClean="0">
                                <a:latin typeface="Cambria Math" panose="02040503050406030204" pitchFamily="18" charset="0"/>
                                <a:ea typeface="Cambria Math" panose="02040503050406030204" pitchFamily="18" charset="0"/>
                              </a:rPr>
                              <m:t>𝑉</m:t>
                            </m:r>
                          </m:e>
                          <m:sub>
                            <m:r>
                              <a:rPr lang="en-GB" b="0" i="1" smtClean="0">
                                <a:latin typeface="Cambria Math" panose="02040503050406030204" pitchFamily="18" charset="0"/>
                                <a:ea typeface="Cambria Math" panose="02040503050406030204" pitchFamily="18" charset="0"/>
                              </a:rPr>
                              <m:t>𝑜</m:t>
                            </m:r>
                          </m:sub>
                          <m:sup>
                            <m:r>
                              <a:rPr lang="en-GB" b="0" i="1" smtClean="0">
                                <a:latin typeface="Cambria Math" panose="02040503050406030204" pitchFamily="18" charset="0"/>
                                <a:ea typeface="Cambria Math" panose="02040503050406030204" pitchFamily="18" charset="0"/>
                              </a:rPr>
                              <m:t>2</m:t>
                            </m:r>
                          </m:sup>
                        </m:sSubSup>
                      </m:num>
                      <m:den>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𝑅</m:t>
                            </m:r>
                          </m:e>
                          <m:sup>
                            <m:r>
                              <a:rPr lang="en-GB" b="0" i="1" smtClean="0">
                                <a:latin typeface="Cambria Math" panose="02040503050406030204" pitchFamily="18" charset="0"/>
                                <a:ea typeface="Cambria Math" panose="02040503050406030204" pitchFamily="18" charset="0"/>
                              </a:rPr>
                              <m:t>2</m:t>
                            </m:r>
                          </m:sup>
                        </m:sSup>
                      </m:den>
                    </m:f>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𝑥</m:t>
                        </m:r>
                      </m:e>
                      <m:sup>
                        <m:r>
                          <a:rPr lang="en-GB" b="0" i="1" smtClean="0">
                            <a:latin typeface="Cambria Math" panose="02040503050406030204" pitchFamily="18" charset="0"/>
                            <a:ea typeface="Cambria Math" panose="02040503050406030204" pitchFamily="18" charset="0"/>
                          </a:rPr>
                          <m:t>3</m:t>
                        </m:r>
                      </m:sup>
                    </m:sSup>
                    <m:r>
                      <a:rPr lang="en-GB" b="0" i="1" smtClean="0">
                        <a:latin typeface="Cambria Math" panose="02040503050406030204" pitchFamily="18" charset="0"/>
                        <a:ea typeface="Cambria Math" panose="02040503050406030204" pitchFamily="18" charset="0"/>
                      </a:rPr>
                      <m:t>𝑑𝑥</m:t>
                    </m:r>
                  </m:oMath>
                </a14:m>
                <a:endParaRPr lang="en-US" dirty="0"/>
              </a:p>
            </p:txBody>
          </p:sp>
        </mc:Choice>
        <mc:Fallback xmlns="">
          <p:sp>
            <p:nvSpPr>
              <p:cNvPr id="3" name="Content Placeholder 2">
                <a:extLst>
                  <a:ext uri="{FF2B5EF4-FFF2-40B4-BE49-F238E27FC236}">
                    <a16:creationId xmlns:a16="http://schemas.microsoft.com/office/drawing/2014/main" id="{4F7D0D99-1D14-69CC-5767-B9A6DBB8D32A}"/>
                  </a:ext>
                </a:extLst>
              </p:cNvPr>
              <p:cNvSpPr>
                <a:spLocks noGrp="1" noRot="1" noChangeAspect="1" noMove="1" noResize="1" noEditPoints="1" noAdjustHandles="1" noChangeArrowheads="1" noChangeShapeType="1" noTextEdit="1"/>
              </p:cNvSpPr>
              <p:nvPr>
                <p:ph idx="1"/>
              </p:nvPr>
            </p:nvSpPr>
            <p:spPr>
              <a:blipFill>
                <a:blip r:embed="rId2"/>
                <a:stretch>
                  <a:fillRect l="-884" t="-3887"/>
                </a:stretch>
              </a:blipFill>
            </p:spPr>
            <p:txBody>
              <a:bodyPr/>
              <a:lstStyle/>
              <a:p>
                <a:r>
                  <a:rPr lang="en-US">
                    <a:noFill/>
                  </a:rPr>
                  <a:t> </a:t>
                </a:r>
              </a:p>
            </p:txBody>
          </p:sp>
        </mc:Fallback>
      </mc:AlternateContent>
    </p:spTree>
    <p:extLst>
      <p:ext uri="{BB962C8B-B14F-4D97-AF65-F5344CB8AC3E}">
        <p14:creationId xmlns:p14="http://schemas.microsoft.com/office/powerpoint/2010/main" val="3031152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70257-F259-FEC5-94C0-BECA1A15EE77}"/>
              </a:ext>
            </a:extLst>
          </p:cNvPr>
          <p:cNvSpPr>
            <a:spLocks noGrp="1"/>
          </p:cNvSpPr>
          <p:nvPr>
            <p:ph type="title"/>
          </p:nvPr>
        </p:nvSpPr>
        <p:spPr/>
        <p:txBody>
          <a:bodyPr/>
          <a:lstStyle/>
          <a:p>
            <a:r>
              <a:rPr lang="en-US" dirty="0"/>
              <a:t>Continued</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344501D-0169-C622-2F61-A55DCEB9E698}"/>
                  </a:ext>
                </a:extLst>
              </p:cNvPr>
              <p:cNvSpPr>
                <a:spLocks noGrp="1"/>
              </p:cNvSpPr>
              <p:nvPr>
                <p:ph idx="1"/>
              </p:nvPr>
            </p:nvSpPr>
            <p:spPr/>
            <p:txBody>
              <a:bodyPr/>
              <a:lstStyle/>
              <a:p>
                <a:r>
                  <a:rPr lang="en-US" dirty="0"/>
                  <a:t>Therefore, total KE of gas in cylinder = </a:t>
                </a:r>
                <a14:m>
                  <m:oMath xmlns:m="http://schemas.openxmlformats.org/officeDocument/2006/math">
                    <m:nary>
                      <m:naryPr>
                        <m:limLoc m:val="undOvr"/>
                        <m:ctrlPr>
                          <a:rPr lang="en-GB" b="0" i="1" smtClean="0">
                            <a:latin typeface="Cambria Math" panose="02040503050406030204" pitchFamily="18" charset="0"/>
                          </a:rPr>
                        </m:ctrlPr>
                      </m:naryPr>
                      <m:sub>
                        <m:r>
                          <m:rPr>
                            <m:brk m:alnAt="24"/>
                          </m:rPr>
                          <a:rPr lang="en-GB" b="0" i="1" smtClean="0">
                            <a:latin typeface="Cambria Math" panose="02040503050406030204" pitchFamily="18" charset="0"/>
                          </a:rPr>
                          <m:t>0</m:t>
                        </m:r>
                      </m:sub>
                      <m:sup>
                        <m:r>
                          <a:rPr lang="en-GB" b="0" i="1" smtClean="0">
                            <a:latin typeface="Cambria Math" panose="02040503050406030204" pitchFamily="18" charset="0"/>
                          </a:rPr>
                          <m:t>𝑅</m:t>
                        </m:r>
                      </m:sup>
                      <m:e>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𝜌</m:t>
                            </m:r>
                          </m:e>
                          <m:sub>
                            <m:r>
                              <a:rPr lang="en-GB" i="1">
                                <a:latin typeface="Cambria Math" panose="02040503050406030204" pitchFamily="18" charset="0"/>
                              </a:rPr>
                              <m:t>𝑔</m:t>
                            </m:r>
                          </m:sub>
                        </m:sSub>
                        <m:r>
                          <a:rPr lang="en-GB" i="1">
                            <a:latin typeface="Cambria Math" panose="02040503050406030204" pitchFamily="18" charset="0"/>
                            <a:ea typeface="Cambria Math" panose="02040503050406030204" pitchFamily="18" charset="0"/>
                          </a:rPr>
                          <m:t>𝜋</m:t>
                        </m:r>
                        <m:r>
                          <a:rPr lang="en-GB" i="1">
                            <a:latin typeface="Cambria Math" panose="02040503050406030204" pitchFamily="18" charset="0"/>
                            <a:ea typeface="Cambria Math" panose="02040503050406030204" pitchFamily="18" charset="0"/>
                          </a:rPr>
                          <m:t>𝑙</m:t>
                        </m:r>
                        <m:f>
                          <m:fPr>
                            <m:ctrlPr>
                              <a:rPr lang="en-GB" i="1">
                                <a:latin typeface="Cambria Math" panose="02040503050406030204" pitchFamily="18" charset="0"/>
                                <a:ea typeface="Cambria Math" panose="02040503050406030204" pitchFamily="18" charset="0"/>
                              </a:rPr>
                            </m:ctrlPr>
                          </m:fPr>
                          <m:num>
                            <m:sSubSup>
                              <m:sSubSupPr>
                                <m:ctrlPr>
                                  <a:rPr lang="en-GB" i="1">
                                    <a:latin typeface="Cambria Math" panose="02040503050406030204" pitchFamily="18" charset="0"/>
                                    <a:ea typeface="Cambria Math" panose="02040503050406030204" pitchFamily="18" charset="0"/>
                                  </a:rPr>
                                </m:ctrlPr>
                              </m:sSubSupPr>
                              <m:e>
                                <m:r>
                                  <a:rPr lang="en-GB" i="1">
                                    <a:latin typeface="Cambria Math" panose="02040503050406030204" pitchFamily="18" charset="0"/>
                                    <a:ea typeface="Cambria Math" panose="02040503050406030204" pitchFamily="18" charset="0"/>
                                  </a:rPr>
                                  <m:t>𝑉</m:t>
                                </m:r>
                              </m:e>
                              <m:sub>
                                <m:r>
                                  <a:rPr lang="en-GB" i="1">
                                    <a:latin typeface="Cambria Math" panose="02040503050406030204" pitchFamily="18" charset="0"/>
                                    <a:ea typeface="Cambria Math" panose="02040503050406030204" pitchFamily="18" charset="0"/>
                                  </a:rPr>
                                  <m:t>𝑜</m:t>
                                </m:r>
                              </m:sub>
                              <m:sup>
                                <m:r>
                                  <a:rPr lang="en-GB" i="1">
                                    <a:latin typeface="Cambria Math" panose="02040503050406030204" pitchFamily="18" charset="0"/>
                                    <a:ea typeface="Cambria Math" panose="02040503050406030204" pitchFamily="18" charset="0"/>
                                  </a:rPr>
                                  <m:t>2</m:t>
                                </m:r>
                              </m:sup>
                            </m:sSubSup>
                          </m:num>
                          <m:den>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𝑅</m:t>
                                </m:r>
                              </m:e>
                              <m:sup>
                                <m:r>
                                  <a:rPr lang="en-GB" i="1">
                                    <a:latin typeface="Cambria Math" panose="02040503050406030204" pitchFamily="18" charset="0"/>
                                    <a:ea typeface="Cambria Math" panose="02040503050406030204" pitchFamily="18" charset="0"/>
                                  </a:rPr>
                                  <m:t>2</m:t>
                                </m:r>
                              </m:sup>
                            </m:sSup>
                          </m:den>
                        </m:f>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𝑥</m:t>
                            </m:r>
                          </m:e>
                          <m:sup>
                            <m:r>
                              <a:rPr lang="en-GB" i="1">
                                <a:latin typeface="Cambria Math" panose="02040503050406030204" pitchFamily="18" charset="0"/>
                                <a:ea typeface="Cambria Math" panose="02040503050406030204" pitchFamily="18" charset="0"/>
                              </a:rPr>
                              <m:t>3</m:t>
                            </m:r>
                          </m:sup>
                        </m:sSup>
                        <m:r>
                          <a:rPr lang="en-GB" i="1">
                            <a:latin typeface="Cambria Math" panose="02040503050406030204" pitchFamily="18" charset="0"/>
                            <a:ea typeface="Cambria Math" panose="02040503050406030204" pitchFamily="18" charset="0"/>
                          </a:rPr>
                          <m:t>𝑑𝑥</m:t>
                        </m:r>
                      </m:e>
                    </m:nary>
                  </m:oMath>
                </a14:m>
                <a:endParaRPr lang="en-US" dirty="0"/>
              </a:p>
              <a:p>
                <a:endParaRPr lang="en-US" dirty="0"/>
              </a:p>
              <a:p>
                <a:r>
                  <a:rPr lang="en-US" dirty="0"/>
                  <a:t>=</a:t>
                </a:r>
                <a14:m>
                  <m:oMath xmlns:m="http://schemas.openxmlformats.org/officeDocument/2006/math">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4</m:t>
                        </m:r>
                      </m:den>
                    </m:f>
                    <m:sSub>
                      <m:sSubPr>
                        <m:ctrlPr>
                          <a:rPr lang="en-US" i="1" smtClean="0">
                            <a:latin typeface="Cambria Math" panose="02040503050406030204" pitchFamily="18" charset="0"/>
                            <a:ea typeface="Cambria Math" panose="02040503050406030204" pitchFamily="18" charset="0"/>
                          </a:rPr>
                        </m:ctrlPr>
                      </m:sSubPr>
                      <m:e>
                        <m:r>
                          <a:rPr lang="en-US"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rPr>
                          <m:t>𝑔</m:t>
                        </m:r>
                      </m:sub>
                    </m:sSub>
                    <m:r>
                      <a:rPr lang="en-US" i="1" smtClean="0">
                        <a:latin typeface="Cambria Math" panose="02040503050406030204" pitchFamily="18" charset="0"/>
                        <a:ea typeface="Cambria Math" panose="02040503050406030204" pitchFamily="18" charset="0"/>
                      </a:rPr>
                      <m:t>𝜋</m:t>
                    </m:r>
                    <m:r>
                      <a:rPr lang="en-GB" b="0" i="1" smtClean="0">
                        <a:latin typeface="Cambria Math" panose="02040503050406030204" pitchFamily="18" charset="0"/>
                        <a:ea typeface="Cambria Math" panose="02040503050406030204" pitchFamily="18" charset="0"/>
                      </a:rPr>
                      <m:t>𝑙</m:t>
                    </m:r>
                    <m:sSubSup>
                      <m:sSubSupPr>
                        <m:ctrlPr>
                          <a:rPr lang="en-GB" b="0" i="1" smtClean="0">
                            <a:latin typeface="Cambria Math" panose="02040503050406030204" pitchFamily="18" charset="0"/>
                            <a:ea typeface="Cambria Math" panose="02040503050406030204" pitchFamily="18" charset="0"/>
                          </a:rPr>
                        </m:ctrlPr>
                      </m:sSubSupPr>
                      <m:e>
                        <m:r>
                          <a:rPr lang="en-GB" b="0" i="1" smtClean="0">
                            <a:latin typeface="Cambria Math" panose="02040503050406030204" pitchFamily="18" charset="0"/>
                            <a:ea typeface="Cambria Math" panose="02040503050406030204" pitchFamily="18" charset="0"/>
                          </a:rPr>
                          <m:t>𝑉</m:t>
                        </m:r>
                      </m:e>
                      <m:sub>
                        <m:r>
                          <a:rPr lang="en-GB" b="0" i="1" smtClean="0">
                            <a:latin typeface="Cambria Math" panose="02040503050406030204" pitchFamily="18" charset="0"/>
                            <a:ea typeface="Cambria Math" panose="02040503050406030204" pitchFamily="18" charset="0"/>
                          </a:rPr>
                          <m:t>0</m:t>
                        </m:r>
                      </m:sub>
                      <m:sup>
                        <m:r>
                          <a:rPr lang="en-GB" b="0" i="1" smtClean="0">
                            <a:latin typeface="Cambria Math" panose="02040503050406030204" pitchFamily="18" charset="0"/>
                            <a:ea typeface="Cambria Math" panose="02040503050406030204" pitchFamily="18" charset="0"/>
                          </a:rPr>
                          <m:t>2</m:t>
                        </m:r>
                      </m:sup>
                    </m:sSubSup>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𝑅</m:t>
                        </m:r>
                      </m:e>
                      <m:sup>
                        <m:r>
                          <a:rPr lang="en-GB" b="0" i="1" smtClean="0">
                            <a:latin typeface="Cambria Math" panose="02040503050406030204" pitchFamily="18" charset="0"/>
                            <a:ea typeface="Cambria Math" panose="02040503050406030204" pitchFamily="18" charset="0"/>
                          </a:rPr>
                          <m:t>2</m:t>
                        </m:r>
                      </m:sup>
                    </m:sSup>
                  </m:oMath>
                </a14:m>
                <a:r>
                  <a:rPr lang="en-US" dirty="0"/>
                  <a:t>, but charge mass in cylinder (C) = </a:t>
                </a:r>
                <a14:m>
                  <m:oMath xmlns:m="http://schemas.openxmlformats.org/officeDocument/2006/math">
                    <m:r>
                      <a:rPr lang="en-US" i="1" smtClean="0">
                        <a:latin typeface="Cambria Math" panose="02040503050406030204" pitchFamily="18" charset="0"/>
                        <a:ea typeface="Cambria Math" panose="02040503050406030204" pitchFamily="18" charset="0"/>
                      </a:rPr>
                      <m:t>𝜋</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𝑅</m:t>
                        </m:r>
                      </m:e>
                      <m:sup>
                        <m:r>
                          <a:rPr lang="en-GB" b="0" i="1" smtClean="0">
                            <a:latin typeface="Cambria Math" panose="02040503050406030204" pitchFamily="18" charset="0"/>
                            <a:ea typeface="Cambria Math" panose="02040503050406030204" pitchFamily="18" charset="0"/>
                          </a:rPr>
                          <m:t>2</m:t>
                        </m:r>
                      </m:sup>
                    </m:sSup>
                    <m:r>
                      <a:rPr lang="en-GB" b="0" i="1" smtClean="0">
                        <a:latin typeface="Cambria Math" panose="02040503050406030204" pitchFamily="18" charset="0"/>
                        <a:ea typeface="Cambria Math" panose="02040503050406030204" pitchFamily="18" charset="0"/>
                      </a:rPr>
                      <m:t>𝑙</m:t>
                    </m:r>
                  </m:oMath>
                </a14:m>
                <a:endParaRPr lang="en-GB" b="0" dirty="0">
                  <a:ea typeface="Cambria Math" panose="02040503050406030204" pitchFamily="18" charset="0"/>
                </a:endParaRPr>
              </a:p>
              <a:p>
                <a:endParaRPr lang="en-US" dirty="0"/>
              </a:p>
              <a:p>
                <a:r>
                  <a:rPr lang="en-US" dirty="0"/>
                  <a:t>Therefore total KE of gas = </a:t>
                </a:r>
                <a14:m>
                  <m:oMath xmlns:m="http://schemas.openxmlformats.org/officeDocument/2006/math">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4</m:t>
                        </m:r>
                      </m:den>
                    </m:f>
                    <m:r>
                      <a:rPr lang="en-GB" b="0" i="1" smtClean="0">
                        <a:latin typeface="Cambria Math" panose="02040503050406030204" pitchFamily="18" charset="0"/>
                      </a:rPr>
                      <m:t>𝐶</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𝑉</m:t>
                        </m:r>
                      </m:e>
                      <m:sub>
                        <m:r>
                          <a:rPr lang="en-GB" b="0" i="1" smtClean="0">
                            <a:latin typeface="Cambria Math" panose="02040503050406030204" pitchFamily="18" charset="0"/>
                          </a:rPr>
                          <m:t>𝑜</m:t>
                        </m:r>
                      </m:sub>
                      <m:sup>
                        <m:r>
                          <a:rPr lang="en-GB" b="0" i="1" smtClean="0">
                            <a:latin typeface="Cambria Math" panose="02040503050406030204" pitchFamily="18" charset="0"/>
                          </a:rPr>
                          <m:t>2</m:t>
                        </m:r>
                      </m:sup>
                    </m:sSubSup>
                  </m:oMath>
                </a14:m>
                <a:endParaRPr lang="en-US" dirty="0"/>
              </a:p>
            </p:txBody>
          </p:sp>
        </mc:Choice>
        <mc:Fallback xmlns="">
          <p:sp>
            <p:nvSpPr>
              <p:cNvPr id="3" name="Content Placeholder 2">
                <a:extLst>
                  <a:ext uri="{FF2B5EF4-FFF2-40B4-BE49-F238E27FC236}">
                    <a16:creationId xmlns:a16="http://schemas.microsoft.com/office/drawing/2014/main" id="{1344501D-0169-C622-2F61-A55DCEB9E698}"/>
                  </a:ext>
                </a:extLst>
              </p:cNvPr>
              <p:cNvSpPr>
                <a:spLocks noGrp="1" noRot="1" noChangeAspect="1" noMove="1" noResize="1" noEditPoints="1" noAdjustHandles="1" noChangeArrowheads="1" noChangeShapeType="1" noTextEdit="1"/>
              </p:cNvSpPr>
              <p:nvPr>
                <p:ph idx="1"/>
              </p:nvPr>
            </p:nvSpPr>
            <p:spPr>
              <a:blipFill>
                <a:blip r:embed="rId2"/>
                <a:stretch>
                  <a:fillRect l="-994" t="-21555"/>
                </a:stretch>
              </a:blipFill>
            </p:spPr>
            <p:txBody>
              <a:bodyPr/>
              <a:lstStyle/>
              <a:p>
                <a:r>
                  <a:rPr lang="en-US">
                    <a:noFill/>
                  </a:rPr>
                  <a:t> </a:t>
                </a:r>
              </a:p>
            </p:txBody>
          </p:sp>
        </mc:Fallback>
      </mc:AlternateContent>
    </p:spTree>
    <p:extLst>
      <p:ext uri="{BB962C8B-B14F-4D97-AF65-F5344CB8AC3E}">
        <p14:creationId xmlns:p14="http://schemas.microsoft.com/office/powerpoint/2010/main" val="3640597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E8F79-50C5-4EFD-FC74-862B1F1E9190}"/>
              </a:ext>
            </a:extLst>
          </p:cNvPr>
          <p:cNvSpPr>
            <a:spLocks noGrp="1"/>
          </p:cNvSpPr>
          <p:nvPr>
            <p:ph type="title"/>
          </p:nvPr>
        </p:nvSpPr>
        <p:spPr/>
        <p:txBody>
          <a:bodyPr/>
          <a:lstStyle/>
          <a:p>
            <a:r>
              <a:rPr lang="en-US" dirty="0"/>
              <a:t>And remember from Gurney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85B2BA7-2530-F2DF-64CA-E3F0790D3EC7}"/>
                  </a:ext>
                </a:extLst>
              </p:cNvPr>
              <p:cNvSpPr>
                <a:spLocks noGrp="1"/>
              </p:cNvSpPr>
              <p:nvPr>
                <p:ph idx="1"/>
              </p:nvPr>
            </p:nvSpPr>
            <p:spPr>
              <a:xfrm>
                <a:off x="355076" y="1641033"/>
                <a:ext cx="11481847" cy="3575934"/>
              </a:xfrm>
            </p:spPr>
            <p:txBody>
              <a:bodyPr>
                <a:normAutofit fontScale="92500" lnSpcReduction="20000"/>
              </a:bodyPr>
              <a:lstStyle/>
              <a:p>
                <a:r>
                  <a:rPr lang="en-US" dirty="0"/>
                  <a:t>Effective chemical energy = KE of fragments + KE of gas</a:t>
                </a:r>
              </a:p>
              <a:p>
                <a:endParaRPr lang="en-US" dirty="0"/>
              </a:p>
              <a:p>
                <a:r>
                  <a:rPr lang="en-US" dirty="0"/>
                  <a:t>Therefore E = </a:t>
                </a:r>
                <a14:m>
                  <m:oMath xmlns:m="http://schemas.openxmlformats.org/officeDocument/2006/math">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r>
                      <a:rPr lang="en-GB" b="0" i="1" smtClean="0">
                        <a:latin typeface="Cambria Math" panose="02040503050406030204" pitchFamily="18" charset="0"/>
                      </a:rPr>
                      <m:t>𝑀</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𝑉</m:t>
                        </m:r>
                      </m:e>
                      <m:sub>
                        <m:r>
                          <a:rPr lang="en-GB" b="0" i="1" smtClean="0">
                            <a:latin typeface="Cambria Math" panose="02040503050406030204" pitchFamily="18" charset="0"/>
                          </a:rPr>
                          <m:t>𝑜</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4</m:t>
                        </m:r>
                      </m:den>
                    </m:f>
                    <m:r>
                      <a:rPr lang="en-GB" b="0" i="1" smtClean="0">
                        <a:latin typeface="Cambria Math" panose="02040503050406030204" pitchFamily="18" charset="0"/>
                      </a:rPr>
                      <m:t>𝐶</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𝑉</m:t>
                        </m:r>
                      </m:e>
                      <m:sub>
                        <m:r>
                          <a:rPr lang="en-GB" b="0" i="1" smtClean="0">
                            <a:latin typeface="Cambria Math" panose="02040503050406030204" pitchFamily="18" charset="0"/>
                          </a:rPr>
                          <m:t>𝑜</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f>
                      <m:fPr>
                        <m:ctrlPr>
                          <a:rPr lang="en-GB" b="0" i="1" smtClean="0">
                            <a:latin typeface="Cambria Math" panose="02040503050406030204" pitchFamily="18" charset="0"/>
                          </a:rPr>
                        </m:ctrlPr>
                      </m:fPr>
                      <m:num>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𝑉</m:t>
                            </m:r>
                          </m:e>
                          <m:sub>
                            <m:r>
                              <a:rPr lang="en-GB" b="0" i="1" smtClean="0">
                                <a:latin typeface="Cambria Math" panose="02040503050406030204" pitchFamily="18" charset="0"/>
                              </a:rPr>
                              <m:t>𝑜</m:t>
                            </m:r>
                          </m:sub>
                          <m:sup>
                            <m:r>
                              <a:rPr lang="en-GB" b="0" i="1" smtClean="0">
                                <a:latin typeface="Cambria Math" panose="02040503050406030204" pitchFamily="18" charset="0"/>
                              </a:rPr>
                              <m:t>2</m:t>
                            </m:r>
                          </m:sup>
                        </m:sSubSup>
                      </m:num>
                      <m:den>
                        <m:r>
                          <a:rPr lang="en-GB" b="0" i="1" smtClean="0">
                            <a:latin typeface="Cambria Math" panose="02040503050406030204" pitchFamily="18" charset="0"/>
                          </a:rPr>
                          <m:t>2</m:t>
                        </m:r>
                      </m:den>
                    </m:f>
                    <m:d>
                      <m:dPr>
                        <m:ctrlPr>
                          <a:rPr lang="en-GB" b="0" i="1" smtClean="0">
                            <a:latin typeface="Cambria Math" panose="02040503050406030204" pitchFamily="18" charset="0"/>
                          </a:rPr>
                        </m:ctrlPr>
                      </m:dPr>
                      <m:e>
                        <m:r>
                          <a:rPr lang="en-GB" b="0" i="1" smtClean="0">
                            <a:latin typeface="Cambria Math" panose="02040503050406030204" pitchFamily="18" charset="0"/>
                          </a:rPr>
                          <m:t>𝑀</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𝐶</m:t>
                            </m:r>
                          </m:num>
                          <m:den>
                            <m:r>
                              <a:rPr lang="en-GB" b="0" i="1" smtClean="0">
                                <a:latin typeface="Cambria Math" panose="02040503050406030204" pitchFamily="18" charset="0"/>
                              </a:rPr>
                              <m:t>2</m:t>
                            </m:r>
                          </m:den>
                        </m:f>
                      </m:e>
                    </m:d>
                  </m:oMath>
                </a14:m>
                <a:r>
                  <a:rPr lang="en-GB" b="0" dirty="0"/>
                  <a:t>,          but </a:t>
                </a:r>
                <a14:m>
                  <m:oMath xmlns:m="http://schemas.openxmlformats.org/officeDocument/2006/math">
                    <m:d>
                      <m:dPr>
                        <m:ctrlPr>
                          <a:rPr lang="en-GB" i="1">
                            <a:latin typeface="Cambria Math" panose="02040503050406030204" pitchFamily="18" charset="0"/>
                          </a:rPr>
                        </m:ctrlPr>
                      </m:dPr>
                      <m:e>
                        <m:r>
                          <a:rPr lang="en-GB" i="1">
                            <a:latin typeface="Cambria Math" panose="02040503050406030204" pitchFamily="18" charset="0"/>
                          </a:rPr>
                          <m:t>𝑀</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𝐶</m:t>
                            </m:r>
                          </m:num>
                          <m:den>
                            <m:r>
                              <a:rPr lang="en-GB" i="1">
                                <a:latin typeface="Cambria Math" panose="02040503050406030204" pitchFamily="18" charset="0"/>
                              </a:rPr>
                              <m:t>2</m:t>
                            </m:r>
                          </m:den>
                        </m:f>
                      </m:e>
                    </m:d>
                    <m:r>
                      <a:rPr lang="en-GB" b="0" i="1" smtClean="0">
                        <a:latin typeface="Cambria Math" panose="02040503050406030204" pitchFamily="18" charset="0"/>
                      </a:rPr>
                      <m:t>=</m:t>
                    </m:r>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𝑀</m:t>
                            </m:r>
                          </m:num>
                          <m:den>
                            <m:r>
                              <a:rPr lang="en-GB" b="0" i="1" smtClean="0">
                                <a:latin typeface="Cambria Math" panose="02040503050406030204" pitchFamily="18" charset="0"/>
                              </a:rPr>
                              <m:t>𝐶</m:t>
                            </m:r>
                          </m:den>
                        </m:f>
                        <m:r>
                          <a:rPr lang="en-GB" b="0" i="1" smtClean="0">
                            <a:latin typeface="Cambria Math" panose="02040503050406030204" pitchFamily="18" charset="0"/>
                          </a:rPr>
                          <m:t>+0.5</m:t>
                        </m:r>
                      </m:e>
                    </m:d>
                  </m:oMath>
                </a14:m>
                <a:endParaRPr lang="en-GB" b="0" dirty="0"/>
              </a:p>
              <a:p>
                <a:endParaRPr lang="en-US" dirty="0"/>
              </a:p>
              <a:p>
                <a:r>
                  <a:rPr lang="en-US" dirty="0"/>
                  <a:t>Therefore 2E=</a:t>
                </a:r>
                <a14:m>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𝑀𝑉</m:t>
                        </m:r>
                      </m:e>
                      <m:sub>
                        <m:r>
                          <a:rPr lang="en-GB" b="0" i="1" smtClean="0">
                            <a:latin typeface="Cambria Math" panose="02040503050406030204" pitchFamily="18" charset="0"/>
                          </a:rPr>
                          <m:t>𝑜</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r>
                      <a:rPr lang="en-GB" b="0" i="1" smtClean="0">
                        <a:latin typeface="Cambria Math" panose="02040503050406030204" pitchFamily="18" charset="0"/>
                      </a:rPr>
                      <m:t>𝐶</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𝑉</m:t>
                        </m:r>
                      </m:e>
                      <m:sub>
                        <m:r>
                          <a:rPr lang="en-GB" b="0" i="1" smtClean="0">
                            <a:latin typeface="Cambria Math" panose="02040503050406030204" pitchFamily="18" charset="0"/>
                          </a:rPr>
                          <m:t>𝑜</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𝑉</m:t>
                        </m:r>
                      </m:e>
                      <m:sub>
                        <m:r>
                          <a:rPr lang="en-GB" b="0" i="1" smtClean="0">
                            <a:latin typeface="Cambria Math" panose="02040503050406030204" pitchFamily="18" charset="0"/>
                          </a:rPr>
                          <m:t>𝑜</m:t>
                        </m:r>
                      </m:sub>
                      <m:sup>
                        <m:r>
                          <a:rPr lang="en-GB" b="0" i="1" smtClean="0">
                            <a:latin typeface="Cambria Math" panose="02040503050406030204" pitchFamily="18" charset="0"/>
                          </a:rPr>
                          <m:t>2</m:t>
                        </m:r>
                      </m:sup>
                    </m:sSubSup>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𝑀</m:t>
                            </m:r>
                          </m:num>
                          <m:den>
                            <m:r>
                              <a:rPr lang="en-GB" b="0" i="1" smtClean="0">
                                <a:latin typeface="Cambria Math" panose="02040503050406030204" pitchFamily="18" charset="0"/>
                              </a:rPr>
                              <m:t>𝐶</m:t>
                            </m:r>
                          </m:den>
                        </m:f>
                        <m:r>
                          <a:rPr lang="en-GB" b="0" i="1" smtClean="0">
                            <a:latin typeface="Cambria Math" panose="02040503050406030204" pitchFamily="18" charset="0"/>
                          </a:rPr>
                          <m:t>+0.5</m:t>
                        </m:r>
                      </m:e>
                    </m:d>
                  </m:oMath>
                </a14:m>
                <a:endParaRPr lang="en-GB" dirty="0"/>
              </a:p>
              <a:p>
                <a:endParaRPr lang="en-US" dirty="0"/>
              </a:p>
              <a:p>
                <a:r>
                  <a:rPr lang="en-US" dirty="0"/>
                  <a:t>Therefore </a:t>
                </a:r>
                <a14:m>
                  <m:oMath xmlns:m="http://schemas.openxmlformats.org/officeDocument/2006/math">
                    <m:sSub>
                      <m:sSubPr>
                        <m:ctrlPr>
                          <a:rPr lang="en-GB" sz="3900" b="0" i="1" smtClean="0">
                            <a:latin typeface="Cambria Math" panose="02040503050406030204" pitchFamily="18" charset="0"/>
                          </a:rPr>
                        </m:ctrlPr>
                      </m:sSubPr>
                      <m:e>
                        <m:r>
                          <a:rPr lang="en-GB" sz="3900" b="0" i="1" smtClean="0">
                            <a:latin typeface="Cambria Math" panose="02040503050406030204" pitchFamily="18" charset="0"/>
                          </a:rPr>
                          <m:t>𝑉</m:t>
                        </m:r>
                      </m:e>
                      <m:sub>
                        <m:r>
                          <a:rPr lang="en-GB" sz="3900" b="0" i="1" smtClean="0">
                            <a:latin typeface="Cambria Math" panose="02040503050406030204" pitchFamily="18" charset="0"/>
                          </a:rPr>
                          <m:t>𝑜</m:t>
                        </m:r>
                      </m:sub>
                    </m:sSub>
                    <m:r>
                      <a:rPr lang="en-GB" sz="3900" b="0" i="1" smtClean="0">
                        <a:latin typeface="Cambria Math" panose="02040503050406030204" pitchFamily="18" charset="0"/>
                      </a:rPr>
                      <m:t>=</m:t>
                    </m:r>
                    <m:rad>
                      <m:radPr>
                        <m:degHide m:val="on"/>
                        <m:ctrlPr>
                          <a:rPr lang="en-GB" sz="3900" b="0" i="1" smtClean="0">
                            <a:latin typeface="Cambria Math" panose="02040503050406030204" pitchFamily="18" charset="0"/>
                          </a:rPr>
                        </m:ctrlPr>
                      </m:radPr>
                      <m:deg/>
                      <m:e>
                        <m:r>
                          <a:rPr lang="en-GB" sz="3900" b="0" i="1" smtClean="0">
                            <a:latin typeface="Cambria Math" panose="02040503050406030204" pitchFamily="18" charset="0"/>
                          </a:rPr>
                          <m:t>2</m:t>
                        </m:r>
                        <m:r>
                          <a:rPr lang="en-GB" sz="3900" b="0" i="1" smtClean="0">
                            <a:latin typeface="Cambria Math" panose="02040503050406030204" pitchFamily="18" charset="0"/>
                          </a:rPr>
                          <m:t>𝐸</m:t>
                        </m:r>
                      </m:e>
                    </m:rad>
                    <m:sSup>
                      <m:sSupPr>
                        <m:ctrlPr>
                          <a:rPr lang="en-GB" sz="3900" i="1">
                            <a:latin typeface="Cambria Math" panose="02040503050406030204" pitchFamily="18" charset="0"/>
                          </a:rPr>
                        </m:ctrlPr>
                      </m:sSupPr>
                      <m:e>
                        <m:d>
                          <m:dPr>
                            <m:ctrlPr>
                              <a:rPr lang="en-GB" sz="3900" i="1">
                                <a:latin typeface="Cambria Math" panose="02040503050406030204" pitchFamily="18" charset="0"/>
                              </a:rPr>
                            </m:ctrlPr>
                          </m:dPr>
                          <m:e>
                            <m:f>
                              <m:fPr>
                                <m:ctrlPr>
                                  <a:rPr lang="en-GB" sz="3900" i="1">
                                    <a:latin typeface="Cambria Math" panose="02040503050406030204" pitchFamily="18" charset="0"/>
                                  </a:rPr>
                                </m:ctrlPr>
                              </m:fPr>
                              <m:num>
                                <m:r>
                                  <a:rPr lang="en-GB" sz="3900" i="1">
                                    <a:latin typeface="Cambria Math" panose="02040503050406030204" pitchFamily="18" charset="0"/>
                                  </a:rPr>
                                  <m:t>𝑀</m:t>
                                </m:r>
                              </m:num>
                              <m:den>
                                <m:r>
                                  <a:rPr lang="en-GB" sz="3900" i="1">
                                    <a:latin typeface="Cambria Math" panose="02040503050406030204" pitchFamily="18" charset="0"/>
                                  </a:rPr>
                                  <m:t>𝐶</m:t>
                                </m:r>
                              </m:den>
                            </m:f>
                            <m:r>
                              <a:rPr lang="en-GB" sz="3900" i="1">
                                <a:latin typeface="Cambria Math" panose="02040503050406030204" pitchFamily="18" charset="0"/>
                              </a:rPr>
                              <m:t>+0.5</m:t>
                            </m:r>
                          </m:e>
                        </m:d>
                      </m:e>
                      <m:sup>
                        <m:r>
                          <a:rPr lang="en-GB" sz="3900" b="0" i="1" smtClean="0">
                            <a:latin typeface="Cambria Math" panose="02040503050406030204" pitchFamily="18" charset="0"/>
                          </a:rPr>
                          <m:t>−0.5</m:t>
                        </m:r>
                      </m:sup>
                    </m:sSup>
                  </m:oMath>
                </a14:m>
                <a:r>
                  <a:rPr lang="en-US" dirty="0"/>
                  <a:t>.        FOR A CYLINDER!</a:t>
                </a:r>
              </a:p>
            </p:txBody>
          </p:sp>
        </mc:Choice>
        <mc:Fallback xmlns="">
          <p:sp>
            <p:nvSpPr>
              <p:cNvPr id="3" name="Content Placeholder 2">
                <a:extLst>
                  <a:ext uri="{FF2B5EF4-FFF2-40B4-BE49-F238E27FC236}">
                    <a16:creationId xmlns:a16="http://schemas.microsoft.com/office/drawing/2014/main" id="{585B2BA7-2530-F2DF-64CA-E3F0790D3EC7}"/>
                  </a:ext>
                </a:extLst>
              </p:cNvPr>
              <p:cNvSpPr>
                <a:spLocks noGrp="1" noRot="1" noChangeAspect="1" noMove="1" noResize="1" noEditPoints="1" noAdjustHandles="1" noChangeArrowheads="1" noChangeShapeType="1" noTextEdit="1"/>
              </p:cNvSpPr>
              <p:nvPr>
                <p:ph idx="1"/>
              </p:nvPr>
            </p:nvSpPr>
            <p:spPr>
              <a:xfrm>
                <a:off x="355076" y="1641033"/>
                <a:ext cx="11481847" cy="3575934"/>
              </a:xfrm>
              <a:blipFill>
                <a:blip r:embed="rId2"/>
                <a:stretch>
                  <a:fillRect l="-773" t="-4610" b="-355"/>
                </a:stretch>
              </a:blipFill>
            </p:spPr>
            <p:txBody>
              <a:bodyPr/>
              <a:lstStyle/>
              <a:p>
                <a:r>
                  <a:rPr lang="en-US">
                    <a:noFill/>
                  </a:rPr>
                  <a:t> </a:t>
                </a:r>
              </a:p>
            </p:txBody>
          </p:sp>
        </mc:Fallback>
      </mc:AlternateContent>
    </p:spTree>
    <p:extLst>
      <p:ext uri="{BB962C8B-B14F-4D97-AF65-F5344CB8AC3E}">
        <p14:creationId xmlns:p14="http://schemas.microsoft.com/office/powerpoint/2010/main" val="4130251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2C8F98C-A954-B05C-EB56-2F7633A6CA74}"/>
              </a:ext>
            </a:extLst>
          </p:cNvPr>
          <p:cNvSpPr txBox="1">
            <a:spLocks/>
          </p:cNvSpPr>
          <p:nvPr/>
        </p:nvSpPr>
        <p:spPr>
          <a:xfrm>
            <a:off x="5596873" y="1932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Characteristics of </a:t>
            </a:r>
          </a:p>
          <a:p>
            <a:pPr algn="ctr"/>
            <a:r>
              <a:rPr lang="en-GB" sz="4000" dirty="0"/>
              <a:t>commonly used explosives</a:t>
            </a:r>
          </a:p>
        </p:txBody>
      </p:sp>
      <p:pic>
        <p:nvPicPr>
          <p:cNvPr id="5" name="Picture 4" descr="Table&#10;&#10;Description automatically generated">
            <a:extLst>
              <a:ext uri="{FF2B5EF4-FFF2-40B4-BE49-F238E27FC236}">
                <a16:creationId xmlns:a16="http://schemas.microsoft.com/office/drawing/2014/main" id="{727DB2AD-2103-6FD9-259B-4574FAA0E50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0922" y="1469531"/>
            <a:ext cx="7772400" cy="4193803"/>
          </a:xfrm>
          <a:prstGeom prst="rect">
            <a:avLst/>
          </a:prstGeom>
        </p:spPr>
      </p:pic>
      <p:grpSp>
        <p:nvGrpSpPr>
          <p:cNvPr id="9" name="Group 8">
            <a:extLst>
              <a:ext uri="{FF2B5EF4-FFF2-40B4-BE49-F238E27FC236}">
                <a16:creationId xmlns:a16="http://schemas.microsoft.com/office/drawing/2014/main" id="{5AF5F829-3E97-5636-526A-1FDC460DBA9F}"/>
              </a:ext>
            </a:extLst>
          </p:cNvPr>
          <p:cNvGrpSpPr/>
          <p:nvPr/>
        </p:nvGrpSpPr>
        <p:grpSpPr>
          <a:xfrm>
            <a:off x="8752576" y="2248930"/>
            <a:ext cx="2904486" cy="2138526"/>
            <a:chOff x="8565249" y="2199503"/>
            <a:chExt cx="2904486" cy="2138526"/>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1349C2B2-CAA6-09DE-9DC7-3EB3A83B6CBC}"/>
                    </a:ext>
                  </a:extLst>
                </p:cNvPr>
                <p:cNvSpPr txBox="1"/>
                <p:nvPr/>
              </p:nvSpPr>
              <p:spPr>
                <a:xfrm>
                  <a:off x="8565639" y="3244677"/>
                  <a:ext cx="2710486" cy="640303"/>
                </a:xfrm>
                <a:prstGeom prst="rect">
                  <a:avLst/>
                </a:prstGeom>
                <a:noFill/>
              </p:spPr>
              <p:txBody>
                <a:bodyPr wrap="none" lIns="0" tIns="0" rIns="0" bIns="0" rtlCol="0">
                  <a:spAutoFit/>
                </a:bodyPr>
                <a:lstStyle/>
                <a:p>
                  <a:pPr/>
                  <a14:m>
                    <m:oMathPara xmlns:m="http://schemas.openxmlformats.org/officeDocument/2006/math">
                      <m:oMath>
                        <m:rad>
                          <m:radPr>
                            <m:degHide m:val="on"/>
                            <m:ctrlPr>
                              <a:rPr lang="en-US" sz="3200" i="1" smtClean="0">
                                <a:solidFill>
                                  <a:schemeClr val="bg1"/>
                                </a:solidFill>
                                <a:latin typeface="Cambria Math" panose="02040503050406030204" pitchFamily="18" charset="0"/>
                              </a:rPr>
                            </m:ctrlPr>
                          </m:radPr>
                          <m:deg/>
                          <m:e>
                            <m:r>
                              <a:rPr lang="en-GB" sz="3200" b="0" i="1" smtClean="0">
                                <a:solidFill>
                                  <a:schemeClr val="bg1"/>
                                </a:solidFill>
                                <a:latin typeface="Cambria Math" panose="02040503050406030204" pitchFamily="18" charset="0"/>
                              </a:rPr>
                              <m:t>2</m:t>
                            </m:r>
                            <m:r>
                              <a:rPr lang="en-GB" sz="3200" b="0" i="1" smtClean="0">
                                <a:solidFill>
                                  <a:schemeClr val="bg1"/>
                                </a:solidFill>
                                <a:latin typeface="Cambria Math" panose="02040503050406030204" pitchFamily="18" charset="0"/>
                              </a:rPr>
                              <m:t>𝐸</m:t>
                            </m:r>
                          </m:e>
                        </m:rad>
                        <m:r>
                          <a:rPr lang="en-GB" sz="3200" b="0" i="1" smtClean="0">
                            <a:solidFill>
                              <a:schemeClr val="bg1"/>
                            </a:solidFill>
                            <a:latin typeface="Cambria Math" panose="02040503050406030204" pitchFamily="18" charset="0"/>
                          </a:rPr>
                          <m:t>= </m:t>
                        </m:r>
                        <m:f>
                          <m:fPr>
                            <m:type m:val="skw"/>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𝐷</m:t>
                            </m:r>
                          </m:num>
                          <m:den>
                            <m:r>
                              <a:rPr lang="en-GB" sz="3200" b="0" i="1" smtClean="0">
                                <a:solidFill>
                                  <a:schemeClr val="bg1"/>
                                </a:solidFill>
                                <a:latin typeface="Cambria Math" panose="02040503050406030204" pitchFamily="18" charset="0"/>
                              </a:rPr>
                              <m:t>2.97</m:t>
                            </m:r>
                          </m:den>
                        </m:f>
                      </m:oMath>
                    </m:oMathPara>
                  </a14:m>
                  <a:endParaRPr lang="en-US" sz="3200" dirty="0">
                    <a:solidFill>
                      <a:schemeClr val="bg1"/>
                    </a:solidFill>
                  </a:endParaRPr>
                </a:p>
              </p:txBody>
            </p:sp>
          </mc:Choice>
          <mc:Fallback xmlns="">
            <p:sp>
              <p:nvSpPr>
                <p:cNvPr id="6" name="TextBox 5">
                  <a:extLst>
                    <a:ext uri="{FF2B5EF4-FFF2-40B4-BE49-F238E27FC236}">
                      <a16:creationId xmlns:a16="http://schemas.microsoft.com/office/drawing/2014/main" id="{1349C2B2-CAA6-09DE-9DC7-3EB3A83B6CBC}"/>
                    </a:ext>
                  </a:extLst>
                </p:cNvPr>
                <p:cNvSpPr txBox="1">
                  <a:spLocks noRot="1" noChangeAspect="1" noMove="1" noResize="1" noEditPoints="1" noAdjustHandles="1" noChangeArrowheads="1" noChangeShapeType="1" noTextEdit="1"/>
                </p:cNvSpPr>
                <p:nvPr/>
              </p:nvSpPr>
              <p:spPr>
                <a:xfrm>
                  <a:off x="8565639" y="3244677"/>
                  <a:ext cx="2710486" cy="640303"/>
                </a:xfrm>
                <a:prstGeom prst="rect">
                  <a:avLst/>
                </a:prstGeom>
                <a:blipFill>
                  <a:blip r:embed="rId4"/>
                  <a:stretch>
                    <a:fillRect t="-158824" r="-3271" b="-239216"/>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13021176-B175-A5B4-B3E0-3F5A946AE938}"/>
                </a:ext>
              </a:extLst>
            </p:cNvPr>
            <p:cNvSpPr txBox="1"/>
            <p:nvPr/>
          </p:nvSpPr>
          <p:spPr>
            <a:xfrm>
              <a:off x="8599654" y="2199503"/>
              <a:ext cx="2870081" cy="646331"/>
            </a:xfrm>
            <a:prstGeom prst="rect">
              <a:avLst/>
            </a:prstGeom>
            <a:noFill/>
          </p:spPr>
          <p:txBody>
            <a:bodyPr wrap="none" rtlCol="0">
              <a:spAutoFit/>
            </a:bodyPr>
            <a:lstStyle/>
            <a:p>
              <a:r>
                <a:rPr lang="en-US" dirty="0">
                  <a:solidFill>
                    <a:schemeClr val="bg1"/>
                  </a:solidFill>
                </a:rPr>
                <a:t>Useful engineering estimate </a:t>
              </a:r>
            </a:p>
            <a:p>
              <a:r>
                <a:rPr lang="en-US" dirty="0">
                  <a:solidFill>
                    <a:schemeClr val="bg1"/>
                  </a:solidFill>
                </a:rPr>
                <a:t>(from Cooper)</a:t>
              </a:r>
            </a:p>
          </p:txBody>
        </p:sp>
        <p:sp>
          <p:nvSpPr>
            <p:cNvPr id="8" name="TextBox 7">
              <a:extLst>
                <a:ext uri="{FF2B5EF4-FFF2-40B4-BE49-F238E27FC236}">
                  <a16:creationId xmlns:a16="http://schemas.microsoft.com/office/drawing/2014/main" id="{D8D5A757-92A0-24D2-D8FC-9B45D7A576DD}"/>
                </a:ext>
              </a:extLst>
            </p:cNvPr>
            <p:cNvSpPr txBox="1"/>
            <p:nvPr/>
          </p:nvSpPr>
          <p:spPr>
            <a:xfrm>
              <a:off x="8565249" y="3968697"/>
              <a:ext cx="2400722" cy="369332"/>
            </a:xfrm>
            <a:prstGeom prst="rect">
              <a:avLst/>
            </a:prstGeom>
            <a:noFill/>
          </p:spPr>
          <p:txBody>
            <a:bodyPr wrap="none" rtlCol="0">
              <a:spAutoFit/>
            </a:bodyPr>
            <a:lstStyle/>
            <a:p>
              <a:r>
                <a:rPr lang="en-US" dirty="0">
                  <a:solidFill>
                    <a:schemeClr val="bg1"/>
                  </a:solidFill>
                </a:rPr>
                <a:t>Where D = V</a:t>
              </a:r>
              <a:r>
                <a:rPr lang="en-US" baseline="-25000" dirty="0">
                  <a:solidFill>
                    <a:schemeClr val="bg1"/>
                  </a:solidFill>
                </a:rPr>
                <a:t>d </a:t>
              </a:r>
              <a:r>
                <a:rPr lang="en-US" dirty="0">
                  <a:solidFill>
                    <a:schemeClr val="bg1"/>
                  </a:solidFill>
                </a:rPr>
                <a:t>explosive</a:t>
              </a:r>
            </a:p>
          </p:txBody>
        </p:sp>
      </p:grpSp>
    </p:spTree>
    <p:extLst>
      <p:ext uri="{BB962C8B-B14F-4D97-AF65-F5344CB8AC3E}">
        <p14:creationId xmlns:p14="http://schemas.microsoft.com/office/powerpoint/2010/main" val="442204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a:extLst>
              <a:ext uri="{FF2B5EF4-FFF2-40B4-BE49-F238E27FC236}">
                <a16:creationId xmlns:a16="http://schemas.microsoft.com/office/drawing/2014/main" id="{724F8AC0-5FB6-2CAB-2F16-35969B81ED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06553" y="643467"/>
            <a:ext cx="7378893"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0892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4">
            <a:extLst>
              <a:ext uri="{FF2B5EF4-FFF2-40B4-BE49-F238E27FC236}">
                <a16:creationId xmlns:a16="http://schemas.microsoft.com/office/drawing/2014/main" id="{5F794D6D-179C-5C42-59E5-0B9781547CEE}"/>
              </a:ext>
            </a:extLst>
          </p:cNvPr>
          <p:cNvSpPr txBox="1">
            <a:spLocks noChangeArrowheads="1"/>
          </p:cNvSpPr>
          <p:nvPr/>
        </p:nvSpPr>
        <p:spPr bwMode="auto">
          <a:xfrm>
            <a:off x="4264436" y="215900"/>
            <a:ext cx="604837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Fragment velocity (effect of case thickness and M/C)</a:t>
            </a:r>
          </a:p>
        </p:txBody>
      </p:sp>
      <p:pic>
        <p:nvPicPr>
          <p:cNvPr id="3" name="Picture 2" descr="Table&#10;&#10;Description automatically generated">
            <a:extLst>
              <a:ext uri="{FF2B5EF4-FFF2-40B4-BE49-F238E27FC236}">
                <a16:creationId xmlns:a16="http://schemas.microsoft.com/office/drawing/2014/main" id="{AA6CB53D-34FB-9E69-4BFB-056369A4C15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10181" y="1449452"/>
            <a:ext cx="9257883" cy="395909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660041" y="2767106"/>
            <a:ext cx="2880828"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Gurney Velocities for a Long Cylinder</a:t>
            </a:r>
          </a:p>
        </p:txBody>
      </p:sp>
      <p:pic>
        <p:nvPicPr>
          <p:cNvPr id="6" name="Content Placeholder 5" descr="Chart&#10;&#10;Description automatically generated">
            <a:extLst>
              <a:ext uri="{FF2B5EF4-FFF2-40B4-BE49-F238E27FC236}">
                <a16:creationId xmlns:a16="http://schemas.microsoft.com/office/drawing/2014/main" id="{4FCF18D8-59C4-8D08-F043-3E956FE68582}"/>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02428" y="1125794"/>
            <a:ext cx="7225748" cy="4606412"/>
          </a:xfrm>
          <a:prstGeom prst="rect">
            <a:avLst/>
          </a:prstGeom>
        </p:spPr>
      </p:pic>
    </p:spTree>
    <p:extLst>
      <p:ext uri="{BB962C8B-B14F-4D97-AF65-F5344CB8AC3E}">
        <p14:creationId xmlns:p14="http://schemas.microsoft.com/office/powerpoint/2010/main" val="3965291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934256" y="35512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Gurney for non-cylinders</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08DB9CEA-3057-6226-11D1-C1039C9BFAE5}"/>
                  </a:ext>
                </a:extLst>
              </p:cNvPr>
              <p:cNvSpPr txBox="1"/>
              <p:nvPr/>
            </p:nvSpPr>
            <p:spPr>
              <a:xfrm>
                <a:off x="980767" y="1454696"/>
                <a:ext cx="3156313" cy="992451"/>
              </a:xfrm>
              <a:prstGeom prst="rect">
                <a:avLst/>
              </a:prstGeom>
              <a:noFill/>
            </p:spPr>
            <p:txBody>
              <a:bodyPr wrap="none" lIns="0" tIns="0" rIns="0" bIns="0" rtlCol="0">
                <a:spAutoFit/>
              </a:bodyPr>
              <a:lstStyle/>
              <a:p>
                <a:pPr/>
                <a14:m>
                  <m:oMathPara xmlns:m="http://schemas.openxmlformats.org/officeDocument/2006/math">
                    <m:oMath>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𝑉</m:t>
                          </m:r>
                        </m:num>
                        <m:den>
                          <m:rad>
                            <m:radPr>
                              <m:degHide m:val="on"/>
                              <m:ctrlPr>
                                <a:rPr lang="en-US" sz="2800" i="1" smtClean="0">
                                  <a:solidFill>
                                    <a:schemeClr val="bg1"/>
                                  </a:solidFill>
                                  <a:latin typeface="Cambria Math" panose="02040503050406030204" pitchFamily="18" charset="0"/>
                                </a:rPr>
                              </m:ctrlPr>
                            </m:radPr>
                            <m:deg/>
                            <m:e>
                              <m:r>
                                <a:rPr lang="en-GB" sz="2800" b="0" i="1" smtClean="0">
                                  <a:solidFill>
                                    <a:schemeClr val="bg1"/>
                                  </a:solidFill>
                                  <a:latin typeface="Cambria Math" panose="02040503050406030204" pitchFamily="18" charset="0"/>
                                </a:rPr>
                                <m:t>2</m:t>
                              </m:r>
                              <m:r>
                                <a:rPr lang="en-GB" sz="2800" b="0" i="1" smtClean="0">
                                  <a:solidFill>
                                    <a:schemeClr val="bg1"/>
                                  </a:solidFill>
                                  <a:latin typeface="Cambria Math" panose="02040503050406030204" pitchFamily="18" charset="0"/>
                                </a:rPr>
                                <m:t>𝐸</m:t>
                              </m:r>
                            </m:e>
                          </m:rad>
                        </m:den>
                      </m:f>
                      <m:r>
                        <a:rPr lang="en-GB" sz="2800" b="0" i="1" smtClean="0">
                          <a:solidFill>
                            <a:schemeClr val="bg1"/>
                          </a:solidFill>
                          <a:latin typeface="Cambria Math" panose="02040503050406030204" pitchFamily="18" charset="0"/>
                        </a:rPr>
                        <m:t>=</m:t>
                      </m:r>
                      <m:sSup>
                        <m:sSupPr>
                          <m:ctrlPr>
                            <a:rPr lang="en-GB" sz="2800" i="1">
                              <a:solidFill>
                                <a:schemeClr val="bg1"/>
                              </a:solidFill>
                              <a:latin typeface="Cambria Math" panose="02040503050406030204" pitchFamily="18" charset="0"/>
                            </a:rPr>
                          </m:ctrlPr>
                        </m:sSupPr>
                        <m:e>
                          <m:d>
                            <m:dPr>
                              <m:ctrlPr>
                                <a:rPr lang="en-GB" sz="2800" i="1">
                                  <a:solidFill>
                                    <a:schemeClr val="bg1"/>
                                  </a:solidFill>
                                  <a:latin typeface="Cambria Math" panose="02040503050406030204" pitchFamily="18" charset="0"/>
                                </a:rPr>
                              </m:ctrlPr>
                            </m:dPr>
                            <m:e>
                              <m:f>
                                <m:fPr>
                                  <m:ctrlPr>
                                    <a:rPr lang="en-GB" sz="2800" i="1">
                                      <a:solidFill>
                                        <a:schemeClr val="bg1"/>
                                      </a:solidFill>
                                      <a:latin typeface="Cambria Math" panose="02040503050406030204" pitchFamily="18" charset="0"/>
                                    </a:rPr>
                                  </m:ctrlPr>
                                </m:fPr>
                                <m:num>
                                  <m:r>
                                    <a:rPr lang="en-GB" sz="2800" i="1">
                                      <a:solidFill>
                                        <a:schemeClr val="bg1"/>
                                      </a:solidFill>
                                      <a:latin typeface="Cambria Math" panose="02040503050406030204" pitchFamily="18" charset="0"/>
                                    </a:rPr>
                                    <m:t>𝑀</m:t>
                                  </m:r>
                                </m:num>
                                <m:den>
                                  <m:r>
                                    <a:rPr lang="en-GB" sz="2800" i="1">
                                      <a:solidFill>
                                        <a:schemeClr val="bg1"/>
                                      </a:solidFill>
                                      <a:latin typeface="Cambria Math" panose="02040503050406030204" pitchFamily="18" charset="0"/>
                                    </a:rPr>
                                    <m:t>𝐶</m:t>
                                  </m:r>
                                </m:den>
                              </m:f>
                              <m:r>
                                <a:rPr lang="en-GB" sz="2800" i="1">
                                  <a:solidFill>
                                    <a:schemeClr val="bg1"/>
                                  </a:solidFill>
                                  <a:latin typeface="Cambria Math" panose="02040503050406030204" pitchFamily="18" charset="0"/>
                                </a:rPr>
                                <m:t>+</m:t>
                              </m:r>
                              <m:f>
                                <m:fPr>
                                  <m:ctrlPr>
                                    <a:rPr lang="en-GB" sz="2800" i="1">
                                      <a:solidFill>
                                        <a:schemeClr val="bg1"/>
                                      </a:solidFill>
                                      <a:latin typeface="Cambria Math" panose="02040503050406030204" pitchFamily="18" charset="0"/>
                                    </a:rPr>
                                  </m:ctrlPr>
                                </m:fPr>
                                <m:num>
                                  <m:r>
                                    <a:rPr lang="en-GB" sz="2800" i="1">
                                      <a:solidFill>
                                        <a:schemeClr val="bg1"/>
                                      </a:solidFill>
                                      <a:latin typeface="Cambria Math" panose="02040503050406030204" pitchFamily="18" charset="0"/>
                                    </a:rPr>
                                    <m:t>3</m:t>
                                  </m:r>
                                </m:num>
                                <m:den>
                                  <m:r>
                                    <a:rPr lang="en-GB" sz="2800" i="1">
                                      <a:solidFill>
                                        <a:schemeClr val="bg1"/>
                                      </a:solidFill>
                                      <a:latin typeface="Cambria Math" panose="02040503050406030204" pitchFamily="18" charset="0"/>
                                    </a:rPr>
                                    <m:t>5</m:t>
                                  </m:r>
                                </m:den>
                              </m:f>
                            </m:e>
                          </m:d>
                        </m:e>
                        <m:sup>
                          <m:r>
                            <a:rPr lang="en-GB" sz="2800" b="0" i="1" smtClean="0">
                              <a:solidFill>
                                <a:schemeClr val="bg1"/>
                              </a:solidFill>
                              <a:latin typeface="Cambria Math" panose="02040503050406030204" pitchFamily="18" charset="0"/>
                            </a:rPr>
                            <m:t>−1/2</m:t>
                          </m:r>
                        </m:sup>
                      </m:sSup>
                    </m:oMath>
                  </m:oMathPara>
                </a14:m>
                <a:endParaRPr lang="en-US" sz="2800" dirty="0">
                  <a:solidFill>
                    <a:schemeClr val="bg1"/>
                  </a:solidFill>
                </a:endParaRPr>
              </a:p>
            </p:txBody>
          </p:sp>
        </mc:Choice>
        <mc:Fallback xmlns="">
          <p:sp>
            <p:nvSpPr>
              <p:cNvPr id="6" name="TextBox 5">
                <a:extLst>
                  <a:ext uri="{FF2B5EF4-FFF2-40B4-BE49-F238E27FC236}">
                    <a16:creationId xmlns:a16="http://schemas.microsoft.com/office/drawing/2014/main" id="{08DB9CEA-3057-6226-11D1-C1039C9BFAE5}"/>
                  </a:ext>
                </a:extLst>
              </p:cNvPr>
              <p:cNvSpPr txBox="1">
                <a:spLocks noRot="1" noChangeAspect="1" noMove="1" noResize="1" noEditPoints="1" noAdjustHandles="1" noChangeArrowheads="1" noChangeShapeType="1" noTextEdit="1"/>
              </p:cNvSpPr>
              <p:nvPr/>
            </p:nvSpPr>
            <p:spPr>
              <a:xfrm>
                <a:off x="980767" y="1454696"/>
                <a:ext cx="3156313" cy="992451"/>
              </a:xfrm>
              <a:prstGeom prst="rect">
                <a:avLst/>
              </a:prstGeom>
              <a:blipFill>
                <a:blip r:embed="rId2"/>
                <a:stretch>
                  <a:fillRect t="-2532" r="-402" b="-886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D4AA4F56-16F3-523D-EEBC-8A56000C789B}"/>
                  </a:ext>
                </a:extLst>
              </p:cNvPr>
              <p:cNvSpPr txBox="1"/>
              <p:nvPr/>
            </p:nvSpPr>
            <p:spPr>
              <a:xfrm>
                <a:off x="980767" y="2814484"/>
                <a:ext cx="3355085" cy="992451"/>
              </a:xfrm>
              <a:prstGeom prst="rect">
                <a:avLst/>
              </a:prstGeom>
              <a:noFill/>
            </p:spPr>
            <p:txBody>
              <a:bodyPr wrap="none" lIns="0" tIns="0" rIns="0" bIns="0" rtlCol="0">
                <a:spAutoFit/>
              </a:bodyPr>
              <a:lstStyle/>
              <a:p>
                <a:pPr/>
                <a14:m>
                  <m:oMathPara xmlns:m="http://schemas.openxmlformats.org/officeDocument/2006/math">
                    <m:oMath>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𝑉</m:t>
                          </m:r>
                        </m:num>
                        <m:den>
                          <m:rad>
                            <m:radPr>
                              <m:degHide m:val="on"/>
                              <m:ctrlPr>
                                <a:rPr lang="en-US" sz="2800" i="1" smtClean="0">
                                  <a:solidFill>
                                    <a:schemeClr val="bg1"/>
                                  </a:solidFill>
                                  <a:latin typeface="Cambria Math" panose="02040503050406030204" pitchFamily="18" charset="0"/>
                                </a:rPr>
                              </m:ctrlPr>
                            </m:radPr>
                            <m:deg/>
                            <m:e>
                              <m:r>
                                <a:rPr lang="en-GB" sz="2800" b="0" i="1" smtClean="0">
                                  <a:solidFill>
                                    <a:schemeClr val="bg1"/>
                                  </a:solidFill>
                                  <a:latin typeface="Cambria Math" panose="02040503050406030204" pitchFamily="18" charset="0"/>
                                </a:rPr>
                                <m:t>2</m:t>
                              </m:r>
                              <m:r>
                                <a:rPr lang="en-GB" sz="2800" b="0" i="1" smtClean="0">
                                  <a:solidFill>
                                    <a:schemeClr val="bg1"/>
                                  </a:solidFill>
                                  <a:latin typeface="Cambria Math" panose="02040503050406030204" pitchFamily="18" charset="0"/>
                                </a:rPr>
                                <m:t>𝐸</m:t>
                              </m:r>
                            </m:e>
                          </m:rad>
                        </m:den>
                      </m:f>
                      <m:r>
                        <a:rPr lang="en-GB" sz="2800" b="0" i="1" smtClean="0">
                          <a:solidFill>
                            <a:schemeClr val="bg1"/>
                          </a:solidFill>
                          <a:latin typeface="Cambria Math" panose="02040503050406030204" pitchFamily="18" charset="0"/>
                        </a:rPr>
                        <m:t>=</m:t>
                      </m:r>
                      <m:sSup>
                        <m:sSupPr>
                          <m:ctrlPr>
                            <a:rPr lang="en-GB" sz="2800" b="0" i="1" smtClean="0">
                              <a:solidFill>
                                <a:schemeClr val="bg1"/>
                              </a:solidFill>
                              <a:latin typeface="Cambria Math" panose="02040503050406030204" pitchFamily="18" charset="0"/>
                            </a:rPr>
                          </m:ctrlPr>
                        </m:sSupPr>
                        <m:e>
                          <m:d>
                            <m:dPr>
                              <m:ctrlPr>
                                <a:rPr lang="en-GB" sz="2800" b="0" i="1" smtClean="0">
                                  <a:solidFill>
                                    <a:schemeClr val="bg1"/>
                                  </a:solidFill>
                                  <a:latin typeface="Cambria Math" panose="02040503050406030204" pitchFamily="18" charset="0"/>
                                </a:rPr>
                              </m:ctrlPr>
                            </m:dPr>
                            <m:e>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2</m:t>
                                  </m:r>
                                  <m:r>
                                    <a:rPr lang="en-GB" sz="2800" i="1">
                                      <a:solidFill>
                                        <a:schemeClr val="bg1"/>
                                      </a:solidFill>
                                      <a:latin typeface="Cambria Math" panose="02040503050406030204" pitchFamily="18" charset="0"/>
                                    </a:rPr>
                                    <m:t>𝑀</m:t>
                                  </m:r>
                                </m:num>
                                <m:den>
                                  <m:r>
                                    <a:rPr lang="en-GB" sz="2800" i="1">
                                      <a:solidFill>
                                        <a:schemeClr val="bg1"/>
                                      </a:solidFill>
                                      <a:latin typeface="Cambria Math" panose="02040503050406030204" pitchFamily="18" charset="0"/>
                                    </a:rPr>
                                    <m:t>𝐶</m:t>
                                  </m:r>
                                </m:den>
                              </m:f>
                              <m:r>
                                <a:rPr lang="en-GB" sz="2800" i="1">
                                  <a:solidFill>
                                    <a:schemeClr val="bg1"/>
                                  </a:solidFill>
                                  <a:latin typeface="Cambria Math" panose="02040503050406030204" pitchFamily="18" charset="0"/>
                                </a:rPr>
                                <m:t>+</m:t>
                              </m:r>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1</m:t>
                                  </m:r>
                                </m:num>
                                <m:den>
                                  <m:r>
                                    <a:rPr lang="en-GB" sz="2800" i="1">
                                      <a:solidFill>
                                        <a:schemeClr val="bg1"/>
                                      </a:solidFill>
                                      <a:latin typeface="Cambria Math" panose="02040503050406030204" pitchFamily="18" charset="0"/>
                                    </a:rPr>
                                    <m:t>5</m:t>
                                  </m:r>
                                </m:den>
                              </m:f>
                            </m:e>
                          </m:d>
                        </m:e>
                        <m:sup>
                          <m:r>
                            <a:rPr lang="en-GB" sz="2800" b="0" i="1" smtClean="0">
                              <a:solidFill>
                                <a:schemeClr val="bg1"/>
                              </a:solidFill>
                              <a:latin typeface="Cambria Math" panose="02040503050406030204" pitchFamily="18" charset="0"/>
                            </a:rPr>
                            <m:t>−1/2</m:t>
                          </m:r>
                        </m:sup>
                      </m:sSup>
                    </m:oMath>
                  </m:oMathPara>
                </a14:m>
                <a:endParaRPr lang="en-US" sz="2800" dirty="0">
                  <a:solidFill>
                    <a:schemeClr val="bg1"/>
                  </a:solidFill>
                </a:endParaRPr>
              </a:p>
            </p:txBody>
          </p:sp>
        </mc:Choice>
        <mc:Fallback xmlns="">
          <p:sp>
            <p:nvSpPr>
              <p:cNvPr id="7" name="TextBox 6">
                <a:extLst>
                  <a:ext uri="{FF2B5EF4-FFF2-40B4-BE49-F238E27FC236}">
                    <a16:creationId xmlns:a16="http://schemas.microsoft.com/office/drawing/2014/main" id="{D4AA4F56-16F3-523D-EEBC-8A56000C789B}"/>
                  </a:ext>
                </a:extLst>
              </p:cNvPr>
              <p:cNvSpPr txBox="1">
                <a:spLocks noRot="1" noChangeAspect="1" noMove="1" noResize="1" noEditPoints="1" noAdjustHandles="1" noChangeArrowheads="1" noChangeShapeType="1" noTextEdit="1"/>
              </p:cNvSpPr>
              <p:nvPr/>
            </p:nvSpPr>
            <p:spPr>
              <a:xfrm>
                <a:off x="980767" y="2814484"/>
                <a:ext cx="3355085" cy="992451"/>
              </a:xfrm>
              <a:prstGeom prst="rect">
                <a:avLst/>
              </a:prstGeom>
              <a:blipFill>
                <a:blip r:embed="rId3"/>
                <a:stretch>
                  <a:fillRect t="-2532" r="-377" b="-886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A96538CA-15A0-5847-50D9-D26E735E6E0E}"/>
                  </a:ext>
                </a:extLst>
              </p:cNvPr>
              <p:cNvSpPr txBox="1"/>
              <p:nvPr/>
            </p:nvSpPr>
            <p:spPr>
              <a:xfrm>
                <a:off x="980767" y="3999270"/>
                <a:ext cx="5474126" cy="1739707"/>
              </a:xfrm>
              <a:prstGeom prst="rect">
                <a:avLst/>
              </a:prstGeom>
              <a:noFill/>
            </p:spPr>
            <p:txBody>
              <a:bodyPr wrap="none" lIns="0" tIns="0" rIns="0" bIns="0" rtlCol="0">
                <a:spAutoFit/>
              </a:bodyPr>
              <a:lstStyle/>
              <a:p>
                <a:pPr/>
                <a14:m>
                  <m:oMathPara xmlns:m="http://schemas.openxmlformats.org/officeDocument/2006/math">
                    <m:oMath>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𝑉</m:t>
                          </m:r>
                        </m:num>
                        <m:den>
                          <m:rad>
                            <m:radPr>
                              <m:degHide m:val="on"/>
                              <m:ctrlPr>
                                <a:rPr lang="en-US" sz="2800" i="1" smtClean="0">
                                  <a:solidFill>
                                    <a:schemeClr val="bg1"/>
                                  </a:solidFill>
                                  <a:latin typeface="Cambria Math" panose="02040503050406030204" pitchFamily="18" charset="0"/>
                                </a:rPr>
                              </m:ctrlPr>
                            </m:radPr>
                            <m:deg/>
                            <m:e>
                              <m:r>
                                <a:rPr lang="en-GB" sz="2800" b="0" i="1" smtClean="0">
                                  <a:solidFill>
                                    <a:schemeClr val="bg1"/>
                                  </a:solidFill>
                                  <a:latin typeface="Cambria Math" panose="02040503050406030204" pitchFamily="18" charset="0"/>
                                </a:rPr>
                                <m:t>2</m:t>
                              </m:r>
                              <m:r>
                                <a:rPr lang="en-GB" sz="2800" b="0" i="1" smtClean="0">
                                  <a:solidFill>
                                    <a:schemeClr val="bg1"/>
                                  </a:solidFill>
                                  <a:latin typeface="Cambria Math" panose="02040503050406030204" pitchFamily="18" charset="0"/>
                                </a:rPr>
                                <m:t>𝐸</m:t>
                              </m:r>
                            </m:e>
                          </m:rad>
                        </m:den>
                      </m:f>
                      <m:r>
                        <a:rPr lang="en-GB" sz="2800" b="0" i="1" smtClean="0">
                          <a:solidFill>
                            <a:schemeClr val="bg1"/>
                          </a:solidFill>
                          <a:latin typeface="Cambria Math" panose="02040503050406030204" pitchFamily="18" charset="0"/>
                        </a:rPr>
                        <m:t>=</m:t>
                      </m:r>
                      <m:sSup>
                        <m:sSupPr>
                          <m:ctrlPr>
                            <a:rPr lang="en-GB" sz="2800" b="0" i="1" smtClean="0">
                              <a:solidFill>
                                <a:schemeClr val="bg1"/>
                              </a:solidFill>
                              <a:latin typeface="Cambria Math" panose="02040503050406030204" pitchFamily="18" charset="0"/>
                            </a:rPr>
                          </m:ctrlPr>
                        </m:sSupPr>
                        <m:e>
                          <m:d>
                            <m:dPr>
                              <m:ctrlPr>
                                <a:rPr lang="en-GB" sz="2800" b="0" i="1" smtClean="0">
                                  <a:solidFill>
                                    <a:schemeClr val="bg1"/>
                                  </a:solidFill>
                                  <a:latin typeface="Cambria Math" panose="02040503050406030204" pitchFamily="18" charset="0"/>
                                </a:rPr>
                              </m:ctrlPr>
                            </m:dPr>
                            <m:e>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1+</m:t>
                                  </m:r>
                                  <m:sSup>
                                    <m:sSupPr>
                                      <m:ctrlPr>
                                        <a:rPr lang="en-GB" sz="2800" b="0" i="1" smtClean="0">
                                          <a:solidFill>
                                            <a:schemeClr val="bg1"/>
                                          </a:solidFill>
                                          <a:latin typeface="Cambria Math" panose="02040503050406030204" pitchFamily="18" charset="0"/>
                                        </a:rPr>
                                      </m:ctrlPr>
                                    </m:sSupPr>
                                    <m:e>
                                      <m:d>
                                        <m:dPr>
                                          <m:ctrlPr>
                                            <a:rPr lang="en-GB" sz="2800" b="0" i="1" smtClean="0">
                                              <a:solidFill>
                                                <a:schemeClr val="bg1"/>
                                              </a:solidFill>
                                              <a:latin typeface="Cambria Math" panose="02040503050406030204" pitchFamily="18" charset="0"/>
                                            </a:rPr>
                                          </m:ctrlPr>
                                        </m:dPr>
                                        <m:e>
                                          <m:r>
                                            <a:rPr lang="en-GB" sz="2800" b="0" i="1" smtClean="0">
                                              <a:solidFill>
                                                <a:schemeClr val="bg1"/>
                                              </a:solidFill>
                                              <a:latin typeface="Cambria Math" panose="02040503050406030204" pitchFamily="18" charset="0"/>
                                            </a:rPr>
                                            <m:t>1+2</m:t>
                                          </m:r>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𝑀</m:t>
                                              </m:r>
                                            </m:num>
                                            <m:den>
                                              <m:r>
                                                <a:rPr lang="en-GB" sz="2800" b="0" i="1" smtClean="0">
                                                  <a:solidFill>
                                                    <a:schemeClr val="bg1"/>
                                                  </a:solidFill>
                                                  <a:latin typeface="Cambria Math" panose="02040503050406030204" pitchFamily="18" charset="0"/>
                                                </a:rPr>
                                                <m:t>𝐶</m:t>
                                              </m:r>
                                            </m:den>
                                          </m:f>
                                        </m:e>
                                      </m:d>
                                    </m:e>
                                    <m:sup>
                                      <m:r>
                                        <a:rPr lang="en-GB" sz="2800" b="0" i="1" smtClean="0">
                                          <a:solidFill>
                                            <a:schemeClr val="bg1"/>
                                          </a:solidFill>
                                          <a:latin typeface="Cambria Math" panose="02040503050406030204" pitchFamily="18" charset="0"/>
                                        </a:rPr>
                                        <m:t>3</m:t>
                                      </m:r>
                                    </m:sup>
                                  </m:sSup>
                                </m:num>
                                <m:den>
                                  <m:r>
                                    <a:rPr lang="en-GB" sz="2800" b="0" i="1" smtClean="0">
                                      <a:solidFill>
                                        <a:schemeClr val="bg1"/>
                                      </a:solidFill>
                                      <a:latin typeface="Cambria Math" panose="02040503050406030204" pitchFamily="18" charset="0"/>
                                    </a:rPr>
                                    <m:t>6</m:t>
                                  </m:r>
                                  <m:d>
                                    <m:dPr>
                                      <m:ctrlPr>
                                        <a:rPr lang="en-GB" sz="2800" b="0" i="1" smtClean="0">
                                          <a:solidFill>
                                            <a:schemeClr val="bg1"/>
                                          </a:solidFill>
                                          <a:latin typeface="Cambria Math" panose="02040503050406030204" pitchFamily="18" charset="0"/>
                                        </a:rPr>
                                      </m:ctrlPr>
                                    </m:dPr>
                                    <m:e>
                                      <m:r>
                                        <a:rPr lang="en-GB" sz="2800" b="0" i="1" smtClean="0">
                                          <a:solidFill>
                                            <a:schemeClr val="bg1"/>
                                          </a:solidFill>
                                          <a:latin typeface="Cambria Math" panose="02040503050406030204" pitchFamily="18" charset="0"/>
                                        </a:rPr>
                                        <m:t>1+</m:t>
                                      </m:r>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𝑀</m:t>
                                          </m:r>
                                        </m:num>
                                        <m:den>
                                          <m:r>
                                            <a:rPr lang="en-GB" sz="2800" b="0" i="1" smtClean="0">
                                              <a:solidFill>
                                                <a:schemeClr val="bg1"/>
                                              </a:solidFill>
                                              <a:latin typeface="Cambria Math" panose="02040503050406030204" pitchFamily="18" charset="0"/>
                                            </a:rPr>
                                            <m:t>𝐶</m:t>
                                          </m:r>
                                        </m:den>
                                      </m:f>
                                    </m:e>
                                  </m:d>
                                </m:den>
                              </m:f>
                              <m:r>
                                <a:rPr lang="en-GB" sz="2800" i="1">
                                  <a:solidFill>
                                    <a:schemeClr val="bg1"/>
                                  </a:solidFill>
                                  <a:latin typeface="Cambria Math" panose="02040503050406030204" pitchFamily="18" charset="0"/>
                                </a:rPr>
                                <m:t>+</m:t>
                              </m:r>
                              <m:f>
                                <m:fPr>
                                  <m:ctrlPr>
                                    <a:rPr lang="en-GB" sz="2800" b="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𝑀</m:t>
                                  </m:r>
                                </m:num>
                                <m:den>
                                  <m:r>
                                    <a:rPr lang="en-GB" sz="2800" b="0" i="1" smtClean="0">
                                      <a:solidFill>
                                        <a:schemeClr val="bg1"/>
                                      </a:solidFill>
                                      <a:latin typeface="Cambria Math" panose="02040503050406030204" pitchFamily="18" charset="0"/>
                                    </a:rPr>
                                    <m:t>𝐶</m:t>
                                  </m:r>
                                </m:den>
                              </m:f>
                            </m:e>
                          </m:d>
                        </m:e>
                        <m:sup>
                          <m:r>
                            <a:rPr lang="en-GB" sz="2800" b="0" i="1" smtClean="0">
                              <a:solidFill>
                                <a:schemeClr val="bg1"/>
                              </a:solidFill>
                              <a:latin typeface="Cambria Math" panose="02040503050406030204" pitchFamily="18" charset="0"/>
                            </a:rPr>
                            <m:t>−1/2</m:t>
                          </m:r>
                        </m:sup>
                      </m:sSup>
                    </m:oMath>
                  </m:oMathPara>
                </a14:m>
                <a:endParaRPr lang="en-US" sz="2800" dirty="0">
                  <a:solidFill>
                    <a:schemeClr val="bg1"/>
                  </a:solidFill>
                </a:endParaRPr>
              </a:p>
            </p:txBody>
          </p:sp>
        </mc:Choice>
        <mc:Fallback xmlns="">
          <p:sp>
            <p:nvSpPr>
              <p:cNvPr id="8" name="TextBox 7">
                <a:extLst>
                  <a:ext uri="{FF2B5EF4-FFF2-40B4-BE49-F238E27FC236}">
                    <a16:creationId xmlns:a16="http://schemas.microsoft.com/office/drawing/2014/main" id="{A96538CA-15A0-5847-50D9-D26E735E6E0E}"/>
                  </a:ext>
                </a:extLst>
              </p:cNvPr>
              <p:cNvSpPr txBox="1">
                <a:spLocks noRot="1" noChangeAspect="1" noMove="1" noResize="1" noEditPoints="1" noAdjustHandles="1" noChangeArrowheads="1" noChangeShapeType="1" noTextEdit="1"/>
              </p:cNvSpPr>
              <p:nvPr/>
            </p:nvSpPr>
            <p:spPr>
              <a:xfrm>
                <a:off x="980767" y="3999270"/>
                <a:ext cx="5474126" cy="1739707"/>
              </a:xfrm>
              <a:prstGeom prst="rect">
                <a:avLst/>
              </a:prstGeom>
              <a:blipFill>
                <a:blip r:embed="rId4"/>
                <a:stretch>
                  <a:fillRect b="-725"/>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98764B84-CCFF-F8B4-CBDA-B7B0E7119AEB}"/>
              </a:ext>
            </a:extLst>
          </p:cNvPr>
          <p:cNvSpPr txBox="1"/>
          <p:nvPr/>
        </p:nvSpPr>
        <p:spPr>
          <a:xfrm>
            <a:off x="6364224" y="1623210"/>
            <a:ext cx="4455772" cy="523220"/>
          </a:xfrm>
          <a:prstGeom prst="rect">
            <a:avLst/>
          </a:prstGeom>
          <a:noFill/>
        </p:spPr>
        <p:txBody>
          <a:bodyPr wrap="none" rtlCol="0">
            <a:spAutoFit/>
          </a:bodyPr>
          <a:lstStyle/>
          <a:p>
            <a:r>
              <a:rPr lang="en-US" sz="2800" dirty="0">
                <a:solidFill>
                  <a:schemeClr val="bg1"/>
                </a:solidFill>
              </a:rPr>
              <a:t>A sphere filled with explosive</a:t>
            </a:r>
          </a:p>
        </p:txBody>
      </p:sp>
      <p:sp>
        <p:nvSpPr>
          <p:cNvPr id="10" name="TextBox 9">
            <a:extLst>
              <a:ext uri="{FF2B5EF4-FFF2-40B4-BE49-F238E27FC236}">
                <a16:creationId xmlns:a16="http://schemas.microsoft.com/office/drawing/2014/main" id="{3D75B0A9-A6FD-BFFF-53FF-A571F266BB2E}"/>
              </a:ext>
            </a:extLst>
          </p:cNvPr>
          <p:cNvSpPr txBox="1"/>
          <p:nvPr/>
        </p:nvSpPr>
        <p:spPr>
          <a:xfrm>
            <a:off x="6364224" y="3106309"/>
            <a:ext cx="5444504" cy="523220"/>
          </a:xfrm>
          <a:prstGeom prst="rect">
            <a:avLst/>
          </a:prstGeom>
          <a:noFill/>
        </p:spPr>
        <p:txBody>
          <a:bodyPr wrap="none" rtlCol="0">
            <a:spAutoFit/>
          </a:bodyPr>
          <a:lstStyle/>
          <a:p>
            <a:r>
              <a:rPr lang="en-US" sz="2800" dirty="0">
                <a:solidFill>
                  <a:schemeClr val="bg1"/>
                </a:solidFill>
              </a:rPr>
              <a:t>A symmetric sandwich configuration</a:t>
            </a:r>
          </a:p>
        </p:txBody>
      </p:sp>
      <p:sp>
        <p:nvSpPr>
          <p:cNvPr id="11" name="TextBox 10">
            <a:extLst>
              <a:ext uri="{FF2B5EF4-FFF2-40B4-BE49-F238E27FC236}">
                <a16:creationId xmlns:a16="http://schemas.microsoft.com/office/drawing/2014/main" id="{39F6CE73-242A-C734-1672-EF8DE284AF81}"/>
              </a:ext>
            </a:extLst>
          </p:cNvPr>
          <p:cNvSpPr txBox="1"/>
          <p:nvPr/>
        </p:nvSpPr>
        <p:spPr>
          <a:xfrm>
            <a:off x="6435438" y="4607513"/>
            <a:ext cx="5568832" cy="523220"/>
          </a:xfrm>
          <a:prstGeom prst="rect">
            <a:avLst/>
          </a:prstGeom>
          <a:noFill/>
        </p:spPr>
        <p:txBody>
          <a:bodyPr wrap="none" rtlCol="0">
            <a:spAutoFit/>
          </a:bodyPr>
          <a:lstStyle/>
          <a:p>
            <a:r>
              <a:rPr lang="en-US" sz="2800" dirty="0">
                <a:solidFill>
                  <a:schemeClr val="bg1"/>
                </a:solidFill>
              </a:rPr>
              <a:t>An open face sandwich configuration</a:t>
            </a:r>
          </a:p>
        </p:txBody>
      </p:sp>
    </p:spTree>
    <p:extLst>
      <p:ext uri="{BB962C8B-B14F-4D97-AF65-F5344CB8AC3E}">
        <p14:creationId xmlns:p14="http://schemas.microsoft.com/office/powerpoint/2010/main" val="123904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028700" y="1967266"/>
            <a:ext cx="2628900" cy="2547257"/>
          </a:xfr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100" kern="1200">
                <a:solidFill>
                  <a:srgbClr val="FFFFFF"/>
                </a:solidFill>
                <a:latin typeface="+mj-lt"/>
                <a:ea typeface="+mj-ea"/>
                <a:cs typeface="+mj-cs"/>
              </a:rPr>
              <a:t>Fragmentation Direction (cylinder) </a:t>
            </a:r>
          </a:p>
          <a:p>
            <a:pPr algn="ctr">
              <a:spcBef>
                <a:spcPct val="0"/>
              </a:spcBef>
              <a:spcAft>
                <a:spcPts val="600"/>
              </a:spcAft>
            </a:pPr>
            <a:endParaRPr lang="en-US" sz="3100" kern="1200">
              <a:solidFill>
                <a:srgbClr val="FFFFFF"/>
              </a:solidFill>
              <a:latin typeface="+mj-lt"/>
              <a:ea typeface="+mj-ea"/>
              <a:cs typeface="+mj-cs"/>
            </a:endParaRPr>
          </a:p>
          <a:p>
            <a:pPr algn="ctr">
              <a:spcBef>
                <a:spcPct val="0"/>
              </a:spcBef>
              <a:spcAft>
                <a:spcPts val="600"/>
              </a:spcAft>
            </a:pPr>
            <a:r>
              <a:rPr lang="en-US" sz="3100" kern="1200">
                <a:solidFill>
                  <a:srgbClr val="FFFFFF"/>
                </a:solidFill>
                <a:latin typeface="+mj-lt"/>
                <a:ea typeface="+mj-ea"/>
                <a:cs typeface="+mj-cs"/>
              </a:rPr>
              <a:t>Taylor Equation</a:t>
            </a:r>
          </a:p>
        </p:txBody>
      </p:sp>
      <p:pic>
        <p:nvPicPr>
          <p:cNvPr id="6" name="Picture 5" descr="A diagram of a curved line&#10;&#10;Description automatically generated with medium confidence">
            <a:extLst>
              <a:ext uri="{FF2B5EF4-FFF2-40B4-BE49-F238E27FC236}">
                <a16:creationId xmlns:a16="http://schemas.microsoft.com/office/drawing/2014/main" id="{8BAD8CFC-DCA1-D287-0F1E-5031DF99C51B}"/>
              </a:ext>
            </a:extLst>
          </p:cNvPr>
          <p:cNvPicPr>
            <a:picLocks noChangeAspect="1"/>
          </p:cNvPicPr>
          <p:nvPr/>
        </p:nvPicPr>
        <p:blipFill>
          <a:blip r:embed="rId3"/>
          <a:stretch>
            <a:fillRect/>
          </a:stretch>
        </p:blipFill>
        <p:spPr>
          <a:xfrm>
            <a:off x="4527805" y="1264596"/>
            <a:ext cx="7353578" cy="4283457"/>
          </a:xfrm>
          <a:prstGeom prst="rect">
            <a:avLst/>
          </a:prstGeom>
        </p:spPr>
      </p:pic>
    </p:spTree>
    <p:extLst>
      <p:ext uri="{BB962C8B-B14F-4D97-AF65-F5344CB8AC3E}">
        <p14:creationId xmlns:p14="http://schemas.microsoft.com/office/powerpoint/2010/main" val="4234270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Fragmentation Direction </a:t>
            </a:r>
            <a:endParaRPr lang="en-US" sz="4000" dirty="0">
              <a:solidFill>
                <a:srgbClr val="FFFFFF"/>
              </a:solidFill>
              <a:latin typeface="+mj-lt"/>
              <a:ea typeface="+mj-ea"/>
              <a:cs typeface="+mj-cs"/>
            </a:endParaRPr>
          </a:p>
          <a:p>
            <a:pPr>
              <a:spcBef>
                <a:spcPct val="0"/>
              </a:spcBef>
              <a:spcAft>
                <a:spcPts val="600"/>
              </a:spcAft>
            </a:pPr>
            <a:endParaRPr lang="en-US" sz="4000" kern="1200" dirty="0">
              <a:solidFill>
                <a:srgbClr val="FFFFFF"/>
              </a:solidFill>
              <a:latin typeface="+mj-lt"/>
              <a:ea typeface="+mj-ea"/>
              <a:cs typeface="+mj-cs"/>
            </a:endParaRPr>
          </a:p>
          <a:p>
            <a:pPr>
              <a:spcBef>
                <a:spcPct val="0"/>
              </a:spcBef>
              <a:spcAft>
                <a:spcPts val="600"/>
              </a:spcAft>
            </a:pPr>
            <a:r>
              <a:rPr lang="en-US" sz="4000" kern="1200" dirty="0">
                <a:solidFill>
                  <a:srgbClr val="FFFFFF"/>
                </a:solidFill>
                <a:latin typeface="+mj-lt"/>
                <a:ea typeface="+mj-ea"/>
                <a:cs typeface="+mj-cs"/>
              </a:rPr>
              <a:t>Taylor Equation</a:t>
            </a:r>
          </a:p>
        </p:txBody>
      </p:sp>
      <p:pic>
        <p:nvPicPr>
          <p:cNvPr id="7" name="Content Placeholder 6" descr="Diagram&#10;&#10;Description automatically generated">
            <a:extLst>
              <a:ext uri="{FF2B5EF4-FFF2-40B4-BE49-F238E27FC236}">
                <a16:creationId xmlns:a16="http://schemas.microsoft.com/office/drawing/2014/main" id="{5FC5709B-F0FD-F591-812A-9C37AC92A47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126627" y="1298070"/>
            <a:ext cx="7974399" cy="4226430"/>
          </a:xfrm>
          <a:prstGeom prst="rect">
            <a:avLst/>
          </a:prstGeom>
        </p:spPr>
      </p:pic>
    </p:spTree>
    <p:extLst>
      <p:ext uri="{BB962C8B-B14F-4D97-AF65-F5344CB8AC3E}">
        <p14:creationId xmlns:p14="http://schemas.microsoft.com/office/powerpoint/2010/main" val="411173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Fragmentation Direction </a:t>
            </a:r>
            <a:endParaRPr lang="en-US" sz="4000" dirty="0">
              <a:solidFill>
                <a:srgbClr val="FFFFFF"/>
              </a:solidFill>
              <a:latin typeface="+mj-lt"/>
              <a:ea typeface="+mj-ea"/>
              <a:cs typeface="+mj-cs"/>
            </a:endParaRPr>
          </a:p>
          <a:p>
            <a:pPr>
              <a:spcBef>
                <a:spcPct val="0"/>
              </a:spcBef>
              <a:spcAft>
                <a:spcPts val="600"/>
              </a:spcAft>
            </a:pPr>
            <a:endParaRPr lang="en-US" sz="4000" kern="1200" dirty="0">
              <a:solidFill>
                <a:srgbClr val="FFFFFF"/>
              </a:solidFill>
              <a:latin typeface="+mj-lt"/>
              <a:ea typeface="+mj-ea"/>
              <a:cs typeface="+mj-cs"/>
            </a:endParaRPr>
          </a:p>
          <a:p>
            <a:pPr>
              <a:spcBef>
                <a:spcPct val="0"/>
              </a:spcBef>
              <a:spcAft>
                <a:spcPts val="600"/>
              </a:spcAft>
            </a:pPr>
            <a:r>
              <a:rPr lang="en-US" sz="4000" kern="1200" dirty="0">
                <a:solidFill>
                  <a:srgbClr val="FFFFFF"/>
                </a:solidFill>
                <a:latin typeface="+mj-lt"/>
                <a:ea typeface="+mj-ea"/>
                <a:cs typeface="+mj-cs"/>
              </a:rPr>
              <a:t>Taylor Equation</a:t>
            </a:r>
          </a:p>
        </p:txBody>
      </p:sp>
      <p:sp>
        <p:nvSpPr>
          <p:cNvPr id="5" name="Rounded Rectangle 4">
            <a:extLst>
              <a:ext uri="{FF2B5EF4-FFF2-40B4-BE49-F238E27FC236}">
                <a16:creationId xmlns:a16="http://schemas.microsoft.com/office/drawing/2014/main" id="{37A8A6C5-314C-E34A-8AC0-0E37E9CBF5D4}"/>
              </a:ext>
            </a:extLst>
          </p:cNvPr>
          <p:cNvSpPr/>
          <p:nvPr/>
        </p:nvSpPr>
        <p:spPr>
          <a:xfrm>
            <a:off x="4163441" y="2801562"/>
            <a:ext cx="6478622" cy="2743200"/>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5A903F8-64AA-3ADB-31E2-7AF8280A2A37}"/>
              </a:ext>
            </a:extLst>
          </p:cNvPr>
          <p:cNvSpPr/>
          <p:nvPr/>
        </p:nvSpPr>
        <p:spPr>
          <a:xfrm>
            <a:off x="4212078" y="3121525"/>
            <a:ext cx="6381347" cy="222989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r>
              <a:rPr lang="en-US" sz="3200" b="1" dirty="0">
                <a:solidFill>
                  <a:schemeClr val="tx1"/>
                </a:solidFill>
              </a:rPr>
              <a:t>D</a:t>
            </a:r>
            <a:endParaRPr lang="en-US" b="1" dirty="0">
              <a:solidFill>
                <a:schemeClr val="tx1"/>
              </a:solidFill>
            </a:endParaRPr>
          </a:p>
        </p:txBody>
      </p:sp>
      <p:sp>
        <p:nvSpPr>
          <p:cNvPr id="8" name="Rectangle 7">
            <a:extLst>
              <a:ext uri="{FF2B5EF4-FFF2-40B4-BE49-F238E27FC236}">
                <a16:creationId xmlns:a16="http://schemas.microsoft.com/office/drawing/2014/main" id="{719EB057-1738-07DD-43D3-3518A78FFFE8}"/>
              </a:ext>
            </a:extLst>
          </p:cNvPr>
          <p:cNvSpPr/>
          <p:nvPr/>
        </p:nvSpPr>
        <p:spPr>
          <a:xfrm>
            <a:off x="7334659" y="2801562"/>
            <a:ext cx="214008" cy="272374"/>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Arrow Connector 9">
            <a:extLst>
              <a:ext uri="{FF2B5EF4-FFF2-40B4-BE49-F238E27FC236}">
                <a16:creationId xmlns:a16="http://schemas.microsoft.com/office/drawing/2014/main" id="{FCC9A204-D63E-040E-A5AA-D878DD27EC6A}"/>
              </a:ext>
            </a:extLst>
          </p:cNvPr>
          <p:cNvCxnSpPr>
            <a:cxnSpLocks/>
            <a:stCxn id="8" idx="0"/>
          </p:cNvCxnSpPr>
          <p:nvPr/>
        </p:nvCxnSpPr>
        <p:spPr>
          <a:xfrm flipH="1" flipV="1">
            <a:off x="5690690" y="957598"/>
            <a:ext cx="1750973" cy="1843964"/>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1E4D6714-DB96-F106-704A-DC98DAFD57EE}"/>
              </a:ext>
            </a:extLst>
          </p:cNvPr>
          <p:cNvSpPr/>
          <p:nvPr/>
        </p:nvSpPr>
        <p:spPr>
          <a:xfrm>
            <a:off x="10428057" y="4027246"/>
            <a:ext cx="311285" cy="233464"/>
          </a:xfrm>
          <a:prstGeom prst="ellipse">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A8625D1-417F-DA21-44D5-0AEB7B807D56}"/>
              </a:ext>
            </a:extLst>
          </p:cNvPr>
          <p:cNvCxnSpPr>
            <a:stCxn id="6" idx="1"/>
            <a:endCxn id="11" idx="3"/>
          </p:cNvCxnSpPr>
          <p:nvPr/>
        </p:nvCxnSpPr>
        <p:spPr>
          <a:xfrm flipV="1">
            <a:off x="4212078" y="4226520"/>
            <a:ext cx="6261566" cy="9951"/>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5E1008E-E20D-5981-9033-84D2146500CE}"/>
              </a:ext>
            </a:extLst>
          </p:cNvPr>
          <p:cNvCxnSpPr>
            <a:cxnSpLocks/>
            <a:stCxn id="11" idx="1"/>
            <a:endCxn id="8" idx="0"/>
          </p:cNvCxnSpPr>
          <p:nvPr/>
        </p:nvCxnSpPr>
        <p:spPr>
          <a:xfrm flipH="1" flipV="1">
            <a:off x="7441663" y="2801562"/>
            <a:ext cx="3031981" cy="125987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96AAF0-1E06-D722-6396-741AD1B2FD64}"/>
              </a:ext>
            </a:extLst>
          </p:cNvPr>
          <p:cNvCxnSpPr>
            <a:cxnSpLocks/>
            <a:stCxn id="8" idx="0"/>
          </p:cNvCxnSpPr>
          <p:nvPr/>
        </p:nvCxnSpPr>
        <p:spPr>
          <a:xfrm flipV="1">
            <a:off x="7441663" y="957598"/>
            <a:ext cx="0" cy="184396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C7EF1173-5D37-8404-9F12-7BC33F25B33C}"/>
                  </a:ext>
                </a:extLst>
              </p:cNvPr>
              <p:cNvSpPr txBox="1"/>
              <p:nvPr/>
            </p:nvSpPr>
            <p:spPr>
              <a:xfrm>
                <a:off x="8696534" y="2840484"/>
                <a:ext cx="381515" cy="492443"/>
              </a:xfrm>
              <a:prstGeom prst="rect">
                <a:avLst/>
              </a:prstGeom>
              <a:noFill/>
            </p:spPr>
            <p:txBody>
              <a:bodyPr wrap="none" lIns="0" tIns="0" rIns="0" bIns="0" rtlCol="0">
                <a:spAutoFit/>
              </a:bodyPr>
              <a:lstStyle/>
              <a:p>
                <a:pPr/>
                <a14:m>
                  <m:oMathPara xmlns:m="http://schemas.openxmlformats.org/officeDocument/2006/math">
                    <m:oMath>
                      <m:r>
                        <a:rPr lang="en-US" sz="3200" b="1" i="1" smtClean="0">
                          <a:latin typeface="Cambria Math" panose="02040503050406030204" pitchFamily="18" charset="0"/>
                          <a:ea typeface="Cambria Math" panose="02040503050406030204" pitchFamily="18" charset="0"/>
                        </a:rPr>
                        <m:t>∝</m:t>
                      </m:r>
                    </m:oMath>
                  </m:oMathPara>
                </a14:m>
                <a:endParaRPr lang="en-US" sz="3200" b="1" dirty="0"/>
              </a:p>
            </p:txBody>
          </p:sp>
        </mc:Choice>
        <mc:Fallback xmlns="">
          <p:sp>
            <p:nvSpPr>
              <p:cNvPr id="26" name="TextBox 25">
                <a:extLst>
                  <a:ext uri="{FF2B5EF4-FFF2-40B4-BE49-F238E27FC236}">
                    <a16:creationId xmlns:a16="http://schemas.microsoft.com/office/drawing/2014/main" id="{C7EF1173-5D37-8404-9F12-7BC33F25B33C}"/>
                  </a:ext>
                </a:extLst>
              </p:cNvPr>
              <p:cNvSpPr txBox="1">
                <a:spLocks noRot="1" noChangeAspect="1" noMove="1" noResize="1" noEditPoints="1" noAdjustHandles="1" noChangeArrowheads="1" noChangeShapeType="1" noTextEdit="1"/>
              </p:cNvSpPr>
              <p:nvPr/>
            </p:nvSpPr>
            <p:spPr>
              <a:xfrm>
                <a:off x="8696534" y="2840484"/>
                <a:ext cx="381515" cy="492443"/>
              </a:xfrm>
              <a:prstGeom prst="rect">
                <a:avLst/>
              </a:prstGeom>
              <a:blipFill>
                <a:blip r:embed="rId3"/>
                <a:stretch>
                  <a:fillRect l="-16129" r="-16129"/>
                </a:stretch>
              </a:blipFill>
            </p:spPr>
            <p:txBody>
              <a:bodyPr/>
              <a:lstStyle/>
              <a:p>
                <a:r>
                  <a:rPr lang="en-US">
                    <a:noFill/>
                  </a:rPr>
                  <a:t> </a:t>
                </a:r>
              </a:p>
            </p:txBody>
          </p:sp>
        </mc:Fallback>
      </mc:AlternateContent>
      <p:sp>
        <p:nvSpPr>
          <p:cNvPr id="28" name="Arc 27">
            <a:extLst>
              <a:ext uri="{FF2B5EF4-FFF2-40B4-BE49-F238E27FC236}">
                <a16:creationId xmlns:a16="http://schemas.microsoft.com/office/drawing/2014/main" id="{F50B4F9C-00A7-A4BA-EE24-016DDAEDB34D}"/>
              </a:ext>
            </a:extLst>
          </p:cNvPr>
          <p:cNvSpPr/>
          <p:nvPr/>
        </p:nvSpPr>
        <p:spPr>
          <a:xfrm rot="3655650">
            <a:off x="8454119" y="2655427"/>
            <a:ext cx="900002" cy="853854"/>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60AC4B1B-96F6-CD00-962F-908247B97D6F}"/>
                  </a:ext>
                </a:extLst>
              </p:cNvPr>
              <p:cNvSpPr txBox="1"/>
              <p:nvPr/>
            </p:nvSpPr>
            <p:spPr>
              <a:xfrm>
                <a:off x="6940691" y="1770805"/>
                <a:ext cx="311285" cy="492443"/>
              </a:xfrm>
              <a:prstGeom prst="rect">
                <a:avLst/>
              </a:prstGeom>
              <a:noFill/>
            </p:spPr>
            <p:txBody>
              <a:bodyPr wrap="square" lIns="0" tIns="0" rIns="0" bIns="0" rtlCol="0">
                <a:spAutoFit/>
              </a:bodyPr>
              <a:lstStyle/>
              <a:p>
                <a:pPr/>
                <a14:m>
                  <m:oMathPara xmlns:m="http://schemas.openxmlformats.org/officeDocument/2006/math">
                    <m:oMath>
                      <m:r>
                        <a:rPr lang="en-US" sz="3200" i="1" smtClean="0">
                          <a:solidFill>
                            <a:schemeClr val="bg1"/>
                          </a:solidFill>
                          <a:latin typeface="Cambria Math" panose="02040503050406030204" pitchFamily="18" charset="0"/>
                          <a:ea typeface="Cambria Math" panose="02040503050406030204" pitchFamily="18" charset="0"/>
                        </a:rPr>
                        <m:t>𝜃</m:t>
                      </m:r>
                    </m:oMath>
                  </m:oMathPara>
                </a14:m>
                <a:endParaRPr lang="en-US" sz="3200" dirty="0">
                  <a:solidFill>
                    <a:schemeClr val="bg1"/>
                  </a:solidFill>
                </a:endParaRPr>
              </a:p>
            </p:txBody>
          </p:sp>
        </mc:Choice>
        <mc:Fallback xmlns="">
          <p:sp>
            <p:nvSpPr>
              <p:cNvPr id="29" name="TextBox 28">
                <a:extLst>
                  <a:ext uri="{FF2B5EF4-FFF2-40B4-BE49-F238E27FC236}">
                    <a16:creationId xmlns:a16="http://schemas.microsoft.com/office/drawing/2014/main" id="{60AC4B1B-96F6-CD00-962F-908247B97D6F}"/>
                  </a:ext>
                </a:extLst>
              </p:cNvPr>
              <p:cNvSpPr txBox="1">
                <a:spLocks noRot="1" noChangeAspect="1" noMove="1" noResize="1" noEditPoints="1" noAdjustHandles="1" noChangeArrowheads="1" noChangeShapeType="1" noTextEdit="1"/>
              </p:cNvSpPr>
              <p:nvPr/>
            </p:nvSpPr>
            <p:spPr>
              <a:xfrm>
                <a:off x="6940691" y="1770805"/>
                <a:ext cx="311285" cy="492443"/>
              </a:xfrm>
              <a:prstGeom prst="rect">
                <a:avLst/>
              </a:prstGeom>
              <a:blipFill>
                <a:blip r:embed="rId4"/>
                <a:stretch>
                  <a:fillRect l="-30769" r="-26923" b="-5000"/>
                </a:stretch>
              </a:blipFill>
            </p:spPr>
            <p:txBody>
              <a:bodyPr/>
              <a:lstStyle/>
              <a:p>
                <a:r>
                  <a:rPr lang="en-US">
                    <a:noFill/>
                  </a:rPr>
                  <a:t> </a:t>
                </a:r>
              </a:p>
            </p:txBody>
          </p:sp>
        </mc:Fallback>
      </mc:AlternateContent>
      <p:cxnSp>
        <p:nvCxnSpPr>
          <p:cNvPr id="33" name="Straight Arrow Connector 32">
            <a:extLst>
              <a:ext uri="{FF2B5EF4-FFF2-40B4-BE49-F238E27FC236}">
                <a16:creationId xmlns:a16="http://schemas.microsoft.com/office/drawing/2014/main" id="{DF679A38-515F-188F-EE3B-84FFA69B7258}"/>
              </a:ext>
            </a:extLst>
          </p:cNvPr>
          <p:cNvCxnSpPr>
            <a:cxnSpLocks/>
          </p:cNvCxnSpPr>
          <p:nvPr/>
        </p:nvCxnSpPr>
        <p:spPr>
          <a:xfrm flipH="1">
            <a:off x="5590165" y="4525616"/>
            <a:ext cx="1614792"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5015CFE2-895A-3A04-8952-2FD5E1527ABC}"/>
              </a:ext>
            </a:extLst>
          </p:cNvPr>
          <p:cNvSpPr txBox="1"/>
          <p:nvPr/>
        </p:nvSpPr>
        <p:spPr>
          <a:xfrm>
            <a:off x="10762445" y="3820812"/>
            <a:ext cx="1077026" cy="646331"/>
          </a:xfrm>
          <a:prstGeom prst="rect">
            <a:avLst/>
          </a:prstGeom>
          <a:solidFill>
            <a:schemeClr val="tx2">
              <a:lumMod val="75000"/>
            </a:schemeClr>
          </a:solidFill>
        </p:spPr>
        <p:txBody>
          <a:bodyPr wrap="none" rtlCol="0">
            <a:spAutoFit/>
          </a:bodyPr>
          <a:lstStyle/>
          <a:p>
            <a:r>
              <a:rPr lang="en-US" dirty="0">
                <a:solidFill>
                  <a:schemeClr val="bg1"/>
                </a:solidFill>
              </a:rPr>
              <a:t>Point of</a:t>
            </a:r>
          </a:p>
          <a:p>
            <a:r>
              <a:rPr lang="en-US" dirty="0">
                <a:solidFill>
                  <a:schemeClr val="bg1"/>
                </a:solidFill>
              </a:rPr>
              <a:t> initiation</a:t>
            </a: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EB80E1F1-64DC-54AD-1FE7-0BD454DBFA3A}"/>
                  </a:ext>
                </a:extLst>
              </p:cNvPr>
              <p:cNvSpPr txBox="1"/>
              <p:nvPr/>
            </p:nvSpPr>
            <p:spPr>
              <a:xfrm>
                <a:off x="5155665" y="641638"/>
                <a:ext cx="450264" cy="492443"/>
              </a:xfrm>
              <a:prstGeom prst="rect">
                <a:avLst/>
              </a:prstGeom>
              <a:noFill/>
            </p:spPr>
            <p:txBody>
              <a:bodyPr wrap="square" lIns="0" tIns="0" rIns="0" bIns="0" rtlCol="0">
                <a:spAutoFit/>
              </a:bodyPr>
              <a:lstStyle/>
              <a:p>
                <a:pPr/>
                <a14:m>
                  <m:oMathPara xmlns:m="http://schemas.openxmlformats.org/officeDocument/2006/math">
                    <m:oMath>
                      <m:sSub>
                        <m:sSubPr>
                          <m:ctrlPr>
                            <a:rPr lang="en-GB" sz="3200" b="1" i="1" smtClean="0">
                              <a:solidFill>
                                <a:schemeClr val="bg1"/>
                              </a:solidFill>
                              <a:latin typeface="Cambria Math" panose="02040503050406030204" pitchFamily="18" charset="0"/>
                            </a:rPr>
                          </m:ctrlPr>
                        </m:sSubPr>
                        <m:e>
                          <m:r>
                            <a:rPr lang="en-GB" sz="3200" b="1" i="1" smtClean="0">
                              <a:solidFill>
                                <a:schemeClr val="bg1"/>
                              </a:solidFill>
                              <a:latin typeface="Cambria Math" panose="02040503050406030204" pitchFamily="18" charset="0"/>
                            </a:rPr>
                            <m:t>𝑽</m:t>
                          </m:r>
                        </m:e>
                        <m:sub>
                          <m:r>
                            <a:rPr lang="en-GB" sz="3200" b="1" i="1" smtClean="0">
                              <a:solidFill>
                                <a:schemeClr val="bg1"/>
                              </a:solidFill>
                              <a:latin typeface="Cambria Math" panose="02040503050406030204" pitchFamily="18" charset="0"/>
                            </a:rPr>
                            <m:t>𝒐</m:t>
                          </m:r>
                        </m:sub>
                      </m:sSub>
                    </m:oMath>
                  </m:oMathPara>
                </a14:m>
                <a:endParaRPr lang="en-US" sz="3200" b="1" dirty="0">
                  <a:solidFill>
                    <a:schemeClr val="bg1"/>
                  </a:solidFill>
                </a:endParaRPr>
              </a:p>
            </p:txBody>
          </p:sp>
        </mc:Choice>
        <mc:Fallback xmlns="">
          <p:sp>
            <p:nvSpPr>
              <p:cNvPr id="37" name="TextBox 36">
                <a:extLst>
                  <a:ext uri="{FF2B5EF4-FFF2-40B4-BE49-F238E27FC236}">
                    <a16:creationId xmlns:a16="http://schemas.microsoft.com/office/drawing/2014/main" id="{EB80E1F1-64DC-54AD-1FE7-0BD454DBFA3A}"/>
                  </a:ext>
                </a:extLst>
              </p:cNvPr>
              <p:cNvSpPr txBox="1">
                <a:spLocks noRot="1" noChangeAspect="1" noMove="1" noResize="1" noEditPoints="1" noAdjustHandles="1" noChangeArrowheads="1" noChangeShapeType="1" noTextEdit="1"/>
              </p:cNvSpPr>
              <p:nvPr/>
            </p:nvSpPr>
            <p:spPr>
              <a:xfrm>
                <a:off x="5155665" y="641638"/>
                <a:ext cx="450264" cy="492443"/>
              </a:xfrm>
              <a:prstGeom prst="rect">
                <a:avLst/>
              </a:prstGeom>
              <a:blipFill>
                <a:blip r:embed="rId5"/>
                <a:stretch>
                  <a:fillRect l="-30556" r="-13889" b="-12500"/>
                </a:stretch>
              </a:blipFill>
            </p:spPr>
            <p:txBody>
              <a:bodyPr/>
              <a:lstStyle/>
              <a:p>
                <a:r>
                  <a:rPr lang="en-US">
                    <a:noFill/>
                  </a:rPr>
                  <a:t> </a:t>
                </a:r>
              </a:p>
            </p:txBody>
          </p:sp>
        </mc:Fallback>
      </mc:AlternateContent>
      <p:sp>
        <p:nvSpPr>
          <p:cNvPr id="38" name="Arc 37">
            <a:extLst>
              <a:ext uri="{FF2B5EF4-FFF2-40B4-BE49-F238E27FC236}">
                <a16:creationId xmlns:a16="http://schemas.microsoft.com/office/drawing/2014/main" id="{780C7FBD-C214-F0EB-95D0-220D4837245B}"/>
              </a:ext>
            </a:extLst>
          </p:cNvPr>
          <p:cNvSpPr/>
          <p:nvPr/>
        </p:nvSpPr>
        <p:spPr>
          <a:xfrm rot="19314471">
            <a:off x="6536987" y="1473165"/>
            <a:ext cx="943586" cy="472735"/>
          </a:xfrm>
          <a:prstGeom prst="arc">
            <a:avLst>
              <a:gd name="adj1" fmla="val 11893584"/>
              <a:gd name="adj2" fmla="val 0"/>
            </a:avLst>
          </a:prstGeom>
          <a:ln w="28575">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AD7F2E42-BFFD-E41C-0780-A5FD3B553DF3}"/>
                  </a:ext>
                </a:extLst>
              </p:cNvPr>
              <p:cNvSpPr txBox="1"/>
              <p:nvPr/>
            </p:nvSpPr>
            <p:spPr>
              <a:xfrm>
                <a:off x="5245657" y="4750504"/>
                <a:ext cx="4012637" cy="430887"/>
              </a:xfrm>
              <a:prstGeom prst="rect">
                <a:avLst/>
              </a:prstGeom>
              <a:noFill/>
            </p:spPr>
            <p:txBody>
              <a:bodyPr wrap="none" lIns="0" tIns="0" rIns="0" bIns="0" rtlCol="0">
                <a:spAutoFit/>
              </a:bodyPr>
              <a:lstStyle/>
              <a:p>
                <a:pPr/>
                <a14:m>
                  <m:oMathPara xmlns:m="http://schemas.openxmlformats.org/officeDocument/2006/math">
                    <m:oMath>
                      <m:r>
                        <a:rPr lang="en-US" sz="280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sin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sz="2800" b="0" i="1" smtClean="0">
                                  <a:solidFill>
                                    <a:schemeClr val="tx1"/>
                                  </a:solidFill>
                                  <a:latin typeface="Cambria Math" panose="02040503050406030204" pitchFamily="18" charset="0"/>
                                  <a:ea typeface="Cambria Math" panose="02040503050406030204" pitchFamily="18" charset="0"/>
                                </a:rPr>
                              </m:ctrlPr>
                            </m:dPr>
                            <m:e>
                              <m:d>
                                <m:dPr>
                                  <m:ctrlPr>
                                    <a:rPr lang="en-GB" sz="2800" b="0" i="1" smtClean="0">
                                      <a:solidFill>
                                        <a:schemeClr val="tx1"/>
                                      </a:solidFill>
                                      <a:latin typeface="Cambria Math" panose="02040503050406030204" pitchFamily="18" charset="0"/>
                                      <a:ea typeface="Cambria Math" panose="02040503050406030204" pitchFamily="18" charset="0"/>
                                    </a:rPr>
                                  </m:ctrlPr>
                                </m:dPr>
                                <m:e>
                                  <m:sSub>
                                    <m:sSubPr>
                                      <m:ctrlPr>
                                        <a:rPr lang="en-GB" sz="2800" b="0" i="1" smtClean="0">
                                          <a:solidFill>
                                            <a:schemeClr val="tx1"/>
                                          </a:solidFill>
                                          <a:latin typeface="Cambria Math" panose="02040503050406030204" pitchFamily="18" charset="0"/>
                                          <a:ea typeface="Cambria Math" panose="02040503050406030204" pitchFamily="18" charset="0"/>
                                        </a:rPr>
                                      </m:ctrlPr>
                                    </m:sSubPr>
                                    <m:e>
                                      <m:r>
                                        <a:rPr lang="en-GB" sz="2800" b="0" i="1" smtClean="0">
                                          <a:solidFill>
                                            <a:schemeClr val="tx1"/>
                                          </a:solidFill>
                                          <a:latin typeface="Cambria Math" panose="02040503050406030204" pitchFamily="18" charset="0"/>
                                          <a:ea typeface="Cambria Math" panose="02040503050406030204" pitchFamily="18" charset="0"/>
                                        </a:rPr>
                                        <m:t>𝑉</m:t>
                                      </m:r>
                                    </m:e>
                                    <m:sub>
                                      <m:r>
                                        <a:rPr lang="en-GB" sz="2800" b="0" i="1" smtClean="0">
                                          <a:solidFill>
                                            <a:schemeClr val="tx1"/>
                                          </a:solidFill>
                                          <a:latin typeface="Cambria Math" panose="02040503050406030204" pitchFamily="18" charset="0"/>
                                          <a:ea typeface="Cambria Math" panose="02040503050406030204" pitchFamily="18" charset="0"/>
                                        </a:rPr>
                                        <m:t>𝑜</m:t>
                                      </m:r>
                                    </m:sub>
                                  </m:sSub>
                                  <m:func>
                                    <m:funcPr>
                                      <m:ctrlPr>
                                        <a:rPr lang="en-GB" sz="2800" b="0" i="0" smtClean="0">
                                          <a:solidFill>
                                            <a:schemeClr val="tx1"/>
                                          </a:solidFill>
                                          <a:latin typeface="Cambria Math" panose="02040503050406030204" pitchFamily="18" charset="0"/>
                                          <a:ea typeface="Cambria Math" panose="02040503050406030204" pitchFamily="18" charset="0"/>
                                        </a:rPr>
                                      </m:ctrlPr>
                                    </m:funcPr>
                                    <m:fName>
                                      <m:r>
                                        <m:rPr>
                                          <m:sty m:val="p"/>
                                        </m:rPr>
                                        <a:rPr lang="en-GB" sz="2800" b="0" i="0" smtClean="0">
                                          <a:solidFill>
                                            <a:schemeClr val="tx1"/>
                                          </a:solidFill>
                                          <a:latin typeface="Cambria Math" panose="02040503050406030204" pitchFamily="18" charset="0"/>
                                          <a:ea typeface="Cambria Math" panose="02040503050406030204" pitchFamily="18" charset="0"/>
                                        </a:rPr>
                                        <m:t>cos</m:t>
                                      </m:r>
                                    </m:fName>
                                    <m:e>
                                      <m:r>
                                        <a:rPr lang="en-GB" sz="2800" b="0" i="1" smtClean="0">
                                          <a:solidFill>
                                            <a:schemeClr val="tx1"/>
                                          </a:solidFill>
                                          <a:latin typeface="Cambria Math" panose="02040503050406030204" pitchFamily="18" charset="0"/>
                                          <a:ea typeface="Cambria Math" panose="02040503050406030204" pitchFamily="18" charset="0"/>
                                        </a:rPr>
                                        <m:t>∝</m:t>
                                      </m:r>
                                    </m:e>
                                  </m:func>
                                </m:e>
                              </m:d>
                              <m:r>
                                <a:rPr lang="en-GB" sz="2800" b="0" i="1" smtClean="0">
                                  <a:solidFill>
                                    <a:schemeClr val="tx1"/>
                                  </a:solidFill>
                                  <a:latin typeface="Cambria Math" panose="02040503050406030204" pitchFamily="18" charset="0"/>
                                  <a:ea typeface="Cambria Math" panose="02040503050406030204" pitchFamily="18" charset="0"/>
                                </a:rPr>
                                <m:t>/2</m:t>
                              </m:r>
                              <m:r>
                                <a:rPr lang="en-GB" sz="2800" b="0" i="1" smtClean="0">
                                  <a:solidFill>
                                    <a:schemeClr val="tx1"/>
                                  </a:solidFill>
                                  <a:latin typeface="Cambria Math" panose="02040503050406030204" pitchFamily="18" charset="0"/>
                                  <a:ea typeface="Cambria Math" panose="02040503050406030204" pitchFamily="18" charset="0"/>
                                </a:rPr>
                                <m:t>𝐷</m:t>
                              </m:r>
                            </m:e>
                          </m:d>
                        </m:e>
                      </m:func>
                    </m:oMath>
                  </m:oMathPara>
                </a14:m>
                <a:endParaRPr lang="en-US" sz="2800" dirty="0">
                  <a:solidFill>
                    <a:schemeClr val="tx1"/>
                  </a:solidFill>
                </a:endParaRPr>
              </a:p>
            </p:txBody>
          </p:sp>
        </mc:Choice>
        <mc:Fallback xmlns="">
          <p:sp>
            <p:nvSpPr>
              <p:cNvPr id="2" name="TextBox 1">
                <a:extLst>
                  <a:ext uri="{FF2B5EF4-FFF2-40B4-BE49-F238E27FC236}">
                    <a16:creationId xmlns:a16="http://schemas.microsoft.com/office/drawing/2014/main" id="{AD7F2E42-BFFD-E41C-0780-A5FD3B553DF3}"/>
                  </a:ext>
                </a:extLst>
              </p:cNvPr>
              <p:cNvSpPr txBox="1">
                <a:spLocks noRot="1" noChangeAspect="1" noMove="1" noResize="1" noEditPoints="1" noAdjustHandles="1" noChangeArrowheads="1" noChangeShapeType="1" noTextEdit="1"/>
              </p:cNvSpPr>
              <p:nvPr/>
            </p:nvSpPr>
            <p:spPr>
              <a:xfrm>
                <a:off x="5245657" y="4750504"/>
                <a:ext cx="4012637" cy="430887"/>
              </a:xfrm>
              <a:prstGeom prst="rect">
                <a:avLst/>
              </a:prstGeom>
              <a:blipFill>
                <a:blip r:embed="rId6"/>
                <a:stretch>
                  <a:fillRect l="-1577" b="-30556"/>
                </a:stretch>
              </a:blipFill>
            </p:spPr>
            <p:txBody>
              <a:bodyPr/>
              <a:lstStyle/>
              <a:p>
                <a:r>
                  <a:rPr lang="en-US">
                    <a:noFill/>
                  </a:rPr>
                  <a:t> </a:t>
                </a:r>
              </a:p>
            </p:txBody>
          </p:sp>
        </mc:Fallback>
      </mc:AlternateContent>
    </p:spTree>
    <p:extLst>
      <p:ext uri="{BB962C8B-B14F-4D97-AF65-F5344CB8AC3E}">
        <p14:creationId xmlns:p14="http://schemas.microsoft.com/office/powerpoint/2010/main" val="32423134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6DA2D-4594-AFB2-1641-7FACCDB1BB23}"/>
              </a:ext>
            </a:extLst>
          </p:cNvPr>
          <p:cNvSpPr>
            <a:spLocks noGrp="1"/>
          </p:cNvSpPr>
          <p:nvPr>
            <p:ph type="title"/>
          </p:nvPr>
        </p:nvSpPr>
        <p:spPr/>
        <p:txBody>
          <a:bodyPr/>
          <a:lstStyle/>
          <a:p>
            <a:r>
              <a:rPr lang="en-US" dirty="0"/>
              <a:t>Warhead Static Beam Angle (Width) Estimate</a:t>
            </a:r>
          </a:p>
        </p:txBody>
      </p:sp>
      <p:pic>
        <p:nvPicPr>
          <p:cNvPr id="5" name="Content Placeholder 4" descr="A diagram of a red and blue diagram&#10;&#10;Description automatically generated">
            <a:extLst>
              <a:ext uri="{FF2B5EF4-FFF2-40B4-BE49-F238E27FC236}">
                <a16:creationId xmlns:a16="http://schemas.microsoft.com/office/drawing/2014/main" id="{025EF3ED-CA17-7A27-7F5F-13C5D4191800}"/>
              </a:ext>
            </a:extLst>
          </p:cNvPr>
          <p:cNvPicPr>
            <a:picLocks noGrp="1" noChangeAspect="1"/>
          </p:cNvPicPr>
          <p:nvPr>
            <p:ph idx="1"/>
          </p:nvPr>
        </p:nvPicPr>
        <p:blipFill>
          <a:blip r:embed="rId2"/>
          <a:stretch>
            <a:fillRect/>
          </a:stretch>
        </p:blipFill>
        <p:spPr>
          <a:xfrm>
            <a:off x="358218" y="1690688"/>
            <a:ext cx="5939939" cy="3001565"/>
          </a:xfr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44B73696-9027-730B-CCEC-326F217FBB23}"/>
                  </a:ext>
                </a:extLst>
              </p:cNvPr>
              <p:cNvSpPr txBox="1"/>
              <p:nvPr/>
            </p:nvSpPr>
            <p:spPr>
              <a:xfrm>
                <a:off x="7062151" y="1836174"/>
                <a:ext cx="989886" cy="518540"/>
              </a:xfrm>
              <a:prstGeom prst="rect">
                <a:avLst/>
              </a:prstGeom>
              <a:noFill/>
            </p:spPr>
            <p:txBody>
              <a:bodyPr wrap="none" lIns="0" tIns="0" rIns="0" bIns="0" rtlCol="0">
                <a:spAutoFit/>
              </a:bodyPr>
              <a:lstStyle/>
              <a:p>
                <a:pPr/>
                <a14:m>
                  <m:oMathPara xmlns:m="http://schemas.openxmlformats.org/officeDocument/2006/math">
                    <m:oMath>
                      <m:f>
                        <m:fPr>
                          <m:ctrlPr>
                            <a:rPr lang="en-GB" b="0" i="1" smtClean="0">
                              <a:latin typeface="Cambria Math" panose="02040503050406030204" pitchFamily="18" charset="0"/>
                            </a:rPr>
                          </m:ctrlPr>
                        </m:fPr>
                        <m:num>
                          <m:r>
                            <a:rPr lang="en-GB" b="0" i="1" smtClean="0">
                              <a:latin typeface="Cambria Math" panose="02040503050406030204" pitchFamily="18" charset="0"/>
                            </a:rPr>
                            <m:t>𝑀</m:t>
                          </m:r>
                        </m:num>
                        <m:den>
                          <m:r>
                            <a:rPr lang="en-GB" b="0" i="1" smtClean="0">
                              <a:latin typeface="Cambria Math" panose="02040503050406030204" pitchFamily="18" charset="0"/>
                            </a:rPr>
                            <m:t>𝐶</m:t>
                          </m:r>
                        </m:den>
                      </m:f>
                      <m:r>
                        <a:rPr lang="en-GB" b="0" i="1" smtClean="0">
                          <a:latin typeface="Cambria Math" panose="02040503050406030204" pitchFamily="18" charset="0"/>
                        </a:rPr>
                        <m:t>=1.05</m:t>
                      </m:r>
                    </m:oMath>
                  </m:oMathPara>
                </a14:m>
                <a:endParaRPr lang="en-US" dirty="0"/>
              </a:p>
            </p:txBody>
          </p:sp>
        </mc:Choice>
        <mc:Fallback xmlns="">
          <p:sp>
            <p:nvSpPr>
              <p:cNvPr id="6" name="TextBox 5">
                <a:extLst>
                  <a:ext uri="{FF2B5EF4-FFF2-40B4-BE49-F238E27FC236}">
                    <a16:creationId xmlns:a16="http://schemas.microsoft.com/office/drawing/2014/main" id="{44B73696-9027-730B-CCEC-326F217FBB23}"/>
                  </a:ext>
                </a:extLst>
              </p:cNvPr>
              <p:cNvSpPr txBox="1">
                <a:spLocks noRot="1" noChangeAspect="1" noMove="1" noResize="1" noEditPoints="1" noAdjustHandles="1" noChangeArrowheads="1" noChangeShapeType="1" noTextEdit="1"/>
              </p:cNvSpPr>
              <p:nvPr/>
            </p:nvSpPr>
            <p:spPr>
              <a:xfrm>
                <a:off x="7062151" y="1836174"/>
                <a:ext cx="989886" cy="518540"/>
              </a:xfrm>
              <a:prstGeom prst="rect">
                <a:avLst/>
              </a:prstGeom>
              <a:blipFill>
                <a:blip r:embed="rId3"/>
                <a:stretch>
                  <a:fillRect l="-3750" t="-2381" r="-5000"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5F8631B-FA5F-1E91-0040-E0B7F9EAE289}"/>
                  </a:ext>
                </a:extLst>
              </p:cNvPr>
              <p:cNvSpPr txBox="1"/>
              <p:nvPr/>
            </p:nvSpPr>
            <p:spPr>
              <a:xfrm>
                <a:off x="5895667" y="2853781"/>
                <a:ext cx="6098458" cy="675378"/>
              </a:xfrm>
              <a:prstGeom prst="rect">
                <a:avLst/>
              </a:prstGeom>
              <a:noFill/>
            </p:spPr>
            <p:txBody>
              <a:bodyPr wrap="square">
                <a:spAutoFit/>
              </a:bodyPr>
              <a:lstStyle/>
              <a:p>
                <a:pPr/>
                <a14:m>
                  <m:oMathPara xmlns:m="http://schemas.openxmlformats.org/officeDocument/2006/math">
                    <m:oMath>
                      <m:sSub>
                        <m:sSubPr>
                          <m:ctrlPr>
                            <a:rPr lang="en-GB" sz="1800" b="0" i="1" smtClean="0">
                              <a:latin typeface="Cambria Math" panose="02040503050406030204" pitchFamily="18" charset="0"/>
                            </a:rPr>
                          </m:ctrlPr>
                        </m:sSubPr>
                        <m:e>
                          <m:r>
                            <a:rPr lang="en-GB" sz="1800" b="0" i="1" smtClean="0">
                              <a:latin typeface="Cambria Math" panose="02040503050406030204" pitchFamily="18" charset="0"/>
                            </a:rPr>
                            <m:t>𝑉</m:t>
                          </m:r>
                        </m:e>
                        <m:sub>
                          <m:r>
                            <a:rPr lang="en-GB" sz="1800" b="0" i="1" smtClean="0">
                              <a:latin typeface="Cambria Math" panose="02040503050406030204" pitchFamily="18" charset="0"/>
                            </a:rPr>
                            <m:t>𝑜</m:t>
                          </m:r>
                        </m:sub>
                      </m:sSub>
                      <m:r>
                        <a:rPr lang="en-GB" sz="1800" b="0" i="1" smtClean="0">
                          <a:latin typeface="Cambria Math" panose="02040503050406030204" pitchFamily="18" charset="0"/>
                        </a:rPr>
                        <m:t>=</m:t>
                      </m:r>
                      <m:rad>
                        <m:radPr>
                          <m:degHide m:val="on"/>
                          <m:ctrlPr>
                            <a:rPr lang="en-GB" sz="1800" b="0" i="1" smtClean="0">
                              <a:latin typeface="Cambria Math" panose="02040503050406030204" pitchFamily="18" charset="0"/>
                            </a:rPr>
                          </m:ctrlPr>
                        </m:radPr>
                        <m:deg/>
                        <m:e>
                          <m:r>
                            <a:rPr lang="en-GB" sz="1800" b="0" i="1" smtClean="0">
                              <a:latin typeface="Cambria Math" panose="02040503050406030204" pitchFamily="18" charset="0"/>
                            </a:rPr>
                            <m:t>2</m:t>
                          </m:r>
                          <m:r>
                            <a:rPr lang="en-GB" sz="1800" b="0" i="1" smtClean="0">
                              <a:latin typeface="Cambria Math" panose="02040503050406030204" pitchFamily="18" charset="0"/>
                            </a:rPr>
                            <m:t>𝐸</m:t>
                          </m:r>
                        </m:e>
                      </m:rad>
                      <m:sSup>
                        <m:sSupPr>
                          <m:ctrlPr>
                            <a:rPr lang="en-GB" sz="1800" i="1">
                              <a:latin typeface="Cambria Math" panose="02040503050406030204" pitchFamily="18" charset="0"/>
                            </a:rPr>
                          </m:ctrlPr>
                        </m:sSupPr>
                        <m:e>
                          <m:d>
                            <m:dPr>
                              <m:ctrlPr>
                                <a:rPr lang="en-GB" sz="1800" i="1">
                                  <a:latin typeface="Cambria Math" panose="02040503050406030204" pitchFamily="18" charset="0"/>
                                </a:rPr>
                              </m:ctrlPr>
                            </m:dPr>
                            <m:e>
                              <m:f>
                                <m:fPr>
                                  <m:ctrlPr>
                                    <a:rPr lang="en-GB" sz="1800" i="1">
                                      <a:latin typeface="Cambria Math" panose="02040503050406030204" pitchFamily="18" charset="0"/>
                                    </a:rPr>
                                  </m:ctrlPr>
                                </m:fPr>
                                <m:num>
                                  <m:r>
                                    <a:rPr lang="en-GB" sz="1800" i="1">
                                      <a:latin typeface="Cambria Math" panose="02040503050406030204" pitchFamily="18" charset="0"/>
                                    </a:rPr>
                                    <m:t>𝑀</m:t>
                                  </m:r>
                                </m:num>
                                <m:den>
                                  <m:r>
                                    <a:rPr lang="en-GB" sz="1800" i="1">
                                      <a:latin typeface="Cambria Math" panose="02040503050406030204" pitchFamily="18" charset="0"/>
                                    </a:rPr>
                                    <m:t>𝐶</m:t>
                                  </m:r>
                                </m:den>
                              </m:f>
                              <m:r>
                                <a:rPr lang="en-GB" sz="1800" i="1">
                                  <a:latin typeface="Cambria Math" panose="02040503050406030204" pitchFamily="18" charset="0"/>
                                </a:rPr>
                                <m:t>+0.5</m:t>
                              </m:r>
                            </m:e>
                          </m:d>
                        </m:e>
                        <m:sup>
                          <m:r>
                            <a:rPr lang="en-GB" sz="1800" b="0" i="1" smtClean="0">
                              <a:latin typeface="Cambria Math" panose="02040503050406030204" pitchFamily="18" charset="0"/>
                            </a:rPr>
                            <m:t>−0.5</m:t>
                          </m:r>
                        </m:sup>
                      </m:sSup>
                      <m:r>
                        <a:rPr lang="en-GB" sz="1800" b="0" i="1" smtClean="0">
                          <a:latin typeface="Cambria Math" panose="02040503050406030204" pitchFamily="18" charset="0"/>
                        </a:rPr>
                        <m:t>=1981 </m:t>
                      </m:r>
                      <m:r>
                        <a:rPr lang="en-GB" sz="1800" b="0" i="1" smtClean="0">
                          <a:latin typeface="Cambria Math" panose="02040503050406030204" pitchFamily="18" charset="0"/>
                        </a:rPr>
                        <m:t>𝑚</m:t>
                      </m:r>
                      <m:sSup>
                        <m:sSupPr>
                          <m:ctrlPr>
                            <a:rPr lang="en-GB" sz="1800" b="0" i="1" smtClean="0">
                              <a:latin typeface="Cambria Math" panose="02040503050406030204" pitchFamily="18" charset="0"/>
                            </a:rPr>
                          </m:ctrlPr>
                        </m:sSupPr>
                        <m:e>
                          <m:r>
                            <a:rPr lang="en-GB" sz="1800" b="0" i="1" smtClean="0">
                              <a:latin typeface="Cambria Math" panose="02040503050406030204" pitchFamily="18" charset="0"/>
                            </a:rPr>
                            <m:t>𝑠</m:t>
                          </m:r>
                        </m:e>
                        <m:sup>
                          <m:r>
                            <a:rPr lang="en-GB" sz="1800" b="0" i="1" smtClean="0">
                              <a:latin typeface="Cambria Math" panose="02040503050406030204" pitchFamily="18" charset="0"/>
                            </a:rPr>
                            <m:t>−1</m:t>
                          </m:r>
                        </m:sup>
                      </m:sSup>
                    </m:oMath>
                  </m:oMathPara>
                </a14:m>
                <a:endParaRPr lang="en-US" dirty="0"/>
              </a:p>
            </p:txBody>
          </p:sp>
        </mc:Choice>
        <mc:Fallback xmlns="">
          <p:sp>
            <p:nvSpPr>
              <p:cNvPr id="8" name="TextBox 7">
                <a:extLst>
                  <a:ext uri="{FF2B5EF4-FFF2-40B4-BE49-F238E27FC236}">
                    <a16:creationId xmlns:a16="http://schemas.microsoft.com/office/drawing/2014/main" id="{25F8631B-FA5F-1E91-0040-E0B7F9EAE289}"/>
                  </a:ext>
                </a:extLst>
              </p:cNvPr>
              <p:cNvSpPr txBox="1">
                <a:spLocks noRot="1" noChangeAspect="1" noMove="1" noResize="1" noEditPoints="1" noAdjustHandles="1" noChangeArrowheads="1" noChangeShapeType="1" noTextEdit="1"/>
              </p:cNvSpPr>
              <p:nvPr/>
            </p:nvSpPr>
            <p:spPr>
              <a:xfrm>
                <a:off x="5895667" y="2853781"/>
                <a:ext cx="6098458" cy="675378"/>
              </a:xfrm>
              <a:prstGeom prst="rect">
                <a:avLst/>
              </a:prstGeom>
              <a:blipFill>
                <a:blip r:embed="rId4"/>
                <a:stretch>
                  <a:fillRect b="-3704"/>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EFB3B1B5-1DCF-3F5C-1B76-2B73B5286F36}"/>
              </a:ext>
            </a:extLst>
          </p:cNvPr>
          <p:cNvSpPr txBox="1"/>
          <p:nvPr/>
        </p:nvSpPr>
        <p:spPr>
          <a:xfrm>
            <a:off x="2935080" y="5050265"/>
            <a:ext cx="5921173" cy="369332"/>
          </a:xfrm>
          <a:prstGeom prst="rect">
            <a:avLst/>
          </a:prstGeom>
          <a:noFill/>
        </p:spPr>
        <p:txBody>
          <a:bodyPr wrap="none" rtlCol="0">
            <a:spAutoFit/>
          </a:bodyPr>
          <a:lstStyle/>
          <a:p>
            <a:r>
              <a:rPr lang="en-US" dirty="0"/>
              <a:t>Note: this is simply the sum of the two extreme Taylor Angles</a:t>
            </a:r>
          </a:p>
        </p:txBody>
      </p:sp>
    </p:spTree>
    <p:extLst>
      <p:ext uri="{BB962C8B-B14F-4D97-AF65-F5344CB8AC3E}">
        <p14:creationId xmlns:p14="http://schemas.microsoft.com/office/powerpoint/2010/main" val="27021904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C3740303-BD60-F4CF-42AB-C7601562C627}"/>
              </a:ext>
            </a:extLst>
          </p:cNvPr>
          <p:cNvGrpSpPr/>
          <p:nvPr/>
        </p:nvGrpSpPr>
        <p:grpSpPr>
          <a:xfrm>
            <a:off x="5475494" y="662635"/>
            <a:ext cx="6713957" cy="3880609"/>
            <a:chOff x="4700566" y="360139"/>
            <a:chExt cx="7455569" cy="4179689"/>
          </a:xfrm>
        </p:grpSpPr>
        <p:sp>
          <p:nvSpPr>
            <p:cNvPr id="4" name="Rectangle 3">
              <a:extLst>
                <a:ext uri="{FF2B5EF4-FFF2-40B4-BE49-F238E27FC236}">
                  <a16:creationId xmlns:a16="http://schemas.microsoft.com/office/drawing/2014/main" id="{C9852135-DDE6-1EB0-ECEB-026CCF89EE1B}"/>
                </a:ext>
              </a:extLst>
            </p:cNvPr>
            <p:cNvSpPr/>
            <p:nvPr/>
          </p:nvSpPr>
          <p:spPr>
            <a:xfrm>
              <a:off x="6232600" y="1976363"/>
              <a:ext cx="5153149" cy="1505777"/>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b="1" dirty="0">
                <a:solidFill>
                  <a:schemeClr val="tx1"/>
                </a:solidFill>
              </a:endParaRPr>
            </a:p>
          </p:txBody>
        </p:sp>
        <p:sp>
          <p:nvSpPr>
            <p:cNvPr id="6" name="Rectangle 5">
              <a:extLst>
                <a:ext uri="{FF2B5EF4-FFF2-40B4-BE49-F238E27FC236}">
                  <a16:creationId xmlns:a16="http://schemas.microsoft.com/office/drawing/2014/main" id="{F09CC7E9-388C-1EB0-3736-0BF3199E3C5E}"/>
                </a:ext>
              </a:extLst>
            </p:cNvPr>
            <p:cNvSpPr/>
            <p:nvPr/>
          </p:nvSpPr>
          <p:spPr>
            <a:xfrm>
              <a:off x="6232600" y="3482140"/>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b="1" dirty="0">
                <a:solidFill>
                  <a:schemeClr val="tx1"/>
                </a:solidFill>
              </a:endParaRPr>
            </a:p>
          </p:txBody>
        </p:sp>
        <p:sp>
          <p:nvSpPr>
            <p:cNvPr id="7" name="Rectangle 6">
              <a:extLst>
                <a:ext uri="{FF2B5EF4-FFF2-40B4-BE49-F238E27FC236}">
                  <a16:creationId xmlns:a16="http://schemas.microsoft.com/office/drawing/2014/main" id="{9A11F7EA-1C7C-AB44-A41C-E7016D7BC5D9}"/>
                </a:ext>
              </a:extLst>
            </p:cNvPr>
            <p:cNvSpPr/>
            <p:nvPr/>
          </p:nvSpPr>
          <p:spPr>
            <a:xfrm>
              <a:off x="6232599" y="1691487"/>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solidFill>
                    <a:schemeClr val="tx1"/>
                  </a:solidFill>
                </a:rPr>
                <a:t>Case</a:t>
              </a:r>
              <a:r>
                <a:rPr lang="en-US" dirty="0"/>
                <a:t> </a:t>
              </a:r>
              <a:r>
                <a:rPr lang="en-US" dirty="0">
                  <a:solidFill>
                    <a:schemeClr val="tx1"/>
                  </a:solidFill>
                </a:rPr>
                <a:t>material</a:t>
              </a:r>
            </a:p>
            <a:p>
              <a:pPr algn="ctr"/>
              <a:endParaRPr lang="en-US" b="1" dirty="0">
                <a:solidFill>
                  <a:schemeClr val="tx1"/>
                </a:solidFill>
              </a:endParaRPr>
            </a:p>
          </p:txBody>
        </p:sp>
        <p:sp>
          <p:nvSpPr>
            <p:cNvPr id="8" name="Oval 7">
              <a:extLst>
                <a:ext uri="{FF2B5EF4-FFF2-40B4-BE49-F238E27FC236}">
                  <a16:creationId xmlns:a16="http://schemas.microsoft.com/office/drawing/2014/main" id="{050BFF8B-D3DB-ED21-BE95-7899B5ED88A0}"/>
                </a:ext>
              </a:extLst>
            </p:cNvPr>
            <p:cNvSpPr/>
            <p:nvPr/>
          </p:nvSpPr>
          <p:spPr>
            <a:xfrm>
              <a:off x="6076330" y="2572396"/>
              <a:ext cx="353961" cy="29496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75947506-7274-832C-E01F-06CDCFE77E8C}"/>
                </a:ext>
              </a:extLst>
            </p:cNvPr>
            <p:cNvCxnSpPr>
              <a:cxnSpLocks/>
            </p:cNvCxnSpPr>
            <p:nvPr/>
          </p:nvCxnSpPr>
          <p:spPr>
            <a:xfrm flipV="1">
              <a:off x="6194317" y="1691487"/>
              <a:ext cx="5191430" cy="1028393"/>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FD41345F-62C3-EA6D-17C4-937A39EF1C77}"/>
                </a:ext>
              </a:extLst>
            </p:cNvPr>
            <p:cNvCxnSpPr>
              <a:cxnSpLocks/>
            </p:cNvCxnSpPr>
            <p:nvPr/>
          </p:nvCxnSpPr>
          <p:spPr>
            <a:xfrm>
              <a:off x="5707615" y="1691487"/>
              <a:ext cx="0" cy="2095453"/>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827626A4-0D19-58C1-DB9D-58E1B5CCD921}"/>
                </a:ext>
              </a:extLst>
            </p:cNvPr>
            <p:cNvCxnSpPr>
              <a:cxnSpLocks/>
            </p:cNvCxnSpPr>
            <p:nvPr/>
          </p:nvCxnSpPr>
          <p:spPr>
            <a:xfrm>
              <a:off x="6253310" y="4093016"/>
              <a:ext cx="5132438" cy="0"/>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EFA5510-8BDB-68AD-20E5-BC7ABB3D264F}"/>
                </a:ext>
              </a:extLst>
            </p:cNvPr>
            <p:cNvSpPr txBox="1"/>
            <p:nvPr/>
          </p:nvSpPr>
          <p:spPr>
            <a:xfrm>
              <a:off x="4700566" y="2572396"/>
              <a:ext cx="904415" cy="369332"/>
            </a:xfrm>
            <a:prstGeom prst="rect">
              <a:avLst/>
            </a:prstGeom>
            <a:noFill/>
          </p:spPr>
          <p:txBody>
            <a:bodyPr wrap="none" rtlCol="0">
              <a:spAutoFit/>
            </a:bodyPr>
            <a:lstStyle/>
            <a:p>
              <a:r>
                <a:rPr lang="en-US" dirty="0"/>
                <a:t>200mm</a:t>
              </a:r>
            </a:p>
          </p:txBody>
        </p:sp>
        <p:sp>
          <p:nvSpPr>
            <p:cNvPr id="17" name="TextBox 16">
              <a:extLst>
                <a:ext uri="{FF2B5EF4-FFF2-40B4-BE49-F238E27FC236}">
                  <a16:creationId xmlns:a16="http://schemas.microsoft.com/office/drawing/2014/main" id="{8491E703-0F1B-04F6-2C57-FBD1861D6514}"/>
                </a:ext>
              </a:extLst>
            </p:cNvPr>
            <p:cNvSpPr txBox="1"/>
            <p:nvPr/>
          </p:nvSpPr>
          <p:spPr>
            <a:xfrm>
              <a:off x="8455811" y="4170496"/>
              <a:ext cx="904415" cy="369332"/>
            </a:xfrm>
            <a:prstGeom prst="rect">
              <a:avLst/>
            </a:prstGeom>
            <a:noFill/>
          </p:spPr>
          <p:txBody>
            <a:bodyPr wrap="none" rtlCol="0">
              <a:spAutoFit/>
            </a:bodyPr>
            <a:lstStyle/>
            <a:p>
              <a:r>
                <a:rPr lang="en-US" dirty="0"/>
                <a:t>400mm</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29B4785E-3AD2-F428-ADE7-5DE410AEF447}"/>
                    </a:ext>
                  </a:extLst>
                </p:cNvPr>
                <p:cNvSpPr txBox="1"/>
                <p:nvPr/>
              </p:nvSpPr>
              <p:spPr>
                <a:xfrm>
                  <a:off x="6260910" y="1041168"/>
                  <a:ext cx="554314" cy="689307"/>
                </a:xfrm>
                <a:prstGeom prst="rect">
                  <a:avLst/>
                </a:prstGeom>
                <a:noFill/>
              </p:spPr>
              <p:txBody>
                <a:bodyPr wrap="none" rtlCol="0">
                  <a:spAutoFit/>
                </a:bodyPr>
                <a:lstStyle/>
                <a:p>
                  <a:pPr/>
                  <a14:m>
                    <m:oMathPara xmlns:m="http://schemas.openxmlformats.org/officeDocument/2006/math">
                      <m:oMath>
                        <m:r>
                          <a:rPr lang="en-US" sz="1800" i="1" smtClean="0">
                            <a:latin typeface="Cambria Math" panose="02040503050406030204" pitchFamily="18" charset="0"/>
                            <a:ea typeface="Cambria Math" panose="02040503050406030204" pitchFamily="18" charset="0"/>
                          </a:rPr>
                          <m:t>𝜃</m:t>
                        </m:r>
                        <m:r>
                          <a:rPr lang="en-GB" sz="1800" b="0" i="1" baseline="-25000" smtClean="0">
                            <a:latin typeface="Cambria Math" panose="02040503050406030204" pitchFamily="18" charset="0"/>
                            <a:ea typeface="Cambria Math" panose="02040503050406030204" pitchFamily="18" charset="0"/>
                          </a:rPr>
                          <m:t>𝐴</m:t>
                        </m:r>
                      </m:oMath>
                    </m:oMathPara>
                  </a14:m>
                  <a:endParaRPr lang="en-US" baseline="-25000" dirty="0"/>
                </a:p>
                <a:p>
                  <a:r>
                    <a:rPr lang="en-US" dirty="0"/>
                    <a:t>A</a:t>
                  </a:r>
                </a:p>
              </p:txBody>
            </p:sp>
          </mc:Choice>
          <mc:Fallback xmlns="">
            <p:sp>
              <p:nvSpPr>
                <p:cNvPr id="18" name="TextBox 17">
                  <a:extLst>
                    <a:ext uri="{FF2B5EF4-FFF2-40B4-BE49-F238E27FC236}">
                      <a16:creationId xmlns:a16="http://schemas.microsoft.com/office/drawing/2014/main" id="{29B4785E-3AD2-F428-ADE7-5DE410AEF447}"/>
                    </a:ext>
                  </a:extLst>
                </p:cNvPr>
                <p:cNvSpPr txBox="1">
                  <a:spLocks noRot="1" noChangeAspect="1" noMove="1" noResize="1" noEditPoints="1" noAdjustHandles="1" noChangeArrowheads="1" noChangeShapeType="1" noTextEdit="1"/>
                </p:cNvSpPr>
                <p:nvPr/>
              </p:nvSpPr>
              <p:spPr>
                <a:xfrm>
                  <a:off x="6260910" y="1041168"/>
                  <a:ext cx="554314" cy="689307"/>
                </a:xfrm>
                <a:prstGeom prst="rect">
                  <a:avLst/>
                </a:prstGeom>
                <a:blipFill>
                  <a:blip r:embed="rId2"/>
                  <a:stretch>
                    <a:fillRect l="-9756" b="-13462"/>
                  </a:stretch>
                </a:blipFill>
              </p:spPr>
              <p:txBody>
                <a:bodyPr/>
                <a:lstStyle/>
                <a:p>
                  <a:r>
                    <a:rPr lang="en-US">
                      <a:noFill/>
                    </a:rPr>
                    <a:t> </a:t>
                  </a:r>
                </a:p>
              </p:txBody>
            </p:sp>
          </mc:Fallback>
        </mc:AlternateContent>
        <p:sp>
          <p:nvSpPr>
            <p:cNvPr id="19" name="TextBox 18">
              <a:extLst>
                <a:ext uri="{FF2B5EF4-FFF2-40B4-BE49-F238E27FC236}">
                  <a16:creationId xmlns:a16="http://schemas.microsoft.com/office/drawing/2014/main" id="{8B23C38E-4751-8D92-28C0-5E71A6DF1866}"/>
                </a:ext>
              </a:extLst>
            </p:cNvPr>
            <p:cNvSpPr txBox="1"/>
            <p:nvPr/>
          </p:nvSpPr>
          <p:spPr>
            <a:xfrm>
              <a:off x="10907344" y="1223687"/>
              <a:ext cx="309700" cy="369332"/>
            </a:xfrm>
            <a:prstGeom prst="rect">
              <a:avLst/>
            </a:prstGeom>
            <a:noFill/>
          </p:spPr>
          <p:txBody>
            <a:bodyPr wrap="none" rtlCol="0">
              <a:spAutoFit/>
            </a:bodyPr>
            <a:lstStyle/>
            <a:p>
              <a:r>
                <a:rPr lang="en-US" dirty="0"/>
                <a:t>B</a:t>
              </a:r>
            </a:p>
          </p:txBody>
        </p:sp>
        <p:sp>
          <p:nvSpPr>
            <p:cNvPr id="20" name="TextBox 19">
              <a:extLst>
                <a:ext uri="{FF2B5EF4-FFF2-40B4-BE49-F238E27FC236}">
                  <a16:creationId xmlns:a16="http://schemas.microsoft.com/office/drawing/2014/main" id="{608ABBD7-E066-130E-D21A-048D966CBA17}"/>
                </a:ext>
              </a:extLst>
            </p:cNvPr>
            <p:cNvSpPr txBox="1"/>
            <p:nvPr/>
          </p:nvSpPr>
          <p:spPr>
            <a:xfrm>
              <a:off x="11368740" y="1614275"/>
              <a:ext cx="787395" cy="369332"/>
            </a:xfrm>
            <a:prstGeom prst="rect">
              <a:avLst/>
            </a:prstGeom>
            <a:noFill/>
          </p:spPr>
          <p:txBody>
            <a:bodyPr wrap="none" rtlCol="0">
              <a:spAutoFit/>
            </a:bodyPr>
            <a:lstStyle/>
            <a:p>
              <a:r>
                <a:rPr lang="en-US" dirty="0"/>
                <a:t>10mm</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AB09B866-72EC-88E1-08DD-557520F21D8E}"/>
                    </a:ext>
                  </a:extLst>
                </p:cNvPr>
                <p:cNvSpPr txBox="1"/>
                <p:nvPr/>
              </p:nvSpPr>
              <p:spPr>
                <a:xfrm>
                  <a:off x="10047933" y="1608103"/>
                  <a:ext cx="285335" cy="369332"/>
                </a:xfrm>
                <a:prstGeom prst="rect">
                  <a:avLst/>
                </a:prstGeom>
                <a:noFill/>
              </p:spPr>
              <p:txBody>
                <a:bodyPr wrap="none" lIns="0" tIns="0" rIns="0" bIns="0" rtlCol="0">
                  <a:spAutoFit/>
                </a:bodyPr>
                <a:lstStyle/>
                <a:p>
                  <a:pPr/>
                  <a14:m>
                    <m:oMathPara xmlns:m="http://schemas.openxmlformats.org/officeDocument/2006/math">
                      <m:oMath>
                        <m:r>
                          <a:rPr lang="en-US" sz="2400" i="1" smtClean="0">
                            <a:latin typeface="Cambria Math" panose="02040503050406030204" pitchFamily="18" charset="0"/>
                            <a:ea typeface="Cambria Math" panose="02040503050406030204" pitchFamily="18" charset="0"/>
                          </a:rPr>
                          <m:t>∝</m:t>
                        </m:r>
                      </m:oMath>
                    </m:oMathPara>
                  </a14:m>
                  <a:endParaRPr lang="en-US" sz="2400" dirty="0"/>
                </a:p>
              </p:txBody>
            </p:sp>
          </mc:Choice>
          <mc:Fallback xmlns="">
            <p:sp>
              <p:nvSpPr>
                <p:cNvPr id="3" name="TextBox 2">
                  <a:extLst>
                    <a:ext uri="{FF2B5EF4-FFF2-40B4-BE49-F238E27FC236}">
                      <a16:creationId xmlns:a16="http://schemas.microsoft.com/office/drawing/2014/main" id="{AB09B866-72EC-88E1-08DD-557520F21D8E}"/>
                    </a:ext>
                  </a:extLst>
                </p:cNvPr>
                <p:cNvSpPr txBox="1">
                  <a:spLocks noRot="1" noChangeAspect="1" noMove="1" noResize="1" noEditPoints="1" noAdjustHandles="1" noChangeArrowheads="1" noChangeShapeType="1" noTextEdit="1"/>
                </p:cNvSpPr>
                <p:nvPr/>
              </p:nvSpPr>
              <p:spPr>
                <a:xfrm>
                  <a:off x="10047933" y="1608103"/>
                  <a:ext cx="285335" cy="369332"/>
                </a:xfrm>
                <a:prstGeom prst="rect">
                  <a:avLst/>
                </a:prstGeom>
                <a:blipFill>
                  <a:blip r:embed="rId3"/>
                  <a:stretch>
                    <a:fillRect l="-23810" r="-23810" b="-7143"/>
                  </a:stretch>
                </a:blipFill>
              </p:spPr>
              <p:txBody>
                <a:bodyPr/>
                <a:lstStyle/>
                <a:p>
                  <a:r>
                    <a:rPr lang="en-US">
                      <a:noFill/>
                    </a:rPr>
                    <a:t> </a:t>
                  </a:r>
                </a:p>
              </p:txBody>
            </p:sp>
          </mc:Fallback>
        </mc:AlternateContent>
        <p:cxnSp>
          <p:nvCxnSpPr>
            <p:cNvPr id="9" name="Straight Connector 8">
              <a:extLst>
                <a:ext uri="{FF2B5EF4-FFF2-40B4-BE49-F238E27FC236}">
                  <a16:creationId xmlns:a16="http://schemas.microsoft.com/office/drawing/2014/main" id="{C26FF65B-EC76-516F-9088-D17DC9679B6C}"/>
                </a:ext>
              </a:extLst>
            </p:cNvPr>
            <p:cNvCxnSpPr/>
            <p:nvPr/>
          </p:nvCxnSpPr>
          <p:spPr>
            <a:xfrm flipV="1">
              <a:off x="11385747" y="360139"/>
              <a:ext cx="0" cy="133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3CFEDC8-3647-3FEB-EB68-B0F4C5929CC0}"/>
                </a:ext>
              </a:extLst>
            </p:cNvPr>
            <p:cNvCxnSpPr/>
            <p:nvPr/>
          </p:nvCxnSpPr>
          <p:spPr>
            <a:xfrm flipV="1">
              <a:off x="11385747" y="360139"/>
              <a:ext cx="560447" cy="1331348"/>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BCD27917-45C3-E1A8-D76E-8B6C57052F34}"/>
                    </a:ext>
                  </a:extLst>
                </p:cNvPr>
                <p:cNvSpPr txBox="1"/>
                <p:nvPr/>
              </p:nvSpPr>
              <p:spPr>
                <a:xfrm>
                  <a:off x="11427533" y="534677"/>
                  <a:ext cx="402580" cy="388611"/>
                </a:xfrm>
                <a:prstGeom prst="rect">
                  <a:avLst/>
                </a:prstGeom>
                <a:noFill/>
              </p:spPr>
              <p:txBody>
                <a:bodyPr wrap="none" lIns="0" tIns="0" rIns="0" bIns="0" rtlCol="0">
                  <a:spAutoFit/>
                </a:bodyPr>
                <a:lstStyle/>
                <a:p>
                  <a:pPr/>
                  <a14:m>
                    <m:oMathPara xmlns:m="http://schemas.openxmlformats.org/officeDocument/2006/math">
                      <m:oMath>
                        <m:r>
                          <a:rPr lang="en-US" sz="2400" i="1">
                            <a:latin typeface="Cambria Math" panose="02040503050406030204" pitchFamily="18" charset="0"/>
                            <a:ea typeface="Cambria Math" panose="02040503050406030204" pitchFamily="18" charset="0"/>
                          </a:rPr>
                          <m:t>𝜃</m:t>
                        </m:r>
                        <m:r>
                          <a:rPr lang="en-GB" sz="2400" i="1" baseline="-25000">
                            <a:latin typeface="Cambria Math" panose="02040503050406030204" pitchFamily="18" charset="0"/>
                            <a:ea typeface="Cambria Math" panose="02040503050406030204" pitchFamily="18" charset="0"/>
                          </a:rPr>
                          <m:t>𝐵</m:t>
                        </m:r>
                      </m:oMath>
                    </m:oMathPara>
                  </a14:m>
                  <a:endParaRPr lang="en-US" sz="2400" baseline="-25000" dirty="0"/>
                </a:p>
              </p:txBody>
            </p:sp>
          </mc:Choice>
          <mc:Fallback xmlns="">
            <p:sp>
              <p:nvSpPr>
                <p:cNvPr id="15" name="TextBox 14">
                  <a:extLst>
                    <a:ext uri="{FF2B5EF4-FFF2-40B4-BE49-F238E27FC236}">
                      <a16:creationId xmlns:a16="http://schemas.microsoft.com/office/drawing/2014/main" id="{BCD27917-45C3-E1A8-D76E-8B6C57052F34}"/>
                    </a:ext>
                  </a:extLst>
                </p:cNvPr>
                <p:cNvSpPr txBox="1">
                  <a:spLocks noRot="1" noChangeAspect="1" noMove="1" noResize="1" noEditPoints="1" noAdjustHandles="1" noChangeArrowheads="1" noChangeShapeType="1" noTextEdit="1"/>
                </p:cNvSpPr>
                <p:nvPr/>
              </p:nvSpPr>
              <p:spPr>
                <a:xfrm>
                  <a:off x="11427533" y="534677"/>
                  <a:ext cx="402580" cy="388611"/>
                </a:xfrm>
                <a:prstGeom prst="rect">
                  <a:avLst/>
                </a:prstGeom>
                <a:blipFill>
                  <a:blip r:embed="rId4"/>
                  <a:stretch>
                    <a:fillRect l="-24138" r="-10345" b="-16667"/>
                  </a:stretch>
                </a:blipFill>
              </p:spPr>
              <p:txBody>
                <a:bodyPr/>
                <a:lstStyle/>
                <a:p>
                  <a:r>
                    <a:rPr lang="en-US">
                      <a:noFill/>
                    </a:rPr>
                    <a:t> </a:t>
                  </a:r>
                </a:p>
              </p:txBody>
            </p:sp>
          </mc:Fallback>
        </mc:AlternateContent>
      </p:grpSp>
      <p:sp>
        <p:nvSpPr>
          <p:cNvPr id="22" name="Title 1">
            <a:extLst>
              <a:ext uri="{FF2B5EF4-FFF2-40B4-BE49-F238E27FC236}">
                <a16:creationId xmlns:a16="http://schemas.microsoft.com/office/drawing/2014/main" id="{33BE60C9-FC63-B9DA-073B-8E84290E5221}"/>
              </a:ext>
            </a:extLst>
          </p:cNvPr>
          <p:cNvSpPr>
            <a:spLocks noGrp="1"/>
          </p:cNvSpPr>
          <p:nvPr>
            <p:ph type="title"/>
          </p:nvPr>
        </p:nvSpPr>
        <p:spPr>
          <a:xfrm>
            <a:off x="286405" y="-63050"/>
            <a:ext cx="11481847" cy="1325563"/>
          </a:xfrm>
        </p:spPr>
        <p:txBody>
          <a:bodyPr/>
          <a:lstStyle/>
          <a:p>
            <a:r>
              <a:rPr lang="en-US" dirty="0"/>
              <a:t>For end initiation </a:t>
            </a:r>
          </a:p>
        </p:txBody>
      </p:sp>
      <p:sp>
        <p:nvSpPr>
          <p:cNvPr id="23" name="Content Placeholder 2">
            <a:extLst>
              <a:ext uri="{FF2B5EF4-FFF2-40B4-BE49-F238E27FC236}">
                <a16:creationId xmlns:a16="http://schemas.microsoft.com/office/drawing/2014/main" id="{7AC96017-0645-D4C6-7672-6F513E4F12F3}"/>
              </a:ext>
            </a:extLst>
          </p:cNvPr>
          <p:cNvSpPr>
            <a:spLocks noGrp="1"/>
          </p:cNvSpPr>
          <p:nvPr>
            <p:ph idx="1"/>
          </p:nvPr>
        </p:nvSpPr>
        <p:spPr>
          <a:xfrm>
            <a:off x="355076" y="1165143"/>
            <a:ext cx="11481847" cy="3575934"/>
          </a:xfrm>
        </p:spPr>
        <p:txBody>
          <a:bodyPr/>
          <a:lstStyle/>
          <a:p>
            <a:r>
              <a:rPr lang="en-US" dirty="0"/>
              <a:t>End A</a:t>
            </a:r>
          </a:p>
          <a:p>
            <a:pPr marL="0" indent="0">
              <a:buNone/>
            </a:pPr>
            <a:endParaRPr lang="en-US" dirty="0"/>
          </a:p>
          <a:p>
            <a:pPr marL="0" indent="0">
              <a:buNone/>
            </a:pPr>
            <a:endParaRPr lang="en-US" dirty="0"/>
          </a:p>
          <a:p>
            <a:pPr marL="0" indent="0">
              <a:buNone/>
            </a:pPr>
            <a:endParaRPr lang="en-US" dirty="0"/>
          </a:p>
          <a:p>
            <a:r>
              <a:rPr lang="en-US" dirty="0"/>
              <a:t>End B</a:t>
            </a:r>
          </a:p>
          <a:p>
            <a:pPr marL="0" indent="0">
              <a:buNone/>
            </a:pPr>
            <a:endParaRPr lang="en-US" dirty="0"/>
          </a:p>
        </p:txBody>
      </p:sp>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D84F5D54-E344-6A0B-0878-7C5C0C2DAB9E}"/>
                  </a:ext>
                </a:extLst>
              </p:cNvPr>
              <p:cNvSpPr txBox="1"/>
              <p:nvPr/>
            </p:nvSpPr>
            <p:spPr>
              <a:xfrm>
                <a:off x="2147801" y="1421494"/>
                <a:ext cx="4012637" cy="430887"/>
              </a:xfrm>
              <a:prstGeom prst="rect">
                <a:avLst/>
              </a:prstGeom>
              <a:noFill/>
            </p:spPr>
            <p:txBody>
              <a:bodyPr wrap="none" lIns="0" tIns="0" rIns="0" bIns="0" rtlCol="0">
                <a:spAutoFit/>
              </a:bodyPr>
              <a:lstStyle/>
              <a:p>
                <a:pPr/>
                <a14:m>
                  <m:oMathPara xmlns:m="http://schemas.openxmlformats.org/officeDocument/2006/math">
                    <m:oMath>
                      <m:r>
                        <a:rPr lang="en-US" sz="280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sin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sz="2800" b="0" i="1" smtClean="0">
                                  <a:solidFill>
                                    <a:schemeClr val="tx1"/>
                                  </a:solidFill>
                                  <a:latin typeface="Cambria Math" panose="02040503050406030204" pitchFamily="18" charset="0"/>
                                  <a:ea typeface="Cambria Math" panose="02040503050406030204" pitchFamily="18" charset="0"/>
                                </a:rPr>
                              </m:ctrlPr>
                            </m:dPr>
                            <m:e>
                              <m:d>
                                <m:dPr>
                                  <m:ctrlPr>
                                    <a:rPr lang="en-GB" sz="2800" b="0" i="1" smtClean="0">
                                      <a:solidFill>
                                        <a:schemeClr val="tx1"/>
                                      </a:solidFill>
                                      <a:latin typeface="Cambria Math" panose="02040503050406030204" pitchFamily="18" charset="0"/>
                                      <a:ea typeface="Cambria Math" panose="02040503050406030204" pitchFamily="18" charset="0"/>
                                    </a:rPr>
                                  </m:ctrlPr>
                                </m:dPr>
                                <m:e>
                                  <m:sSub>
                                    <m:sSubPr>
                                      <m:ctrlPr>
                                        <a:rPr lang="en-GB" sz="2800" b="0" i="1" smtClean="0">
                                          <a:solidFill>
                                            <a:schemeClr val="tx1"/>
                                          </a:solidFill>
                                          <a:latin typeface="Cambria Math" panose="02040503050406030204" pitchFamily="18" charset="0"/>
                                          <a:ea typeface="Cambria Math" panose="02040503050406030204" pitchFamily="18" charset="0"/>
                                        </a:rPr>
                                      </m:ctrlPr>
                                    </m:sSubPr>
                                    <m:e>
                                      <m:r>
                                        <a:rPr lang="en-GB" sz="2800" b="0" i="1" smtClean="0">
                                          <a:solidFill>
                                            <a:schemeClr val="tx1"/>
                                          </a:solidFill>
                                          <a:latin typeface="Cambria Math" panose="02040503050406030204" pitchFamily="18" charset="0"/>
                                          <a:ea typeface="Cambria Math" panose="02040503050406030204" pitchFamily="18" charset="0"/>
                                        </a:rPr>
                                        <m:t>𝑉</m:t>
                                      </m:r>
                                    </m:e>
                                    <m:sub>
                                      <m:r>
                                        <a:rPr lang="en-GB" sz="2800" b="0" i="1" smtClean="0">
                                          <a:solidFill>
                                            <a:schemeClr val="tx1"/>
                                          </a:solidFill>
                                          <a:latin typeface="Cambria Math" panose="02040503050406030204" pitchFamily="18" charset="0"/>
                                          <a:ea typeface="Cambria Math" panose="02040503050406030204" pitchFamily="18" charset="0"/>
                                        </a:rPr>
                                        <m:t>𝑜</m:t>
                                      </m:r>
                                    </m:sub>
                                  </m:sSub>
                                  <m:func>
                                    <m:funcPr>
                                      <m:ctrlPr>
                                        <a:rPr lang="en-GB" sz="2800" b="0" i="0" smtClean="0">
                                          <a:solidFill>
                                            <a:schemeClr val="tx1"/>
                                          </a:solidFill>
                                          <a:latin typeface="Cambria Math" panose="02040503050406030204" pitchFamily="18" charset="0"/>
                                          <a:ea typeface="Cambria Math" panose="02040503050406030204" pitchFamily="18" charset="0"/>
                                        </a:rPr>
                                      </m:ctrlPr>
                                    </m:funcPr>
                                    <m:fName>
                                      <m:r>
                                        <m:rPr>
                                          <m:sty m:val="p"/>
                                        </m:rPr>
                                        <a:rPr lang="en-GB" sz="2800" b="0" i="0" smtClean="0">
                                          <a:solidFill>
                                            <a:schemeClr val="tx1"/>
                                          </a:solidFill>
                                          <a:latin typeface="Cambria Math" panose="02040503050406030204" pitchFamily="18" charset="0"/>
                                          <a:ea typeface="Cambria Math" panose="02040503050406030204" pitchFamily="18" charset="0"/>
                                        </a:rPr>
                                        <m:t>cos</m:t>
                                      </m:r>
                                    </m:fName>
                                    <m:e>
                                      <m:r>
                                        <a:rPr lang="en-GB" sz="2800" b="0" i="1" smtClean="0">
                                          <a:solidFill>
                                            <a:schemeClr val="tx1"/>
                                          </a:solidFill>
                                          <a:latin typeface="Cambria Math" panose="02040503050406030204" pitchFamily="18" charset="0"/>
                                          <a:ea typeface="Cambria Math" panose="02040503050406030204" pitchFamily="18" charset="0"/>
                                        </a:rPr>
                                        <m:t>∝</m:t>
                                      </m:r>
                                    </m:e>
                                  </m:func>
                                </m:e>
                              </m:d>
                              <m:r>
                                <a:rPr lang="en-GB" sz="2800" b="0" i="1" smtClean="0">
                                  <a:solidFill>
                                    <a:schemeClr val="tx1"/>
                                  </a:solidFill>
                                  <a:latin typeface="Cambria Math" panose="02040503050406030204" pitchFamily="18" charset="0"/>
                                  <a:ea typeface="Cambria Math" panose="02040503050406030204" pitchFamily="18" charset="0"/>
                                </a:rPr>
                                <m:t>/2</m:t>
                              </m:r>
                              <m:r>
                                <a:rPr lang="en-GB" sz="2800" b="0" i="1" smtClean="0">
                                  <a:solidFill>
                                    <a:schemeClr val="tx1"/>
                                  </a:solidFill>
                                  <a:latin typeface="Cambria Math" panose="02040503050406030204" pitchFamily="18" charset="0"/>
                                  <a:ea typeface="Cambria Math" panose="02040503050406030204" pitchFamily="18" charset="0"/>
                                </a:rPr>
                                <m:t>𝐷</m:t>
                              </m:r>
                            </m:e>
                          </m:d>
                        </m:e>
                      </m:func>
                    </m:oMath>
                  </m:oMathPara>
                </a14:m>
                <a:endParaRPr lang="en-US" sz="2800" dirty="0">
                  <a:solidFill>
                    <a:schemeClr val="tx1"/>
                  </a:solidFill>
                </a:endParaRPr>
              </a:p>
            </p:txBody>
          </p:sp>
        </mc:Choice>
        <mc:Fallback xmlns="">
          <p:sp>
            <p:nvSpPr>
              <p:cNvPr id="24" name="TextBox 23">
                <a:extLst>
                  <a:ext uri="{FF2B5EF4-FFF2-40B4-BE49-F238E27FC236}">
                    <a16:creationId xmlns:a16="http://schemas.microsoft.com/office/drawing/2014/main" id="{D84F5D54-E344-6A0B-0878-7C5C0C2DAB9E}"/>
                  </a:ext>
                </a:extLst>
              </p:cNvPr>
              <p:cNvSpPr txBox="1">
                <a:spLocks noRot="1" noChangeAspect="1" noMove="1" noResize="1" noEditPoints="1" noAdjustHandles="1" noChangeArrowheads="1" noChangeShapeType="1" noTextEdit="1"/>
              </p:cNvSpPr>
              <p:nvPr/>
            </p:nvSpPr>
            <p:spPr>
              <a:xfrm>
                <a:off x="2147801" y="1421494"/>
                <a:ext cx="4012637" cy="430887"/>
              </a:xfrm>
              <a:prstGeom prst="rect">
                <a:avLst/>
              </a:prstGeom>
              <a:blipFill>
                <a:blip r:embed="rId5"/>
                <a:stretch>
                  <a:fillRect l="-1258" b="-3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A5B80398-6EE6-40C8-D8D7-D4A21C6D4D13}"/>
                  </a:ext>
                </a:extLst>
              </p:cNvPr>
              <p:cNvSpPr txBox="1"/>
              <p:nvPr/>
            </p:nvSpPr>
            <p:spPr>
              <a:xfrm>
                <a:off x="224375" y="2056197"/>
                <a:ext cx="5994526" cy="430887"/>
              </a:xfrm>
              <a:prstGeom prst="rect">
                <a:avLst/>
              </a:prstGeom>
              <a:noFill/>
            </p:spPr>
            <p:txBody>
              <a:bodyPr wrap="none" lIns="0" tIns="0" rIns="0" bIns="0" rtlCol="0">
                <a:spAutoFit/>
              </a:bodyPr>
              <a:lstStyle/>
              <a:p>
                <a:pPr/>
                <a14:m>
                  <m:oMathPara xmlns:m="http://schemas.openxmlformats.org/officeDocument/2006/math">
                    <m:oMath>
                      <m:r>
                        <a:rPr lang="en-US" sz="2800" i="1" smtClean="0">
                          <a:solidFill>
                            <a:schemeClr val="tx1"/>
                          </a:solidFill>
                          <a:latin typeface="Cambria Math" panose="02040503050406030204" pitchFamily="18" charset="0"/>
                          <a:ea typeface="Cambria Math" panose="02040503050406030204" pitchFamily="18" charset="0"/>
                        </a:rPr>
                        <m:t>∴</m:t>
                      </m:r>
                      <m:r>
                        <a:rPr lang="en-US" sz="280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sin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sz="2800" b="0" i="1" smtClean="0">
                                  <a:solidFill>
                                    <a:schemeClr val="tx1"/>
                                  </a:solidFill>
                                  <a:latin typeface="Cambria Math" panose="02040503050406030204" pitchFamily="18" charset="0"/>
                                  <a:ea typeface="Cambria Math" panose="02040503050406030204" pitchFamily="18" charset="0"/>
                                </a:rPr>
                              </m:ctrlPr>
                            </m:dPr>
                            <m:e>
                              <m:d>
                                <m:dPr>
                                  <m:ctrlPr>
                                    <a:rPr lang="en-GB" sz="2800" b="0" i="1" smtClean="0">
                                      <a:solidFill>
                                        <a:schemeClr val="tx1"/>
                                      </a:solidFill>
                                      <a:latin typeface="Cambria Math" panose="02040503050406030204" pitchFamily="18" charset="0"/>
                                      <a:ea typeface="Cambria Math" panose="02040503050406030204" pitchFamily="18" charset="0"/>
                                    </a:rPr>
                                  </m:ctrlPr>
                                </m:dPr>
                                <m:e>
                                  <m:r>
                                    <a:rPr lang="en-GB" sz="2800" b="0" i="1" smtClean="0">
                                      <a:solidFill>
                                        <a:schemeClr val="tx1"/>
                                      </a:solidFill>
                                      <a:latin typeface="Cambria Math" panose="02040503050406030204" pitchFamily="18" charset="0"/>
                                      <a:ea typeface="Cambria Math" panose="02040503050406030204" pitchFamily="18" charset="0"/>
                                    </a:rPr>
                                    <m:t>1981</m:t>
                                  </m:r>
                                  <m:func>
                                    <m:funcPr>
                                      <m:ctrlPr>
                                        <a:rPr lang="en-GB" sz="2800" b="0" i="0" smtClean="0">
                                          <a:solidFill>
                                            <a:schemeClr val="tx1"/>
                                          </a:solidFill>
                                          <a:latin typeface="Cambria Math" panose="02040503050406030204" pitchFamily="18" charset="0"/>
                                          <a:ea typeface="Cambria Math" panose="02040503050406030204" pitchFamily="18" charset="0"/>
                                        </a:rPr>
                                      </m:ctrlPr>
                                    </m:funcPr>
                                    <m:fName>
                                      <m:r>
                                        <m:rPr>
                                          <m:sty m:val="p"/>
                                        </m:rPr>
                                        <a:rPr lang="en-GB" sz="2800" b="0" i="0" smtClean="0">
                                          <a:solidFill>
                                            <a:schemeClr val="tx1"/>
                                          </a:solidFill>
                                          <a:latin typeface="Cambria Math" panose="02040503050406030204" pitchFamily="18" charset="0"/>
                                          <a:ea typeface="Cambria Math" panose="02040503050406030204" pitchFamily="18" charset="0"/>
                                        </a:rPr>
                                        <m:t>cos</m:t>
                                      </m:r>
                                    </m:fName>
                                    <m:e>
                                      <m:r>
                                        <a:rPr lang="en-GB" sz="2800" b="0" i="1" smtClean="0">
                                          <a:solidFill>
                                            <a:schemeClr val="tx1"/>
                                          </a:solidFill>
                                          <a:latin typeface="Cambria Math" panose="02040503050406030204" pitchFamily="18" charset="0"/>
                                          <a:ea typeface="Cambria Math" panose="02040503050406030204" pitchFamily="18" charset="0"/>
                                        </a:rPr>
                                        <m:t>90</m:t>
                                      </m:r>
                                    </m:e>
                                  </m:func>
                                </m:e>
                              </m:d>
                              <m:r>
                                <a:rPr lang="en-GB" sz="2800" b="0" i="1" smtClean="0">
                                  <a:solidFill>
                                    <a:schemeClr val="tx1"/>
                                  </a:solidFill>
                                  <a:latin typeface="Cambria Math" panose="02040503050406030204" pitchFamily="18" charset="0"/>
                                  <a:ea typeface="Cambria Math" panose="02040503050406030204" pitchFamily="18" charset="0"/>
                                </a:rPr>
                                <m:t>/(2×7840)</m:t>
                              </m:r>
                            </m:e>
                          </m:d>
                        </m:e>
                      </m:func>
                    </m:oMath>
                  </m:oMathPara>
                </a14:m>
                <a:endParaRPr lang="en-US" sz="2800" dirty="0">
                  <a:solidFill>
                    <a:schemeClr val="tx1"/>
                  </a:solidFill>
                </a:endParaRPr>
              </a:p>
            </p:txBody>
          </p:sp>
        </mc:Choice>
        <mc:Fallback xmlns="">
          <p:sp>
            <p:nvSpPr>
              <p:cNvPr id="25" name="TextBox 24">
                <a:extLst>
                  <a:ext uri="{FF2B5EF4-FFF2-40B4-BE49-F238E27FC236}">
                    <a16:creationId xmlns:a16="http://schemas.microsoft.com/office/drawing/2014/main" id="{A5B80398-6EE6-40C8-D8D7-D4A21C6D4D13}"/>
                  </a:ext>
                </a:extLst>
              </p:cNvPr>
              <p:cNvSpPr txBox="1">
                <a:spLocks noRot="1" noChangeAspect="1" noMove="1" noResize="1" noEditPoints="1" noAdjustHandles="1" noChangeArrowheads="1" noChangeShapeType="1" noTextEdit="1"/>
              </p:cNvSpPr>
              <p:nvPr/>
            </p:nvSpPr>
            <p:spPr>
              <a:xfrm>
                <a:off x="224375" y="2056197"/>
                <a:ext cx="5994526" cy="430887"/>
              </a:xfrm>
              <a:prstGeom prst="rect">
                <a:avLst/>
              </a:prstGeom>
              <a:blipFill>
                <a:blip r:embed="rId6"/>
                <a:stretch>
                  <a:fillRect l="-423" b="-3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02CF045A-41F4-2FA2-F975-54B0FAEB4BF5}"/>
                  </a:ext>
                </a:extLst>
              </p:cNvPr>
              <p:cNvSpPr txBox="1"/>
              <p:nvPr/>
            </p:nvSpPr>
            <p:spPr>
              <a:xfrm>
                <a:off x="286405" y="2762920"/>
                <a:ext cx="1439753" cy="430887"/>
              </a:xfrm>
              <a:prstGeom prst="rect">
                <a:avLst/>
              </a:prstGeom>
              <a:noFill/>
            </p:spPr>
            <p:txBody>
              <a:bodyPr wrap="none" lIns="0" tIns="0" rIns="0" bIns="0" rtlCol="0">
                <a:spAutoFit/>
              </a:bodyPr>
              <a:lstStyle/>
              <a:p>
                <a:pPr/>
                <a14:m>
                  <m:oMathPara xmlns:m="http://schemas.openxmlformats.org/officeDocument/2006/math">
                    <m:oMath>
                      <m:r>
                        <a:rPr lang="en-US" sz="2800" i="1" smtClean="0">
                          <a:solidFill>
                            <a:schemeClr val="tx1"/>
                          </a:solidFill>
                          <a:latin typeface="Cambria Math" panose="02040503050406030204" pitchFamily="18" charset="0"/>
                          <a:ea typeface="Cambria Math" panose="02040503050406030204" pitchFamily="18" charset="0"/>
                        </a:rPr>
                        <m:t>∴</m:t>
                      </m:r>
                      <m:r>
                        <a:rPr lang="en-US" sz="280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sSup>
                        <m:sSupPr>
                          <m:ctrlPr>
                            <a:rPr lang="en-GB" sz="2800" b="0" i="1" smtClean="0">
                              <a:solidFill>
                                <a:schemeClr val="tx1"/>
                              </a:solidFill>
                              <a:latin typeface="Cambria Math" panose="02040503050406030204" pitchFamily="18" charset="0"/>
                              <a:ea typeface="Cambria Math" panose="02040503050406030204" pitchFamily="18" charset="0"/>
                            </a:rPr>
                          </m:ctrlPr>
                        </m:sSupPr>
                        <m:e>
                          <m:r>
                            <a:rPr lang="en-GB" sz="2800" b="0" i="1" smtClean="0">
                              <a:solidFill>
                                <a:schemeClr val="tx1"/>
                              </a:solidFill>
                              <a:latin typeface="Cambria Math" panose="02040503050406030204" pitchFamily="18" charset="0"/>
                              <a:ea typeface="Cambria Math" panose="02040503050406030204" pitchFamily="18" charset="0"/>
                            </a:rPr>
                            <m:t>0</m:t>
                          </m:r>
                        </m:e>
                        <m:sup>
                          <m:r>
                            <a:rPr lang="en-GB" sz="2800" b="0" i="1" smtClean="0">
                              <a:solidFill>
                                <a:schemeClr val="tx1"/>
                              </a:solidFill>
                              <a:latin typeface="Cambria Math" panose="02040503050406030204" pitchFamily="18" charset="0"/>
                              <a:ea typeface="Cambria Math" panose="02040503050406030204" pitchFamily="18" charset="0"/>
                            </a:rPr>
                            <m:t>𝑜</m:t>
                          </m:r>
                        </m:sup>
                      </m:sSup>
                    </m:oMath>
                  </m:oMathPara>
                </a14:m>
                <a:endParaRPr lang="en-US" sz="2800" dirty="0">
                  <a:solidFill>
                    <a:schemeClr val="tx1"/>
                  </a:solidFill>
                </a:endParaRPr>
              </a:p>
            </p:txBody>
          </p:sp>
        </mc:Choice>
        <mc:Fallback xmlns="">
          <p:sp>
            <p:nvSpPr>
              <p:cNvPr id="26" name="TextBox 25">
                <a:extLst>
                  <a:ext uri="{FF2B5EF4-FFF2-40B4-BE49-F238E27FC236}">
                    <a16:creationId xmlns:a16="http://schemas.microsoft.com/office/drawing/2014/main" id="{02CF045A-41F4-2FA2-F975-54B0FAEB4BF5}"/>
                  </a:ext>
                </a:extLst>
              </p:cNvPr>
              <p:cNvSpPr txBox="1">
                <a:spLocks noRot="1" noChangeAspect="1" noMove="1" noResize="1" noEditPoints="1" noAdjustHandles="1" noChangeArrowheads="1" noChangeShapeType="1" noTextEdit="1"/>
              </p:cNvSpPr>
              <p:nvPr/>
            </p:nvSpPr>
            <p:spPr>
              <a:xfrm>
                <a:off x="286405" y="2762920"/>
                <a:ext cx="1439753" cy="430887"/>
              </a:xfrm>
              <a:prstGeom prst="rect">
                <a:avLst/>
              </a:prstGeom>
              <a:blipFill>
                <a:blip r:embed="rId7"/>
                <a:stretch>
                  <a:fillRect l="-2632" b="-571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CAE27703-3B11-6A7D-67DE-936F89FD3803}"/>
                  </a:ext>
                </a:extLst>
              </p:cNvPr>
              <p:cNvSpPr txBox="1"/>
              <p:nvPr/>
            </p:nvSpPr>
            <p:spPr>
              <a:xfrm>
                <a:off x="2147800" y="3440633"/>
                <a:ext cx="4012637" cy="430887"/>
              </a:xfrm>
              <a:prstGeom prst="rect">
                <a:avLst/>
              </a:prstGeom>
              <a:noFill/>
            </p:spPr>
            <p:txBody>
              <a:bodyPr wrap="none" lIns="0" tIns="0" rIns="0" bIns="0" rtlCol="0">
                <a:spAutoFit/>
              </a:bodyPr>
              <a:lstStyle/>
              <a:p>
                <a:pPr/>
                <a14:m>
                  <m:oMathPara xmlns:m="http://schemas.openxmlformats.org/officeDocument/2006/math">
                    <m:oMath>
                      <m:r>
                        <a:rPr lang="en-US" sz="280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sin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sz="2800" b="0" i="1" smtClean="0">
                                  <a:solidFill>
                                    <a:schemeClr val="tx1"/>
                                  </a:solidFill>
                                  <a:latin typeface="Cambria Math" panose="02040503050406030204" pitchFamily="18" charset="0"/>
                                  <a:ea typeface="Cambria Math" panose="02040503050406030204" pitchFamily="18" charset="0"/>
                                </a:rPr>
                              </m:ctrlPr>
                            </m:dPr>
                            <m:e>
                              <m:d>
                                <m:dPr>
                                  <m:ctrlPr>
                                    <a:rPr lang="en-GB" sz="2800" b="0" i="1" smtClean="0">
                                      <a:solidFill>
                                        <a:schemeClr val="tx1"/>
                                      </a:solidFill>
                                      <a:latin typeface="Cambria Math" panose="02040503050406030204" pitchFamily="18" charset="0"/>
                                      <a:ea typeface="Cambria Math" panose="02040503050406030204" pitchFamily="18" charset="0"/>
                                    </a:rPr>
                                  </m:ctrlPr>
                                </m:dPr>
                                <m:e>
                                  <m:sSub>
                                    <m:sSubPr>
                                      <m:ctrlPr>
                                        <a:rPr lang="en-GB" sz="2800" b="0" i="1" smtClean="0">
                                          <a:solidFill>
                                            <a:schemeClr val="tx1"/>
                                          </a:solidFill>
                                          <a:latin typeface="Cambria Math" panose="02040503050406030204" pitchFamily="18" charset="0"/>
                                          <a:ea typeface="Cambria Math" panose="02040503050406030204" pitchFamily="18" charset="0"/>
                                        </a:rPr>
                                      </m:ctrlPr>
                                    </m:sSubPr>
                                    <m:e>
                                      <m:r>
                                        <a:rPr lang="en-GB" sz="2800" b="0" i="1" smtClean="0">
                                          <a:solidFill>
                                            <a:schemeClr val="tx1"/>
                                          </a:solidFill>
                                          <a:latin typeface="Cambria Math" panose="02040503050406030204" pitchFamily="18" charset="0"/>
                                          <a:ea typeface="Cambria Math" panose="02040503050406030204" pitchFamily="18" charset="0"/>
                                        </a:rPr>
                                        <m:t>𝑉</m:t>
                                      </m:r>
                                    </m:e>
                                    <m:sub>
                                      <m:r>
                                        <a:rPr lang="en-GB" sz="2800" b="0" i="1" smtClean="0">
                                          <a:solidFill>
                                            <a:schemeClr val="tx1"/>
                                          </a:solidFill>
                                          <a:latin typeface="Cambria Math" panose="02040503050406030204" pitchFamily="18" charset="0"/>
                                          <a:ea typeface="Cambria Math" panose="02040503050406030204" pitchFamily="18" charset="0"/>
                                        </a:rPr>
                                        <m:t>𝑜</m:t>
                                      </m:r>
                                    </m:sub>
                                  </m:sSub>
                                  <m:func>
                                    <m:funcPr>
                                      <m:ctrlPr>
                                        <a:rPr lang="en-GB" sz="2800" b="0" i="0" smtClean="0">
                                          <a:solidFill>
                                            <a:schemeClr val="tx1"/>
                                          </a:solidFill>
                                          <a:latin typeface="Cambria Math" panose="02040503050406030204" pitchFamily="18" charset="0"/>
                                          <a:ea typeface="Cambria Math" panose="02040503050406030204" pitchFamily="18" charset="0"/>
                                        </a:rPr>
                                      </m:ctrlPr>
                                    </m:funcPr>
                                    <m:fName>
                                      <m:r>
                                        <m:rPr>
                                          <m:sty m:val="p"/>
                                        </m:rPr>
                                        <a:rPr lang="en-GB" sz="2800" b="0" i="0" smtClean="0">
                                          <a:solidFill>
                                            <a:schemeClr val="tx1"/>
                                          </a:solidFill>
                                          <a:latin typeface="Cambria Math" panose="02040503050406030204" pitchFamily="18" charset="0"/>
                                          <a:ea typeface="Cambria Math" panose="02040503050406030204" pitchFamily="18" charset="0"/>
                                        </a:rPr>
                                        <m:t>cos</m:t>
                                      </m:r>
                                    </m:fName>
                                    <m:e>
                                      <m:r>
                                        <a:rPr lang="en-GB" sz="2800" b="0" i="1" smtClean="0">
                                          <a:solidFill>
                                            <a:schemeClr val="tx1"/>
                                          </a:solidFill>
                                          <a:latin typeface="Cambria Math" panose="02040503050406030204" pitchFamily="18" charset="0"/>
                                          <a:ea typeface="Cambria Math" panose="02040503050406030204" pitchFamily="18" charset="0"/>
                                        </a:rPr>
                                        <m:t>∝</m:t>
                                      </m:r>
                                    </m:e>
                                  </m:func>
                                </m:e>
                              </m:d>
                              <m:r>
                                <a:rPr lang="en-GB" sz="2800" b="0" i="1" smtClean="0">
                                  <a:solidFill>
                                    <a:schemeClr val="tx1"/>
                                  </a:solidFill>
                                  <a:latin typeface="Cambria Math" panose="02040503050406030204" pitchFamily="18" charset="0"/>
                                  <a:ea typeface="Cambria Math" panose="02040503050406030204" pitchFamily="18" charset="0"/>
                                </a:rPr>
                                <m:t>/2</m:t>
                              </m:r>
                              <m:r>
                                <a:rPr lang="en-GB" sz="2800" b="0" i="1" smtClean="0">
                                  <a:solidFill>
                                    <a:schemeClr val="tx1"/>
                                  </a:solidFill>
                                  <a:latin typeface="Cambria Math" panose="02040503050406030204" pitchFamily="18" charset="0"/>
                                  <a:ea typeface="Cambria Math" panose="02040503050406030204" pitchFamily="18" charset="0"/>
                                </a:rPr>
                                <m:t>𝐷</m:t>
                              </m:r>
                            </m:e>
                          </m:d>
                        </m:e>
                      </m:func>
                    </m:oMath>
                  </m:oMathPara>
                </a14:m>
                <a:endParaRPr lang="en-US" sz="2800" dirty="0">
                  <a:solidFill>
                    <a:schemeClr val="tx1"/>
                  </a:solidFill>
                </a:endParaRPr>
              </a:p>
            </p:txBody>
          </p:sp>
        </mc:Choice>
        <mc:Fallback xmlns="">
          <p:sp>
            <p:nvSpPr>
              <p:cNvPr id="27" name="TextBox 26">
                <a:extLst>
                  <a:ext uri="{FF2B5EF4-FFF2-40B4-BE49-F238E27FC236}">
                    <a16:creationId xmlns:a16="http://schemas.microsoft.com/office/drawing/2014/main" id="{CAE27703-3B11-6A7D-67DE-936F89FD3803}"/>
                  </a:ext>
                </a:extLst>
              </p:cNvPr>
              <p:cNvSpPr txBox="1">
                <a:spLocks noRot="1" noChangeAspect="1" noMove="1" noResize="1" noEditPoints="1" noAdjustHandles="1" noChangeArrowheads="1" noChangeShapeType="1" noTextEdit="1"/>
              </p:cNvSpPr>
              <p:nvPr/>
            </p:nvSpPr>
            <p:spPr>
              <a:xfrm>
                <a:off x="2147800" y="3440633"/>
                <a:ext cx="4012637" cy="430887"/>
              </a:xfrm>
              <a:prstGeom prst="rect">
                <a:avLst/>
              </a:prstGeom>
              <a:blipFill>
                <a:blip r:embed="rId8"/>
                <a:stretch>
                  <a:fillRect l="-1258" b="-3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E3D64934-FB73-A409-89B2-90118918F786}"/>
                  </a:ext>
                </a:extLst>
              </p:cNvPr>
              <p:cNvSpPr txBox="1"/>
              <p:nvPr/>
            </p:nvSpPr>
            <p:spPr>
              <a:xfrm>
                <a:off x="459477" y="4255060"/>
                <a:ext cx="7639271" cy="821700"/>
              </a:xfrm>
              <a:prstGeom prst="rect">
                <a:avLst/>
              </a:prstGeom>
              <a:noFill/>
            </p:spPr>
            <p:txBody>
              <a:bodyPr wrap="none" lIns="0" tIns="0" rIns="0" bIns="0" rtlCol="0">
                <a:spAutoFit/>
              </a:bodyPr>
              <a:lstStyle/>
              <a:p>
                <a:pPr/>
                <a14:m>
                  <m:oMathPara xmlns:m="http://schemas.openxmlformats.org/officeDocument/2006/math">
                    <m:oMath>
                      <m:r>
                        <a:rPr lang="en-GB" sz="2800" b="0" i="1" smtClean="0">
                          <a:solidFill>
                            <a:schemeClr val="tx1"/>
                          </a:solidFill>
                          <a:latin typeface="Cambria Math" panose="02040503050406030204" pitchFamily="18" charset="0"/>
                          <a:ea typeface="Cambria Math" panose="02040503050406030204" pitchFamily="18" charset="0"/>
                        </a:rPr>
                        <m:t>∴</m:t>
                      </m:r>
                      <m:r>
                        <a:rPr lang="en-GB" sz="2800" b="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sin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sz="2800" b="0" i="1" smtClean="0">
                                  <a:solidFill>
                                    <a:schemeClr val="tx1"/>
                                  </a:solidFill>
                                  <a:latin typeface="Cambria Math" panose="02040503050406030204" pitchFamily="18" charset="0"/>
                                  <a:ea typeface="Cambria Math" panose="02040503050406030204" pitchFamily="18" charset="0"/>
                                </a:rPr>
                              </m:ctrlPr>
                            </m:dPr>
                            <m:e>
                              <m:d>
                                <m:dPr>
                                  <m:ctrlPr>
                                    <a:rPr lang="en-GB" sz="2800" b="0" i="1" smtClean="0">
                                      <a:solidFill>
                                        <a:schemeClr val="tx1"/>
                                      </a:solidFill>
                                      <a:latin typeface="Cambria Math" panose="02040503050406030204" pitchFamily="18" charset="0"/>
                                      <a:ea typeface="Cambria Math" panose="02040503050406030204" pitchFamily="18" charset="0"/>
                                    </a:rPr>
                                  </m:ctrlPr>
                                </m:dPr>
                                <m:e>
                                  <m:r>
                                    <a:rPr lang="en-GB" sz="2800" b="0" i="1" smtClean="0">
                                      <a:solidFill>
                                        <a:schemeClr val="tx1"/>
                                      </a:solidFill>
                                      <a:latin typeface="Cambria Math" panose="02040503050406030204" pitchFamily="18" charset="0"/>
                                      <a:ea typeface="Cambria Math" panose="02040503050406030204" pitchFamily="18" charset="0"/>
                                    </a:rPr>
                                    <m:t>1981</m:t>
                                  </m:r>
                                  <m:func>
                                    <m:funcPr>
                                      <m:ctrlPr>
                                        <a:rPr lang="en-GB" sz="2800" b="0" i="0" smtClean="0">
                                          <a:solidFill>
                                            <a:schemeClr val="tx1"/>
                                          </a:solidFill>
                                          <a:latin typeface="Cambria Math" panose="02040503050406030204" pitchFamily="18" charset="0"/>
                                          <a:ea typeface="Cambria Math" panose="02040503050406030204" pitchFamily="18" charset="0"/>
                                        </a:rPr>
                                      </m:ctrlPr>
                                    </m:funcPr>
                                    <m:fName>
                                      <m:r>
                                        <m:rPr>
                                          <m:sty m:val="p"/>
                                        </m:rPr>
                                        <a:rPr lang="en-GB" sz="2800" b="0" i="0" smtClean="0">
                                          <a:solidFill>
                                            <a:schemeClr val="tx1"/>
                                          </a:solidFill>
                                          <a:latin typeface="Cambria Math" panose="02040503050406030204" pitchFamily="18" charset="0"/>
                                          <a:ea typeface="Cambria Math" panose="02040503050406030204" pitchFamily="18" charset="0"/>
                                        </a:rPr>
                                        <m:t>cos</m:t>
                                      </m:r>
                                    </m:fName>
                                    <m:e>
                                      <m:d>
                                        <m:dPr>
                                          <m:ctrlPr>
                                            <a:rPr lang="en-GB" sz="2800" b="0" i="1" smtClean="0">
                                              <a:solidFill>
                                                <a:schemeClr val="tx1"/>
                                              </a:solidFill>
                                              <a:latin typeface="Cambria Math" panose="02040503050406030204" pitchFamily="18" charset="0"/>
                                              <a:ea typeface="Cambria Math" panose="02040503050406030204" pitchFamily="18" charset="0"/>
                                            </a:rPr>
                                          </m:ctrlPr>
                                        </m:dPr>
                                        <m:e>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tan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f>
                                                <m:fPr>
                                                  <m:ctrlPr>
                                                    <a:rPr lang="en-GB" sz="2800" b="0" i="1" smtClean="0">
                                                      <a:solidFill>
                                                        <a:schemeClr val="tx1"/>
                                                      </a:solidFill>
                                                      <a:latin typeface="Cambria Math" panose="02040503050406030204" pitchFamily="18" charset="0"/>
                                                      <a:ea typeface="Cambria Math" panose="02040503050406030204" pitchFamily="18" charset="0"/>
                                                    </a:rPr>
                                                  </m:ctrlPr>
                                                </m:fPr>
                                                <m:num>
                                                  <m:r>
                                                    <a:rPr lang="en-GB" sz="2800" b="0" i="1" smtClean="0">
                                                      <a:solidFill>
                                                        <a:schemeClr val="tx1"/>
                                                      </a:solidFill>
                                                      <a:latin typeface="Cambria Math" panose="02040503050406030204" pitchFamily="18" charset="0"/>
                                                      <a:ea typeface="Cambria Math" panose="02040503050406030204" pitchFamily="18" charset="0"/>
                                                    </a:rPr>
                                                    <m:t>100</m:t>
                                                  </m:r>
                                                </m:num>
                                                <m:den>
                                                  <m:r>
                                                    <a:rPr lang="en-GB" sz="2800" b="0" i="1" smtClean="0">
                                                      <a:solidFill>
                                                        <a:schemeClr val="tx1"/>
                                                      </a:solidFill>
                                                      <a:latin typeface="Cambria Math" panose="02040503050406030204" pitchFamily="18" charset="0"/>
                                                      <a:ea typeface="Cambria Math" panose="02040503050406030204" pitchFamily="18" charset="0"/>
                                                    </a:rPr>
                                                    <m:t>400</m:t>
                                                  </m:r>
                                                </m:den>
                                              </m:f>
                                            </m:e>
                                          </m:func>
                                        </m:e>
                                      </m:d>
                                    </m:e>
                                  </m:func>
                                </m:e>
                              </m:d>
                              <m:r>
                                <a:rPr lang="en-GB" sz="2800" b="0" i="1" smtClean="0">
                                  <a:solidFill>
                                    <a:schemeClr val="tx1"/>
                                  </a:solidFill>
                                  <a:latin typeface="Cambria Math" panose="02040503050406030204" pitchFamily="18" charset="0"/>
                                  <a:ea typeface="Cambria Math" panose="02040503050406030204" pitchFamily="18" charset="0"/>
                                </a:rPr>
                                <m:t>/(2×7840)</m:t>
                              </m:r>
                            </m:e>
                          </m:d>
                        </m:e>
                      </m:func>
                    </m:oMath>
                  </m:oMathPara>
                </a14:m>
                <a:endParaRPr lang="en-US" sz="2800" dirty="0">
                  <a:solidFill>
                    <a:schemeClr val="tx1"/>
                  </a:solidFill>
                </a:endParaRPr>
              </a:p>
            </p:txBody>
          </p:sp>
        </mc:Choice>
        <mc:Fallback xmlns="">
          <p:sp>
            <p:nvSpPr>
              <p:cNvPr id="28" name="TextBox 27">
                <a:extLst>
                  <a:ext uri="{FF2B5EF4-FFF2-40B4-BE49-F238E27FC236}">
                    <a16:creationId xmlns:a16="http://schemas.microsoft.com/office/drawing/2014/main" id="{E3D64934-FB73-A409-89B2-90118918F786}"/>
                  </a:ext>
                </a:extLst>
              </p:cNvPr>
              <p:cNvSpPr txBox="1">
                <a:spLocks noRot="1" noChangeAspect="1" noMove="1" noResize="1" noEditPoints="1" noAdjustHandles="1" noChangeArrowheads="1" noChangeShapeType="1" noTextEdit="1"/>
              </p:cNvSpPr>
              <p:nvPr/>
            </p:nvSpPr>
            <p:spPr>
              <a:xfrm>
                <a:off x="459477" y="4255060"/>
                <a:ext cx="7639271" cy="821700"/>
              </a:xfrm>
              <a:prstGeom prst="rect">
                <a:avLst/>
              </a:prstGeom>
              <a:blipFill>
                <a:blip r:embed="rId9"/>
                <a:stretch>
                  <a:fillRect l="-166" t="-1538" b="-1230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AE4DFF76-CD39-243A-66AF-E4D3E298130C}"/>
                  </a:ext>
                </a:extLst>
              </p:cNvPr>
              <p:cNvSpPr txBox="1"/>
              <p:nvPr/>
            </p:nvSpPr>
            <p:spPr>
              <a:xfrm>
                <a:off x="459477" y="5199045"/>
                <a:ext cx="7713137" cy="430887"/>
              </a:xfrm>
              <a:prstGeom prst="rect">
                <a:avLst/>
              </a:prstGeom>
              <a:noFill/>
            </p:spPr>
            <p:txBody>
              <a:bodyPr wrap="none" lIns="0" tIns="0" rIns="0" bIns="0" rtlCol="0">
                <a:spAutoFit/>
              </a:bodyPr>
              <a:lstStyle/>
              <a:p>
                <a:pPr/>
                <a14:m>
                  <m:oMathPara xmlns:m="http://schemas.openxmlformats.org/officeDocument/2006/math">
                    <m:oMath>
                      <m:r>
                        <a:rPr lang="en-US" sz="2800" i="1" smtClean="0">
                          <a:solidFill>
                            <a:schemeClr val="tx1"/>
                          </a:solidFill>
                          <a:latin typeface="Cambria Math" panose="02040503050406030204" pitchFamily="18" charset="0"/>
                          <a:ea typeface="Cambria Math" panose="02040503050406030204" pitchFamily="18" charset="0"/>
                        </a:rPr>
                        <m:t>∴</m:t>
                      </m:r>
                      <m:r>
                        <a:rPr lang="en-US" sz="280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sSup>
                        <m:sSupPr>
                          <m:ctrlPr>
                            <a:rPr lang="en-GB" sz="2800" b="0" i="1" smtClean="0">
                              <a:solidFill>
                                <a:schemeClr val="tx1"/>
                              </a:solidFill>
                              <a:latin typeface="Cambria Math" panose="02040503050406030204" pitchFamily="18" charset="0"/>
                              <a:ea typeface="Cambria Math" panose="02040503050406030204" pitchFamily="18" charset="0"/>
                            </a:rPr>
                          </m:ctrlPr>
                        </m:sSupPr>
                        <m:e>
                          <m:r>
                            <a:rPr lang="en-GB" sz="2800" b="0" i="1" smtClean="0">
                              <a:solidFill>
                                <a:schemeClr val="tx1"/>
                              </a:solidFill>
                              <a:latin typeface="Cambria Math" panose="02040503050406030204" pitchFamily="18" charset="0"/>
                              <a:ea typeface="Cambria Math" panose="02040503050406030204" pitchFamily="18" charset="0"/>
                            </a:rPr>
                            <m:t>7.04</m:t>
                          </m:r>
                        </m:e>
                        <m:sup>
                          <m:r>
                            <a:rPr lang="en-GB" sz="2800" b="0" i="1" smtClean="0">
                              <a:solidFill>
                                <a:schemeClr val="tx1"/>
                              </a:solidFill>
                              <a:latin typeface="Cambria Math" panose="02040503050406030204" pitchFamily="18" charset="0"/>
                              <a:ea typeface="Cambria Math" panose="02040503050406030204" pitchFamily="18" charset="0"/>
                            </a:rPr>
                            <m:t>𝑜</m:t>
                          </m:r>
                        </m:sup>
                      </m:sSup>
                      <m:r>
                        <a:rPr lang="en-GB" sz="2800" b="0" i="1" smtClean="0">
                          <a:solidFill>
                            <a:schemeClr val="tx1"/>
                          </a:solidFill>
                          <a:latin typeface="Cambria Math" panose="02040503050406030204" pitchFamily="18" charset="0"/>
                          <a:ea typeface="Cambria Math" panose="02040503050406030204" pitchFamily="18" charset="0"/>
                        </a:rPr>
                        <m:t>∴</m:t>
                      </m:r>
                      <m:r>
                        <a:rPr lang="en-GB" sz="2800" b="0" i="1" smtClean="0">
                          <a:solidFill>
                            <a:schemeClr val="tx1"/>
                          </a:solidFill>
                          <a:latin typeface="Cambria Math" panose="02040503050406030204" pitchFamily="18" charset="0"/>
                          <a:ea typeface="Cambria Math" panose="02040503050406030204" pitchFamily="18" charset="0"/>
                        </a:rPr>
                        <m:t>𝑏𝑒𝑎𝑚</m:t>
                      </m:r>
                      <m:r>
                        <a:rPr lang="en-GB" sz="2800" b="0" i="1" smtClean="0">
                          <a:solidFill>
                            <a:schemeClr val="tx1"/>
                          </a:solidFill>
                          <a:latin typeface="Cambria Math" panose="02040503050406030204" pitchFamily="18" charset="0"/>
                          <a:ea typeface="Cambria Math" panose="02040503050406030204" pitchFamily="18" charset="0"/>
                        </a:rPr>
                        <m:t> </m:t>
                      </m:r>
                      <m:r>
                        <a:rPr lang="en-GB" sz="2800" b="0" i="1" smtClean="0">
                          <a:solidFill>
                            <a:schemeClr val="tx1"/>
                          </a:solidFill>
                          <a:latin typeface="Cambria Math" panose="02040503050406030204" pitchFamily="18" charset="0"/>
                          <a:ea typeface="Cambria Math" panose="02040503050406030204" pitchFamily="18" charset="0"/>
                        </a:rPr>
                        <m:t>𝑎𝑛𝑔𝑙𝑒𝑤𝑖𝑑𝑡ℎ</m:t>
                      </m:r>
                      <m:r>
                        <a:rPr lang="en-GB" sz="2800" b="0" i="1" smtClean="0">
                          <a:solidFill>
                            <a:schemeClr val="tx1"/>
                          </a:solidFill>
                          <a:latin typeface="Cambria Math" panose="02040503050406030204" pitchFamily="18" charset="0"/>
                          <a:ea typeface="Cambria Math" panose="02040503050406030204" pitchFamily="18" charset="0"/>
                        </a:rPr>
                        <m:t>=(0+7)= </m:t>
                      </m:r>
                      <m:sSup>
                        <m:sSupPr>
                          <m:ctrlPr>
                            <a:rPr lang="en-GB" sz="2800" b="0" i="1" smtClean="0">
                              <a:solidFill>
                                <a:schemeClr val="tx1"/>
                              </a:solidFill>
                              <a:latin typeface="Cambria Math" panose="02040503050406030204" pitchFamily="18" charset="0"/>
                              <a:ea typeface="Cambria Math" panose="02040503050406030204" pitchFamily="18" charset="0"/>
                            </a:rPr>
                          </m:ctrlPr>
                        </m:sSupPr>
                        <m:e>
                          <m:r>
                            <a:rPr lang="en-GB" sz="2800" b="0" i="1" smtClean="0">
                              <a:solidFill>
                                <a:schemeClr val="tx1"/>
                              </a:solidFill>
                              <a:latin typeface="Cambria Math" panose="02040503050406030204" pitchFamily="18" charset="0"/>
                              <a:ea typeface="Cambria Math" panose="02040503050406030204" pitchFamily="18" charset="0"/>
                            </a:rPr>
                            <m:t>7</m:t>
                          </m:r>
                        </m:e>
                        <m:sup>
                          <m:r>
                            <a:rPr lang="en-GB" sz="2800" b="0" i="1" smtClean="0">
                              <a:solidFill>
                                <a:schemeClr val="tx1"/>
                              </a:solidFill>
                              <a:latin typeface="Cambria Math" panose="02040503050406030204" pitchFamily="18" charset="0"/>
                              <a:ea typeface="Cambria Math" panose="02040503050406030204" pitchFamily="18" charset="0"/>
                            </a:rPr>
                            <m:t>𝑜</m:t>
                          </m:r>
                        </m:sup>
                      </m:sSup>
                    </m:oMath>
                  </m:oMathPara>
                </a14:m>
                <a:endParaRPr lang="en-US" sz="2800" dirty="0">
                  <a:solidFill>
                    <a:schemeClr val="tx1"/>
                  </a:solidFill>
                </a:endParaRPr>
              </a:p>
            </p:txBody>
          </p:sp>
        </mc:Choice>
        <mc:Fallback xmlns="">
          <p:sp>
            <p:nvSpPr>
              <p:cNvPr id="29" name="TextBox 28">
                <a:extLst>
                  <a:ext uri="{FF2B5EF4-FFF2-40B4-BE49-F238E27FC236}">
                    <a16:creationId xmlns:a16="http://schemas.microsoft.com/office/drawing/2014/main" id="{AE4DFF76-CD39-243A-66AF-E4D3E298130C}"/>
                  </a:ext>
                </a:extLst>
              </p:cNvPr>
              <p:cNvSpPr txBox="1">
                <a:spLocks noRot="1" noChangeAspect="1" noMove="1" noResize="1" noEditPoints="1" noAdjustHandles="1" noChangeArrowheads="1" noChangeShapeType="1" noTextEdit="1"/>
              </p:cNvSpPr>
              <p:nvPr/>
            </p:nvSpPr>
            <p:spPr>
              <a:xfrm>
                <a:off x="459477" y="5199045"/>
                <a:ext cx="7713137" cy="430887"/>
              </a:xfrm>
              <a:prstGeom prst="rect">
                <a:avLst/>
              </a:prstGeom>
              <a:blipFill>
                <a:blip r:embed="rId10"/>
                <a:stretch>
                  <a:fillRect t="-8571" b="-37143"/>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08E27463-C620-759D-79C1-CEA2BADF7ED0}"/>
              </a:ext>
            </a:extLst>
          </p:cNvPr>
          <p:cNvCxnSpPr>
            <a:cxnSpLocks/>
          </p:cNvCxnSpPr>
          <p:nvPr/>
        </p:nvCxnSpPr>
        <p:spPr>
          <a:xfrm flipV="1">
            <a:off x="6865495" y="833468"/>
            <a:ext cx="0" cy="107028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DF22CB9B-4469-F39A-3CD7-945452E6E06D}"/>
              </a:ext>
            </a:extLst>
          </p:cNvPr>
          <p:cNvSpPr txBox="1"/>
          <p:nvPr/>
        </p:nvSpPr>
        <p:spPr>
          <a:xfrm>
            <a:off x="10544669" y="2644143"/>
            <a:ext cx="957313" cy="369332"/>
          </a:xfrm>
          <a:prstGeom prst="rect">
            <a:avLst/>
          </a:prstGeom>
          <a:noFill/>
        </p:spPr>
        <p:txBody>
          <a:bodyPr wrap="none" rtlCol="0">
            <a:spAutoFit/>
          </a:bodyPr>
          <a:lstStyle/>
          <a:p>
            <a:r>
              <a:rPr lang="en-US" dirty="0"/>
              <a:t>180 mm</a:t>
            </a:r>
          </a:p>
        </p:txBody>
      </p:sp>
      <p:cxnSp>
        <p:nvCxnSpPr>
          <p:cNvPr id="11" name="Straight Arrow Connector 10">
            <a:extLst>
              <a:ext uri="{FF2B5EF4-FFF2-40B4-BE49-F238E27FC236}">
                <a16:creationId xmlns:a16="http://schemas.microsoft.com/office/drawing/2014/main" id="{206C14A8-7C3C-627B-1962-C3427678D000}"/>
              </a:ext>
            </a:extLst>
          </p:cNvPr>
          <p:cNvCxnSpPr>
            <a:cxnSpLocks/>
          </p:cNvCxnSpPr>
          <p:nvPr/>
        </p:nvCxnSpPr>
        <p:spPr>
          <a:xfrm>
            <a:off x="10507161" y="2157304"/>
            <a:ext cx="0" cy="1434596"/>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0F0F62F6-F665-9050-2F07-B7909E44B18D}"/>
              </a:ext>
            </a:extLst>
          </p:cNvPr>
          <p:cNvSpPr txBox="1"/>
          <p:nvPr/>
        </p:nvSpPr>
        <p:spPr>
          <a:xfrm>
            <a:off x="8289561" y="2810574"/>
            <a:ext cx="1885003" cy="369332"/>
          </a:xfrm>
          <a:prstGeom prst="rect">
            <a:avLst/>
          </a:prstGeom>
          <a:noFill/>
        </p:spPr>
        <p:txBody>
          <a:bodyPr wrap="none" rtlCol="0">
            <a:spAutoFit/>
          </a:bodyPr>
          <a:lstStyle/>
          <a:p>
            <a:r>
              <a:rPr lang="en-US" dirty="0"/>
              <a:t>Explosive material</a:t>
            </a:r>
          </a:p>
        </p:txBody>
      </p:sp>
    </p:spTree>
    <p:extLst>
      <p:ext uri="{BB962C8B-B14F-4D97-AF65-F5344CB8AC3E}">
        <p14:creationId xmlns:p14="http://schemas.microsoft.com/office/powerpoint/2010/main" val="21817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1F40C-8FAF-BC64-56FF-52E8C27E00B8}"/>
              </a:ext>
            </a:extLst>
          </p:cNvPr>
          <p:cNvSpPr>
            <a:spLocks noGrp="1"/>
          </p:cNvSpPr>
          <p:nvPr>
            <p:ph type="title"/>
          </p:nvPr>
        </p:nvSpPr>
        <p:spPr/>
        <p:txBody>
          <a:bodyPr/>
          <a:lstStyle/>
          <a:p>
            <a:r>
              <a:rPr lang="en-US" dirty="0"/>
              <a:t>For </a:t>
            </a:r>
            <a:r>
              <a:rPr lang="en-US" dirty="0" err="1"/>
              <a:t>centre</a:t>
            </a:r>
            <a:r>
              <a:rPr lang="en-US" dirty="0"/>
              <a:t> initiation </a:t>
            </a:r>
          </a:p>
        </p:txBody>
      </p:sp>
      <p:sp>
        <p:nvSpPr>
          <p:cNvPr id="3" name="Content Placeholder 2">
            <a:extLst>
              <a:ext uri="{FF2B5EF4-FFF2-40B4-BE49-F238E27FC236}">
                <a16:creationId xmlns:a16="http://schemas.microsoft.com/office/drawing/2014/main" id="{7CEE6181-8CAE-3F78-C363-176FAD5D4F22}"/>
              </a:ext>
            </a:extLst>
          </p:cNvPr>
          <p:cNvSpPr>
            <a:spLocks noGrp="1"/>
          </p:cNvSpPr>
          <p:nvPr>
            <p:ph idx="1"/>
          </p:nvPr>
        </p:nvSpPr>
        <p:spPr>
          <a:xfrm>
            <a:off x="124304" y="1698035"/>
            <a:ext cx="11481847" cy="3575934"/>
          </a:xfrm>
        </p:spPr>
        <p:txBody>
          <a:bodyPr/>
          <a:lstStyle/>
          <a:p>
            <a:r>
              <a:rPr lang="en-US" dirty="0"/>
              <a:t>End A</a:t>
            </a:r>
          </a:p>
          <a:p>
            <a:pPr marL="0" indent="0">
              <a:buNone/>
            </a:pPr>
            <a:endParaRPr lang="en-US" dirty="0"/>
          </a:p>
          <a:p>
            <a:pPr marL="0" indent="0">
              <a:buNone/>
            </a:pPr>
            <a:endParaRPr lang="en-US" dirty="0"/>
          </a:p>
          <a:p>
            <a:pPr marL="0" indent="0">
              <a:buNone/>
            </a:pPr>
            <a:endParaRPr lang="en-US" dirty="0"/>
          </a:p>
          <a:p>
            <a:r>
              <a:rPr lang="en-US" dirty="0"/>
              <a:t>End B</a:t>
            </a:r>
          </a:p>
          <a:p>
            <a:pPr marL="0" indent="0">
              <a:buNone/>
            </a:pPr>
            <a:endParaRPr lang="en-US" dirty="0"/>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15EDA1FC-0A6D-7C36-D731-F77C2773EFCA}"/>
                  </a:ext>
                </a:extLst>
              </p:cNvPr>
              <p:cNvSpPr txBox="1"/>
              <p:nvPr/>
            </p:nvSpPr>
            <p:spPr>
              <a:xfrm>
                <a:off x="1548621" y="1720717"/>
                <a:ext cx="4012637" cy="430887"/>
              </a:xfrm>
              <a:prstGeom prst="rect">
                <a:avLst/>
              </a:prstGeom>
              <a:noFill/>
            </p:spPr>
            <p:txBody>
              <a:bodyPr wrap="none" lIns="0" tIns="0" rIns="0" bIns="0" rtlCol="0">
                <a:spAutoFit/>
              </a:bodyPr>
              <a:lstStyle/>
              <a:p>
                <a:pPr/>
                <a14:m>
                  <m:oMathPara xmlns:m="http://schemas.openxmlformats.org/officeDocument/2006/math">
                    <m:oMath>
                      <m:r>
                        <a:rPr lang="en-US" sz="280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sin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sz="2800" b="0" i="1" smtClean="0">
                                  <a:solidFill>
                                    <a:schemeClr val="tx1"/>
                                  </a:solidFill>
                                  <a:latin typeface="Cambria Math" panose="02040503050406030204" pitchFamily="18" charset="0"/>
                                  <a:ea typeface="Cambria Math" panose="02040503050406030204" pitchFamily="18" charset="0"/>
                                </a:rPr>
                              </m:ctrlPr>
                            </m:dPr>
                            <m:e>
                              <m:d>
                                <m:dPr>
                                  <m:ctrlPr>
                                    <a:rPr lang="en-GB" sz="2800" b="0" i="1" smtClean="0">
                                      <a:solidFill>
                                        <a:schemeClr val="tx1"/>
                                      </a:solidFill>
                                      <a:latin typeface="Cambria Math" panose="02040503050406030204" pitchFamily="18" charset="0"/>
                                      <a:ea typeface="Cambria Math" panose="02040503050406030204" pitchFamily="18" charset="0"/>
                                    </a:rPr>
                                  </m:ctrlPr>
                                </m:dPr>
                                <m:e>
                                  <m:sSub>
                                    <m:sSubPr>
                                      <m:ctrlPr>
                                        <a:rPr lang="en-GB" sz="2800" b="0" i="1" smtClean="0">
                                          <a:solidFill>
                                            <a:schemeClr val="tx1"/>
                                          </a:solidFill>
                                          <a:latin typeface="Cambria Math" panose="02040503050406030204" pitchFamily="18" charset="0"/>
                                          <a:ea typeface="Cambria Math" panose="02040503050406030204" pitchFamily="18" charset="0"/>
                                        </a:rPr>
                                      </m:ctrlPr>
                                    </m:sSubPr>
                                    <m:e>
                                      <m:r>
                                        <a:rPr lang="en-GB" sz="2800" b="0" i="1" smtClean="0">
                                          <a:solidFill>
                                            <a:schemeClr val="tx1"/>
                                          </a:solidFill>
                                          <a:latin typeface="Cambria Math" panose="02040503050406030204" pitchFamily="18" charset="0"/>
                                          <a:ea typeface="Cambria Math" panose="02040503050406030204" pitchFamily="18" charset="0"/>
                                        </a:rPr>
                                        <m:t>𝑉</m:t>
                                      </m:r>
                                    </m:e>
                                    <m:sub>
                                      <m:r>
                                        <a:rPr lang="en-GB" sz="2800" b="0" i="1" smtClean="0">
                                          <a:solidFill>
                                            <a:schemeClr val="tx1"/>
                                          </a:solidFill>
                                          <a:latin typeface="Cambria Math" panose="02040503050406030204" pitchFamily="18" charset="0"/>
                                          <a:ea typeface="Cambria Math" panose="02040503050406030204" pitchFamily="18" charset="0"/>
                                        </a:rPr>
                                        <m:t>𝑜</m:t>
                                      </m:r>
                                    </m:sub>
                                  </m:sSub>
                                  <m:func>
                                    <m:funcPr>
                                      <m:ctrlPr>
                                        <a:rPr lang="en-GB" sz="2800" b="0" i="0" smtClean="0">
                                          <a:solidFill>
                                            <a:schemeClr val="tx1"/>
                                          </a:solidFill>
                                          <a:latin typeface="Cambria Math" panose="02040503050406030204" pitchFamily="18" charset="0"/>
                                          <a:ea typeface="Cambria Math" panose="02040503050406030204" pitchFamily="18" charset="0"/>
                                        </a:rPr>
                                      </m:ctrlPr>
                                    </m:funcPr>
                                    <m:fName>
                                      <m:r>
                                        <m:rPr>
                                          <m:sty m:val="p"/>
                                        </m:rPr>
                                        <a:rPr lang="en-GB" sz="2800" b="0" i="0" smtClean="0">
                                          <a:solidFill>
                                            <a:schemeClr val="tx1"/>
                                          </a:solidFill>
                                          <a:latin typeface="Cambria Math" panose="02040503050406030204" pitchFamily="18" charset="0"/>
                                          <a:ea typeface="Cambria Math" panose="02040503050406030204" pitchFamily="18" charset="0"/>
                                        </a:rPr>
                                        <m:t>cos</m:t>
                                      </m:r>
                                    </m:fName>
                                    <m:e>
                                      <m:r>
                                        <a:rPr lang="en-GB" sz="2800" b="0" i="1" smtClean="0">
                                          <a:solidFill>
                                            <a:schemeClr val="tx1"/>
                                          </a:solidFill>
                                          <a:latin typeface="Cambria Math" panose="02040503050406030204" pitchFamily="18" charset="0"/>
                                          <a:ea typeface="Cambria Math" panose="02040503050406030204" pitchFamily="18" charset="0"/>
                                        </a:rPr>
                                        <m:t>∝</m:t>
                                      </m:r>
                                    </m:e>
                                  </m:func>
                                </m:e>
                              </m:d>
                              <m:r>
                                <a:rPr lang="en-GB" sz="2800" b="0" i="1" smtClean="0">
                                  <a:solidFill>
                                    <a:schemeClr val="tx1"/>
                                  </a:solidFill>
                                  <a:latin typeface="Cambria Math" panose="02040503050406030204" pitchFamily="18" charset="0"/>
                                  <a:ea typeface="Cambria Math" panose="02040503050406030204" pitchFamily="18" charset="0"/>
                                </a:rPr>
                                <m:t>/2</m:t>
                              </m:r>
                              <m:r>
                                <a:rPr lang="en-GB" sz="2800" b="0" i="1" smtClean="0">
                                  <a:solidFill>
                                    <a:schemeClr val="tx1"/>
                                  </a:solidFill>
                                  <a:latin typeface="Cambria Math" panose="02040503050406030204" pitchFamily="18" charset="0"/>
                                  <a:ea typeface="Cambria Math" panose="02040503050406030204" pitchFamily="18" charset="0"/>
                                </a:rPr>
                                <m:t>𝐷</m:t>
                              </m:r>
                            </m:e>
                          </m:d>
                        </m:e>
                      </m:func>
                    </m:oMath>
                  </m:oMathPara>
                </a14:m>
                <a:endParaRPr lang="en-US" sz="2800" dirty="0">
                  <a:solidFill>
                    <a:schemeClr val="tx1"/>
                  </a:solidFill>
                </a:endParaRPr>
              </a:p>
            </p:txBody>
          </p:sp>
        </mc:Choice>
        <mc:Fallback xmlns="">
          <p:sp>
            <p:nvSpPr>
              <p:cNvPr id="6" name="TextBox 5">
                <a:extLst>
                  <a:ext uri="{FF2B5EF4-FFF2-40B4-BE49-F238E27FC236}">
                    <a16:creationId xmlns:a16="http://schemas.microsoft.com/office/drawing/2014/main" id="{15EDA1FC-0A6D-7C36-D731-F77C2773EFCA}"/>
                  </a:ext>
                </a:extLst>
              </p:cNvPr>
              <p:cNvSpPr txBox="1">
                <a:spLocks noRot="1" noChangeAspect="1" noMove="1" noResize="1" noEditPoints="1" noAdjustHandles="1" noChangeArrowheads="1" noChangeShapeType="1" noTextEdit="1"/>
              </p:cNvSpPr>
              <p:nvPr/>
            </p:nvSpPr>
            <p:spPr>
              <a:xfrm>
                <a:off x="1548621" y="1720717"/>
                <a:ext cx="4012637" cy="430887"/>
              </a:xfrm>
              <a:prstGeom prst="rect">
                <a:avLst/>
              </a:prstGeom>
              <a:blipFill>
                <a:blip r:embed="rId2"/>
                <a:stretch>
                  <a:fillRect l="-1577" t="-2857" b="-3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AC784253-9D66-07DE-48FD-83992F7F6554}"/>
                  </a:ext>
                </a:extLst>
              </p:cNvPr>
              <p:cNvSpPr txBox="1"/>
              <p:nvPr/>
            </p:nvSpPr>
            <p:spPr>
              <a:xfrm>
                <a:off x="146575" y="2659094"/>
                <a:ext cx="6109942" cy="528350"/>
              </a:xfrm>
              <a:prstGeom prst="rect">
                <a:avLst/>
              </a:prstGeom>
              <a:noFill/>
            </p:spPr>
            <p:txBody>
              <a:bodyPr wrap="none" lIns="0" tIns="0" rIns="0" bIns="0" rtlCol="0">
                <a:spAutoFit/>
              </a:bodyPr>
              <a:lstStyle/>
              <a:p>
                <a:pPr/>
                <a14:m>
                  <m:oMathPara xmlns:m="http://schemas.openxmlformats.org/officeDocument/2006/math">
                    <m:oMath>
                      <m:r>
                        <a:rPr lang="en-US" i="1" smtClean="0">
                          <a:solidFill>
                            <a:schemeClr val="tx1"/>
                          </a:solidFill>
                          <a:latin typeface="Cambria Math" panose="02040503050406030204" pitchFamily="18" charset="0"/>
                          <a:ea typeface="Cambria Math" panose="02040503050406030204" pitchFamily="18" charset="0"/>
                        </a:rPr>
                        <m:t>∴</m:t>
                      </m:r>
                      <m:r>
                        <a:rPr lang="en-US" i="1" smtClean="0">
                          <a:solidFill>
                            <a:schemeClr val="tx1"/>
                          </a:solidFill>
                          <a:latin typeface="Cambria Math" panose="02040503050406030204" pitchFamily="18" charset="0"/>
                          <a:ea typeface="Cambria Math" panose="02040503050406030204" pitchFamily="18" charset="0"/>
                        </a:rPr>
                        <m:t>𝜃</m:t>
                      </m:r>
                      <m:r>
                        <a:rPr lang="en-GB" b="0" i="1" smtClean="0">
                          <a:solidFill>
                            <a:schemeClr val="tx1"/>
                          </a:solidFill>
                          <a:latin typeface="Cambria Math" panose="02040503050406030204" pitchFamily="18" charset="0"/>
                          <a:ea typeface="Cambria Math" panose="02040503050406030204" pitchFamily="18" charset="0"/>
                        </a:rPr>
                        <m:t>=</m:t>
                      </m:r>
                      <m:func>
                        <m:funcPr>
                          <m:ctrlPr>
                            <a:rPr lang="en-GB" b="0" i="1" smtClean="0">
                              <a:solidFill>
                                <a:schemeClr val="tx1"/>
                              </a:solidFill>
                              <a:latin typeface="Cambria Math" panose="02040503050406030204" pitchFamily="18" charset="0"/>
                              <a:ea typeface="Cambria Math" panose="02040503050406030204" pitchFamily="18" charset="0"/>
                            </a:rPr>
                          </m:ctrlPr>
                        </m:funcPr>
                        <m:fName>
                          <m:sSup>
                            <m:sSupPr>
                              <m:ctrlPr>
                                <a:rPr lang="en-GB" b="0" i="0" smtClean="0">
                                  <a:solidFill>
                                    <a:schemeClr val="tx1"/>
                                  </a:solidFill>
                                  <a:latin typeface="Cambria Math" panose="02040503050406030204" pitchFamily="18" charset="0"/>
                                  <a:ea typeface="Cambria Math" panose="02040503050406030204" pitchFamily="18" charset="0"/>
                                </a:rPr>
                              </m:ctrlPr>
                            </m:sSupPr>
                            <m:e>
                              <m:r>
                                <m:rPr>
                                  <m:sty m:val="p"/>
                                </m:rPr>
                                <a:rPr lang="en-GB" b="0" i="0" smtClean="0">
                                  <a:solidFill>
                                    <a:schemeClr val="tx1"/>
                                  </a:solidFill>
                                  <a:latin typeface="Cambria Math" panose="02040503050406030204" pitchFamily="18" charset="0"/>
                                  <a:ea typeface="Cambria Math" panose="02040503050406030204" pitchFamily="18" charset="0"/>
                                </a:rPr>
                                <m:t>sin</m:t>
                              </m:r>
                            </m:e>
                            <m:sup>
                              <m:r>
                                <a:rPr lang="en-GB"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b="0" i="1" smtClean="0">
                                  <a:solidFill>
                                    <a:schemeClr val="tx1"/>
                                  </a:solidFill>
                                  <a:latin typeface="Cambria Math" panose="02040503050406030204" pitchFamily="18" charset="0"/>
                                  <a:ea typeface="Cambria Math" panose="02040503050406030204" pitchFamily="18" charset="0"/>
                                </a:rPr>
                              </m:ctrlPr>
                            </m:dPr>
                            <m:e>
                              <m:d>
                                <m:dPr>
                                  <m:ctrlPr>
                                    <a:rPr lang="en-GB" b="0" i="1" smtClean="0">
                                      <a:solidFill>
                                        <a:schemeClr val="tx1"/>
                                      </a:solidFill>
                                      <a:latin typeface="Cambria Math" panose="02040503050406030204" pitchFamily="18" charset="0"/>
                                      <a:ea typeface="Cambria Math" panose="02040503050406030204" pitchFamily="18" charset="0"/>
                                    </a:rPr>
                                  </m:ctrlPr>
                                </m:dPr>
                                <m:e>
                                  <m:r>
                                    <a:rPr lang="en-GB" b="0" i="1" smtClean="0">
                                      <a:solidFill>
                                        <a:schemeClr val="tx1"/>
                                      </a:solidFill>
                                      <a:latin typeface="Cambria Math" panose="02040503050406030204" pitchFamily="18" charset="0"/>
                                      <a:ea typeface="Cambria Math" panose="02040503050406030204" pitchFamily="18" charset="0"/>
                                    </a:rPr>
                                    <m:t>1981</m:t>
                                  </m:r>
                                  <m:func>
                                    <m:funcPr>
                                      <m:ctrlPr>
                                        <a:rPr lang="en-GB" b="0" i="0" smtClean="0">
                                          <a:solidFill>
                                            <a:schemeClr val="tx1"/>
                                          </a:solidFill>
                                          <a:latin typeface="Cambria Math" panose="02040503050406030204" pitchFamily="18" charset="0"/>
                                          <a:ea typeface="Cambria Math" panose="02040503050406030204" pitchFamily="18" charset="0"/>
                                        </a:rPr>
                                      </m:ctrlPr>
                                    </m:funcPr>
                                    <m:fName>
                                      <m:r>
                                        <m:rPr>
                                          <m:sty m:val="p"/>
                                        </m:rPr>
                                        <a:rPr lang="en-GB" b="0" i="0" smtClean="0">
                                          <a:solidFill>
                                            <a:schemeClr val="tx1"/>
                                          </a:solidFill>
                                          <a:latin typeface="Cambria Math" panose="02040503050406030204" pitchFamily="18" charset="0"/>
                                          <a:ea typeface="Cambria Math" panose="02040503050406030204" pitchFamily="18" charset="0"/>
                                        </a:rPr>
                                        <m:t>cos</m:t>
                                      </m:r>
                                    </m:fName>
                                    <m:e>
                                      <m:d>
                                        <m:dPr>
                                          <m:ctrlPr>
                                            <a:rPr lang="en-GB" b="0" i="1" smtClean="0">
                                              <a:solidFill>
                                                <a:schemeClr val="tx1"/>
                                              </a:solidFill>
                                              <a:latin typeface="Cambria Math" panose="02040503050406030204" pitchFamily="18" charset="0"/>
                                              <a:ea typeface="Cambria Math" panose="02040503050406030204" pitchFamily="18" charset="0"/>
                                            </a:rPr>
                                          </m:ctrlPr>
                                        </m:dPr>
                                        <m:e>
                                          <m:func>
                                            <m:funcPr>
                                              <m:ctrlPr>
                                                <a:rPr lang="en-GB" b="0" i="1" smtClean="0">
                                                  <a:solidFill>
                                                    <a:schemeClr val="tx1"/>
                                                  </a:solidFill>
                                                  <a:latin typeface="Cambria Math" panose="02040503050406030204" pitchFamily="18" charset="0"/>
                                                  <a:ea typeface="Cambria Math" panose="02040503050406030204" pitchFamily="18" charset="0"/>
                                                </a:rPr>
                                              </m:ctrlPr>
                                            </m:funcPr>
                                            <m:fName>
                                              <m:sSup>
                                                <m:sSupPr>
                                                  <m:ctrlPr>
                                                    <a:rPr lang="en-GB" b="0" i="0" smtClean="0">
                                                      <a:solidFill>
                                                        <a:schemeClr val="tx1"/>
                                                      </a:solidFill>
                                                      <a:latin typeface="Cambria Math" panose="02040503050406030204" pitchFamily="18" charset="0"/>
                                                      <a:ea typeface="Cambria Math" panose="02040503050406030204" pitchFamily="18" charset="0"/>
                                                    </a:rPr>
                                                  </m:ctrlPr>
                                                </m:sSupPr>
                                                <m:e>
                                                  <m:r>
                                                    <m:rPr>
                                                      <m:sty m:val="p"/>
                                                    </m:rPr>
                                                    <a:rPr lang="en-GB" b="0" i="0" smtClean="0">
                                                      <a:solidFill>
                                                        <a:schemeClr val="tx1"/>
                                                      </a:solidFill>
                                                      <a:latin typeface="Cambria Math" panose="02040503050406030204" pitchFamily="18" charset="0"/>
                                                      <a:ea typeface="Cambria Math" panose="02040503050406030204" pitchFamily="18" charset="0"/>
                                                    </a:rPr>
                                                    <m:t>tan</m:t>
                                                  </m:r>
                                                </m:e>
                                                <m:sup>
                                                  <m:r>
                                                    <a:rPr lang="en-GB" b="0" i="1" smtClean="0">
                                                      <a:solidFill>
                                                        <a:schemeClr val="tx1"/>
                                                      </a:solidFill>
                                                      <a:latin typeface="Cambria Math" panose="02040503050406030204" pitchFamily="18" charset="0"/>
                                                      <a:ea typeface="Cambria Math" panose="02040503050406030204" pitchFamily="18" charset="0"/>
                                                    </a:rPr>
                                                    <m:t>−1</m:t>
                                                  </m:r>
                                                </m:sup>
                                              </m:sSup>
                                            </m:fName>
                                            <m:e>
                                              <m:f>
                                                <m:fPr>
                                                  <m:ctrlPr>
                                                    <a:rPr lang="en-GB" b="0" i="1" smtClean="0">
                                                      <a:solidFill>
                                                        <a:schemeClr val="tx1"/>
                                                      </a:solidFill>
                                                      <a:latin typeface="Cambria Math" panose="02040503050406030204" pitchFamily="18" charset="0"/>
                                                      <a:ea typeface="Cambria Math" panose="02040503050406030204" pitchFamily="18" charset="0"/>
                                                    </a:rPr>
                                                  </m:ctrlPr>
                                                </m:fPr>
                                                <m:num>
                                                  <m:r>
                                                    <a:rPr lang="en-GB" b="0" i="1" smtClean="0">
                                                      <a:solidFill>
                                                        <a:schemeClr val="tx1"/>
                                                      </a:solidFill>
                                                      <a:latin typeface="Cambria Math" panose="02040503050406030204" pitchFamily="18" charset="0"/>
                                                      <a:ea typeface="Cambria Math" panose="02040503050406030204" pitchFamily="18" charset="0"/>
                                                    </a:rPr>
                                                    <m:t>100</m:t>
                                                  </m:r>
                                                </m:num>
                                                <m:den>
                                                  <m:r>
                                                    <a:rPr lang="en-GB" b="0" i="1" smtClean="0">
                                                      <a:solidFill>
                                                        <a:schemeClr val="tx1"/>
                                                      </a:solidFill>
                                                      <a:latin typeface="Cambria Math" panose="02040503050406030204" pitchFamily="18" charset="0"/>
                                                      <a:ea typeface="Cambria Math" panose="02040503050406030204" pitchFamily="18" charset="0"/>
                                                    </a:rPr>
                                                    <m:t>−200</m:t>
                                                  </m:r>
                                                </m:den>
                                              </m:f>
                                            </m:e>
                                          </m:func>
                                        </m:e>
                                      </m:d>
                                    </m:e>
                                  </m:func>
                                </m:e>
                              </m:d>
                              <m:r>
                                <a:rPr lang="en-GB" b="0" i="1" smtClean="0">
                                  <a:solidFill>
                                    <a:schemeClr val="tx1"/>
                                  </a:solidFill>
                                  <a:latin typeface="Cambria Math" panose="02040503050406030204" pitchFamily="18" charset="0"/>
                                  <a:ea typeface="Cambria Math" panose="02040503050406030204" pitchFamily="18" charset="0"/>
                                </a:rPr>
                                <m:t>/(2×7840)</m:t>
                              </m:r>
                            </m:e>
                          </m:d>
                        </m:e>
                      </m:func>
                      <m:r>
                        <a:rPr lang="en-GB" b="0" i="1" smtClean="0">
                          <a:solidFill>
                            <a:schemeClr val="tx1"/>
                          </a:solidFill>
                          <a:latin typeface="Cambria Math" panose="02040503050406030204" pitchFamily="18" charset="0"/>
                          <a:ea typeface="Cambria Math" panose="02040503050406030204" pitchFamily="18" charset="0"/>
                        </a:rPr>
                        <m:t>=−6.4</m:t>
                      </m:r>
                      <m:sSup>
                        <m:sSupPr>
                          <m:ctrlPr>
                            <a:rPr lang="en-GB" b="0" i="1" smtClean="0">
                              <a:solidFill>
                                <a:schemeClr val="tx1"/>
                              </a:solidFill>
                              <a:latin typeface="Cambria Math" panose="02040503050406030204" pitchFamily="18" charset="0"/>
                              <a:ea typeface="Cambria Math" panose="02040503050406030204" pitchFamily="18" charset="0"/>
                            </a:rPr>
                          </m:ctrlPr>
                        </m:sSupPr>
                        <m:e>
                          <m:r>
                            <a:rPr lang="en-GB" b="0" i="1" smtClean="0">
                              <a:solidFill>
                                <a:schemeClr val="tx1"/>
                              </a:solidFill>
                              <a:latin typeface="Cambria Math" panose="02040503050406030204" pitchFamily="18" charset="0"/>
                              <a:ea typeface="Cambria Math" panose="02040503050406030204" pitchFamily="18" charset="0"/>
                            </a:rPr>
                            <m:t>9</m:t>
                          </m:r>
                        </m:e>
                        <m:sup>
                          <m:r>
                            <a:rPr lang="en-GB" b="0" i="1" smtClean="0">
                              <a:solidFill>
                                <a:schemeClr val="tx1"/>
                              </a:solidFill>
                              <a:latin typeface="Cambria Math" panose="02040503050406030204" pitchFamily="18" charset="0"/>
                              <a:ea typeface="Cambria Math" panose="02040503050406030204" pitchFamily="18" charset="0"/>
                            </a:rPr>
                            <m:t>𝑜</m:t>
                          </m:r>
                        </m:sup>
                      </m:sSup>
                    </m:oMath>
                  </m:oMathPara>
                </a14:m>
                <a:endParaRPr lang="en-US" dirty="0">
                  <a:solidFill>
                    <a:schemeClr val="tx1"/>
                  </a:solidFill>
                </a:endParaRPr>
              </a:p>
            </p:txBody>
          </p:sp>
        </mc:Choice>
        <mc:Fallback xmlns="">
          <p:sp>
            <p:nvSpPr>
              <p:cNvPr id="7" name="TextBox 6">
                <a:extLst>
                  <a:ext uri="{FF2B5EF4-FFF2-40B4-BE49-F238E27FC236}">
                    <a16:creationId xmlns:a16="http://schemas.microsoft.com/office/drawing/2014/main" id="{AC784253-9D66-07DE-48FD-83992F7F6554}"/>
                  </a:ext>
                </a:extLst>
              </p:cNvPr>
              <p:cNvSpPr txBox="1">
                <a:spLocks noRot="1" noChangeAspect="1" noMove="1" noResize="1" noEditPoints="1" noAdjustHandles="1" noChangeArrowheads="1" noChangeShapeType="1" noTextEdit="1"/>
              </p:cNvSpPr>
              <p:nvPr/>
            </p:nvSpPr>
            <p:spPr>
              <a:xfrm>
                <a:off x="146575" y="2659094"/>
                <a:ext cx="6109942" cy="528350"/>
              </a:xfrm>
              <a:prstGeom prst="rect">
                <a:avLst/>
              </a:prstGeom>
              <a:blipFill>
                <a:blip r:embed="rId3"/>
                <a:stretch>
                  <a:fillRect t="-4651" b="-930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FFB4B5ED-AFA4-97D4-EF8F-4AA12B93BE37}"/>
                  </a:ext>
                </a:extLst>
              </p:cNvPr>
              <p:cNvSpPr txBox="1"/>
              <p:nvPr/>
            </p:nvSpPr>
            <p:spPr>
              <a:xfrm>
                <a:off x="182942" y="4294095"/>
                <a:ext cx="8858387" cy="821700"/>
              </a:xfrm>
              <a:prstGeom prst="rect">
                <a:avLst/>
              </a:prstGeom>
              <a:noFill/>
            </p:spPr>
            <p:txBody>
              <a:bodyPr wrap="none" lIns="0" tIns="0" rIns="0" bIns="0" rtlCol="0">
                <a:spAutoFit/>
              </a:bodyPr>
              <a:lstStyle/>
              <a:p>
                <a:pPr/>
                <a14:m>
                  <m:oMathPara xmlns:m="http://schemas.openxmlformats.org/officeDocument/2006/math">
                    <m:oMath>
                      <m:r>
                        <a:rPr lang="en-GB" sz="2800" b="0" i="1" smtClean="0">
                          <a:solidFill>
                            <a:schemeClr val="tx1"/>
                          </a:solidFill>
                          <a:latin typeface="Cambria Math" panose="02040503050406030204" pitchFamily="18" charset="0"/>
                          <a:ea typeface="Cambria Math" panose="02040503050406030204" pitchFamily="18" charset="0"/>
                        </a:rPr>
                        <m:t>𝜃</m:t>
                      </m:r>
                      <m:r>
                        <a:rPr lang="en-GB" sz="2800" b="0" i="1" smtClean="0">
                          <a:solidFill>
                            <a:schemeClr val="tx1"/>
                          </a:solidFill>
                          <a:latin typeface="Cambria Math" panose="02040503050406030204" pitchFamily="18" charset="0"/>
                          <a:ea typeface="Cambria Math" panose="02040503050406030204" pitchFamily="18" charset="0"/>
                        </a:rPr>
                        <m:t>=</m:t>
                      </m:r>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sin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d>
                            <m:dPr>
                              <m:begChr m:val="{"/>
                              <m:endChr m:val="}"/>
                              <m:ctrlPr>
                                <a:rPr lang="en-GB" sz="2800" b="0" i="1" smtClean="0">
                                  <a:solidFill>
                                    <a:schemeClr val="tx1"/>
                                  </a:solidFill>
                                  <a:latin typeface="Cambria Math" panose="02040503050406030204" pitchFamily="18" charset="0"/>
                                  <a:ea typeface="Cambria Math" panose="02040503050406030204" pitchFamily="18" charset="0"/>
                                </a:rPr>
                              </m:ctrlPr>
                            </m:dPr>
                            <m:e>
                              <m:d>
                                <m:dPr>
                                  <m:ctrlPr>
                                    <a:rPr lang="en-GB" sz="2800" b="0" i="1" smtClean="0">
                                      <a:solidFill>
                                        <a:schemeClr val="tx1"/>
                                      </a:solidFill>
                                      <a:latin typeface="Cambria Math" panose="02040503050406030204" pitchFamily="18" charset="0"/>
                                      <a:ea typeface="Cambria Math" panose="02040503050406030204" pitchFamily="18" charset="0"/>
                                    </a:rPr>
                                  </m:ctrlPr>
                                </m:dPr>
                                <m:e>
                                  <m:r>
                                    <a:rPr lang="en-GB" sz="2800" b="0" i="1" smtClean="0">
                                      <a:solidFill>
                                        <a:schemeClr val="tx1"/>
                                      </a:solidFill>
                                      <a:latin typeface="Cambria Math" panose="02040503050406030204" pitchFamily="18" charset="0"/>
                                      <a:ea typeface="Cambria Math" panose="02040503050406030204" pitchFamily="18" charset="0"/>
                                    </a:rPr>
                                    <m:t>1981</m:t>
                                  </m:r>
                                  <m:func>
                                    <m:funcPr>
                                      <m:ctrlPr>
                                        <a:rPr lang="en-GB" sz="2800" b="0" i="0" smtClean="0">
                                          <a:solidFill>
                                            <a:schemeClr val="tx1"/>
                                          </a:solidFill>
                                          <a:latin typeface="Cambria Math" panose="02040503050406030204" pitchFamily="18" charset="0"/>
                                          <a:ea typeface="Cambria Math" panose="02040503050406030204" pitchFamily="18" charset="0"/>
                                        </a:rPr>
                                      </m:ctrlPr>
                                    </m:funcPr>
                                    <m:fName>
                                      <m:r>
                                        <m:rPr>
                                          <m:sty m:val="p"/>
                                        </m:rPr>
                                        <a:rPr lang="en-GB" sz="2800" b="0" i="0" smtClean="0">
                                          <a:solidFill>
                                            <a:schemeClr val="tx1"/>
                                          </a:solidFill>
                                          <a:latin typeface="Cambria Math" panose="02040503050406030204" pitchFamily="18" charset="0"/>
                                          <a:ea typeface="Cambria Math" panose="02040503050406030204" pitchFamily="18" charset="0"/>
                                        </a:rPr>
                                        <m:t>cos</m:t>
                                      </m:r>
                                    </m:fName>
                                    <m:e>
                                      <m:d>
                                        <m:dPr>
                                          <m:ctrlPr>
                                            <a:rPr lang="en-GB" sz="2800" b="0" i="1" smtClean="0">
                                              <a:solidFill>
                                                <a:schemeClr val="tx1"/>
                                              </a:solidFill>
                                              <a:latin typeface="Cambria Math" panose="02040503050406030204" pitchFamily="18" charset="0"/>
                                              <a:ea typeface="Cambria Math" panose="02040503050406030204" pitchFamily="18" charset="0"/>
                                            </a:rPr>
                                          </m:ctrlPr>
                                        </m:dPr>
                                        <m:e>
                                          <m:func>
                                            <m:funcPr>
                                              <m:ctrlPr>
                                                <a:rPr lang="en-GB" sz="2800" b="0" i="1" smtClean="0">
                                                  <a:solidFill>
                                                    <a:schemeClr val="tx1"/>
                                                  </a:solidFill>
                                                  <a:latin typeface="Cambria Math" panose="02040503050406030204" pitchFamily="18" charset="0"/>
                                                  <a:ea typeface="Cambria Math" panose="02040503050406030204" pitchFamily="18" charset="0"/>
                                                </a:rPr>
                                              </m:ctrlPr>
                                            </m:funcPr>
                                            <m:fName>
                                              <m:sSup>
                                                <m:sSupPr>
                                                  <m:ctrlPr>
                                                    <a:rPr lang="en-GB" sz="2800" b="0" i="0" smtClean="0">
                                                      <a:solidFill>
                                                        <a:schemeClr val="tx1"/>
                                                      </a:solidFill>
                                                      <a:latin typeface="Cambria Math" panose="02040503050406030204" pitchFamily="18" charset="0"/>
                                                      <a:ea typeface="Cambria Math" panose="02040503050406030204" pitchFamily="18" charset="0"/>
                                                    </a:rPr>
                                                  </m:ctrlPr>
                                                </m:sSupPr>
                                                <m:e>
                                                  <m:r>
                                                    <m:rPr>
                                                      <m:sty m:val="p"/>
                                                    </m:rPr>
                                                    <a:rPr lang="en-GB" sz="2800" b="0" i="0" smtClean="0">
                                                      <a:solidFill>
                                                        <a:schemeClr val="tx1"/>
                                                      </a:solidFill>
                                                      <a:latin typeface="Cambria Math" panose="02040503050406030204" pitchFamily="18" charset="0"/>
                                                      <a:ea typeface="Cambria Math" panose="02040503050406030204" pitchFamily="18" charset="0"/>
                                                    </a:rPr>
                                                    <m:t>tan</m:t>
                                                  </m:r>
                                                </m:e>
                                                <m:sup>
                                                  <m:r>
                                                    <a:rPr lang="en-GB" sz="2800" b="0" i="1" smtClean="0">
                                                      <a:solidFill>
                                                        <a:schemeClr val="tx1"/>
                                                      </a:solidFill>
                                                      <a:latin typeface="Cambria Math" panose="02040503050406030204" pitchFamily="18" charset="0"/>
                                                      <a:ea typeface="Cambria Math" panose="02040503050406030204" pitchFamily="18" charset="0"/>
                                                    </a:rPr>
                                                    <m:t>−1</m:t>
                                                  </m:r>
                                                </m:sup>
                                              </m:sSup>
                                            </m:fName>
                                            <m:e>
                                              <m:f>
                                                <m:fPr>
                                                  <m:ctrlPr>
                                                    <a:rPr lang="en-GB" sz="2800" b="0" i="1" smtClean="0">
                                                      <a:solidFill>
                                                        <a:schemeClr val="tx1"/>
                                                      </a:solidFill>
                                                      <a:latin typeface="Cambria Math" panose="02040503050406030204" pitchFamily="18" charset="0"/>
                                                      <a:ea typeface="Cambria Math" panose="02040503050406030204" pitchFamily="18" charset="0"/>
                                                    </a:rPr>
                                                  </m:ctrlPr>
                                                </m:fPr>
                                                <m:num>
                                                  <m:r>
                                                    <a:rPr lang="en-GB" sz="2800" b="0" i="1" smtClean="0">
                                                      <a:solidFill>
                                                        <a:schemeClr val="tx1"/>
                                                      </a:solidFill>
                                                      <a:latin typeface="Cambria Math" panose="02040503050406030204" pitchFamily="18" charset="0"/>
                                                      <a:ea typeface="Cambria Math" panose="02040503050406030204" pitchFamily="18" charset="0"/>
                                                    </a:rPr>
                                                    <m:t>100</m:t>
                                                  </m:r>
                                                </m:num>
                                                <m:den>
                                                  <m:r>
                                                    <a:rPr lang="en-GB" sz="2800" b="0" i="1" smtClean="0">
                                                      <a:solidFill>
                                                        <a:schemeClr val="tx1"/>
                                                      </a:solidFill>
                                                      <a:latin typeface="Cambria Math" panose="02040503050406030204" pitchFamily="18" charset="0"/>
                                                      <a:ea typeface="Cambria Math" panose="02040503050406030204" pitchFamily="18" charset="0"/>
                                                    </a:rPr>
                                                    <m:t>200</m:t>
                                                  </m:r>
                                                </m:den>
                                              </m:f>
                                            </m:e>
                                          </m:func>
                                        </m:e>
                                      </m:d>
                                    </m:e>
                                  </m:func>
                                </m:e>
                              </m:d>
                              <m:r>
                                <a:rPr lang="en-GB" sz="2800" b="0" i="1" smtClean="0">
                                  <a:solidFill>
                                    <a:schemeClr val="tx1"/>
                                  </a:solidFill>
                                  <a:latin typeface="Cambria Math" panose="02040503050406030204" pitchFamily="18" charset="0"/>
                                  <a:ea typeface="Cambria Math" panose="02040503050406030204" pitchFamily="18" charset="0"/>
                                </a:rPr>
                                <m:t>/(2×7840)</m:t>
                              </m:r>
                            </m:e>
                          </m:d>
                          <m:r>
                            <a:rPr lang="en-GB" sz="2800" b="0" i="1" smtClean="0">
                              <a:solidFill>
                                <a:schemeClr val="tx1"/>
                              </a:solidFill>
                              <a:latin typeface="Cambria Math" panose="02040503050406030204" pitchFamily="18" charset="0"/>
                              <a:ea typeface="Cambria Math" panose="02040503050406030204" pitchFamily="18" charset="0"/>
                            </a:rPr>
                            <m:t>=6.4</m:t>
                          </m:r>
                          <m:sSup>
                            <m:sSupPr>
                              <m:ctrlPr>
                                <a:rPr lang="en-GB" sz="2800" b="0" i="1" smtClean="0">
                                  <a:solidFill>
                                    <a:schemeClr val="tx1"/>
                                  </a:solidFill>
                                  <a:latin typeface="Cambria Math" panose="02040503050406030204" pitchFamily="18" charset="0"/>
                                  <a:ea typeface="Cambria Math" panose="02040503050406030204" pitchFamily="18" charset="0"/>
                                </a:rPr>
                              </m:ctrlPr>
                            </m:sSupPr>
                            <m:e>
                              <m:r>
                                <a:rPr lang="en-GB" sz="2800" b="0" i="1" smtClean="0">
                                  <a:solidFill>
                                    <a:schemeClr val="tx1"/>
                                  </a:solidFill>
                                  <a:latin typeface="Cambria Math" panose="02040503050406030204" pitchFamily="18" charset="0"/>
                                  <a:ea typeface="Cambria Math" panose="02040503050406030204" pitchFamily="18" charset="0"/>
                                </a:rPr>
                                <m:t>9</m:t>
                              </m:r>
                            </m:e>
                            <m:sup>
                              <m:r>
                                <a:rPr lang="en-GB" sz="2800" b="0" i="1" smtClean="0">
                                  <a:solidFill>
                                    <a:schemeClr val="tx1"/>
                                  </a:solidFill>
                                  <a:latin typeface="Cambria Math" panose="02040503050406030204" pitchFamily="18" charset="0"/>
                                  <a:ea typeface="Cambria Math" panose="02040503050406030204" pitchFamily="18" charset="0"/>
                                </a:rPr>
                                <m:t>𝑜</m:t>
                              </m:r>
                            </m:sup>
                          </m:sSup>
                        </m:e>
                      </m:func>
                    </m:oMath>
                  </m:oMathPara>
                </a14:m>
                <a:endParaRPr lang="en-US" sz="2800" dirty="0">
                  <a:solidFill>
                    <a:schemeClr val="tx1"/>
                  </a:solidFill>
                </a:endParaRPr>
              </a:p>
            </p:txBody>
          </p:sp>
        </mc:Choice>
        <mc:Fallback xmlns="">
          <p:sp>
            <p:nvSpPr>
              <p:cNvPr id="10" name="TextBox 9">
                <a:extLst>
                  <a:ext uri="{FF2B5EF4-FFF2-40B4-BE49-F238E27FC236}">
                    <a16:creationId xmlns:a16="http://schemas.microsoft.com/office/drawing/2014/main" id="{FFB4B5ED-AFA4-97D4-EF8F-4AA12B93BE37}"/>
                  </a:ext>
                </a:extLst>
              </p:cNvPr>
              <p:cNvSpPr txBox="1">
                <a:spLocks noRot="1" noChangeAspect="1" noMove="1" noResize="1" noEditPoints="1" noAdjustHandles="1" noChangeArrowheads="1" noChangeShapeType="1" noTextEdit="1"/>
              </p:cNvSpPr>
              <p:nvPr/>
            </p:nvSpPr>
            <p:spPr>
              <a:xfrm>
                <a:off x="182942" y="4294095"/>
                <a:ext cx="8858387" cy="821700"/>
              </a:xfrm>
              <a:prstGeom prst="rect">
                <a:avLst/>
              </a:prstGeom>
              <a:blipFill>
                <a:blip r:embed="rId4"/>
                <a:stretch>
                  <a:fillRect t="-1515"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B506F34B-C331-09F7-7C34-59199E40C319}"/>
                  </a:ext>
                </a:extLst>
              </p:cNvPr>
              <p:cNvSpPr txBox="1"/>
              <p:nvPr/>
            </p:nvSpPr>
            <p:spPr>
              <a:xfrm>
                <a:off x="8216825" y="5042073"/>
                <a:ext cx="3389326" cy="430887"/>
              </a:xfrm>
              <a:prstGeom prst="rect">
                <a:avLst/>
              </a:prstGeom>
              <a:noFill/>
            </p:spPr>
            <p:txBody>
              <a:bodyPr wrap="none" lIns="0" tIns="0" rIns="0" bIns="0" rtlCol="0">
                <a:spAutoFit/>
              </a:bodyPr>
              <a:lstStyle/>
              <a:p>
                <a:pPr/>
                <a14:m>
                  <m:oMathPara xmlns:m="http://schemas.openxmlformats.org/officeDocument/2006/math">
                    <m:oMath>
                      <m:r>
                        <a:rPr lang="en-GB" sz="2800" b="0" i="1" smtClean="0">
                          <a:solidFill>
                            <a:schemeClr val="tx1"/>
                          </a:solidFill>
                          <a:latin typeface="Cambria Math" panose="02040503050406030204" pitchFamily="18" charset="0"/>
                          <a:ea typeface="Cambria Math" panose="02040503050406030204" pitchFamily="18" charset="0"/>
                        </a:rPr>
                        <m:t>∴</m:t>
                      </m:r>
                      <m:r>
                        <a:rPr lang="en-GB" sz="2800" b="0" i="1" smtClean="0">
                          <a:solidFill>
                            <a:schemeClr val="tx1"/>
                          </a:solidFill>
                          <a:latin typeface="Cambria Math" panose="02040503050406030204" pitchFamily="18" charset="0"/>
                          <a:ea typeface="Cambria Math" panose="02040503050406030204" pitchFamily="18" charset="0"/>
                        </a:rPr>
                        <m:t>𝑏𝑒𝑎𝑚</m:t>
                      </m:r>
                      <m:r>
                        <a:rPr lang="en-GB" sz="2800" b="0" i="1" smtClean="0">
                          <a:solidFill>
                            <a:schemeClr val="tx1"/>
                          </a:solidFill>
                          <a:latin typeface="Cambria Math" panose="02040503050406030204" pitchFamily="18" charset="0"/>
                          <a:ea typeface="Cambria Math" panose="02040503050406030204" pitchFamily="18" charset="0"/>
                        </a:rPr>
                        <m:t> </m:t>
                      </m:r>
                      <m:r>
                        <a:rPr lang="en-GB" sz="2800" b="0" i="1" smtClean="0">
                          <a:solidFill>
                            <a:schemeClr val="tx1"/>
                          </a:solidFill>
                          <a:latin typeface="Cambria Math" panose="02040503050406030204" pitchFamily="18" charset="0"/>
                          <a:ea typeface="Cambria Math" panose="02040503050406030204" pitchFamily="18" charset="0"/>
                        </a:rPr>
                        <m:t>𝑎𝑛𝑔𝑙𝑒</m:t>
                      </m:r>
                      <m:r>
                        <a:rPr lang="en-GB" sz="2800" b="0" i="1" smtClean="0">
                          <a:solidFill>
                            <a:schemeClr val="tx1"/>
                          </a:solidFill>
                          <a:latin typeface="Cambria Math" panose="02040503050406030204" pitchFamily="18" charset="0"/>
                          <a:ea typeface="Cambria Math" panose="02040503050406030204" pitchFamily="18" charset="0"/>
                        </a:rPr>
                        <m:t>= </m:t>
                      </m:r>
                      <m:sSup>
                        <m:sSupPr>
                          <m:ctrlPr>
                            <a:rPr lang="en-GB" sz="2800" b="0" i="1" smtClean="0">
                              <a:solidFill>
                                <a:schemeClr val="tx1"/>
                              </a:solidFill>
                              <a:latin typeface="Cambria Math" panose="02040503050406030204" pitchFamily="18" charset="0"/>
                              <a:ea typeface="Cambria Math" panose="02040503050406030204" pitchFamily="18" charset="0"/>
                            </a:rPr>
                          </m:ctrlPr>
                        </m:sSupPr>
                        <m:e>
                          <m:r>
                            <a:rPr lang="en-GB" sz="2800" b="0" i="1" smtClean="0">
                              <a:solidFill>
                                <a:schemeClr val="tx1"/>
                              </a:solidFill>
                              <a:latin typeface="Cambria Math" panose="02040503050406030204" pitchFamily="18" charset="0"/>
                              <a:ea typeface="Cambria Math" panose="02040503050406030204" pitchFamily="18" charset="0"/>
                            </a:rPr>
                            <m:t>13</m:t>
                          </m:r>
                        </m:e>
                        <m:sup>
                          <m:r>
                            <a:rPr lang="en-GB" sz="2800" b="0" i="1" smtClean="0">
                              <a:solidFill>
                                <a:schemeClr val="tx1"/>
                              </a:solidFill>
                              <a:latin typeface="Cambria Math" panose="02040503050406030204" pitchFamily="18" charset="0"/>
                              <a:ea typeface="Cambria Math" panose="02040503050406030204" pitchFamily="18" charset="0"/>
                            </a:rPr>
                            <m:t>𝑜</m:t>
                          </m:r>
                        </m:sup>
                      </m:sSup>
                    </m:oMath>
                  </m:oMathPara>
                </a14:m>
                <a:endParaRPr lang="en-US" sz="2800" dirty="0">
                  <a:solidFill>
                    <a:schemeClr val="tx1"/>
                  </a:solidFill>
                </a:endParaRPr>
              </a:p>
            </p:txBody>
          </p:sp>
        </mc:Choice>
        <mc:Fallback xmlns="">
          <p:sp>
            <p:nvSpPr>
              <p:cNvPr id="11" name="TextBox 10">
                <a:extLst>
                  <a:ext uri="{FF2B5EF4-FFF2-40B4-BE49-F238E27FC236}">
                    <a16:creationId xmlns:a16="http://schemas.microsoft.com/office/drawing/2014/main" id="{B506F34B-C331-09F7-7C34-59199E40C319}"/>
                  </a:ext>
                </a:extLst>
              </p:cNvPr>
              <p:cNvSpPr txBox="1">
                <a:spLocks noRot="1" noChangeAspect="1" noMove="1" noResize="1" noEditPoints="1" noAdjustHandles="1" noChangeArrowheads="1" noChangeShapeType="1" noTextEdit="1"/>
              </p:cNvSpPr>
              <p:nvPr/>
            </p:nvSpPr>
            <p:spPr>
              <a:xfrm>
                <a:off x="8216825" y="5042073"/>
                <a:ext cx="3389326" cy="430887"/>
              </a:xfrm>
              <a:prstGeom prst="rect">
                <a:avLst/>
              </a:prstGeom>
              <a:blipFill>
                <a:blip r:embed="rId5"/>
                <a:stretch>
                  <a:fillRect l="-1124" t="-5556" b="-33333"/>
                </a:stretch>
              </a:blipFill>
            </p:spPr>
            <p:txBody>
              <a:bodyPr/>
              <a:lstStyle/>
              <a:p>
                <a:r>
                  <a:rPr lang="en-US">
                    <a:noFill/>
                  </a:rPr>
                  <a:t> </a:t>
                </a:r>
              </a:p>
            </p:txBody>
          </p:sp>
        </mc:Fallback>
      </mc:AlternateContent>
      <p:grpSp>
        <p:nvGrpSpPr>
          <p:cNvPr id="37" name="Group 36">
            <a:extLst>
              <a:ext uri="{FF2B5EF4-FFF2-40B4-BE49-F238E27FC236}">
                <a16:creationId xmlns:a16="http://schemas.microsoft.com/office/drawing/2014/main" id="{1D59A83C-9855-7F5F-1DB2-375784033983}"/>
              </a:ext>
            </a:extLst>
          </p:cNvPr>
          <p:cNvGrpSpPr/>
          <p:nvPr/>
        </p:nvGrpSpPr>
        <p:grpSpPr>
          <a:xfrm>
            <a:off x="5401340" y="297714"/>
            <a:ext cx="6729272" cy="3880609"/>
            <a:chOff x="5465135" y="446569"/>
            <a:chExt cx="6729272" cy="3880609"/>
          </a:xfrm>
        </p:grpSpPr>
        <p:grpSp>
          <p:nvGrpSpPr>
            <p:cNvPr id="8" name="Group 7">
              <a:extLst>
                <a:ext uri="{FF2B5EF4-FFF2-40B4-BE49-F238E27FC236}">
                  <a16:creationId xmlns:a16="http://schemas.microsoft.com/office/drawing/2014/main" id="{746AEBB8-A226-CA19-04A7-43397711B431}"/>
                </a:ext>
              </a:extLst>
            </p:cNvPr>
            <p:cNvGrpSpPr/>
            <p:nvPr/>
          </p:nvGrpSpPr>
          <p:grpSpPr>
            <a:xfrm>
              <a:off x="5465135" y="446569"/>
              <a:ext cx="6729272" cy="3880609"/>
              <a:chOff x="4700566" y="360139"/>
              <a:chExt cx="7472576" cy="4179689"/>
            </a:xfrm>
          </p:grpSpPr>
          <p:sp>
            <p:nvSpPr>
              <p:cNvPr id="9" name="Rectangle 8">
                <a:extLst>
                  <a:ext uri="{FF2B5EF4-FFF2-40B4-BE49-F238E27FC236}">
                    <a16:creationId xmlns:a16="http://schemas.microsoft.com/office/drawing/2014/main" id="{ADC2B460-2262-24BE-22FA-FDB2BDB641AB}"/>
                  </a:ext>
                </a:extLst>
              </p:cNvPr>
              <p:cNvSpPr/>
              <p:nvPr/>
            </p:nvSpPr>
            <p:spPr>
              <a:xfrm>
                <a:off x="6232600" y="1976363"/>
                <a:ext cx="5153149" cy="1505777"/>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b="1" dirty="0">
                  <a:solidFill>
                    <a:schemeClr val="tx1"/>
                  </a:solidFill>
                </a:endParaRPr>
              </a:p>
            </p:txBody>
          </p:sp>
          <p:sp>
            <p:nvSpPr>
              <p:cNvPr id="12" name="Rectangle 11">
                <a:extLst>
                  <a:ext uri="{FF2B5EF4-FFF2-40B4-BE49-F238E27FC236}">
                    <a16:creationId xmlns:a16="http://schemas.microsoft.com/office/drawing/2014/main" id="{3838F2ED-48D1-81AE-F318-52EF8D068B8C}"/>
                  </a:ext>
                </a:extLst>
              </p:cNvPr>
              <p:cNvSpPr/>
              <p:nvPr/>
            </p:nvSpPr>
            <p:spPr>
              <a:xfrm>
                <a:off x="6232600" y="3482140"/>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b="1" dirty="0">
                  <a:solidFill>
                    <a:schemeClr val="tx1"/>
                  </a:solidFill>
                </a:endParaRPr>
              </a:p>
            </p:txBody>
          </p:sp>
          <p:sp>
            <p:nvSpPr>
              <p:cNvPr id="13" name="Rectangle 12">
                <a:extLst>
                  <a:ext uri="{FF2B5EF4-FFF2-40B4-BE49-F238E27FC236}">
                    <a16:creationId xmlns:a16="http://schemas.microsoft.com/office/drawing/2014/main" id="{D73B4E77-57B2-234D-3DC1-37600928F58D}"/>
                  </a:ext>
                </a:extLst>
              </p:cNvPr>
              <p:cNvSpPr/>
              <p:nvPr/>
            </p:nvSpPr>
            <p:spPr>
              <a:xfrm>
                <a:off x="6232599" y="1691487"/>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b="1" dirty="0">
                  <a:solidFill>
                    <a:schemeClr val="tx1"/>
                  </a:solidFill>
                </a:endParaRPr>
              </a:p>
            </p:txBody>
          </p:sp>
          <p:sp>
            <p:nvSpPr>
              <p:cNvPr id="14" name="Oval 13">
                <a:extLst>
                  <a:ext uri="{FF2B5EF4-FFF2-40B4-BE49-F238E27FC236}">
                    <a16:creationId xmlns:a16="http://schemas.microsoft.com/office/drawing/2014/main" id="{625B30FF-F615-F524-9DD0-5CF274D3D2BA}"/>
                  </a:ext>
                </a:extLst>
              </p:cNvPr>
              <p:cNvSpPr/>
              <p:nvPr/>
            </p:nvSpPr>
            <p:spPr>
              <a:xfrm>
                <a:off x="8656037" y="2646760"/>
                <a:ext cx="353961" cy="29496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D12F863-5FB3-CE57-C8E8-FB614CF220B6}"/>
                  </a:ext>
                </a:extLst>
              </p:cNvPr>
              <p:cNvCxnSpPr>
                <a:cxnSpLocks/>
              </p:cNvCxnSpPr>
              <p:nvPr/>
            </p:nvCxnSpPr>
            <p:spPr>
              <a:xfrm flipV="1">
                <a:off x="8833020" y="1691487"/>
                <a:ext cx="2552727" cy="1175877"/>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F9A4BFBF-42D6-9DF8-9D62-9C15062E2563}"/>
                  </a:ext>
                </a:extLst>
              </p:cNvPr>
              <p:cNvCxnSpPr>
                <a:cxnSpLocks/>
              </p:cNvCxnSpPr>
              <p:nvPr/>
            </p:nvCxnSpPr>
            <p:spPr>
              <a:xfrm>
                <a:off x="5707615" y="1691487"/>
                <a:ext cx="0" cy="2095453"/>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0E5D1143-2D11-C78A-E0DE-00395D9A2AFA}"/>
                  </a:ext>
                </a:extLst>
              </p:cNvPr>
              <p:cNvCxnSpPr>
                <a:cxnSpLocks/>
              </p:cNvCxnSpPr>
              <p:nvPr/>
            </p:nvCxnSpPr>
            <p:spPr>
              <a:xfrm>
                <a:off x="6253310" y="4093016"/>
                <a:ext cx="5132438" cy="0"/>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27CFC3A-58BF-24FA-A698-9E09A24F74F5}"/>
                  </a:ext>
                </a:extLst>
              </p:cNvPr>
              <p:cNvSpPr txBox="1"/>
              <p:nvPr/>
            </p:nvSpPr>
            <p:spPr>
              <a:xfrm>
                <a:off x="4700566" y="2572396"/>
                <a:ext cx="904415" cy="369332"/>
              </a:xfrm>
              <a:prstGeom prst="rect">
                <a:avLst/>
              </a:prstGeom>
              <a:noFill/>
            </p:spPr>
            <p:txBody>
              <a:bodyPr wrap="none" rtlCol="0">
                <a:spAutoFit/>
              </a:bodyPr>
              <a:lstStyle/>
              <a:p>
                <a:r>
                  <a:rPr lang="en-US" dirty="0"/>
                  <a:t>200mm</a:t>
                </a:r>
              </a:p>
            </p:txBody>
          </p:sp>
          <p:sp>
            <p:nvSpPr>
              <p:cNvPr id="19" name="TextBox 18">
                <a:extLst>
                  <a:ext uri="{FF2B5EF4-FFF2-40B4-BE49-F238E27FC236}">
                    <a16:creationId xmlns:a16="http://schemas.microsoft.com/office/drawing/2014/main" id="{A24BAF9C-2B66-54F2-F719-6964458B8B5A}"/>
                  </a:ext>
                </a:extLst>
              </p:cNvPr>
              <p:cNvSpPr txBox="1"/>
              <p:nvPr/>
            </p:nvSpPr>
            <p:spPr>
              <a:xfrm>
                <a:off x="8455811" y="4170496"/>
                <a:ext cx="904415" cy="369332"/>
              </a:xfrm>
              <a:prstGeom prst="rect">
                <a:avLst/>
              </a:prstGeom>
              <a:noFill/>
            </p:spPr>
            <p:txBody>
              <a:bodyPr wrap="none" rtlCol="0">
                <a:spAutoFit/>
              </a:bodyPr>
              <a:lstStyle/>
              <a:p>
                <a:r>
                  <a:rPr lang="en-US" dirty="0"/>
                  <a:t>400mm</a:t>
                </a:r>
              </a:p>
            </p:txBody>
          </p:sp>
          <p:sp>
            <p:nvSpPr>
              <p:cNvPr id="20" name="TextBox 19">
                <a:extLst>
                  <a:ext uri="{FF2B5EF4-FFF2-40B4-BE49-F238E27FC236}">
                    <a16:creationId xmlns:a16="http://schemas.microsoft.com/office/drawing/2014/main" id="{5C6E2CDE-3A7C-C17F-60AF-072C01620D05}"/>
                  </a:ext>
                </a:extLst>
              </p:cNvPr>
              <p:cNvSpPr txBox="1"/>
              <p:nvPr/>
            </p:nvSpPr>
            <p:spPr>
              <a:xfrm>
                <a:off x="6377819" y="1218767"/>
                <a:ext cx="317715" cy="369332"/>
              </a:xfrm>
              <a:prstGeom prst="rect">
                <a:avLst/>
              </a:prstGeom>
              <a:noFill/>
            </p:spPr>
            <p:txBody>
              <a:bodyPr wrap="none" rtlCol="0">
                <a:spAutoFit/>
              </a:bodyPr>
              <a:lstStyle/>
              <a:p>
                <a:r>
                  <a:rPr lang="en-US" dirty="0"/>
                  <a:t>A</a:t>
                </a:r>
              </a:p>
            </p:txBody>
          </p:sp>
          <p:sp>
            <p:nvSpPr>
              <p:cNvPr id="21" name="TextBox 20">
                <a:extLst>
                  <a:ext uri="{FF2B5EF4-FFF2-40B4-BE49-F238E27FC236}">
                    <a16:creationId xmlns:a16="http://schemas.microsoft.com/office/drawing/2014/main" id="{A1B0EC56-68A2-91E1-2F1D-B9FB5DF9293A}"/>
                  </a:ext>
                </a:extLst>
              </p:cNvPr>
              <p:cNvSpPr txBox="1"/>
              <p:nvPr/>
            </p:nvSpPr>
            <p:spPr>
              <a:xfrm>
                <a:off x="10907344" y="1223687"/>
                <a:ext cx="309700" cy="369332"/>
              </a:xfrm>
              <a:prstGeom prst="rect">
                <a:avLst/>
              </a:prstGeom>
              <a:noFill/>
            </p:spPr>
            <p:txBody>
              <a:bodyPr wrap="none" rtlCol="0">
                <a:spAutoFit/>
              </a:bodyPr>
              <a:lstStyle/>
              <a:p>
                <a:r>
                  <a:rPr lang="en-US" dirty="0"/>
                  <a:t>B</a:t>
                </a:r>
              </a:p>
            </p:txBody>
          </p:sp>
          <p:sp>
            <p:nvSpPr>
              <p:cNvPr id="22" name="TextBox 21">
                <a:extLst>
                  <a:ext uri="{FF2B5EF4-FFF2-40B4-BE49-F238E27FC236}">
                    <a16:creationId xmlns:a16="http://schemas.microsoft.com/office/drawing/2014/main" id="{3E73B773-F265-D37E-7661-10F574755877}"/>
                  </a:ext>
                </a:extLst>
              </p:cNvPr>
              <p:cNvSpPr txBox="1"/>
              <p:nvPr/>
            </p:nvSpPr>
            <p:spPr>
              <a:xfrm>
                <a:off x="11385747" y="2502948"/>
                <a:ext cx="787395" cy="369332"/>
              </a:xfrm>
              <a:prstGeom prst="rect">
                <a:avLst/>
              </a:prstGeom>
              <a:noFill/>
            </p:spPr>
            <p:txBody>
              <a:bodyPr wrap="none" rtlCol="0">
                <a:spAutoFit/>
              </a:bodyPr>
              <a:lstStyle/>
              <a:p>
                <a:r>
                  <a:rPr lang="en-US" dirty="0"/>
                  <a:t>10mm</a:t>
                </a:r>
              </a:p>
            </p:txBody>
          </p: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EB5178AC-FE6C-F021-5A70-51BF35346B6D}"/>
                      </a:ext>
                    </a:extLst>
                  </p:cNvPr>
                  <p:cNvSpPr txBox="1"/>
                  <p:nvPr/>
                </p:nvSpPr>
                <p:spPr>
                  <a:xfrm>
                    <a:off x="10047933" y="1608103"/>
                    <a:ext cx="285335" cy="369332"/>
                  </a:xfrm>
                  <a:prstGeom prst="rect">
                    <a:avLst/>
                  </a:prstGeom>
                  <a:noFill/>
                </p:spPr>
                <p:txBody>
                  <a:bodyPr wrap="none" lIns="0" tIns="0" rIns="0" bIns="0" rtlCol="0">
                    <a:spAutoFit/>
                  </a:bodyPr>
                  <a:lstStyle/>
                  <a:p>
                    <a:pPr/>
                    <a14:m>
                      <m:oMathPara xmlns:m="http://schemas.openxmlformats.org/officeDocument/2006/math">
                        <m:oMath>
                          <m:r>
                            <a:rPr lang="en-US" sz="2400" i="1" smtClean="0">
                              <a:latin typeface="Cambria Math" panose="02040503050406030204" pitchFamily="18" charset="0"/>
                              <a:ea typeface="Cambria Math" panose="02040503050406030204" pitchFamily="18" charset="0"/>
                            </a:rPr>
                            <m:t>∝</m:t>
                          </m:r>
                        </m:oMath>
                      </m:oMathPara>
                    </a14:m>
                    <a:endParaRPr lang="en-US" sz="2400" dirty="0"/>
                  </a:p>
                </p:txBody>
              </p:sp>
            </mc:Choice>
            <mc:Fallback xmlns="">
              <p:sp>
                <p:nvSpPr>
                  <p:cNvPr id="23" name="TextBox 22">
                    <a:extLst>
                      <a:ext uri="{FF2B5EF4-FFF2-40B4-BE49-F238E27FC236}">
                        <a16:creationId xmlns:a16="http://schemas.microsoft.com/office/drawing/2014/main" id="{EB5178AC-FE6C-F021-5A70-51BF35346B6D}"/>
                      </a:ext>
                    </a:extLst>
                  </p:cNvPr>
                  <p:cNvSpPr txBox="1">
                    <a:spLocks noRot="1" noChangeAspect="1" noMove="1" noResize="1" noEditPoints="1" noAdjustHandles="1" noChangeArrowheads="1" noChangeShapeType="1" noTextEdit="1"/>
                  </p:cNvSpPr>
                  <p:nvPr/>
                </p:nvSpPr>
                <p:spPr>
                  <a:xfrm>
                    <a:off x="10047933" y="1608103"/>
                    <a:ext cx="285335" cy="369332"/>
                  </a:xfrm>
                  <a:prstGeom prst="rect">
                    <a:avLst/>
                  </a:prstGeom>
                  <a:blipFill>
                    <a:blip r:embed="rId6"/>
                    <a:stretch>
                      <a:fillRect l="-23810" r="-23810" b="-10714"/>
                    </a:stretch>
                  </a:blipFill>
                </p:spPr>
                <p:txBody>
                  <a:bodyPr/>
                  <a:lstStyle/>
                  <a:p>
                    <a:r>
                      <a:rPr lang="en-US">
                        <a:noFill/>
                      </a:rPr>
                      <a:t> </a:t>
                    </a:r>
                  </a:p>
                </p:txBody>
              </p:sp>
            </mc:Fallback>
          </mc:AlternateContent>
          <p:cxnSp>
            <p:nvCxnSpPr>
              <p:cNvPr id="24" name="Straight Connector 23">
                <a:extLst>
                  <a:ext uri="{FF2B5EF4-FFF2-40B4-BE49-F238E27FC236}">
                    <a16:creationId xmlns:a16="http://schemas.microsoft.com/office/drawing/2014/main" id="{9E362848-D196-9185-E175-B14E74B7A8D7}"/>
                  </a:ext>
                </a:extLst>
              </p:cNvPr>
              <p:cNvCxnSpPr/>
              <p:nvPr/>
            </p:nvCxnSpPr>
            <p:spPr>
              <a:xfrm flipV="1">
                <a:off x="11385747" y="360139"/>
                <a:ext cx="0" cy="133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D0593E7-1A46-F71D-EB12-CE6B97B58E08}"/>
                  </a:ext>
                </a:extLst>
              </p:cNvPr>
              <p:cNvCxnSpPr/>
              <p:nvPr/>
            </p:nvCxnSpPr>
            <p:spPr>
              <a:xfrm flipV="1">
                <a:off x="11385747" y="360139"/>
                <a:ext cx="560447" cy="1331348"/>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336B978E-201F-5856-1FC6-71724F3A7B1A}"/>
                      </a:ext>
                    </a:extLst>
                  </p:cNvPr>
                  <p:cNvSpPr txBox="1"/>
                  <p:nvPr/>
                </p:nvSpPr>
                <p:spPr>
                  <a:xfrm>
                    <a:off x="11427534" y="534677"/>
                    <a:ext cx="251094" cy="369332"/>
                  </a:xfrm>
                  <a:prstGeom prst="rect">
                    <a:avLst/>
                  </a:prstGeom>
                  <a:noFill/>
                </p:spPr>
                <p:txBody>
                  <a:bodyPr wrap="none" lIns="0" tIns="0" rIns="0" bIns="0" rtlCol="0">
                    <a:spAutoFit/>
                  </a:bodyPr>
                  <a:lstStyle/>
                  <a:p>
                    <a:pPr/>
                    <a14:m>
                      <m:oMathPara xmlns:m="http://schemas.openxmlformats.org/officeDocument/2006/math">
                        <m:oMath>
                          <m:r>
                            <a:rPr lang="en-US" sz="2400" i="1" smtClean="0">
                              <a:latin typeface="Cambria Math" panose="02040503050406030204" pitchFamily="18" charset="0"/>
                              <a:ea typeface="Cambria Math" panose="02040503050406030204" pitchFamily="18" charset="0"/>
                            </a:rPr>
                            <m:t>𝜃</m:t>
                          </m:r>
                        </m:oMath>
                      </m:oMathPara>
                    </a14:m>
                    <a:endParaRPr lang="en-US" sz="2400" dirty="0"/>
                  </a:p>
                </p:txBody>
              </p:sp>
            </mc:Choice>
            <mc:Fallback xmlns="">
              <p:sp>
                <p:nvSpPr>
                  <p:cNvPr id="26" name="TextBox 25">
                    <a:extLst>
                      <a:ext uri="{FF2B5EF4-FFF2-40B4-BE49-F238E27FC236}">
                        <a16:creationId xmlns:a16="http://schemas.microsoft.com/office/drawing/2014/main" id="{336B978E-201F-5856-1FC6-71724F3A7B1A}"/>
                      </a:ext>
                    </a:extLst>
                  </p:cNvPr>
                  <p:cNvSpPr txBox="1">
                    <a:spLocks noRot="1" noChangeAspect="1" noMove="1" noResize="1" noEditPoints="1" noAdjustHandles="1" noChangeArrowheads="1" noChangeShapeType="1" noTextEdit="1"/>
                  </p:cNvSpPr>
                  <p:nvPr/>
                </p:nvSpPr>
                <p:spPr>
                  <a:xfrm>
                    <a:off x="11427534" y="534677"/>
                    <a:ext cx="251094" cy="369332"/>
                  </a:xfrm>
                  <a:prstGeom prst="rect">
                    <a:avLst/>
                  </a:prstGeom>
                  <a:blipFill>
                    <a:blip r:embed="rId7"/>
                    <a:stretch>
                      <a:fillRect l="-36842" r="-26316" b="-14286"/>
                    </a:stretch>
                  </a:blipFill>
                </p:spPr>
                <p:txBody>
                  <a:bodyPr/>
                  <a:lstStyle/>
                  <a:p>
                    <a:r>
                      <a:rPr lang="en-US">
                        <a:noFill/>
                      </a:rPr>
                      <a:t> </a:t>
                    </a:r>
                  </a:p>
                </p:txBody>
              </p:sp>
            </mc:Fallback>
          </mc:AlternateContent>
        </p:grpSp>
        <p:cxnSp>
          <p:nvCxnSpPr>
            <p:cNvPr id="28" name="Straight Connector 27">
              <a:extLst>
                <a:ext uri="{FF2B5EF4-FFF2-40B4-BE49-F238E27FC236}">
                  <a16:creationId xmlns:a16="http://schemas.microsoft.com/office/drawing/2014/main" id="{8D1CC662-E0D9-DC29-8AB0-948DFCFEFC0C}"/>
                </a:ext>
              </a:extLst>
            </p:cNvPr>
            <p:cNvCxnSpPr>
              <a:cxnSpLocks/>
              <a:stCxn id="14" idx="5"/>
            </p:cNvCxnSpPr>
            <p:nvPr/>
          </p:nvCxnSpPr>
          <p:spPr>
            <a:xfrm flipH="1" flipV="1">
              <a:off x="6844773" y="1705167"/>
              <a:ext cx="2454451" cy="1098158"/>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05A83DE0-9EEE-30DE-596D-B7CE8AB242B8}"/>
                    </a:ext>
                  </a:extLst>
                </p:cNvPr>
                <p:cNvSpPr txBox="1"/>
                <p:nvPr/>
              </p:nvSpPr>
              <p:spPr>
                <a:xfrm>
                  <a:off x="7711060" y="1608779"/>
                  <a:ext cx="256952" cy="342904"/>
                </a:xfrm>
                <a:prstGeom prst="rect">
                  <a:avLst/>
                </a:prstGeom>
                <a:noFill/>
              </p:spPr>
              <p:txBody>
                <a:bodyPr wrap="none" lIns="0" tIns="0" rIns="0" bIns="0" rtlCol="0">
                  <a:spAutoFit/>
                </a:bodyPr>
                <a:lstStyle/>
                <a:p>
                  <a:pPr/>
                  <a14:m>
                    <m:oMathPara xmlns:m="http://schemas.openxmlformats.org/officeDocument/2006/math">
                      <m:oMath>
                        <m:r>
                          <a:rPr lang="en-US" sz="2400" i="1" smtClean="0">
                            <a:latin typeface="Cambria Math" panose="02040503050406030204" pitchFamily="18" charset="0"/>
                            <a:ea typeface="Cambria Math" panose="02040503050406030204" pitchFamily="18" charset="0"/>
                          </a:rPr>
                          <m:t>∝</m:t>
                        </m:r>
                      </m:oMath>
                    </m:oMathPara>
                  </a14:m>
                  <a:endParaRPr lang="en-US" sz="2400" dirty="0"/>
                </a:p>
              </p:txBody>
            </p:sp>
          </mc:Choice>
          <mc:Fallback xmlns="">
            <p:sp>
              <p:nvSpPr>
                <p:cNvPr id="31" name="TextBox 30">
                  <a:extLst>
                    <a:ext uri="{FF2B5EF4-FFF2-40B4-BE49-F238E27FC236}">
                      <a16:creationId xmlns:a16="http://schemas.microsoft.com/office/drawing/2014/main" id="{05A83DE0-9EEE-30DE-596D-B7CE8AB242B8}"/>
                    </a:ext>
                  </a:extLst>
                </p:cNvPr>
                <p:cNvSpPr txBox="1">
                  <a:spLocks noRot="1" noChangeAspect="1" noMove="1" noResize="1" noEditPoints="1" noAdjustHandles="1" noChangeArrowheads="1" noChangeShapeType="1" noTextEdit="1"/>
                </p:cNvSpPr>
                <p:nvPr/>
              </p:nvSpPr>
              <p:spPr>
                <a:xfrm>
                  <a:off x="7711060" y="1608779"/>
                  <a:ext cx="256952" cy="342904"/>
                </a:xfrm>
                <a:prstGeom prst="rect">
                  <a:avLst/>
                </a:prstGeom>
                <a:blipFill>
                  <a:blip r:embed="rId8"/>
                  <a:stretch>
                    <a:fillRect l="-18182" r="-22727" b="-6897"/>
                  </a:stretch>
                </a:blipFill>
              </p:spPr>
              <p:txBody>
                <a:bodyPr/>
                <a:lstStyle/>
                <a:p>
                  <a:r>
                    <a:rPr lang="en-US">
                      <a:noFill/>
                    </a:rPr>
                    <a:t> </a:t>
                  </a:r>
                </a:p>
              </p:txBody>
            </p:sp>
          </mc:Fallback>
        </mc:AlternateContent>
        <p:cxnSp>
          <p:nvCxnSpPr>
            <p:cNvPr id="32" name="Straight Connector 31">
              <a:extLst>
                <a:ext uri="{FF2B5EF4-FFF2-40B4-BE49-F238E27FC236}">
                  <a16:creationId xmlns:a16="http://schemas.microsoft.com/office/drawing/2014/main" id="{59576DF6-D603-4B53-A0E4-CF3AEDAAB39E}"/>
                </a:ext>
              </a:extLst>
            </p:cNvPr>
            <p:cNvCxnSpPr>
              <a:cxnSpLocks/>
            </p:cNvCxnSpPr>
            <p:nvPr/>
          </p:nvCxnSpPr>
          <p:spPr>
            <a:xfrm flipH="1" flipV="1">
              <a:off x="6434658" y="608618"/>
              <a:ext cx="397163" cy="1141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B6621FA-5968-2F55-5431-4753906A4060}"/>
                </a:ext>
              </a:extLst>
            </p:cNvPr>
            <p:cNvCxnSpPr/>
            <p:nvPr/>
          </p:nvCxnSpPr>
          <p:spPr>
            <a:xfrm flipV="1">
              <a:off x="6874352" y="513909"/>
              <a:ext cx="0" cy="1236083"/>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0F9492B4-0A13-E839-0BE1-8F74BE635BF9}"/>
                    </a:ext>
                  </a:extLst>
                </p:cNvPr>
                <p:cNvSpPr txBox="1"/>
                <p:nvPr/>
              </p:nvSpPr>
              <p:spPr>
                <a:xfrm>
                  <a:off x="6614270" y="675958"/>
                  <a:ext cx="226117" cy="342904"/>
                </a:xfrm>
                <a:prstGeom prst="rect">
                  <a:avLst/>
                </a:prstGeom>
                <a:noFill/>
              </p:spPr>
              <p:txBody>
                <a:bodyPr wrap="none" lIns="0" tIns="0" rIns="0" bIns="0" rtlCol="0">
                  <a:spAutoFit/>
                </a:bodyPr>
                <a:lstStyle/>
                <a:p>
                  <a:pPr/>
                  <a14:m>
                    <m:oMathPara xmlns:m="http://schemas.openxmlformats.org/officeDocument/2006/math">
                      <m:oMath>
                        <m:r>
                          <a:rPr lang="en-US" sz="2400" i="1" smtClean="0">
                            <a:latin typeface="Cambria Math" panose="02040503050406030204" pitchFamily="18" charset="0"/>
                            <a:ea typeface="Cambria Math" panose="02040503050406030204" pitchFamily="18" charset="0"/>
                          </a:rPr>
                          <m:t>𝜃</m:t>
                        </m:r>
                      </m:oMath>
                    </m:oMathPara>
                  </a14:m>
                  <a:endParaRPr lang="en-US" sz="2400" dirty="0"/>
                </a:p>
              </p:txBody>
            </p:sp>
          </mc:Choice>
          <mc:Fallback xmlns="">
            <p:sp>
              <p:nvSpPr>
                <p:cNvPr id="36" name="TextBox 35">
                  <a:extLst>
                    <a:ext uri="{FF2B5EF4-FFF2-40B4-BE49-F238E27FC236}">
                      <a16:creationId xmlns:a16="http://schemas.microsoft.com/office/drawing/2014/main" id="{0F9492B4-0A13-E839-0BE1-8F74BE635BF9}"/>
                    </a:ext>
                  </a:extLst>
                </p:cNvPr>
                <p:cNvSpPr txBox="1">
                  <a:spLocks noRot="1" noChangeAspect="1" noMove="1" noResize="1" noEditPoints="1" noAdjustHandles="1" noChangeArrowheads="1" noChangeShapeType="1" noTextEdit="1"/>
                </p:cNvSpPr>
                <p:nvPr/>
              </p:nvSpPr>
              <p:spPr>
                <a:xfrm>
                  <a:off x="6614270" y="675958"/>
                  <a:ext cx="226117" cy="342904"/>
                </a:xfrm>
                <a:prstGeom prst="rect">
                  <a:avLst/>
                </a:prstGeom>
                <a:blipFill>
                  <a:blip r:embed="rId9"/>
                  <a:stretch>
                    <a:fillRect l="-38889" r="-33333" b="-14286"/>
                  </a:stretch>
                </a:blipFill>
              </p:spPr>
              <p:txBody>
                <a:bodyPr/>
                <a:lstStyle/>
                <a:p>
                  <a:r>
                    <a:rPr lang="en-US">
                      <a:noFill/>
                    </a:rPr>
                    <a:t> </a:t>
                  </a:r>
                </a:p>
              </p:txBody>
            </p:sp>
          </mc:Fallback>
        </mc:AlternateContent>
      </p:grpSp>
    </p:spTree>
    <p:extLst>
      <p:ext uri="{BB962C8B-B14F-4D97-AF65-F5344CB8AC3E}">
        <p14:creationId xmlns:p14="http://schemas.microsoft.com/office/powerpoint/2010/main" val="924884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98A9D-B3D9-9B26-BD97-1AD88EC54141}"/>
              </a:ext>
            </a:extLst>
          </p:cNvPr>
          <p:cNvSpPr>
            <a:spLocks noGrp="1"/>
          </p:cNvSpPr>
          <p:nvPr>
            <p:ph type="title"/>
          </p:nvPr>
        </p:nvSpPr>
        <p:spPr/>
        <p:txBody>
          <a:bodyPr/>
          <a:lstStyle/>
          <a:p>
            <a:r>
              <a:rPr lang="en-US" dirty="0"/>
              <a:t>But what about double initiation?</a:t>
            </a:r>
          </a:p>
        </p:txBody>
      </p:sp>
      <p:pic>
        <p:nvPicPr>
          <p:cNvPr id="4" name="Content Placeholder 4" descr="A diagram of a red and blue diagram&#10;&#10;Description automatically generated">
            <a:extLst>
              <a:ext uri="{FF2B5EF4-FFF2-40B4-BE49-F238E27FC236}">
                <a16:creationId xmlns:a16="http://schemas.microsoft.com/office/drawing/2014/main" id="{FD7B42CF-881B-3F30-1B13-DB3EA1E524A0}"/>
              </a:ext>
            </a:extLst>
          </p:cNvPr>
          <p:cNvPicPr>
            <a:picLocks noGrp="1" noChangeAspect="1"/>
          </p:cNvPicPr>
          <p:nvPr>
            <p:ph idx="1"/>
          </p:nvPr>
        </p:nvPicPr>
        <p:blipFill>
          <a:blip r:embed="rId2"/>
          <a:stretch>
            <a:fillRect/>
          </a:stretch>
        </p:blipFill>
        <p:spPr>
          <a:xfrm>
            <a:off x="6977493" y="1857924"/>
            <a:ext cx="3800689" cy="1920561"/>
          </a:xfrm>
          <a:prstGeom prst="rect">
            <a:avLst/>
          </a:prstGeom>
        </p:spPr>
      </p:pic>
      <p:sp>
        <p:nvSpPr>
          <p:cNvPr id="5" name="Oval 4">
            <a:extLst>
              <a:ext uri="{FF2B5EF4-FFF2-40B4-BE49-F238E27FC236}">
                <a16:creationId xmlns:a16="http://schemas.microsoft.com/office/drawing/2014/main" id="{BDAEC55B-B1D5-0529-4565-FAEAEF9A949B}"/>
              </a:ext>
            </a:extLst>
          </p:cNvPr>
          <p:cNvSpPr/>
          <p:nvPr/>
        </p:nvSpPr>
        <p:spPr>
          <a:xfrm>
            <a:off x="7728155" y="2684213"/>
            <a:ext cx="265471" cy="2679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FFA0310C-BBEC-1730-BCF0-7C26AD2067D3}"/>
              </a:ext>
            </a:extLst>
          </p:cNvPr>
          <p:cNvSpPr/>
          <p:nvPr/>
        </p:nvSpPr>
        <p:spPr>
          <a:xfrm>
            <a:off x="9340637" y="2689133"/>
            <a:ext cx="265471" cy="2679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7" name="Content Placeholder 2">
                <a:extLst>
                  <a:ext uri="{FF2B5EF4-FFF2-40B4-BE49-F238E27FC236}">
                    <a16:creationId xmlns:a16="http://schemas.microsoft.com/office/drawing/2014/main" id="{A02FF1FA-0AD7-5CDB-FCC1-C22703458B01}"/>
                  </a:ext>
                </a:extLst>
              </p:cNvPr>
              <p:cNvSpPr txBox="1">
                <a:spLocks/>
              </p:cNvSpPr>
              <p:nvPr/>
            </p:nvSpPr>
            <p:spPr>
              <a:xfrm>
                <a:off x="710153" y="1641033"/>
                <a:ext cx="1148184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End A </a:t>
                </a:r>
              </a:p>
              <a:p>
                <a:pPr marL="0" indent="0">
                  <a:buNone/>
                </a:pPr>
                <a:endParaRPr lang="en-US" dirty="0"/>
              </a:p>
              <a:p>
                <a:pPr lvl="1"/>
                <a:r>
                  <a:rPr lang="en-US" dirty="0"/>
                  <a:t>From left to right </a:t>
                </a:r>
                <a14:m>
                  <m:oMath xmlns:m="http://schemas.openxmlformats.org/officeDocument/2006/math">
                    <m:r>
                      <a:rPr lang="en-US" i="1" smtClean="0">
                        <a:latin typeface="Cambria Math" panose="02040503050406030204" pitchFamily="18" charset="0"/>
                        <a:ea typeface="Cambria Math" panose="02040503050406030204" pitchFamily="18" charset="0"/>
                      </a:rPr>
                      <m:t>𝜃</m:t>
                    </m:r>
                    <m:r>
                      <a:rPr lang="en-GB" b="0" i="1" smtClean="0">
                        <a:latin typeface="Cambria Math" panose="02040503050406030204" pitchFamily="18" charset="0"/>
                        <a:ea typeface="Cambria Math" panose="02040503050406030204" pitchFamily="18" charset="0"/>
                      </a:rPr>
                      <m:t>=0 </m:t>
                    </m:r>
                    <m:r>
                      <a:rPr lang="en-GB" b="0" i="1" smtClean="0">
                        <a:latin typeface="Cambria Math" panose="02040503050406030204" pitchFamily="18" charset="0"/>
                        <a:ea typeface="Cambria Math" panose="02040503050406030204" pitchFamily="18" charset="0"/>
                      </a:rPr>
                      <m:t>𝑎𝑛𝑑</m:t>
                    </m:r>
                    <m:r>
                      <a:rPr lang="en-GB" b="0" i="1" smtClean="0">
                        <a:latin typeface="Cambria Math" panose="02040503050406030204" pitchFamily="18" charset="0"/>
                        <a:ea typeface="Cambria Math" panose="02040503050406030204" pitchFamily="18" charset="0"/>
                      </a:rPr>
                      <m:t> −0=0</m:t>
                    </m:r>
                  </m:oMath>
                </a14:m>
                <a:endParaRPr lang="en-US" dirty="0"/>
              </a:p>
              <a:p>
                <a:pPr marL="0" indent="0">
                  <a:buFont typeface="Arial" panose="020B0604020202020204" pitchFamily="34" charset="0"/>
                  <a:buNone/>
                </a:pPr>
                <a:endParaRPr lang="en-US" dirty="0"/>
              </a:p>
              <a:p>
                <a:r>
                  <a:rPr lang="en-US" dirty="0"/>
                  <a:t>End B</a:t>
                </a:r>
              </a:p>
              <a:p>
                <a:pPr marL="0" indent="0">
                  <a:buNone/>
                </a:pPr>
                <a:endParaRPr lang="en-US" dirty="0"/>
              </a:p>
              <a:p>
                <a:pPr lvl="1"/>
                <a:r>
                  <a:rPr lang="en-US" dirty="0"/>
                  <a:t>From right to left </a:t>
                </a:r>
                <a14:m>
                  <m:oMath xmlns:m="http://schemas.openxmlformats.org/officeDocument/2006/math">
                    <m:r>
                      <a:rPr lang="en-US" i="1" smtClean="0">
                        <a:latin typeface="Cambria Math" panose="02040503050406030204" pitchFamily="18" charset="0"/>
                        <a:ea typeface="Cambria Math" panose="02040503050406030204" pitchFamily="18" charset="0"/>
                      </a:rPr>
                      <m:t>𝜃</m:t>
                    </m:r>
                    <m:r>
                      <a:rPr lang="en-GB" b="0" i="1" smtClean="0">
                        <a:latin typeface="Cambria Math" panose="02040503050406030204" pitchFamily="18" charset="0"/>
                        <a:ea typeface="Cambria Math" panose="02040503050406030204" pitchFamily="18" charset="0"/>
                      </a:rPr>
                      <m:t>=7 </m:t>
                    </m:r>
                    <m:r>
                      <a:rPr lang="en-GB" b="0" i="1" smtClean="0">
                        <a:latin typeface="Cambria Math" panose="02040503050406030204" pitchFamily="18" charset="0"/>
                        <a:ea typeface="Cambria Math" panose="02040503050406030204" pitchFamily="18" charset="0"/>
                      </a:rPr>
                      <m:t>𝑎𝑛𝑑</m:t>
                    </m:r>
                    <m:r>
                      <a:rPr lang="en-GB" b="0" i="1" smtClean="0">
                        <a:latin typeface="Cambria Math" panose="02040503050406030204" pitchFamily="18" charset="0"/>
                        <a:ea typeface="Cambria Math" panose="02040503050406030204" pitchFamily="18" charset="0"/>
                      </a:rPr>
                      <m:t>−7 =0</m:t>
                    </m:r>
                  </m:oMath>
                </a14:m>
                <a:endParaRPr lang="en-US" dirty="0"/>
              </a:p>
            </p:txBody>
          </p:sp>
        </mc:Choice>
        <mc:Fallback xmlns="">
          <p:sp>
            <p:nvSpPr>
              <p:cNvPr id="7" name="Content Placeholder 2">
                <a:extLst>
                  <a:ext uri="{FF2B5EF4-FFF2-40B4-BE49-F238E27FC236}">
                    <a16:creationId xmlns:a16="http://schemas.microsoft.com/office/drawing/2014/main" id="{A02FF1FA-0AD7-5CDB-FCC1-C22703458B01}"/>
                  </a:ext>
                </a:extLst>
              </p:cNvPr>
              <p:cNvSpPr txBox="1">
                <a:spLocks noRot="1" noChangeAspect="1" noMove="1" noResize="1" noEditPoints="1" noAdjustHandles="1" noChangeArrowheads="1" noChangeShapeType="1" noTextEdit="1"/>
              </p:cNvSpPr>
              <p:nvPr/>
            </p:nvSpPr>
            <p:spPr>
              <a:xfrm>
                <a:off x="710153" y="1641033"/>
                <a:ext cx="11481847" cy="3575934"/>
              </a:xfrm>
              <a:prstGeom prst="rect">
                <a:avLst/>
              </a:prstGeom>
              <a:blipFill>
                <a:blip r:embed="rId3"/>
                <a:stretch>
                  <a:fillRect l="-883" t="-3191"/>
                </a:stretch>
              </a:blipFill>
            </p:spPr>
            <p:txBody>
              <a:bodyPr/>
              <a:lstStyle/>
              <a:p>
                <a:r>
                  <a:rPr lang="en-US">
                    <a:noFill/>
                  </a:rPr>
                  <a:t> </a:t>
                </a:r>
              </a:p>
            </p:txBody>
          </p:sp>
        </mc:Fallback>
      </mc:AlternateContent>
    </p:spTree>
    <p:extLst>
      <p:ext uri="{BB962C8B-B14F-4D97-AF65-F5344CB8AC3E}">
        <p14:creationId xmlns:p14="http://schemas.microsoft.com/office/powerpoint/2010/main" val="683118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ext Box 4">
            <a:extLst>
              <a:ext uri="{FF2B5EF4-FFF2-40B4-BE49-F238E27FC236}">
                <a16:creationId xmlns:a16="http://schemas.microsoft.com/office/drawing/2014/main" id="{5F794D6D-179C-5C42-59E5-0B9781547CEE}"/>
              </a:ext>
            </a:extLst>
          </p:cNvPr>
          <p:cNvSpPr txBox="1">
            <a:spLocks noChangeArrowheads="1"/>
          </p:cNvSpPr>
          <p:nvPr/>
        </p:nvSpPr>
        <p:spPr bwMode="auto">
          <a:xfrm>
            <a:off x="477981" y="1122363"/>
            <a:ext cx="4023360" cy="32041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nSpc>
                <a:spcPct val="90000"/>
              </a:lnSpc>
              <a:spcBef>
                <a:spcPct val="0"/>
              </a:spcBef>
              <a:spcAft>
                <a:spcPts val="600"/>
              </a:spcAft>
              <a:buClrTx/>
              <a:buNone/>
            </a:pPr>
            <a:r>
              <a:rPr lang="en-US" altLang="en-US" sz="4800" b="1" kern="1200" dirty="0">
                <a:solidFill>
                  <a:schemeClr val="tx1"/>
                </a:solidFill>
                <a:latin typeface="+mj-lt"/>
                <a:ea typeface="+mj-ea"/>
                <a:cs typeface="+mj-cs"/>
              </a:rPr>
              <a:t> But what’s wrong with Gurney?</a:t>
            </a:r>
          </a:p>
        </p:txBody>
      </p:sp>
      <p:sp>
        <p:nvSpPr>
          <p:cNvPr id="20489" name="Rectangle 2048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91" name="Rectangle 2049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A diagram of a diagram of a cycle&#10;&#10;Description automatically generated">
            <a:extLst>
              <a:ext uri="{FF2B5EF4-FFF2-40B4-BE49-F238E27FC236}">
                <a16:creationId xmlns:a16="http://schemas.microsoft.com/office/drawing/2014/main" id="{C065F4DE-1BF1-C1A8-207A-F4EA404D932B}"/>
              </a:ext>
            </a:extLst>
          </p:cNvPr>
          <p:cNvPicPr>
            <a:picLocks noChangeAspect="1"/>
          </p:cNvPicPr>
          <p:nvPr/>
        </p:nvPicPr>
        <p:blipFill>
          <a:blip r:embed="rId3"/>
          <a:stretch>
            <a:fillRect/>
          </a:stretch>
        </p:blipFill>
        <p:spPr>
          <a:xfrm>
            <a:off x="3940557" y="188611"/>
            <a:ext cx="8151922" cy="6480777"/>
          </a:xfrm>
          <a:prstGeom prst="rect">
            <a:avLst/>
          </a:prstGeom>
        </p:spPr>
      </p:pic>
    </p:spTree>
    <p:extLst>
      <p:ext uri="{BB962C8B-B14F-4D97-AF65-F5344CB8AC3E}">
        <p14:creationId xmlns:p14="http://schemas.microsoft.com/office/powerpoint/2010/main" val="7719809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text with black text&#10;&#10;Description automatically generated">
            <a:extLst>
              <a:ext uri="{FF2B5EF4-FFF2-40B4-BE49-F238E27FC236}">
                <a16:creationId xmlns:a16="http://schemas.microsoft.com/office/drawing/2014/main" id="{C20EF0D4-0547-0DC2-332C-89F537894E12}"/>
              </a:ext>
            </a:extLst>
          </p:cNvPr>
          <p:cNvPicPr>
            <a:picLocks noChangeAspect="1"/>
          </p:cNvPicPr>
          <p:nvPr/>
        </p:nvPicPr>
        <p:blipFill>
          <a:blip r:embed="rId2"/>
          <a:stretch>
            <a:fillRect/>
          </a:stretch>
        </p:blipFill>
        <p:spPr>
          <a:xfrm>
            <a:off x="757980" y="1390333"/>
            <a:ext cx="10905066" cy="4416551"/>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Box 4">
            <a:extLst>
              <a:ext uri="{FF2B5EF4-FFF2-40B4-BE49-F238E27FC236}">
                <a16:creationId xmlns:a16="http://schemas.microsoft.com/office/drawing/2014/main" id="{FF3E6490-1B54-A434-3FF0-266D1B737FA9}"/>
              </a:ext>
            </a:extLst>
          </p:cNvPr>
          <p:cNvSpPr txBox="1">
            <a:spLocks noChangeArrowheads="1"/>
          </p:cNvSpPr>
          <p:nvPr/>
        </p:nvSpPr>
        <p:spPr bwMode="auto">
          <a:xfrm>
            <a:off x="1664534" y="109482"/>
            <a:ext cx="9890135" cy="9722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nSpc>
                <a:spcPct val="90000"/>
              </a:lnSpc>
              <a:spcBef>
                <a:spcPct val="0"/>
              </a:spcBef>
              <a:spcAft>
                <a:spcPts val="600"/>
              </a:spcAft>
              <a:buClrTx/>
              <a:buNone/>
            </a:pPr>
            <a:r>
              <a:rPr lang="en-US" altLang="en-US" sz="4800" b="1" kern="1200" dirty="0">
                <a:solidFill>
                  <a:schemeClr val="tx1"/>
                </a:solidFill>
                <a:latin typeface="+mj-lt"/>
                <a:ea typeface="+mj-ea"/>
                <a:cs typeface="+mj-cs"/>
              </a:rPr>
              <a:t> But what’s wrong with Gurney?</a:t>
            </a:r>
          </a:p>
        </p:txBody>
      </p:sp>
    </p:spTree>
    <p:extLst>
      <p:ext uri="{BB962C8B-B14F-4D97-AF65-F5344CB8AC3E}">
        <p14:creationId xmlns:p14="http://schemas.microsoft.com/office/powerpoint/2010/main" val="1482137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 screen&#10;&#10;AI-generated content may be incorrect.">
            <a:extLst>
              <a:ext uri="{FF2B5EF4-FFF2-40B4-BE49-F238E27FC236}">
                <a16:creationId xmlns:a16="http://schemas.microsoft.com/office/drawing/2014/main" id="{E084BCBE-5722-D9B0-6A58-A7F8138C2B6A}"/>
              </a:ext>
            </a:extLst>
          </p:cNvPr>
          <p:cNvPicPr>
            <a:picLocks noChangeAspect="1"/>
          </p:cNvPicPr>
          <p:nvPr/>
        </p:nvPicPr>
        <p:blipFill>
          <a:blip r:embed="rId2"/>
          <a:srcRect l="32733" t="20327" r="18844" b="24157"/>
          <a:stretch>
            <a:fillRect/>
          </a:stretch>
        </p:blipFill>
        <p:spPr>
          <a:xfrm>
            <a:off x="3408843" y="622051"/>
            <a:ext cx="5433167" cy="4717377"/>
          </a:xfrm>
          <a:prstGeom prst="rect">
            <a:avLst/>
          </a:prstGeom>
        </p:spPr>
      </p:pic>
      <p:sp>
        <p:nvSpPr>
          <p:cNvPr id="2" name="Title 1">
            <a:extLst>
              <a:ext uri="{FF2B5EF4-FFF2-40B4-BE49-F238E27FC236}">
                <a16:creationId xmlns:a16="http://schemas.microsoft.com/office/drawing/2014/main" id="{BDA1EEFA-2A59-4264-4850-DD591E824F77}"/>
              </a:ext>
            </a:extLst>
          </p:cNvPr>
          <p:cNvSpPr>
            <a:spLocks noGrp="1"/>
          </p:cNvSpPr>
          <p:nvPr>
            <p:ph type="title"/>
          </p:nvPr>
        </p:nvSpPr>
        <p:spPr/>
        <p:txBody>
          <a:bodyPr>
            <a:normAutofit/>
          </a:bodyPr>
          <a:lstStyle/>
          <a:p>
            <a:r>
              <a:rPr lang="en-US" sz="3600" dirty="0"/>
              <a:t>Initial Velocity of Primary Fragments for Various Geometries:</a:t>
            </a:r>
          </a:p>
        </p:txBody>
      </p:sp>
      <p:sp>
        <p:nvSpPr>
          <p:cNvPr id="3" name="Content Placeholder 2">
            <a:extLst>
              <a:ext uri="{FF2B5EF4-FFF2-40B4-BE49-F238E27FC236}">
                <a16:creationId xmlns:a16="http://schemas.microsoft.com/office/drawing/2014/main" id="{8A2333F7-4C79-F75C-4FBE-379D38ED29F8}"/>
              </a:ext>
            </a:extLst>
          </p:cNvPr>
          <p:cNvSpPr>
            <a:spLocks noGrp="1"/>
          </p:cNvSpPr>
          <p:nvPr>
            <p:ph idx="1"/>
          </p:nvPr>
        </p:nvSpPr>
        <p:spPr>
          <a:xfrm>
            <a:off x="358219" y="1825625"/>
            <a:ext cx="1927781" cy="3575934"/>
          </a:xfrm>
        </p:spPr>
        <p:txBody>
          <a:bodyPr/>
          <a:lstStyle/>
          <a:p>
            <a:r>
              <a:rPr lang="en-US" dirty="0"/>
              <a:t>L/D≥2</a:t>
            </a:r>
          </a:p>
          <a:p>
            <a:r>
              <a:rPr lang="en-US" dirty="0"/>
              <a:t>1≤C/M≤5</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AE8CDA72-4342-3A9C-7C93-2CE92C2F97B1}"/>
                  </a:ext>
                </a:extLst>
              </p:cNvPr>
              <p:cNvSpPr txBox="1"/>
              <p:nvPr/>
            </p:nvSpPr>
            <p:spPr>
              <a:xfrm>
                <a:off x="2863962" y="2819402"/>
                <a:ext cx="486030" cy="570413"/>
              </a:xfrm>
              <a:prstGeom prst="rect">
                <a:avLst/>
              </a:prstGeom>
              <a:noFill/>
            </p:spPr>
            <p:txBody>
              <a:bodyPr wrap="none" lIns="0" tIns="0" rIns="0" bIns="0" rtlCol="0">
                <a:spAutoFit/>
              </a:bodyPr>
              <a:lstStyle/>
              <a:p>
                <a:pPr/>
                <a14:m>
                  <m:oMathPara xmlns:m="http://schemas.openxmlformats.org/officeDocument/2006/math">
                    <m:oMath>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𝑜</m:t>
                              </m:r>
                            </m:sub>
                          </m:sSub>
                        </m:num>
                        <m:den>
                          <m:rad>
                            <m:radPr>
                              <m:degHide m:val="on"/>
                              <m:ctrlPr>
                                <a:rPr lang="en-US" i="1" smtClean="0">
                                  <a:latin typeface="Cambria Math" panose="02040503050406030204" pitchFamily="18" charset="0"/>
                                </a:rPr>
                              </m:ctrlPr>
                            </m:radPr>
                            <m:deg/>
                            <m:e>
                              <m:r>
                                <a:rPr lang="en-GB" b="0" i="1" smtClean="0">
                                  <a:latin typeface="Cambria Math" panose="02040503050406030204" pitchFamily="18" charset="0"/>
                                </a:rPr>
                                <m:t>2</m:t>
                              </m:r>
                              <m:r>
                                <a:rPr lang="en-GB" b="0" i="1" smtClean="0">
                                  <a:latin typeface="Cambria Math" panose="02040503050406030204" pitchFamily="18" charset="0"/>
                                </a:rPr>
                                <m:t>𝐸</m:t>
                              </m:r>
                            </m:e>
                          </m:rad>
                        </m:den>
                      </m:f>
                    </m:oMath>
                  </m:oMathPara>
                </a14:m>
                <a:endParaRPr lang="en-US" dirty="0"/>
              </a:p>
            </p:txBody>
          </p:sp>
        </mc:Choice>
        <mc:Fallback xmlns="">
          <p:sp>
            <p:nvSpPr>
              <p:cNvPr id="7" name="TextBox 6">
                <a:extLst>
                  <a:ext uri="{FF2B5EF4-FFF2-40B4-BE49-F238E27FC236}">
                    <a16:creationId xmlns:a16="http://schemas.microsoft.com/office/drawing/2014/main" id="{AE8CDA72-4342-3A9C-7C93-2CE92C2F97B1}"/>
                  </a:ext>
                </a:extLst>
              </p:cNvPr>
              <p:cNvSpPr txBox="1">
                <a:spLocks noRot="1" noChangeAspect="1" noMove="1" noResize="1" noEditPoints="1" noAdjustHandles="1" noChangeArrowheads="1" noChangeShapeType="1" noTextEdit="1"/>
              </p:cNvSpPr>
              <p:nvPr/>
            </p:nvSpPr>
            <p:spPr>
              <a:xfrm>
                <a:off x="2863962" y="2819402"/>
                <a:ext cx="486030" cy="570413"/>
              </a:xfrm>
              <a:prstGeom prst="rect">
                <a:avLst/>
              </a:prstGeom>
              <a:blipFill>
                <a:blip r:embed="rId3"/>
                <a:stretch>
                  <a:fillRect t="-2222" r="-7692" b="-111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94BBE1C8-F198-8CB2-8DF8-C222F423B7CC}"/>
                  </a:ext>
                </a:extLst>
              </p:cNvPr>
              <p:cNvSpPr txBox="1"/>
              <p:nvPr/>
            </p:nvSpPr>
            <p:spPr>
              <a:xfrm>
                <a:off x="5693230" y="5214256"/>
                <a:ext cx="493853" cy="360099"/>
              </a:xfrm>
              <a:prstGeom prst="rect">
                <a:avLst/>
              </a:prstGeom>
              <a:noFill/>
            </p:spPr>
            <p:txBody>
              <a:bodyPr wrap="none" lIns="0" tIns="0" rIns="0" bIns="0" rtlCol="0">
                <a:spAutoFit/>
              </a:bodyPr>
              <a:lstStyle/>
              <a:p>
                <a:pPr/>
                <a14:m>
                  <m:oMathPara xmlns:m="http://schemas.openxmlformats.org/officeDocument/2006/math">
                    <m:oMath>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𝐶</m:t>
                          </m:r>
                        </m:num>
                        <m:den>
                          <m:r>
                            <a:rPr lang="en-GB" b="0" i="1" smtClean="0">
                              <a:latin typeface="Cambria Math" panose="02040503050406030204" pitchFamily="18" charset="0"/>
                            </a:rPr>
                            <m:t>𝑀</m:t>
                          </m:r>
                        </m:den>
                      </m:f>
                    </m:oMath>
                  </m:oMathPara>
                </a14:m>
                <a:endParaRPr lang="en-US" dirty="0"/>
              </a:p>
            </p:txBody>
          </p:sp>
        </mc:Choice>
        <mc:Fallback xmlns="">
          <p:sp>
            <p:nvSpPr>
              <p:cNvPr id="9" name="TextBox 8">
                <a:extLst>
                  <a:ext uri="{FF2B5EF4-FFF2-40B4-BE49-F238E27FC236}">
                    <a16:creationId xmlns:a16="http://schemas.microsoft.com/office/drawing/2014/main" id="{94BBE1C8-F198-8CB2-8DF8-C222F423B7CC}"/>
                  </a:ext>
                </a:extLst>
              </p:cNvPr>
              <p:cNvSpPr txBox="1">
                <a:spLocks noRot="1" noChangeAspect="1" noMove="1" noResize="1" noEditPoints="1" noAdjustHandles="1" noChangeArrowheads="1" noChangeShapeType="1" noTextEdit="1"/>
              </p:cNvSpPr>
              <p:nvPr/>
            </p:nvSpPr>
            <p:spPr>
              <a:xfrm>
                <a:off x="5693230" y="5214256"/>
                <a:ext cx="493853" cy="360099"/>
              </a:xfrm>
              <a:prstGeom prst="rect">
                <a:avLst/>
              </a:prstGeom>
              <a:blipFill>
                <a:blip r:embed="rId4"/>
                <a:stretch>
                  <a:fillRect l="-70000" t="-151724" r="-35000" b="-234483"/>
                </a:stretch>
              </a:blipFill>
            </p:spPr>
            <p:txBody>
              <a:bodyPr/>
              <a:lstStyle/>
              <a:p>
                <a:r>
                  <a:rPr lang="en-US">
                    <a:noFill/>
                  </a:rPr>
                  <a:t> </a:t>
                </a:r>
              </a:p>
            </p:txBody>
          </p:sp>
        </mc:Fallback>
      </mc:AlternateContent>
    </p:spTree>
    <p:extLst>
      <p:ext uri="{BB962C8B-B14F-4D97-AF65-F5344CB8AC3E}">
        <p14:creationId xmlns:p14="http://schemas.microsoft.com/office/powerpoint/2010/main" val="19862439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E98E8F7D-1193-4584-4E29-C5B708733873}"/>
              </a:ext>
            </a:extLst>
          </p:cNvPr>
          <p:cNvSpPr txBox="1">
            <a:spLocks/>
          </p:cNvSpPr>
          <p:nvPr/>
        </p:nvSpPr>
        <p:spPr>
          <a:xfrm>
            <a:off x="638881" y="457200"/>
            <a:ext cx="10909640" cy="1368614"/>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5100" dirty="0">
                <a:solidFill>
                  <a:schemeClr val="tx1"/>
                </a:solidFill>
                <a:latin typeface="+mj-lt"/>
                <a:ea typeface="+mj-ea"/>
                <a:cs typeface="+mj-cs"/>
              </a:rPr>
              <a:t>Fragment Direction and Case Geometry</a:t>
            </a:r>
          </a:p>
        </p:txBody>
      </p:sp>
      <p:sp>
        <p:nvSpPr>
          <p:cNvPr id="2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Diagram, schematic&#10;&#10;Description automatically generated">
            <a:extLst>
              <a:ext uri="{FF2B5EF4-FFF2-40B4-BE49-F238E27FC236}">
                <a16:creationId xmlns:a16="http://schemas.microsoft.com/office/drawing/2014/main" id="{7CD0B6F9-D14E-1A56-A388-21B61D6F44C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0526" y="2642616"/>
            <a:ext cx="4713443" cy="3605784"/>
          </a:xfrm>
          <a:prstGeom prst="rect">
            <a:avLst/>
          </a:prstGeom>
        </p:spPr>
      </p:pic>
      <p:pic>
        <p:nvPicPr>
          <p:cNvPr id="6" name="Picture 5" descr="Diagram, shape&#10;&#10;Description automatically generated">
            <a:extLst>
              <a:ext uri="{FF2B5EF4-FFF2-40B4-BE49-F238E27FC236}">
                <a16:creationId xmlns:a16="http://schemas.microsoft.com/office/drawing/2014/main" id="{756E78A3-15E9-3F9F-317E-05B844A2CB8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54496" y="2964706"/>
            <a:ext cx="5614416" cy="2961604"/>
          </a:xfrm>
          <a:prstGeom prst="rect">
            <a:avLst/>
          </a:prstGeom>
        </p:spPr>
      </p:pic>
    </p:spTree>
    <p:extLst>
      <p:ext uri="{BB962C8B-B14F-4D97-AF65-F5344CB8AC3E}">
        <p14:creationId xmlns:p14="http://schemas.microsoft.com/office/powerpoint/2010/main" val="2298532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sz="2400" dirty="0"/>
              <a:t>We can now estimate the effectiveness of a given warhead and the characteristics adequate to defeat a given target. Such analysis requires a knowledge of:</a:t>
            </a:r>
          </a:p>
          <a:p>
            <a:endParaRPr lang="en-US" sz="2400" dirty="0"/>
          </a:p>
          <a:p>
            <a:pPr marL="457200" indent="-457200">
              <a:buFont typeface="Wingdings" pitchFamily="2" charset="2"/>
              <a:buChar char="Ø"/>
            </a:pPr>
            <a:r>
              <a:rPr lang="en-US" sz="2400" dirty="0"/>
              <a:t>The fragment velocity relative to the warhead</a:t>
            </a:r>
          </a:p>
          <a:p>
            <a:pPr marL="457200" indent="-457200">
              <a:buFont typeface="Wingdings" pitchFamily="2" charset="2"/>
              <a:buChar char="Ø"/>
            </a:pPr>
            <a:r>
              <a:rPr lang="en-US" sz="2400" dirty="0"/>
              <a:t>The direction of fragments relative to the warhead</a:t>
            </a:r>
          </a:p>
          <a:p>
            <a:pPr marL="457200" indent="-457200">
              <a:buFont typeface="Wingdings" pitchFamily="2" charset="2"/>
              <a:buChar char="Ø"/>
            </a:pPr>
            <a:r>
              <a:rPr lang="en-US" sz="2400" dirty="0"/>
              <a:t>The penetration performance of the fragments (size, velocity)</a:t>
            </a:r>
          </a:p>
          <a:p>
            <a:pPr marL="457200" indent="-457200">
              <a:buFont typeface="Wingdings" pitchFamily="2" charset="2"/>
              <a:buChar char="Ø"/>
            </a:pPr>
            <a:r>
              <a:rPr lang="en-US" sz="2400" dirty="0"/>
              <a:t>The engagement kinematics (relationship of target to warhead)</a:t>
            </a:r>
          </a:p>
          <a:p>
            <a:pPr marL="457200" indent="-457200">
              <a:buFont typeface="Wingdings" pitchFamily="2" charset="2"/>
              <a:buChar char="Ø"/>
            </a:pPr>
            <a:r>
              <a:rPr lang="en-US" sz="2400" dirty="0"/>
              <a:t>The number of fragments likely to strike the target.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520503"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Effectiveness of warheads</a:t>
            </a:r>
          </a:p>
        </p:txBody>
      </p:sp>
    </p:spTree>
    <p:extLst>
      <p:ext uri="{BB962C8B-B14F-4D97-AF65-F5344CB8AC3E}">
        <p14:creationId xmlns:p14="http://schemas.microsoft.com/office/powerpoint/2010/main" val="24096346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81383" y="1198733"/>
            <a:ext cx="10803903" cy="3864989"/>
          </a:xfrm>
        </p:spPr>
        <p:txBody>
          <a:bodyPr wrap="square"/>
          <a:lstStyle/>
          <a:p>
            <a:r>
              <a:rPr lang="en-US" sz="2000" dirty="0"/>
              <a:t>For simplicity, we may consider this in stages:</a:t>
            </a:r>
          </a:p>
          <a:p>
            <a:endParaRPr lang="en-US" sz="2000" dirty="0"/>
          </a:p>
          <a:p>
            <a:pPr marL="457200" indent="-457200">
              <a:buFont typeface="Wingdings" pitchFamily="2" charset="2"/>
              <a:buChar char="Ø"/>
            </a:pPr>
            <a:r>
              <a:rPr lang="en-US" sz="2000" dirty="0"/>
              <a:t>Knowing the </a:t>
            </a:r>
            <a:r>
              <a:rPr lang="en-US" sz="2000" b="1" i="1" dirty="0"/>
              <a:t>energy density </a:t>
            </a:r>
            <a:r>
              <a:rPr lang="en-US" sz="2000" dirty="0"/>
              <a:t>required to defeat the target, calculate the minimum lethal velocity for a fragment of the shape and size judged to be formed by the warhead</a:t>
            </a:r>
          </a:p>
          <a:p>
            <a:pPr marL="457200" indent="-457200">
              <a:buFont typeface="Wingdings" pitchFamily="2" charset="2"/>
              <a:buChar char="Ø"/>
            </a:pPr>
            <a:r>
              <a:rPr lang="en-US" sz="2000" dirty="0"/>
              <a:t>Knowing the </a:t>
            </a:r>
            <a:r>
              <a:rPr lang="en-US" sz="2000" b="1" i="1" dirty="0"/>
              <a:t>relative velocities </a:t>
            </a:r>
            <a:r>
              <a:rPr lang="en-US" sz="2000" dirty="0"/>
              <a:t>of warhead and target, calculate the velocity of the missile relative to the target</a:t>
            </a:r>
          </a:p>
          <a:p>
            <a:pPr marL="457200" indent="-457200">
              <a:buFont typeface="Wingdings" pitchFamily="2" charset="2"/>
              <a:buChar char="Ø"/>
            </a:pPr>
            <a:r>
              <a:rPr lang="en-US" sz="2000" dirty="0"/>
              <a:t>Knowing the </a:t>
            </a:r>
            <a:r>
              <a:rPr lang="en-US" sz="2000" b="1" i="1" dirty="0"/>
              <a:t>initial velocity </a:t>
            </a:r>
            <a:r>
              <a:rPr lang="en-US" sz="2000" dirty="0"/>
              <a:t>(Gurney) and </a:t>
            </a:r>
            <a:r>
              <a:rPr lang="en-US" sz="2000" b="1" i="1" dirty="0"/>
              <a:t>direction of the fragments </a:t>
            </a:r>
            <a:r>
              <a:rPr lang="en-US" sz="2000" dirty="0"/>
              <a:t>(Taylor) relative to the warhead, calculate the initial fragment velocities relative to the target</a:t>
            </a:r>
          </a:p>
          <a:p>
            <a:pPr marL="457200" indent="-457200">
              <a:buFont typeface="Wingdings" pitchFamily="2" charset="2"/>
              <a:buChar char="Ø"/>
            </a:pPr>
            <a:r>
              <a:rPr lang="en-US" sz="2000" dirty="0"/>
              <a:t>Knowing the initial fragment velocities relative to the target, calculate the range which reduces velocities to the minimum lethal velocity (</a:t>
            </a:r>
            <a:r>
              <a:rPr lang="en-US" sz="2000" b="1" i="1" dirty="0"/>
              <a:t>lethal range</a:t>
            </a:r>
            <a:r>
              <a:rPr lang="en-US" sz="2000" dirty="0"/>
              <a:t>)</a:t>
            </a:r>
          </a:p>
          <a:p>
            <a:pPr marL="457200" indent="-457200">
              <a:buFont typeface="Wingdings" pitchFamily="2" charset="2"/>
              <a:buChar char="Ø"/>
            </a:pPr>
            <a:r>
              <a:rPr lang="en-US" sz="2000" dirty="0"/>
              <a:t>Knowing the lethal range and the number and direction of fragments produced by the warhead, calculate the number of fragments per unit area (</a:t>
            </a:r>
            <a:r>
              <a:rPr lang="en-US" sz="2000" b="1" i="1" dirty="0"/>
              <a:t>fragment density</a:t>
            </a:r>
            <a:r>
              <a:rPr lang="en-US" sz="2000" dirty="0"/>
              <a:t>) impacting the target</a:t>
            </a:r>
          </a:p>
          <a:p>
            <a:r>
              <a:rPr lang="en-US" sz="2000" dirty="0"/>
              <a:t>Note: the envelope of lethal velocities for all fragments defines </a:t>
            </a:r>
            <a:r>
              <a:rPr lang="en-US" sz="2000" b="1" i="1" dirty="0"/>
              <a:t>lethal volume</a:t>
            </a:r>
            <a:r>
              <a:rPr lang="en-US" sz="2000" dirty="0"/>
              <a:t>. </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520503"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Effectiveness of warheads</a:t>
            </a:r>
          </a:p>
        </p:txBody>
      </p:sp>
    </p:spTree>
    <p:extLst>
      <p:ext uri="{BB962C8B-B14F-4D97-AF65-F5344CB8AC3E}">
        <p14:creationId xmlns:p14="http://schemas.microsoft.com/office/powerpoint/2010/main" val="10753017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1"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46879" y="998002"/>
            <a:ext cx="3182940" cy="1471959"/>
          </a:xfrm>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2000" kern="1200" dirty="0">
                <a:solidFill>
                  <a:srgbClr val="FFFFFF"/>
                </a:solidFill>
                <a:latin typeface="+mj-lt"/>
                <a:ea typeface="+mj-ea"/>
                <a:cs typeface="+mj-cs"/>
              </a:rPr>
              <a:t>Fragment Penetration </a:t>
            </a:r>
          </a:p>
          <a:p>
            <a:pPr>
              <a:spcBef>
                <a:spcPct val="0"/>
              </a:spcBef>
              <a:spcAft>
                <a:spcPts val="600"/>
              </a:spcAft>
            </a:pPr>
            <a:endParaRPr lang="en-US" sz="2000" kern="1200" dirty="0">
              <a:solidFill>
                <a:srgbClr val="FFFFFF"/>
              </a:solidFill>
              <a:latin typeface="+mj-lt"/>
              <a:ea typeface="+mj-ea"/>
              <a:cs typeface="+mj-cs"/>
            </a:endParaRPr>
          </a:p>
          <a:p>
            <a:pPr>
              <a:spcBef>
                <a:spcPct val="0"/>
              </a:spcBef>
              <a:spcAft>
                <a:spcPts val="600"/>
              </a:spcAft>
            </a:pPr>
            <a:r>
              <a:rPr lang="en-US" sz="2000" kern="1200" dirty="0">
                <a:solidFill>
                  <a:srgbClr val="FFFFFF"/>
                </a:solidFill>
                <a:latin typeface="+mj-lt"/>
                <a:ea typeface="+mj-ea"/>
                <a:cs typeface="+mj-cs"/>
              </a:rPr>
              <a:t>The Milne-de-</a:t>
            </a:r>
            <a:r>
              <a:rPr lang="en-US" sz="2000" kern="1200" dirty="0" err="1">
                <a:solidFill>
                  <a:srgbClr val="FFFFFF"/>
                </a:solidFill>
                <a:latin typeface="+mj-lt"/>
                <a:ea typeface="+mj-ea"/>
                <a:cs typeface="+mj-cs"/>
              </a:rPr>
              <a:t>Marre</a:t>
            </a:r>
            <a:r>
              <a:rPr lang="en-US" sz="2000" kern="1200" dirty="0">
                <a:solidFill>
                  <a:srgbClr val="FFFFFF"/>
                </a:solidFill>
                <a:latin typeface="+mj-lt"/>
                <a:ea typeface="+mj-ea"/>
                <a:cs typeface="+mj-cs"/>
              </a:rPr>
              <a:t> Equation as a compromise to:</a:t>
            </a:r>
          </a:p>
        </p:txBody>
      </p:sp>
      <p:sp>
        <p:nvSpPr>
          <p:cNvPr id="10" name="Content Placeholder 9">
            <a:extLst>
              <a:ext uri="{FF2B5EF4-FFF2-40B4-BE49-F238E27FC236}">
                <a16:creationId xmlns:a16="http://schemas.microsoft.com/office/drawing/2014/main" id="{26673CDC-4829-CD55-8D20-5B6D6CB0044F}"/>
              </a:ext>
            </a:extLst>
          </p:cNvPr>
          <p:cNvSpPr>
            <a:spLocks noGrp="1"/>
          </p:cNvSpPr>
          <p:nvPr>
            <p:ph idx="1"/>
          </p:nvPr>
        </p:nvSpPr>
        <p:spPr>
          <a:xfrm>
            <a:off x="1139635" y="2546161"/>
            <a:ext cx="3200451" cy="2985929"/>
          </a:xfrm>
        </p:spPr>
        <p:txBody>
          <a:bodyPr vert="horz" lIns="91440" tIns="45720" rIns="91440" bIns="45720" rtlCol="0" anchor="t">
            <a:normAutofit/>
          </a:bodyPr>
          <a:lstStyle/>
          <a:p>
            <a:pPr indent="-228600">
              <a:buFont typeface="Arial" panose="020B0604020202020204" pitchFamily="34" charset="0"/>
              <a:buChar char="•"/>
            </a:pPr>
            <a:r>
              <a:rPr lang="en-US" sz="2400" dirty="0">
                <a:solidFill>
                  <a:srgbClr val="FEFFFF"/>
                </a:solidFill>
              </a:rPr>
              <a:t>Ductile failure</a:t>
            </a:r>
          </a:p>
          <a:p>
            <a:pPr indent="-228600">
              <a:buFont typeface="Arial" panose="020B0604020202020204" pitchFamily="34" charset="0"/>
              <a:buChar char="•"/>
            </a:pPr>
            <a:r>
              <a:rPr lang="en-US" sz="2400" dirty="0">
                <a:solidFill>
                  <a:srgbClr val="FEFFFF"/>
                </a:solidFill>
              </a:rPr>
              <a:t>Plug failure</a:t>
            </a:r>
          </a:p>
        </p:txBody>
      </p:sp>
      <p:pic>
        <p:nvPicPr>
          <p:cNvPr id="6" name="Content Placeholder 5" descr="Text&#10;&#10;Description automatically generated">
            <a:extLst>
              <a:ext uri="{FF2B5EF4-FFF2-40B4-BE49-F238E27FC236}">
                <a16:creationId xmlns:a16="http://schemas.microsoft.com/office/drawing/2014/main" id="{A29E14B8-C2EC-D7D0-0BF9-56BFCAB9269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90191" y="643467"/>
            <a:ext cx="5755229" cy="5251646"/>
          </a:xfrm>
          <a:prstGeom prst="rect">
            <a:avLst/>
          </a:prstGeom>
        </p:spPr>
      </p:pic>
    </p:spTree>
    <p:extLst>
      <p:ext uri="{BB962C8B-B14F-4D97-AF65-F5344CB8AC3E}">
        <p14:creationId xmlns:p14="http://schemas.microsoft.com/office/powerpoint/2010/main" val="2831273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Diagram&#10;&#10;Description automatically generated">
            <a:extLst>
              <a:ext uri="{FF2B5EF4-FFF2-40B4-BE49-F238E27FC236}">
                <a16:creationId xmlns:a16="http://schemas.microsoft.com/office/drawing/2014/main" id="{1FAAC037-69C3-21A6-392E-6A568A4D27CA}"/>
              </a:ext>
            </a:extLst>
          </p:cNvPr>
          <p:cNvPicPr>
            <a:picLocks noGrp="1" noChangeAspect="1"/>
          </p:cNvPicPr>
          <p:nvPr>
            <p:ph idx="1"/>
          </p:nvPr>
        </p:nvPicPr>
        <p:blipFill>
          <a:blip r:embed="rId2"/>
          <a:stretch>
            <a:fillRect/>
          </a:stretch>
        </p:blipFill>
        <p:spPr>
          <a:xfrm>
            <a:off x="209862" y="143448"/>
            <a:ext cx="5664200" cy="3048000"/>
          </a:xfrm>
        </p:spPr>
      </p:pic>
      <p:pic>
        <p:nvPicPr>
          <p:cNvPr id="15" name="Picture 14" descr="A picture containing text&#10;&#10;Description automatically generated">
            <a:extLst>
              <a:ext uri="{FF2B5EF4-FFF2-40B4-BE49-F238E27FC236}">
                <a16:creationId xmlns:a16="http://schemas.microsoft.com/office/drawing/2014/main" id="{FE6192C1-D0BC-8975-5562-CF969823AF0C}"/>
              </a:ext>
            </a:extLst>
          </p:cNvPr>
          <p:cNvPicPr>
            <a:picLocks noChangeAspect="1"/>
          </p:cNvPicPr>
          <p:nvPr/>
        </p:nvPicPr>
        <p:blipFill>
          <a:blip r:embed="rId3"/>
          <a:stretch>
            <a:fillRect/>
          </a:stretch>
        </p:blipFill>
        <p:spPr>
          <a:xfrm>
            <a:off x="209862" y="3372995"/>
            <a:ext cx="2590800" cy="1244600"/>
          </a:xfrm>
          <a:prstGeom prst="rect">
            <a:avLst/>
          </a:prstGeom>
        </p:spPr>
      </p:pic>
      <p:pic>
        <p:nvPicPr>
          <p:cNvPr id="17" name="Picture 16" descr="Text, whiteboard&#10;&#10;Description automatically generated">
            <a:extLst>
              <a:ext uri="{FF2B5EF4-FFF2-40B4-BE49-F238E27FC236}">
                <a16:creationId xmlns:a16="http://schemas.microsoft.com/office/drawing/2014/main" id="{8FFB6135-9C06-B21E-2BBD-C9BCC906BC66}"/>
              </a:ext>
            </a:extLst>
          </p:cNvPr>
          <p:cNvPicPr>
            <a:picLocks noChangeAspect="1"/>
          </p:cNvPicPr>
          <p:nvPr/>
        </p:nvPicPr>
        <p:blipFill>
          <a:blip r:embed="rId4"/>
          <a:stretch>
            <a:fillRect/>
          </a:stretch>
        </p:blipFill>
        <p:spPr>
          <a:xfrm>
            <a:off x="206531" y="4799142"/>
            <a:ext cx="2603500" cy="1727200"/>
          </a:xfrm>
          <a:prstGeom prst="rect">
            <a:avLst/>
          </a:prstGeom>
        </p:spPr>
      </p:pic>
      <p:pic>
        <p:nvPicPr>
          <p:cNvPr id="19" name="Picture 18" descr="Chart, waterfall chart&#10;&#10;Description automatically generated">
            <a:extLst>
              <a:ext uri="{FF2B5EF4-FFF2-40B4-BE49-F238E27FC236}">
                <a16:creationId xmlns:a16="http://schemas.microsoft.com/office/drawing/2014/main" id="{601D119C-CCDE-2E70-0C52-41B8EFD70E7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19460" y="170595"/>
            <a:ext cx="5491397" cy="3020853"/>
          </a:xfrm>
          <a:prstGeom prst="rect">
            <a:avLst/>
          </a:prstGeom>
        </p:spPr>
      </p:pic>
      <p:pic>
        <p:nvPicPr>
          <p:cNvPr id="21" name="Picture 20" descr="Text&#10;&#10;Description automatically generated">
            <a:extLst>
              <a:ext uri="{FF2B5EF4-FFF2-40B4-BE49-F238E27FC236}">
                <a16:creationId xmlns:a16="http://schemas.microsoft.com/office/drawing/2014/main" id="{FDC70D3A-9667-DEE2-3BBD-3DF784AAC1B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481071" y="3372995"/>
            <a:ext cx="2246026" cy="1433810"/>
          </a:xfrm>
          <a:prstGeom prst="rect">
            <a:avLst/>
          </a:prstGeom>
        </p:spPr>
      </p:pic>
      <p:pic>
        <p:nvPicPr>
          <p:cNvPr id="23" name="Picture 22" descr="A picture containing text&#10;&#10;Description automatically generated">
            <a:extLst>
              <a:ext uri="{FF2B5EF4-FFF2-40B4-BE49-F238E27FC236}">
                <a16:creationId xmlns:a16="http://schemas.microsoft.com/office/drawing/2014/main" id="{1E987DBC-8204-A882-BAC8-DA564615F0FD}"/>
              </a:ext>
            </a:extLst>
          </p:cNvPr>
          <p:cNvPicPr>
            <a:picLocks noChangeAspect="1"/>
          </p:cNvPicPr>
          <p:nvPr/>
        </p:nvPicPr>
        <p:blipFill>
          <a:blip r:embed="rId7"/>
          <a:stretch>
            <a:fillRect/>
          </a:stretch>
        </p:blipFill>
        <p:spPr>
          <a:xfrm>
            <a:off x="2926101" y="3372995"/>
            <a:ext cx="6438900" cy="1612900"/>
          </a:xfrm>
          <a:prstGeom prst="rect">
            <a:avLst/>
          </a:prstGeom>
        </p:spPr>
      </p:pic>
      <p:sp>
        <p:nvSpPr>
          <p:cNvPr id="24" name="Content Placeholder 1">
            <a:extLst>
              <a:ext uri="{FF2B5EF4-FFF2-40B4-BE49-F238E27FC236}">
                <a16:creationId xmlns:a16="http://schemas.microsoft.com/office/drawing/2014/main" id="{982E8414-7843-8148-F924-B80D085E99E7}"/>
              </a:ext>
            </a:extLst>
          </p:cNvPr>
          <p:cNvSpPr txBox="1">
            <a:spLocks/>
          </p:cNvSpPr>
          <p:nvPr/>
        </p:nvSpPr>
        <p:spPr>
          <a:xfrm>
            <a:off x="2926102" y="4985895"/>
            <a:ext cx="6554970"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This relationship works well for velocities up to 1000 ms</a:t>
            </a:r>
            <a:r>
              <a:rPr lang="en-GB" baseline="30000" dirty="0"/>
              <a:t>-1</a:t>
            </a:r>
            <a:r>
              <a:rPr lang="en-GB" dirty="0"/>
              <a:t> and 30</a:t>
            </a:r>
            <a:r>
              <a:rPr lang="en-GB" baseline="30000" dirty="0"/>
              <a:t>o</a:t>
            </a:r>
            <a:r>
              <a:rPr lang="en-GB" dirty="0"/>
              <a:t> obliquity</a:t>
            </a:r>
          </a:p>
        </p:txBody>
      </p:sp>
    </p:spTree>
    <p:extLst>
      <p:ext uri="{BB962C8B-B14F-4D97-AF65-F5344CB8AC3E}">
        <p14:creationId xmlns:p14="http://schemas.microsoft.com/office/powerpoint/2010/main" val="433424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2">
            <a:extLst>
              <a:ext uri="{FF2B5EF4-FFF2-40B4-BE49-F238E27FC236}">
                <a16:creationId xmlns:a16="http://schemas.microsoft.com/office/drawing/2014/main" id="{C8045ED9-9E2B-E048-84F1-57A9031D765D}"/>
              </a:ext>
            </a:extLst>
          </p:cNvPr>
          <p:cNvSpPr>
            <a:spLocks noGrp="1"/>
          </p:cNvSpPr>
          <p:nvPr>
            <p:ph type="sldNum" sz="quarter" idx="10"/>
          </p:nvPr>
        </p:nvSpPr>
        <p:spPr>
          <a:xfrm>
            <a:off x="11576984" y="250629"/>
            <a:ext cx="364217" cy="12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38</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0" y="348270"/>
            <a:ext cx="6096000" cy="1260000"/>
          </a:xfrm>
          <a:prstGeom prst="rect">
            <a:avLst/>
          </a:prstGeom>
          <a:solidFill>
            <a:schemeClr val="accent1">
              <a:alpha val="90000"/>
            </a:schemeClr>
          </a:solidFill>
        </p:spPr>
        <p:txBody>
          <a:bodyPr vert="horz" lIns="756000" tIns="0" rIns="0" bIns="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48"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FFFFFF"/>
                </a:solidFill>
                <a:effectLst/>
                <a:uLnTx/>
                <a:uFillTx/>
                <a:latin typeface="Calibri Light"/>
                <a:ea typeface="+mn-ea"/>
                <a:cs typeface="+mn-cs"/>
              </a:rPr>
              <a:t>Fragment Slow-Down</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sz="quarter" idx="17"/>
          </p:nvPr>
        </p:nvSpPr>
        <p:spPr>
          <a:xfrm>
            <a:off x="6601201" y="442941"/>
            <a:ext cx="5340000" cy="3072393"/>
          </a:xfrm>
        </p:spPr>
        <p:txBody>
          <a:bodyPr vert="horz" lIns="0" tIns="0" rIns="0" bIns="0" rtlCol="0">
            <a:normAutofit/>
          </a:bodyPr>
          <a:lstStyle/>
          <a:p>
            <a:r>
              <a:rPr lang="en-GB" sz="2400" dirty="0"/>
              <a:t>We have seen how the penetration (in the non-hydrodynamic region is affected by KE density, which depends upon fragment geometry and velocity. </a:t>
            </a:r>
          </a:p>
          <a:p>
            <a:r>
              <a:rPr lang="en-GB" sz="2400" dirty="0"/>
              <a:t>Fragments slow down as they pass through a medium and an initially lethal fragment becomes sub-lethal at a sufficient distance</a:t>
            </a:r>
          </a:p>
          <a:p>
            <a:endParaRPr lang="en-GB" sz="2400" dirty="0"/>
          </a:p>
        </p:txBody>
      </p:sp>
      <mc:AlternateContent xmlns:mc="http://schemas.openxmlformats.org/markup-compatibility/2006" xmlns:a14="http://schemas.microsoft.com/office/drawing/2010/main">
        <mc:Choice Requires="a14">
          <p:sp>
            <p:nvSpPr>
              <p:cNvPr id="4" name="Text Placeholder 3">
                <a:extLst>
                  <a:ext uri="{FF2B5EF4-FFF2-40B4-BE49-F238E27FC236}">
                    <a16:creationId xmlns:a16="http://schemas.microsoft.com/office/drawing/2014/main" id="{181E9C97-2CD4-EC35-A263-A3F6B7566E65}"/>
                  </a:ext>
                </a:extLst>
              </p:cNvPr>
              <p:cNvSpPr txBox="1">
                <a:spLocks noGrp="1"/>
              </p:cNvSpPr>
              <p:nvPr>
                <p:ph type="body" sz="quarter" idx="18"/>
              </p:nvPr>
            </p:nvSpPr>
            <p:spPr>
              <a:xfrm>
                <a:off x="6601201" y="3924812"/>
                <a:ext cx="4343066" cy="2270109"/>
              </a:xfrm>
              <a:prstGeom prst="rect">
                <a:avLst/>
              </a:prstGeom>
              <a:noFill/>
            </p:spPr>
            <p:txBody>
              <a:bodyPr wrap="square" rtlCol="0">
                <a:spAutoFit/>
              </a:bodyPr>
              <a:lstStyle/>
              <a:p>
                <a14:m>
                  <m:oMath xmlns:m="http://schemas.openxmlformats.org/officeDocument/2006/math">
                    <m:r>
                      <a:rPr lang="en-US" sz="1800" i="1" smtClean="0">
                        <a:latin typeface="Cambria Math" panose="02040503050406030204" pitchFamily="18" charset="0"/>
                      </a:rPr>
                      <m:t>𝑉</m:t>
                    </m:r>
                    <m:r>
                      <a:rPr lang="en-US" sz="1800" i="1" baseline="-25000" smtClean="0">
                        <a:latin typeface="Cambria Math" panose="02040503050406030204" pitchFamily="18" charset="0"/>
                      </a:rPr>
                      <m:t>𝑠</m:t>
                    </m:r>
                  </m:oMath>
                </a14:m>
                <a:r>
                  <a:rPr lang="en-US" sz="1800" dirty="0"/>
                  <a:t> = velocity at distance S (m)</a:t>
                </a:r>
              </a:p>
              <a:p>
                <a14:m>
                  <m:oMath xmlns:m="http://schemas.openxmlformats.org/officeDocument/2006/math">
                    <m:r>
                      <a:rPr lang="en-US" sz="1800" i="1" smtClean="0">
                        <a:latin typeface="Cambria Math" panose="02040503050406030204" pitchFamily="18" charset="0"/>
                      </a:rPr>
                      <m:t>𝑉</m:t>
                    </m:r>
                    <m:r>
                      <a:rPr lang="en-GB" sz="1800" b="0" i="1" smtClean="0">
                        <a:latin typeface="Cambria Math" panose="02040503050406030204" pitchFamily="18" charset="0"/>
                      </a:rPr>
                      <m:t>𝑜</m:t>
                    </m:r>
                  </m:oMath>
                </a14:m>
                <a:r>
                  <a:rPr lang="en-US" sz="1800" dirty="0"/>
                  <a:t> = initial velocity from Gurney (ms</a:t>
                </a:r>
                <a:r>
                  <a:rPr lang="en-US" sz="1800" baseline="30000" dirty="0"/>
                  <a:t>-1</a:t>
                </a:r>
                <a:r>
                  <a:rPr lang="en-US" sz="1800" dirty="0"/>
                  <a:t>)</a:t>
                </a:r>
              </a:p>
              <a:p>
                <a14:m>
                  <m:oMath xmlns:m="http://schemas.openxmlformats.org/officeDocument/2006/math">
                    <m:r>
                      <a:rPr lang="en-US" sz="1800" i="1" smtClean="0">
                        <a:latin typeface="Cambria Math" panose="02040503050406030204" pitchFamily="18" charset="0"/>
                      </a:rPr>
                      <m:t>𝐶</m:t>
                    </m:r>
                    <m:r>
                      <a:rPr lang="en-US" sz="1800" i="1" baseline="-25000" smtClean="0">
                        <a:latin typeface="Cambria Math" panose="02040503050406030204" pitchFamily="18" charset="0"/>
                      </a:rPr>
                      <m:t>𝑑</m:t>
                    </m:r>
                  </m:oMath>
                </a14:m>
                <a:r>
                  <a:rPr lang="en-US" sz="1800" baseline="-25000" dirty="0"/>
                  <a:t> </a:t>
                </a:r>
                <a:r>
                  <a:rPr lang="en-US" sz="1800" dirty="0"/>
                  <a:t>= drag coefficient in medium</a:t>
                </a:r>
              </a:p>
              <a:p>
                <a:r>
                  <a:rPr lang="en-US" sz="1800" dirty="0"/>
                  <a:t>m = fragment mass (kg)</a:t>
                </a:r>
              </a:p>
              <a:p>
                <a:r>
                  <a:rPr lang="en-US" sz="1800" dirty="0"/>
                  <a:t>A = cross-sectional area of fragment (m</a:t>
                </a:r>
                <a:r>
                  <a:rPr lang="en-US" sz="1800" baseline="30000" dirty="0"/>
                  <a:t>2</a:t>
                </a:r>
                <a:r>
                  <a:rPr lang="en-US" sz="1800" dirty="0"/>
                  <a:t>)</a:t>
                </a:r>
              </a:p>
              <a:p>
                <a14:m>
                  <m:oMath xmlns:m="http://schemas.openxmlformats.org/officeDocument/2006/math">
                    <m:sSub>
                      <m:sSubPr>
                        <m:ctrlPr>
                          <a:rPr lang="en-US" sz="1800" i="1" smtClean="0">
                            <a:latin typeface="Cambria Math" panose="02040503050406030204" pitchFamily="18" charset="0"/>
                            <a:ea typeface="Cambria Math" panose="02040503050406030204" pitchFamily="18" charset="0"/>
                          </a:rPr>
                        </m:ctrlPr>
                      </m:sSubPr>
                      <m:e>
                        <m:r>
                          <a:rPr lang="en-US" sz="1800" i="1" smtClean="0">
                            <a:latin typeface="Cambria Math" panose="02040503050406030204" pitchFamily="18" charset="0"/>
                            <a:ea typeface="Cambria Math" panose="02040503050406030204" pitchFamily="18" charset="0"/>
                          </a:rPr>
                          <m:t>𝜌</m:t>
                        </m:r>
                      </m:e>
                      <m:sub>
                        <m:r>
                          <a:rPr lang="en-GB" sz="1800" b="0" i="1" smtClean="0">
                            <a:latin typeface="Cambria Math" panose="02040503050406030204" pitchFamily="18" charset="0"/>
                          </a:rPr>
                          <m:t>𝑎</m:t>
                        </m:r>
                      </m:sub>
                    </m:sSub>
                  </m:oMath>
                </a14:m>
                <a:r>
                  <a:rPr lang="en-US" sz="1800" dirty="0"/>
                  <a:t> = density of air (kg m</a:t>
                </a:r>
                <a:r>
                  <a:rPr lang="en-US" sz="1800" baseline="30000" dirty="0"/>
                  <a:t>-3</a:t>
                </a:r>
                <a:r>
                  <a:rPr lang="en-US" sz="1800" dirty="0"/>
                  <a:t>)</a:t>
                </a:r>
              </a:p>
            </p:txBody>
          </p:sp>
        </mc:Choice>
        <mc:Fallback xmlns="">
          <p:sp>
            <p:nvSpPr>
              <p:cNvPr id="4" name="Text Placeholder 3">
                <a:extLst>
                  <a:ext uri="{FF2B5EF4-FFF2-40B4-BE49-F238E27FC236}">
                    <a16:creationId xmlns:a16="http://schemas.microsoft.com/office/drawing/2014/main" id="{181E9C97-2CD4-EC35-A263-A3F6B7566E65}"/>
                  </a:ext>
                </a:extLst>
              </p:cNvPr>
              <p:cNvSpPr txBox="1">
                <a:spLocks noGrp="1" noRot="1" noChangeAspect="1" noMove="1" noResize="1" noEditPoints="1" noAdjustHandles="1" noChangeArrowheads="1" noChangeShapeType="1" noTextEdit="1"/>
              </p:cNvSpPr>
              <p:nvPr>
                <p:ph type="body" sz="quarter" idx="18"/>
              </p:nvPr>
            </p:nvSpPr>
            <p:spPr>
              <a:xfrm>
                <a:off x="6601201" y="3924812"/>
                <a:ext cx="4343066" cy="2270109"/>
              </a:xfrm>
              <a:prstGeom prst="rect">
                <a:avLst/>
              </a:prstGeom>
              <a:blipFill>
                <a:blip r:embed="rId3"/>
                <a:stretch>
                  <a:fillRect l="-3207" t="-3911" b="-558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FAFC6195-FAAC-98A3-9023-EF828A2A7CC7}"/>
                  </a:ext>
                </a:extLst>
              </p:cNvPr>
              <p:cNvSpPr txBox="1"/>
              <p:nvPr/>
            </p:nvSpPr>
            <p:spPr>
              <a:xfrm>
                <a:off x="704730" y="2006382"/>
                <a:ext cx="3831242" cy="84350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𝑉</m:t>
                          </m:r>
                        </m:e>
                        <m:sub>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𝑠</m:t>
                          </m:r>
                        </m:sub>
                      </m:sSub>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sSub>
                        <m:sSubPr>
                          <m:ctrlP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𝑉</m:t>
                          </m:r>
                        </m:e>
                        <m:sub>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𝑜</m:t>
                          </m:r>
                        </m:sub>
                      </m:sSub>
                      <m:sSup>
                        <m:sSupPr>
                          <m:ctrlP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pPr>
                        <m:e>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𝑒</m:t>
                          </m:r>
                        </m:e>
                        <m:sup>
                          <m:d>
                            <m:dPr>
                              <m:ctrlP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dPr>
                            <m:e>
                              <m:f>
                                <m:fPr>
                                  <m:ctrlP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fPr>
                                <m:num>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sSub>
                                    <m:sSubPr>
                                      <m:ctrlP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𝐶</m:t>
                                      </m:r>
                                    </m:e>
                                    <m:sub>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𝑑</m:t>
                                      </m:r>
                                    </m:sub>
                                  </m:sSub>
                                  <m:sSub>
                                    <m:sSubPr>
                                      <m:ctrlP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ctrlPr>
                                    </m:sSubPr>
                                    <m:e>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𝜌</m:t>
                                      </m:r>
                                    </m:e>
                                    <m:sub>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𝑎𝑖𝑟</m:t>
                                      </m:r>
                                    </m:sub>
                                  </m:sSub>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𝐴𝑆</m:t>
                                  </m:r>
                                </m:num>
                                <m:den>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2</m:t>
                                  </m:r>
                                  <m:r>
                                    <a:rPr kumimoji="0" lang="en-GB" sz="3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𝑚</m:t>
                                  </m:r>
                                </m:den>
                              </m:f>
                            </m:e>
                          </m:d>
                        </m:sup>
                      </m:sSup>
                    </m:oMath>
                  </m:oMathPara>
                </a14:m>
                <a:endParaRPr kumimoji="0" lang="en-US" sz="3600" b="0" i="0" u="none" strike="noStrike" kern="1200" cap="none" spc="0" normalizeH="0" baseline="0" noProof="0" dirty="0">
                  <a:ln>
                    <a:noFill/>
                  </a:ln>
                  <a:solidFill>
                    <a:srgbClr val="3D4146"/>
                  </a:solidFill>
                  <a:effectLst/>
                  <a:uLnTx/>
                  <a:uFillTx/>
                  <a:latin typeface="Calibri Light"/>
                  <a:ea typeface="+mn-ea"/>
                  <a:cs typeface="+mn-cs"/>
                </a:endParaRPr>
              </a:p>
            </p:txBody>
          </p:sp>
        </mc:Choice>
        <mc:Fallback xmlns="">
          <p:sp>
            <p:nvSpPr>
              <p:cNvPr id="6" name="TextBox 5">
                <a:extLst>
                  <a:ext uri="{FF2B5EF4-FFF2-40B4-BE49-F238E27FC236}">
                    <a16:creationId xmlns:a16="http://schemas.microsoft.com/office/drawing/2014/main" id="{FAFC6195-FAAC-98A3-9023-EF828A2A7CC7}"/>
                  </a:ext>
                </a:extLst>
              </p:cNvPr>
              <p:cNvSpPr txBox="1">
                <a:spLocks noRot="1" noChangeAspect="1" noMove="1" noResize="1" noEditPoints="1" noAdjustHandles="1" noChangeArrowheads="1" noChangeShapeType="1" noTextEdit="1"/>
              </p:cNvSpPr>
              <p:nvPr/>
            </p:nvSpPr>
            <p:spPr>
              <a:xfrm>
                <a:off x="704730" y="2006382"/>
                <a:ext cx="3831242" cy="843501"/>
              </a:xfrm>
              <a:prstGeom prst="rect">
                <a:avLst/>
              </a:prstGeom>
              <a:blipFill>
                <a:blip r:embed="rId4"/>
                <a:stretch>
                  <a:fillRect l="-2310" t="-1471" b="-4412"/>
                </a:stretch>
              </a:blipFill>
            </p:spPr>
            <p:txBody>
              <a:bodyPr/>
              <a:lstStyle/>
              <a:p>
                <a:r>
                  <a:rPr lang="en-US">
                    <a:noFill/>
                  </a:rPr>
                  <a:t> </a:t>
                </a:r>
              </a:p>
            </p:txBody>
          </p:sp>
        </mc:Fallback>
      </mc:AlternateContent>
      <p:graphicFrame>
        <p:nvGraphicFramePr>
          <p:cNvPr id="8" name="Table 4">
            <a:extLst>
              <a:ext uri="{FF2B5EF4-FFF2-40B4-BE49-F238E27FC236}">
                <a16:creationId xmlns:a16="http://schemas.microsoft.com/office/drawing/2014/main" id="{11C0DBDD-5F7A-3913-B2A0-5DCA2372436A}"/>
              </a:ext>
            </a:extLst>
          </p:cNvPr>
          <p:cNvGraphicFramePr>
            <a:graphicFrameLocks noGrp="1"/>
          </p:cNvGraphicFramePr>
          <p:nvPr/>
        </p:nvGraphicFramePr>
        <p:xfrm>
          <a:off x="704730" y="2947328"/>
          <a:ext cx="5049299" cy="3261734"/>
        </p:xfrm>
        <a:graphic>
          <a:graphicData uri="http://schemas.openxmlformats.org/drawingml/2006/table">
            <a:tbl>
              <a:tblPr firstRow="1" bandRow="1">
                <a:tableStyleId>{5C22544A-7EE6-4342-B048-85BDC9FD1C3A}</a:tableStyleId>
              </a:tblPr>
              <a:tblGrid>
                <a:gridCol w="2774450">
                  <a:extLst>
                    <a:ext uri="{9D8B030D-6E8A-4147-A177-3AD203B41FA5}">
                      <a16:colId xmlns:a16="http://schemas.microsoft.com/office/drawing/2014/main" val="2982580476"/>
                    </a:ext>
                  </a:extLst>
                </a:gridCol>
                <a:gridCol w="2274849">
                  <a:extLst>
                    <a:ext uri="{9D8B030D-6E8A-4147-A177-3AD203B41FA5}">
                      <a16:colId xmlns:a16="http://schemas.microsoft.com/office/drawing/2014/main" val="3047258824"/>
                    </a:ext>
                  </a:extLst>
                </a:gridCol>
              </a:tblGrid>
              <a:tr h="366113">
                <a:tc>
                  <a:txBody>
                    <a:bodyPr/>
                    <a:lstStyle/>
                    <a:p>
                      <a:r>
                        <a:rPr lang="en-US" sz="1600" dirty="0"/>
                        <a:t>Shape</a:t>
                      </a:r>
                    </a:p>
                  </a:txBody>
                  <a:tcPr/>
                </a:tc>
                <a:tc>
                  <a:txBody>
                    <a:bodyPr/>
                    <a:lstStyle/>
                    <a:p>
                      <a:r>
                        <a:rPr lang="en-US" sz="1600" dirty="0"/>
                        <a:t>Drag Coefficient (air)</a:t>
                      </a:r>
                    </a:p>
                  </a:txBody>
                  <a:tcPr/>
                </a:tc>
                <a:extLst>
                  <a:ext uri="{0D108BD9-81ED-4DB2-BD59-A6C34878D82A}">
                    <a16:rowId xmlns:a16="http://schemas.microsoft.com/office/drawing/2014/main" val="3212964656"/>
                  </a:ext>
                </a:extLst>
              </a:tr>
              <a:tr h="366113">
                <a:tc>
                  <a:txBody>
                    <a:bodyPr/>
                    <a:lstStyle/>
                    <a:p>
                      <a:r>
                        <a:rPr lang="en-US" sz="1600" dirty="0"/>
                        <a:t>Sphere</a:t>
                      </a:r>
                    </a:p>
                  </a:txBody>
                  <a:tcPr/>
                </a:tc>
                <a:tc>
                  <a:txBody>
                    <a:bodyPr/>
                    <a:lstStyle/>
                    <a:p>
                      <a:r>
                        <a:rPr lang="en-US" sz="1600" dirty="0"/>
                        <a:t>0.9</a:t>
                      </a:r>
                    </a:p>
                  </a:txBody>
                  <a:tcPr/>
                </a:tc>
                <a:extLst>
                  <a:ext uri="{0D108BD9-81ED-4DB2-BD59-A6C34878D82A}">
                    <a16:rowId xmlns:a16="http://schemas.microsoft.com/office/drawing/2014/main" val="3353898732"/>
                  </a:ext>
                </a:extLst>
              </a:tr>
              <a:tr h="632377">
                <a:tc>
                  <a:txBody>
                    <a:bodyPr/>
                    <a:lstStyle/>
                    <a:p>
                      <a:r>
                        <a:rPr lang="en-US" sz="1600" dirty="0"/>
                        <a:t>Cube (edge on, tumbling)</a:t>
                      </a:r>
                    </a:p>
                  </a:txBody>
                  <a:tcPr/>
                </a:tc>
                <a:tc>
                  <a:txBody>
                    <a:bodyPr/>
                    <a:lstStyle/>
                    <a:p>
                      <a:r>
                        <a:rPr lang="en-US" sz="1600" dirty="0"/>
                        <a:t>1.1</a:t>
                      </a:r>
                    </a:p>
                  </a:txBody>
                  <a:tcPr/>
                </a:tc>
                <a:extLst>
                  <a:ext uri="{0D108BD9-81ED-4DB2-BD59-A6C34878D82A}">
                    <a16:rowId xmlns:a16="http://schemas.microsoft.com/office/drawing/2014/main" val="2443473651"/>
                  </a:ext>
                </a:extLst>
              </a:tr>
              <a:tr h="632377">
                <a:tc>
                  <a:txBody>
                    <a:bodyPr/>
                    <a:lstStyle/>
                    <a:p>
                      <a:r>
                        <a:rPr lang="en-US" sz="1600" dirty="0"/>
                        <a:t>Cube (face-on, tumbling)</a:t>
                      </a:r>
                    </a:p>
                  </a:txBody>
                  <a:tcPr/>
                </a:tc>
                <a:tc>
                  <a:txBody>
                    <a:bodyPr/>
                    <a:lstStyle/>
                    <a:p>
                      <a:r>
                        <a:rPr lang="en-US" sz="1600" dirty="0"/>
                        <a:t>1.6</a:t>
                      </a:r>
                    </a:p>
                  </a:txBody>
                  <a:tcPr/>
                </a:tc>
                <a:extLst>
                  <a:ext uri="{0D108BD9-81ED-4DB2-BD59-A6C34878D82A}">
                    <a16:rowId xmlns:a16="http://schemas.microsoft.com/office/drawing/2014/main" val="3304321578"/>
                  </a:ext>
                </a:extLst>
              </a:tr>
              <a:tr h="632377">
                <a:tc>
                  <a:txBody>
                    <a:bodyPr/>
                    <a:lstStyle/>
                    <a:p>
                      <a:r>
                        <a:rPr lang="en-US" sz="1600" dirty="0"/>
                        <a:t>Cylinder (end-on)</a:t>
                      </a:r>
                    </a:p>
                  </a:txBody>
                  <a:tcPr/>
                </a:tc>
                <a:tc>
                  <a:txBody>
                    <a:bodyPr/>
                    <a:lstStyle/>
                    <a:p>
                      <a:r>
                        <a:rPr lang="en-US" sz="1600" dirty="0"/>
                        <a:t>1.7</a:t>
                      </a:r>
                    </a:p>
                  </a:txBody>
                  <a:tcPr/>
                </a:tc>
                <a:extLst>
                  <a:ext uri="{0D108BD9-81ED-4DB2-BD59-A6C34878D82A}">
                    <a16:rowId xmlns:a16="http://schemas.microsoft.com/office/drawing/2014/main" val="3612093462"/>
                  </a:ext>
                </a:extLst>
              </a:tr>
              <a:tr h="632377">
                <a:tc>
                  <a:txBody>
                    <a:bodyPr/>
                    <a:lstStyle/>
                    <a:p>
                      <a:r>
                        <a:rPr lang="en-US" sz="1600" dirty="0"/>
                        <a:t>(Cylinder (side-on)</a:t>
                      </a:r>
                    </a:p>
                  </a:txBody>
                  <a:tcPr/>
                </a:tc>
                <a:tc>
                  <a:txBody>
                    <a:bodyPr/>
                    <a:lstStyle/>
                    <a:p>
                      <a:r>
                        <a:rPr lang="en-US" sz="1600" dirty="0"/>
                        <a:t>1.2</a:t>
                      </a:r>
                    </a:p>
                  </a:txBody>
                  <a:tcPr/>
                </a:tc>
                <a:extLst>
                  <a:ext uri="{0D108BD9-81ED-4DB2-BD59-A6C34878D82A}">
                    <a16:rowId xmlns:a16="http://schemas.microsoft.com/office/drawing/2014/main" val="2048013172"/>
                  </a:ext>
                </a:extLst>
              </a:tr>
            </a:tbl>
          </a:graphicData>
        </a:graphic>
      </p:graphicFrame>
    </p:spTree>
    <p:extLst>
      <p:ext uri="{BB962C8B-B14F-4D97-AF65-F5344CB8AC3E}">
        <p14:creationId xmlns:p14="http://schemas.microsoft.com/office/powerpoint/2010/main" val="15507989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D494128-DA85-638E-9CF2-E7FB4E51946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65ED07BA-CCB1-2F8A-06D7-3E822F353BA0}"/>
              </a:ext>
            </a:extLst>
          </p:cNvPr>
          <p:cNvSpPr>
            <a:spLocks noGrp="1"/>
          </p:cNvSpPr>
          <p:nvPr>
            <p:ph type="title"/>
          </p:nvPr>
        </p:nvSpPr>
        <p:spPr/>
        <p:txBody>
          <a:bodyPr/>
          <a:lstStyle/>
          <a:p>
            <a:r>
              <a:rPr lang="en-US" dirty="0"/>
              <a:t>Fragment Slow-Down</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D247F89D-2547-C1CA-9123-F3D45F4CDAC1}"/>
                  </a:ext>
                </a:extLst>
              </p:cNvPr>
              <p:cNvSpPr>
                <a:spLocks noGrp="1"/>
              </p:cNvSpPr>
              <p:nvPr>
                <p:ph sz="quarter" idx="16"/>
              </p:nvPr>
            </p:nvSpPr>
            <p:spPr>
              <a:xfrm>
                <a:off x="220392" y="2159001"/>
                <a:ext cx="5340000" cy="3073392"/>
              </a:xfrm>
            </p:spPr>
            <p:txBody>
              <a:bodyPr/>
              <a:lstStyle/>
              <a:p>
                <a:pPr marL="0" indent="0">
                  <a:buNone/>
                </a:pPr>
                <a:r>
                  <a:rPr lang="en-US" sz="2400" dirty="0"/>
                  <a:t>Problem:</a:t>
                </a:r>
              </a:p>
              <a:p>
                <a:r>
                  <a:rPr lang="en-US" sz="2400" dirty="0"/>
                  <a:t>Estimate the fragment slow-down for a 10 mm steel cube fragment travelling with an initial velocity of 1910 ms-1 at a distance of 10 m in air</a:t>
                </a:r>
              </a:p>
              <a:p>
                <a:r>
                  <a:rPr lang="en-US" sz="2400" dirty="0"/>
                  <a:t>Calculate its kinetic energy density (KED) at that distance</a:t>
                </a:r>
              </a:p>
              <a:p>
                <a:endParaRPr lang="en-US" sz="2400" dirty="0"/>
              </a:p>
              <a:p>
                <a:pPr marL="0" indent="0">
                  <a:buNone/>
                </a:pPr>
                <a14:m>
                  <m:oMathPara xmlns:m="http://schemas.openxmlformats.org/officeDocument/2006/math">
                    <m:oMath>
                      <m:r>
                        <a:rPr lang="en-GB" sz="2400" b="0" i="1" smtClean="0">
                          <a:latin typeface="Cambria Math" panose="02040503050406030204" pitchFamily="18" charset="0"/>
                        </a:rPr>
                        <m:t>𝑚</m:t>
                      </m:r>
                      <m:r>
                        <a:rPr lang="en-GB" sz="2400" b="0" i="1" smtClean="0">
                          <a:latin typeface="Cambria Math" panose="02040503050406030204" pitchFamily="18" charset="0"/>
                        </a:rPr>
                        <m:t>=</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0.01</m:t>
                          </m:r>
                        </m:e>
                        <m:sup>
                          <m:r>
                            <a:rPr lang="en-GB" sz="2400" b="0" i="1" smtClean="0">
                              <a:latin typeface="Cambria Math" panose="02040503050406030204" pitchFamily="18" charset="0"/>
                            </a:rPr>
                            <m:t>3</m:t>
                          </m:r>
                        </m:sup>
                      </m:sSup>
                      <m:r>
                        <a:rPr lang="en-GB" sz="2400" b="0" i="1" smtClean="0">
                          <a:latin typeface="Cambria Math" panose="02040503050406030204" pitchFamily="18" charset="0"/>
                          <a:ea typeface="Cambria Math" panose="02040503050406030204" pitchFamily="18" charset="0"/>
                        </a:rPr>
                        <m:t>×7860=7.86×</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10</m:t>
                          </m:r>
                        </m:e>
                        <m:sup>
                          <m:r>
                            <a:rPr lang="en-GB" sz="2400" b="0" i="1" smtClean="0">
                              <a:latin typeface="Cambria Math" panose="02040503050406030204" pitchFamily="18" charset="0"/>
                              <a:ea typeface="Cambria Math" panose="02040503050406030204" pitchFamily="18" charset="0"/>
                            </a:rPr>
                            <m:t>−3</m:t>
                          </m:r>
                        </m:sup>
                      </m:sSup>
                      <m:r>
                        <a:rPr lang="en-GB" sz="2400" b="0" i="1" smtClean="0">
                          <a:latin typeface="Cambria Math" panose="02040503050406030204" pitchFamily="18" charset="0"/>
                          <a:ea typeface="Cambria Math" panose="02040503050406030204" pitchFamily="18" charset="0"/>
                        </a:rPr>
                        <m:t>𝑘𝑔</m:t>
                      </m:r>
                    </m:oMath>
                  </m:oMathPara>
                </a14:m>
                <a:endParaRPr lang="en-GB" sz="2400" b="0" dirty="0">
                  <a:ea typeface="Cambria Math" panose="02040503050406030204" pitchFamily="18" charset="0"/>
                </a:endParaRPr>
              </a:p>
              <a:p>
                <a:pPr marL="0" indent="0">
                  <a:buNone/>
                </a:pPr>
                <a14:m>
                  <m:oMathPara xmlns:m="http://schemas.openxmlformats.org/officeDocument/2006/math">
                    <m:oMath>
                      <m:r>
                        <a:rPr lang="en-GB" sz="2400" b="0" i="1" smtClean="0">
                          <a:latin typeface="Cambria Math" panose="02040503050406030204" pitchFamily="18" charset="0"/>
                        </a:rPr>
                        <m:t>𝐴</m:t>
                      </m:r>
                      <m:r>
                        <a:rPr lang="en-GB" sz="2400" b="0" i="1" smtClean="0">
                          <a:latin typeface="Cambria Math" panose="02040503050406030204" pitchFamily="18" charset="0"/>
                        </a:rPr>
                        <m:t>=0.01×0.01=0.0001</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𝑚</m:t>
                          </m:r>
                        </m:e>
                        <m:sup>
                          <m:r>
                            <a:rPr lang="en-GB" sz="2400" b="0" i="1" smtClean="0">
                              <a:latin typeface="Cambria Math" panose="02040503050406030204" pitchFamily="18" charset="0"/>
                              <a:ea typeface="Cambria Math" panose="02040503050406030204" pitchFamily="18" charset="0"/>
                            </a:rPr>
                            <m:t>2</m:t>
                          </m:r>
                        </m:sup>
                      </m:sSup>
                    </m:oMath>
                  </m:oMathPara>
                </a14:m>
                <a:endParaRPr lang="en-US" sz="2400" dirty="0"/>
              </a:p>
            </p:txBody>
          </p:sp>
        </mc:Choice>
        <mc:Fallback xmlns="">
          <p:sp>
            <p:nvSpPr>
              <p:cNvPr id="5" name="Content Placeholder 4">
                <a:extLst>
                  <a:ext uri="{FF2B5EF4-FFF2-40B4-BE49-F238E27FC236}">
                    <a16:creationId xmlns:a16="http://schemas.microsoft.com/office/drawing/2014/main" id="{D247F89D-2547-C1CA-9123-F3D45F4CDAC1}"/>
                  </a:ext>
                </a:extLst>
              </p:cNvPr>
              <p:cNvSpPr>
                <a:spLocks noGrp="1" noRot="1" noChangeAspect="1" noMove="1" noResize="1" noEditPoints="1" noAdjustHandles="1" noChangeArrowheads="1" noChangeShapeType="1" noTextEdit="1"/>
              </p:cNvSpPr>
              <p:nvPr>
                <p:ph sz="quarter" idx="16"/>
              </p:nvPr>
            </p:nvSpPr>
            <p:spPr>
              <a:xfrm>
                <a:off x="220392" y="2159001"/>
                <a:ext cx="5340000" cy="3073392"/>
              </a:xfrm>
              <a:blipFill>
                <a:blip r:embed="rId2"/>
                <a:stretch>
                  <a:fillRect l="-3563" t="-2881" r="-2138" b="-3004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5B8335FC-0C44-5DAF-2927-6986C1FDB785}"/>
                  </a:ext>
                </a:extLst>
              </p:cNvPr>
              <p:cNvSpPr txBox="1"/>
              <p:nvPr/>
            </p:nvSpPr>
            <p:spPr>
              <a:xfrm>
                <a:off x="6851300" y="1737250"/>
                <a:ext cx="2977418" cy="64286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𝑉</m:t>
                          </m:r>
                        </m:e>
                        <m: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𝑠</m:t>
                          </m:r>
                        </m:sub>
                      </m:s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sSub>
                        <m:sSub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𝑉</m:t>
                          </m:r>
                        </m:e>
                        <m: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𝑜</m:t>
                          </m:r>
                        </m:sub>
                      </m:sSub>
                      <m:sSup>
                        <m:sSup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pPr>
                        <m:e>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𝑒</m:t>
                          </m:r>
                        </m:e>
                        <m:sup>
                          <m:d>
                            <m:d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dPr>
                            <m:e>
                              <m:f>
                                <m:f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fPr>
                                <m:num>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sSub>
                                    <m:sSub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𝐶</m:t>
                                      </m:r>
                                    </m:e>
                                    <m: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𝑑</m:t>
                                      </m:r>
                                    </m:sub>
                                  </m:sSub>
                                  <m:sSub>
                                    <m:sSub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𝜌</m:t>
                                      </m:r>
                                    </m:e>
                                    <m: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𝑎𝑖𝑟</m:t>
                                      </m:r>
                                    </m:sub>
                                  </m:s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𝐴𝑆</m:t>
                                  </m:r>
                                </m:num>
                                <m:den>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2</m:t>
                                  </m:r>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𝑚</m:t>
                                  </m:r>
                                </m:den>
                              </m:f>
                            </m:e>
                          </m:d>
                        </m:sup>
                      </m:sSup>
                    </m:oMath>
                  </m:oMathPara>
                </a14:m>
                <a:endParaRPr kumimoji="0" lang="en-US" sz="2800" b="0" i="0" u="none" strike="noStrike" kern="1200" cap="none" spc="0" normalizeH="0" baseline="0" noProof="0" dirty="0">
                  <a:ln>
                    <a:noFill/>
                  </a:ln>
                  <a:solidFill>
                    <a:srgbClr val="3D4146"/>
                  </a:solidFill>
                  <a:effectLst/>
                  <a:uLnTx/>
                  <a:uFillTx/>
                  <a:latin typeface="Calibri Light"/>
                  <a:ea typeface="+mn-ea"/>
                  <a:cs typeface="+mn-cs"/>
                </a:endParaRPr>
              </a:p>
            </p:txBody>
          </p:sp>
        </mc:Choice>
        <mc:Fallback xmlns="">
          <p:sp>
            <p:nvSpPr>
              <p:cNvPr id="8" name="TextBox 7">
                <a:extLst>
                  <a:ext uri="{FF2B5EF4-FFF2-40B4-BE49-F238E27FC236}">
                    <a16:creationId xmlns:a16="http://schemas.microsoft.com/office/drawing/2014/main" id="{5B8335FC-0C44-5DAF-2927-6986C1FDB785}"/>
                  </a:ext>
                </a:extLst>
              </p:cNvPr>
              <p:cNvSpPr txBox="1">
                <a:spLocks noRot="1" noChangeAspect="1" noMove="1" noResize="1" noEditPoints="1" noAdjustHandles="1" noChangeArrowheads="1" noChangeShapeType="1" noTextEdit="1"/>
              </p:cNvSpPr>
              <p:nvPr/>
            </p:nvSpPr>
            <p:spPr>
              <a:xfrm>
                <a:off x="6851300" y="1737250"/>
                <a:ext cx="2977418" cy="642868"/>
              </a:xfrm>
              <a:prstGeom prst="rect">
                <a:avLst/>
              </a:prstGeom>
              <a:blipFill>
                <a:blip r:embed="rId3"/>
                <a:stretch>
                  <a:fillRect l="-2128" b="-576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 Placeholder 8">
                <a:extLst>
                  <a:ext uri="{FF2B5EF4-FFF2-40B4-BE49-F238E27FC236}">
                    <a16:creationId xmlns:a16="http://schemas.microsoft.com/office/drawing/2014/main" id="{1A0DD512-DE62-D3C9-2A03-4162408C19CB}"/>
                  </a:ext>
                </a:extLst>
              </p:cNvPr>
              <p:cNvSpPr txBox="1">
                <a:spLocks noGrp="1"/>
              </p:cNvSpPr>
              <p:nvPr>
                <p:ph type="body" sz="quarter" idx="18"/>
              </p:nvPr>
            </p:nvSpPr>
            <p:spPr>
              <a:xfrm>
                <a:off x="6875513" y="2633265"/>
                <a:ext cx="3851503" cy="619850"/>
              </a:xfrm>
              <a:prstGeom prst="rect">
                <a:avLst/>
              </a:prstGeom>
              <a:noFill/>
            </p:spPr>
            <p:txBody>
              <a:bodyPr wrap="none" lIns="0" tIns="0" rIns="0" bIns="0" rtlCol="0">
                <a:spAutoFit/>
              </a:bodyPr>
              <a:lstStyle/>
              <a:p>
                <a:pPr algn="l"/>
                <a14:m>
                  <m:oMathPara xmlns:m="http://schemas.openxmlformats.org/officeDocument/2006/math">
                    <m:o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𝑠</m:t>
                          </m:r>
                        </m:sub>
                      </m:sSub>
                      <m:r>
                        <a:rPr lang="en-GB" sz="2400" b="0" i="1" smtClean="0">
                          <a:latin typeface="Cambria Math" panose="02040503050406030204" pitchFamily="18" charset="0"/>
                        </a:rPr>
                        <m:t>=1910</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𝑒</m:t>
                          </m:r>
                        </m:e>
                        <m:sup>
                          <m:d>
                            <m:dPr>
                              <m:ctrlPr>
                                <a:rPr lang="en-GB" sz="2400" b="0" i="1" smtClean="0">
                                  <a:latin typeface="Cambria Math" panose="02040503050406030204" pitchFamily="18" charset="0"/>
                                </a:rPr>
                              </m:ctrlPr>
                            </m:dPr>
                            <m:e>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−1.6</m:t>
                                  </m:r>
                                  <m:r>
                                    <a:rPr lang="en-GB" sz="2400" b="0" i="1" smtClean="0">
                                      <a:latin typeface="Cambria Math" panose="02040503050406030204" pitchFamily="18" charset="0"/>
                                      <a:ea typeface="Cambria Math" panose="02040503050406030204" pitchFamily="18" charset="0"/>
                                    </a:rPr>
                                    <m:t>×1.3×</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0.01</m:t>
                                      </m:r>
                                    </m:e>
                                    <m:sup>
                                      <m:r>
                                        <a:rPr lang="en-GB" sz="2400" b="0" i="1" smtClean="0">
                                          <a:latin typeface="Cambria Math" panose="02040503050406030204" pitchFamily="18" charset="0"/>
                                          <a:ea typeface="Cambria Math" panose="02040503050406030204" pitchFamily="18" charset="0"/>
                                        </a:rPr>
                                        <m:t>2</m:t>
                                      </m:r>
                                    </m:sup>
                                  </m:sSup>
                                  <m:r>
                                    <a:rPr lang="en-GB" sz="2400" b="0" i="1" smtClean="0">
                                      <a:latin typeface="Cambria Math" panose="02040503050406030204" pitchFamily="18" charset="0"/>
                                      <a:ea typeface="Cambria Math" panose="02040503050406030204" pitchFamily="18" charset="0"/>
                                    </a:rPr>
                                    <m:t>×10</m:t>
                                  </m:r>
                                </m:num>
                                <m:den>
                                  <m:r>
                                    <a:rPr lang="en-GB" sz="2400" b="0" i="1" smtClean="0">
                                      <a:latin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×7.86×</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10</m:t>
                                      </m:r>
                                    </m:e>
                                    <m:sup>
                                      <m:r>
                                        <a:rPr lang="en-GB" sz="2400" b="0" i="1" smtClean="0">
                                          <a:latin typeface="Cambria Math" panose="02040503050406030204" pitchFamily="18" charset="0"/>
                                          <a:ea typeface="Cambria Math" panose="02040503050406030204" pitchFamily="18" charset="0"/>
                                        </a:rPr>
                                        <m:t>−3</m:t>
                                      </m:r>
                                    </m:sup>
                                  </m:sSup>
                                </m:den>
                              </m:f>
                            </m:e>
                          </m:d>
                        </m:sup>
                      </m:sSup>
                    </m:oMath>
                  </m:oMathPara>
                </a14:m>
                <a:endParaRPr lang="en-US" sz="2400" dirty="0"/>
              </a:p>
            </p:txBody>
          </p:sp>
        </mc:Choice>
        <mc:Fallback xmlns="">
          <p:sp>
            <p:nvSpPr>
              <p:cNvPr id="9" name="Text Placeholder 8">
                <a:extLst>
                  <a:ext uri="{FF2B5EF4-FFF2-40B4-BE49-F238E27FC236}">
                    <a16:creationId xmlns:a16="http://schemas.microsoft.com/office/drawing/2014/main" id="{1A0DD512-DE62-D3C9-2A03-4162408C19CB}"/>
                  </a:ext>
                </a:extLst>
              </p:cNvPr>
              <p:cNvSpPr txBox="1">
                <a:spLocks noGrp="1" noRot="1" noChangeAspect="1" noMove="1" noResize="1" noEditPoints="1" noAdjustHandles="1" noChangeArrowheads="1" noChangeShapeType="1" noTextEdit="1"/>
              </p:cNvSpPr>
              <p:nvPr>
                <p:ph type="body" sz="quarter" idx="18"/>
              </p:nvPr>
            </p:nvSpPr>
            <p:spPr>
              <a:xfrm>
                <a:off x="6875513" y="2633265"/>
                <a:ext cx="3851503" cy="619850"/>
              </a:xfrm>
              <a:prstGeom prst="rect">
                <a:avLst/>
              </a:prstGeom>
              <a:blipFill>
                <a:blip r:embed="rId4"/>
                <a:stretch>
                  <a:fillRect l="-1316" t="-4000" b="-6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661BB0D9-BD20-FED7-7D79-755905C5455F}"/>
                  </a:ext>
                </a:extLst>
              </p:cNvPr>
              <p:cNvSpPr txBox="1"/>
              <p:nvPr/>
            </p:nvSpPr>
            <p:spPr>
              <a:xfrm>
                <a:off x="6875513" y="3695697"/>
                <a:ext cx="2472665"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𝑉</m:t>
                          </m:r>
                        </m:e>
                        <m: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𝑠</m:t>
                          </m:r>
                        </m:sub>
                      </m:sSub>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=1673</m:t>
                      </m:r>
                      <m:sSup>
                        <m:sSupPr>
                          <m:ctrlP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pPr>
                        <m:e>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𝑚𝑠</m:t>
                          </m:r>
                        </m:e>
                        <m:sup>
                          <m:r>
                            <a:rPr kumimoji="0" lang="en-GB" sz="28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−1</m:t>
                          </m:r>
                        </m:sup>
                      </m:sSup>
                    </m:oMath>
                  </m:oMathPara>
                </a14:m>
                <a:endParaRPr kumimoji="0" lang="en-US" sz="2800" b="0" i="0" u="none" strike="noStrike" kern="1200" cap="none" spc="0" normalizeH="0" baseline="0" noProof="0" dirty="0">
                  <a:ln>
                    <a:noFill/>
                  </a:ln>
                  <a:solidFill>
                    <a:srgbClr val="3D4146"/>
                  </a:solidFill>
                  <a:effectLst/>
                  <a:uLnTx/>
                  <a:uFillTx/>
                  <a:latin typeface="Calibri Light"/>
                  <a:ea typeface="+mn-ea"/>
                  <a:cs typeface="+mn-cs"/>
                </a:endParaRPr>
              </a:p>
            </p:txBody>
          </p:sp>
        </mc:Choice>
        <mc:Fallback xmlns="">
          <p:sp>
            <p:nvSpPr>
              <p:cNvPr id="10" name="TextBox 9">
                <a:extLst>
                  <a:ext uri="{FF2B5EF4-FFF2-40B4-BE49-F238E27FC236}">
                    <a16:creationId xmlns:a16="http://schemas.microsoft.com/office/drawing/2014/main" id="{661BB0D9-BD20-FED7-7D79-755905C5455F}"/>
                  </a:ext>
                </a:extLst>
              </p:cNvPr>
              <p:cNvSpPr txBox="1">
                <a:spLocks noRot="1" noChangeAspect="1" noMove="1" noResize="1" noEditPoints="1" noAdjustHandles="1" noChangeArrowheads="1" noChangeShapeType="1" noTextEdit="1"/>
              </p:cNvSpPr>
              <p:nvPr/>
            </p:nvSpPr>
            <p:spPr>
              <a:xfrm>
                <a:off x="6875513" y="3695697"/>
                <a:ext cx="2472665" cy="430887"/>
              </a:xfrm>
              <a:prstGeom prst="rect">
                <a:avLst/>
              </a:prstGeom>
              <a:blipFill>
                <a:blip r:embed="rId5"/>
                <a:stretch>
                  <a:fillRect l="-3077" r="-1026"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ABD24BAF-5B2B-D7EE-0B33-270F8303AD75}"/>
                  </a:ext>
                </a:extLst>
              </p:cNvPr>
              <p:cNvSpPr txBox="1"/>
              <p:nvPr/>
            </p:nvSpPr>
            <p:spPr>
              <a:xfrm>
                <a:off x="5857737" y="4693531"/>
                <a:ext cx="6292941" cy="61760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𝐾𝐸𝐷</m:t>
                      </m:r>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f>
                        <m:fPr>
                          <m:ctrlP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fPr>
                        <m:num>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1</m:t>
                          </m:r>
                        </m:num>
                        <m:den>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2</m:t>
                          </m:r>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𝐴</m:t>
                          </m:r>
                        </m:den>
                      </m:f>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𝑚</m:t>
                      </m:r>
                      <m:sSubSup>
                        <m:sSubSupPr>
                          <m:ctrlP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SupPr>
                        <m:e>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𝑣</m:t>
                          </m:r>
                        </m:e>
                        <m:sub>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𝑠</m:t>
                          </m:r>
                        </m:sub>
                        <m:sup>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2</m:t>
                          </m:r>
                        </m:sup>
                      </m:sSubSup>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=0.5</m:t>
                      </m:r>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×7.86×</m:t>
                      </m:r>
                      <m:sSup>
                        <m:sSupPr>
                          <m:ctrlP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ctrlPr>
                        </m:sSupPr>
                        <m:e>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10</m:t>
                          </m:r>
                        </m:e>
                        <m:sup>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−3</m:t>
                          </m:r>
                        </m:sup>
                      </m:sSup>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m:t>
                      </m:r>
                      <m:f>
                        <m:fPr>
                          <m:ctrlP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ctrlPr>
                        </m:fPr>
                        <m:num>
                          <m:sSup>
                            <m:sSupPr>
                              <m:ctrlP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ctrlPr>
                            </m:sSupPr>
                            <m:e>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1673</m:t>
                              </m:r>
                            </m:e>
                            <m:sup>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2</m:t>
                              </m:r>
                            </m:sup>
                          </m:sSup>
                        </m:num>
                        <m:den>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100</m:t>
                          </m:r>
                        </m:den>
                      </m:f>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=100</m:t>
                      </m:r>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𝐽</m:t>
                      </m:r>
                      <m:sSup>
                        <m:sSupPr>
                          <m:ctrlP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ctrlPr>
                        </m:sSupPr>
                        <m:e>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𝑚𝑚</m:t>
                          </m:r>
                        </m:e>
                        <m:sup>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−2</m:t>
                          </m:r>
                        </m:sup>
                      </m:sSup>
                    </m:oMath>
                  </m:oMathPara>
                </a14:m>
                <a:endParaRPr kumimoji="0" lang="en-US" sz="2000" b="0" i="0" u="none" strike="noStrike" kern="1200" cap="none" spc="0" normalizeH="0" baseline="0" noProof="0" dirty="0">
                  <a:ln>
                    <a:noFill/>
                  </a:ln>
                  <a:solidFill>
                    <a:srgbClr val="3D4146"/>
                  </a:solidFill>
                  <a:effectLst/>
                  <a:uLnTx/>
                  <a:uFillTx/>
                  <a:latin typeface="Calibri Light"/>
                  <a:ea typeface="+mn-ea"/>
                  <a:cs typeface="+mn-cs"/>
                </a:endParaRPr>
              </a:p>
            </p:txBody>
          </p:sp>
        </mc:Choice>
        <mc:Fallback xmlns="">
          <p:sp>
            <p:nvSpPr>
              <p:cNvPr id="12" name="TextBox 11">
                <a:extLst>
                  <a:ext uri="{FF2B5EF4-FFF2-40B4-BE49-F238E27FC236}">
                    <a16:creationId xmlns:a16="http://schemas.microsoft.com/office/drawing/2014/main" id="{ABD24BAF-5B2B-D7EE-0B33-270F8303AD75}"/>
                  </a:ext>
                </a:extLst>
              </p:cNvPr>
              <p:cNvSpPr txBox="1">
                <a:spLocks noRot="1" noChangeAspect="1" noMove="1" noResize="1" noEditPoints="1" noAdjustHandles="1" noChangeArrowheads="1" noChangeShapeType="1" noTextEdit="1"/>
              </p:cNvSpPr>
              <p:nvPr/>
            </p:nvSpPr>
            <p:spPr>
              <a:xfrm>
                <a:off x="5857737" y="4693531"/>
                <a:ext cx="6292941" cy="617605"/>
              </a:xfrm>
              <a:prstGeom prst="rect">
                <a:avLst/>
              </a:prstGeom>
              <a:blipFill>
                <a:blip r:embed="rId6"/>
                <a:stretch>
                  <a:fillRect l="-403" b="-14000"/>
                </a:stretch>
              </a:blipFill>
            </p:spPr>
            <p:txBody>
              <a:bodyPr/>
              <a:lstStyle/>
              <a:p>
                <a:r>
                  <a:rPr lang="en-US">
                    <a:noFill/>
                  </a:rPr>
                  <a:t> </a:t>
                </a:r>
              </a:p>
            </p:txBody>
          </p:sp>
        </mc:Fallback>
      </mc:AlternateContent>
    </p:spTree>
    <p:extLst>
      <p:ext uri="{BB962C8B-B14F-4D97-AF65-F5344CB8AC3E}">
        <p14:creationId xmlns:p14="http://schemas.microsoft.com/office/powerpoint/2010/main" val="21887897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line chart&#10;&#10;Description automatically generated">
            <a:extLst>
              <a:ext uri="{FF2B5EF4-FFF2-40B4-BE49-F238E27FC236}">
                <a16:creationId xmlns:a16="http://schemas.microsoft.com/office/drawing/2014/main" id="{6A398C58-908E-4DDD-3A2C-B1FBA9736DD4}"/>
              </a:ext>
            </a:extLst>
          </p:cNvPr>
          <p:cNvPicPr>
            <a:picLocks noChangeAspect="1"/>
          </p:cNvPicPr>
          <p:nvPr/>
        </p:nvPicPr>
        <p:blipFill>
          <a:blip r:embed="rId3" cstate="screen">
            <a:extLst>
              <a:ext uri="{28A0092B-C50C-407E-A947-70E740481C1C}">
                <a14:useLocalDpi xmlns:a14="http://schemas.microsoft.com/office/drawing/2010/main"/>
              </a:ext>
            </a:extLst>
          </a:blip>
          <a:srcRect t="19809" r="20724"/>
          <a:stretch/>
        </p:blipFill>
        <p:spPr>
          <a:xfrm>
            <a:off x="216452" y="1230508"/>
            <a:ext cx="6518885" cy="5057908"/>
          </a:xfrm>
          <a:prstGeom prst="rect">
            <a:avLst/>
          </a:prstGeom>
          <a:ln>
            <a:solidFill>
              <a:srgbClr val="FF0000"/>
            </a:solidFill>
          </a:ln>
        </p:spPr>
      </p:pic>
      <p:graphicFrame>
        <p:nvGraphicFramePr>
          <p:cNvPr id="5" name="Table 5">
            <a:extLst>
              <a:ext uri="{FF2B5EF4-FFF2-40B4-BE49-F238E27FC236}">
                <a16:creationId xmlns:a16="http://schemas.microsoft.com/office/drawing/2014/main" id="{7A255408-C574-DBED-E115-648C29B0BC97}"/>
              </a:ext>
            </a:extLst>
          </p:cNvPr>
          <p:cNvGraphicFramePr>
            <a:graphicFrameLocks noGrp="1"/>
          </p:cNvGraphicFramePr>
          <p:nvPr/>
        </p:nvGraphicFramePr>
        <p:xfrm>
          <a:off x="7409786" y="1256684"/>
          <a:ext cx="4064000" cy="45720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4099962971"/>
                    </a:ext>
                  </a:extLst>
                </a:gridCol>
                <a:gridCol w="2032000">
                  <a:extLst>
                    <a:ext uri="{9D8B030D-6E8A-4147-A177-3AD203B41FA5}">
                      <a16:colId xmlns:a16="http://schemas.microsoft.com/office/drawing/2014/main" val="465145550"/>
                    </a:ext>
                  </a:extLst>
                </a:gridCol>
              </a:tblGrid>
              <a:tr h="201873">
                <a:tc>
                  <a:txBody>
                    <a:bodyPr/>
                    <a:lstStyle/>
                    <a:p>
                      <a:r>
                        <a:rPr lang="en-US" dirty="0"/>
                        <a:t>Target</a:t>
                      </a:r>
                    </a:p>
                  </a:txBody>
                  <a:tcPr/>
                </a:tc>
                <a:tc>
                  <a:txBody>
                    <a:bodyPr/>
                    <a:lstStyle/>
                    <a:p>
                      <a:r>
                        <a:rPr lang="en-US" dirty="0"/>
                        <a:t>Energy Density Jmm</a:t>
                      </a:r>
                      <a:r>
                        <a:rPr lang="en-US" baseline="30000" dirty="0"/>
                        <a:t>-2</a:t>
                      </a:r>
                    </a:p>
                  </a:txBody>
                  <a:tcPr/>
                </a:tc>
                <a:extLst>
                  <a:ext uri="{0D108BD9-81ED-4DB2-BD59-A6C34878D82A}">
                    <a16:rowId xmlns:a16="http://schemas.microsoft.com/office/drawing/2014/main" val="115326089"/>
                  </a:ext>
                </a:extLst>
              </a:tr>
              <a:tr h="201873">
                <a:tc>
                  <a:txBody>
                    <a:bodyPr/>
                    <a:lstStyle/>
                    <a:p>
                      <a:r>
                        <a:rPr lang="en-US" dirty="0"/>
                        <a:t>Unprotected human</a:t>
                      </a:r>
                    </a:p>
                  </a:txBody>
                  <a:tcPr/>
                </a:tc>
                <a:tc>
                  <a:txBody>
                    <a:bodyPr/>
                    <a:lstStyle/>
                    <a:p>
                      <a:r>
                        <a:rPr lang="en-US" dirty="0"/>
                        <a:t>3</a:t>
                      </a:r>
                    </a:p>
                  </a:txBody>
                  <a:tcPr/>
                </a:tc>
                <a:extLst>
                  <a:ext uri="{0D108BD9-81ED-4DB2-BD59-A6C34878D82A}">
                    <a16:rowId xmlns:a16="http://schemas.microsoft.com/office/drawing/2014/main" val="3832500176"/>
                  </a:ext>
                </a:extLst>
              </a:tr>
              <a:tr h="201873">
                <a:tc>
                  <a:txBody>
                    <a:bodyPr/>
                    <a:lstStyle/>
                    <a:p>
                      <a:r>
                        <a:rPr lang="en-US" dirty="0"/>
                        <a:t>Protected human*</a:t>
                      </a:r>
                    </a:p>
                  </a:txBody>
                  <a:tcPr/>
                </a:tc>
                <a:tc>
                  <a:txBody>
                    <a:bodyPr/>
                    <a:lstStyle/>
                    <a:p>
                      <a:r>
                        <a:rPr lang="en-US" dirty="0"/>
                        <a:t>5 - 10</a:t>
                      </a:r>
                    </a:p>
                  </a:txBody>
                  <a:tcPr/>
                </a:tc>
                <a:extLst>
                  <a:ext uri="{0D108BD9-81ED-4DB2-BD59-A6C34878D82A}">
                    <a16:rowId xmlns:a16="http://schemas.microsoft.com/office/drawing/2014/main" val="3333475341"/>
                  </a:ext>
                </a:extLst>
              </a:tr>
              <a:tr h="201873">
                <a:tc>
                  <a:txBody>
                    <a:bodyPr/>
                    <a:lstStyle/>
                    <a:p>
                      <a:r>
                        <a:rPr lang="en-US" dirty="0"/>
                        <a:t>Soft-skin vehicle</a:t>
                      </a:r>
                    </a:p>
                  </a:txBody>
                  <a:tcPr/>
                </a:tc>
                <a:tc>
                  <a:txBody>
                    <a:bodyPr/>
                    <a:lstStyle/>
                    <a:p>
                      <a:r>
                        <a:rPr lang="en-US" dirty="0"/>
                        <a:t>6</a:t>
                      </a:r>
                    </a:p>
                  </a:txBody>
                  <a:tcPr/>
                </a:tc>
                <a:extLst>
                  <a:ext uri="{0D108BD9-81ED-4DB2-BD59-A6C34878D82A}">
                    <a16:rowId xmlns:a16="http://schemas.microsoft.com/office/drawing/2014/main" val="2940018577"/>
                  </a:ext>
                </a:extLst>
              </a:tr>
              <a:tr h="201873">
                <a:tc>
                  <a:txBody>
                    <a:bodyPr/>
                    <a:lstStyle/>
                    <a:p>
                      <a:r>
                        <a:rPr lang="en-US" dirty="0"/>
                        <a:t>Steel helmet</a:t>
                      </a:r>
                    </a:p>
                  </a:txBody>
                  <a:tcPr/>
                </a:tc>
                <a:tc>
                  <a:txBody>
                    <a:bodyPr/>
                    <a:lstStyle/>
                    <a:p>
                      <a:r>
                        <a:rPr lang="en-US" dirty="0"/>
                        <a:t>17</a:t>
                      </a:r>
                    </a:p>
                  </a:txBody>
                  <a:tcPr/>
                </a:tc>
                <a:extLst>
                  <a:ext uri="{0D108BD9-81ED-4DB2-BD59-A6C34878D82A}">
                    <a16:rowId xmlns:a16="http://schemas.microsoft.com/office/drawing/2014/main" val="2119997298"/>
                  </a:ext>
                </a:extLst>
              </a:tr>
              <a:tr h="201873">
                <a:tc>
                  <a:txBody>
                    <a:bodyPr/>
                    <a:lstStyle/>
                    <a:p>
                      <a:r>
                        <a:rPr lang="en-US" dirty="0"/>
                        <a:t>50mm concrete</a:t>
                      </a:r>
                    </a:p>
                  </a:txBody>
                  <a:tcPr/>
                </a:tc>
                <a:tc>
                  <a:txBody>
                    <a:bodyPr/>
                    <a:lstStyle/>
                    <a:p>
                      <a:r>
                        <a:rPr lang="en-US" dirty="0"/>
                        <a:t>40</a:t>
                      </a:r>
                    </a:p>
                  </a:txBody>
                  <a:tcPr/>
                </a:tc>
                <a:extLst>
                  <a:ext uri="{0D108BD9-81ED-4DB2-BD59-A6C34878D82A}">
                    <a16:rowId xmlns:a16="http://schemas.microsoft.com/office/drawing/2014/main" val="2882698659"/>
                  </a:ext>
                </a:extLst>
              </a:tr>
              <a:tr h="201873">
                <a:tc>
                  <a:txBody>
                    <a:bodyPr/>
                    <a:lstStyle/>
                    <a:p>
                      <a:r>
                        <a:rPr lang="en-US" dirty="0"/>
                        <a:t>120mm brick</a:t>
                      </a:r>
                    </a:p>
                  </a:txBody>
                  <a:tcPr/>
                </a:tc>
                <a:tc>
                  <a:txBody>
                    <a:bodyPr/>
                    <a:lstStyle/>
                    <a:p>
                      <a:r>
                        <a:rPr lang="en-US" dirty="0"/>
                        <a:t>90</a:t>
                      </a:r>
                    </a:p>
                  </a:txBody>
                  <a:tcPr/>
                </a:tc>
                <a:extLst>
                  <a:ext uri="{0D108BD9-81ED-4DB2-BD59-A6C34878D82A}">
                    <a16:rowId xmlns:a16="http://schemas.microsoft.com/office/drawing/2014/main" val="1393266926"/>
                  </a:ext>
                </a:extLst>
              </a:tr>
              <a:tr h="201873">
                <a:tc>
                  <a:txBody>
                    <a:bodyPr/>
                    <a:lstStyle/>
                    <a:p>
                      <a:r>
                        <a:rPr lang="en-US" dirty="0"/>
                        <a:t>10mm steel</a:t>
                      </a:r>
                    </a:p>
                  </a:txBody>
                  <a:tcPr/>
                </a:tc>
                <a:tc>
                  <a:txBody>
                    <a:bodyPr/>
                    <a:lstStyle/>
                    <a:p>
                      <a:r>
                        <a:rPr lang="en-US" dirty="0"/>
                        <a:t>100</a:t>
                      </a:r>
                    </a:p>
                  </a:txBody>
                  <a:tcPr/>
                </a:tc>
                <a:extLst>
                  <a:ext uri="{0D108BD9-81ED-4DB2-BD59-A6C34878D82A}">
                    <a16:rowId xmlns:a16="http://schemas.microsoft.com/office/drawing/2014/main" val="922575682"/>
                  </a:ext>
                </a:extLst>
              </a:tr>
              <a:tr h="201873">
                <a:tc>
                  <a:txBody>
                    <a:bodyPr/>
                    <a:lstStyle/>
                    <a:p>
                      <a:r>
                        <a:rPr lang="en-US" dirty="0"/>
                        <a:t>30mm steel</a:t>
                      </a:r>
                    </a:p>
                  </a:txBody>
                  <a:tcPr/>
                </a:tc>
                <a:tc>
                  <a:txBody>
                    <a:bodyPr/>
                    <a:lstStyle/>
                    <a:p>
                      <a:r>
                        <a:rPr lang="en-US" dirty="0"/>
                        <a:t>250</a:t>
                      </a:r>
                    </a:p>
                  </a:txBody>
                  <a:tcPr/>
                </a:tc>
                <a:extLst>
                  <a:ext uri="{0D108BD9-81ED-4DB2-BD59-A6C34878D82A}">
                    <a16:rowId xmlns:a16="http://schemas.microsoft.com/office/drawing/2014/main" val="2503925863"/>
                  </a:ext>
                </a:extLst>
              </a:tr>
              <a:tr h="201873">
                <a:tc>
                  <a:txBody>
                    <a:bodyPr/>
                    <a:lstStyle/>
                    <a:p>
                      <a:r>
                        <a:rPr lang="en-US" dirty="0"/>
                        <a:t>Tank armour</a:t>
                      </a:r>
                    </a:p>
                  </a:txBody>
                  <a:tcPr/>
                </a:tc>
                <a:tc>
                  <a:txBody>
                    <a:bodyPr/>
                    <a:lstStyle/>
                    <a:p>
                      <a:r>
                        <a:rPr lang="en-US" dirty="0"/>
                        <a:t>15000</a:t>
                      </a:r>
                    </a:p>
                  </a:txBody>
                  <a:tcPr/>
                </a:tc>
                <a:extLst>
                  <a:ext uri="{0D108BD9-81ED-4DB2-BD59-A6C34878D82A}">
                    <a16:rowId xmlns:a16="http://schemas.microsoft.com/office/drawing/2014/main" val="2595493339"/>
                  </a:ext>
                </a:extLst>
              </a:tr>
              <a:tr h="201873">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42340260"/>
                  </a:ext>
                </a:extLst>
              </a:tr>
            </a:tbl>
          </a:graphicData>
        </a:graphic>
      </p:graphicFrame>
      <p:sp>
        <p:nvSpPr>
          <p:cNvPr id="2" name="TextBox 1">
            <a:extLst>
              <a:ext uri="{FF2B5EF4-FFF2-40B4-BE49-F238E27FC236}">
                <a16:creationId xmlns:a16="http://schemas.microsoft.com/office/drawing/2014/main" id="{05710ACC-394F-01D3-8EF2-209C731C0574}"/>
              </a:ext>
            </a:extLst>
          </p:cNvPr>
          <p:cNvSpPr txBox="1"/>
          <p:nvPr/>
        </p:nvSpPr>
        <p:spPr>
          <a:xfrm>
            <a:off x="216452" y="390386"/>
            <a:ext cx="8823890"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C4C02"/>
                </a:solidFill>
                <a:effectLst/>
                <a:uLnTx/>
                <a:uFillTx/>
                <a:latin typeface="Calibri Light"/>
                <a:ea typeface="+mn-ea"/>
                <a:cs typeface="+mn-cs"/>
              </a:rPr>
              <a:t>Lethal Range and Fragment Mass – Steel Cubes @ 2000 ms</a:t>
            </a:r>
            <a:r>
              <a:rPr kumimoji="0" lang="en-US" sz="2800" b="0" i="0" u="none" strike="noStrike" kern="1200" cap="none" spc="0" normalizeH="0" baseline="30000" noProof="0" dirty="0">
                <a:ln>
                  <a:noFill/>
                </a:ln>
                <a:solidFill>
                  <a:srgbClr val="FC4C02"/>
                </a:solidFill>
                <a:effectLst/>
                <a:uLnTx/>
                <a:uFillTx/>
                <a:latin typeface="Calibri Light"/>
                <a:ea typeface="+mn-ea"/>
                <a:cs typeface="+mn-cs"/>
              </a:rPr>
              <a:t>-1</a:t>
            </a:r>
          </a:p>
        </p:txBody>
      </p:sp>
    </p:spTree>
    <p:extLst>
      <p:ext uri="{BB962C8B-B14F-4D97-AF65-F5344CB8AC3E}">
        <p14:creationId xmlns:p14="http://schemas.microsoft.com/office/powerpoint/2010/main" val="28972229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line chart&#10;&#10;Description automatically generated">
            <a:extLst>
              <a:ext uri="{FF2B5EF4-FFF2-40B4-BE49-F238E27FC236}">
                <a16:creationId xmlns:a16="http://schemas.microsoft.com/office/drawing/2014/main" id="{8665C9D0-11A3-B431-A69E-0DE372A7574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14632" y="420443"/>
            <a:ext cx="8162735" cy="557106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517303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4" name="Freeform: Shape 1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54809" y="228181"/>
            <a:ext cx="3384000" cy="1492132"/>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dirty="0">
                <a:latin typeface="+mj-lt"/>
                <a:ea typeface="+mj-ea"/>
                <a:cs typeface="+mj-cs"/>
              </a:rPr>
              <a:t>Effect on fragment of penetration </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1" y="1246365"/>
            <a:ext cx="4454013" cy="4909506"/>
          </a:xfrm>
        </p:spPr>
        <p:txBody>
          <a:bodyPr vert="horz" wrap="square" lIns="91440" tIns="45720" rIns="91440" bIns="45720" rtlCol="0">
            <a:normAutofit lnSpcReduction="10000"/>
          </a:bodyPr>
          <a:lstStyle/>
          <a:p>
            <a:pPr indent="-228600">
              <a:buFont typeface="Arial" panose="020B0604020202020204" pitchFamily="34" charset="0"/>
              <a:buChar char="•"/>
            </a:pPr>
            <a:endParaRPr lang="en-US" sz="1800" dirty="0">
              <a:solidFill>
                <a:schemeClr val="bg1">
                  <a:alpha val="60000"/>
                </a:schemeClr>
              </a:solidFill>
            </a:endParaRPr>
          </a:p>
          <a:p>
            <a:pPr indent="-228600">
              <a:buFont typeface="Arial" panose="020B0604020202020204" pitchFamily="34" charset="0"/>
              <a:buChar char="•"/>
            </a:pPr>
            <a:endParaRPr lang="en-US" sz="1800" dirty="0">
              <a:solidFill>
                <a:schemeClr val="bg1">
                  <a:alpha val="60000"/>
                </a:schemeClr>
              </a:solidFill>
            </a:endParaRPr>
          </a:p>
          <a:p>
            <a:pPr marL="457200" indent="-228600">
              <a:buFont typeface="Arial" panose="020B0604020202020204" pitchFamily="34" charset="0"/>
              <a:buChar char="•"/>
            </a:pPr>
            <a:r>
              <a:rPr lang="en-US" sz="1800" dirty="0">
                <a:solidFill>
                  <a:schemeClr val="bg1">
                    <a:alpha val="60000"/>
                  </a:schemeClr>
                </a:solidFill>
              </a:rPr>
              <a:t>At very low velocities, say 250 - 800 ms-1, normal structural dynamics can determine the degree of deformation to the fragment and penetration achieved</a:t>
            </a:r>
          </a:p>
          <a:p>
            <a:pPr marL="457200" indent="-228600">
              <a:buFont typeface="Arial" panose="020B0604020202020204" pitchFamily="34" charset="0"/>
              <a:buChar char="•"/>
            </a:pPr>
            <a:r>
              <a:rPr lang="en-US" sz="1800" dirty="0">
                <a:solidFill>
                  <a:schemeClr val="bg1">
                    <a:alpha val="60000"/>
                  </a:schemeClr>
                </a:solidFill>
              </a:rPr>
              <a:t>As the velocity increases between 800 – 1200 ms-1, the response is dominated by the way in which the material behaves within the small zone of the impact area. </a:t>
            </a:r>
          </a:p>
          <a:p>
            <a:pPr marL="457200" indent="-228600">
              <a:buFont typeface="Arial" panose="020B0604020202020204" pitchFamily="34" charset="0"/>
              <a:buChar char="•"/>
            </a:pPr>
            <a:r>
              <a:rPr lang="en-US" sz="1800" dirty="0">
                <a:solidFill>
                  <a:schemeClr val="bg1">
                    <a:alpha val="60000"/>
                  </a:schemeClr>
                </a:solidFill>
              </a:rPr>
              <a:t>Localised plastic material flow and failure predominates as the impact velocities increase.</a:t>
            </a:r>
          </a:p>
          <a:p>
            <a:pPr marL="457200" indent="-228600">
              <a:buFont typeface="Arial" panose="020B0604020202020204" pitchFamily="34" charset="0"/>
              <a:buChar char="•"/>
            </a:pPr>
            <a:r>
              <a:rPr lang="en-US" sz="1800" dirty="0">
                <a:solidFill>
                  <a:schemeClr val="bg1">
                    <a:alpha val="60000"/>
                  </a:schemeClr>
                </a:solidFill>
              </a:rPr>
              <a:t>Increasing the impact velocity and energy density does not necessarily increase the depth of penetration</a:t>
            </a:r>
          </a:p>
          <a:p>
            <a:pPr marL="457200" indent="-228600">
              <a:buFont typeface="Arial" panose="020B0604020202020204" pitchFamily="34" charset="0"/>
              <a:buChar char="•"/>
            </a:pPr>
            <a:r>
              <a:rPr lang="en-US" sz="1800" dirty="0">
                <a:solidFill>
                  <a:schemeClr val="bg1">
                    <a:alpha val="60000"/>
                  </a:schemeClr>
                </a:solidFill>
              </a:rPr>
              <a:t>&gt; 1200 ms-1 hydrodynamic penetration</a:t>
            </a:r>
          </a:p>
        </p:txBody>
      </p:sp>
      <p:pic>
        <p:nvPicPr>
          <p:cNvPr id="5" name="Picture 4" descr="A picture containing text, white&#10;&#10;Description automatically generated">
            <a:extLst>
              <a:ext uri="{FF2B5EF4-FFF2-40B4-BE49-F238E27FC236}">
                <a16:creationId xmlns:a16="http://schemas.microsoft.com/office/drawing/2014/main" id="{840F34A9-5054-46C2-E21E-BC43B426295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11053" y="473529"/>
            <a:ext cx="6014185" cy="5682342"/>
          </a:xfrm>
          <a:prstGeom prst="rect">
            <a:avLst/>
          </a:prstGeom>
        </p:spPr>
      </p:pic>
    </p:spTree>
    <p:extLst>
      <p:ext uri="{BB962C8B-B14F-4D97-AF65-F5344CB8AC3E}">
        <p14:creationId xmlns:p14="http://schemas.microsoft.com/office/powerpoint/2010/main" val="37292060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scatter chart&#10;&#10;Description automatically generated">
            <a:extLst>
              <a:ext uri="{FF2B5EF4-FFF2-40B4-BE49-F238E27FC236}">
                <a16:creationId xmlns:a16="http://schemas.microsoft.com/office/drawing/2014/main" id="{A401AA2E-86BC-5438-24A5-F0C0173BCD33}"/>
              </a:ext>
            </a:extLst>
          </p:cNvPr>
          <p:cNvPicPr>
            <a:picLocks noChangeAspect="1"/>
          </p:cNvPicPr>
          <p:nvPr/>
        </p:nvPicPr>
        <p:blipFill>
          <a:blip r:embed="rId2"/>
          <a:stretch>
            <a:fillRect/>
          </a:stretch>
        </p:blipFill>
        <p:spPr>
          <a:xfrm>
            <a:off x="158938" y="204761"/>
            <a:ext cx="11874124" cy="4936865"/>
          </a:xfrm>
          <a:prstGeom prst="rect">
            <a:avLst/>
          </a:prstGeom>
        </p:spPr>
      </p:pic>
      <p:sp>
        <p:nvSpPr>
          <p:cNvPr id="4" name="Content Placeholder 1">
            <a:extLst>
              <a:ext uri="{FF2B5EF4-FFF2-40B4-BE49-F238E27FC236}">
                <a16:creationId xmlns:a16="http://schemas.microsoft.com/office/drawing/2014/main" id="{66C563DF-6549-6337-2F9F-D1F3607424A4}"/>
              </a:ext>
            </a:extLst>
          </p:cNvPr>
          <p:cNvSpPr txBox="1">
            <a:spLocks/>
          </p:cNvSpPr>
          <p:nvPr/>
        </p:nvSpPr>
        <p:spPr>
          <a:xfrm>
            <a:off x="317814" y="5270708"/>
            <a:ext cx="11715248"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Note: the graphs above (J.F.Lou et al 2014) show various velocities of the sub, transition and hydrodynamic penetration regions</a:t>
            </a:r>
          </a:p>
        </p:txBody>
      </p:sp>
    </p:spTree>
    <p:extLst>
      <p:ext uri="{BB962C8B-B14F-4D97-AF65-F5344CB8AC3E}">
        <p14:creationId xmlns:p14="http://schemas.microsoft.com/office/powerpoint/2010/main" val="23324365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81824" y="1572645"/>
            <a:ext cx="3320704" cy="3864989"/>
          </a:xfrm>
        </p:spPr>
        <p:txBody>
          <a:bodyPr wrap="square"/>
          <a:lstStyle/>
          <a:p>
            <a:r>
              <a:rPr lang="en-US" sz="2400" dirty="0"/>
              <a:t>The total angle which includes all the fragments from the warhead is called the </a:t>
            </a:r>
            <a:r>
              <a:rPr lang="en-US" sz="2400" b="1" i="1" dirty="0"/>
              <a:t>beam width</a:t>
            </a:r>
            <a:r>
              <a:rPr lang="en-US" sz="2400" dirty="0"/>
              <a:t> and is a useful characteristic for the analysis of the likely effectiveness of the warhead. For a simple cylinder, it is simply the </a:t>
            </a:r>
            <a:r>
              <a:rPr lang="en-US" sz="2400" b="1" i="1" dirty="0"/>
              <a:t>sum of the two extreme Taylor Angles</a:t>
            </a:r>
            <a:r>
              <a:rPr lang="en-US" sz="2400" dirty="0"/>
              <a:t>:</a:t>
            </a:r>
          </a:p>
          <a:p>
            <a:endParaRPr lang="en-US" sz="2400"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90326" y="1944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Warhead beam width and </a:t>
            </a:r>
          </a:p>
          <a:p>
            <a:pPr algn="ctr"/>
            <a:r>
              <a:rPr lang="en-GB" sz="4000" dirty="0"/>
              <a:t>Forward Velocity</a:t>
            </a:r>
          </a:p>
        </p:txBody>
      </p:sp>
      <p:pic>
        <p:nvPicPr>
          <p:cNvPr id="50" name="Picture 49" descr="Diagram&#10;&#10;Description automatically generated">
            <a:extLst>
              <a:ext uri="{FF2B5EF4-FFF2-40B4-BE49-F238E27FC236}">
                <a16:creationId xmlns:a16="http://schemas.microsoft.com/office/drawing/2014/main" id="{3F9F3E8E-C904-54EF-5EE9-2EA13742D5B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74282" y="1736151"/>
            <a:ext cx="7476135" cy="3636169"/>
          </a:xfrm>
          <a:prstGeom prst="rect">
            <a:avLst/>
          </a:prstGeom>
        </p:spPr>
      </p:pic>
    </p:spTree>
    <p:extLst>
      <p:ext uri="{BB962C8B-B14F-4D97-AF65-F5344CB8AC3E}">
        <p14:creationId xmlns:p14="http://schemas.microsoft.com/office/powerpoint/2010/main" val="40519795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68D8BB3-A95F-0622-BDAF-AF109D66DBE3}"/>
              </a:ext>
            </a:extLst>
          </p:cNvPr>
          <p:cNvGrpSpPr/>
          <p:nvPr/>
        </p:nvGrpSpPr>
        <p:grpSpPr>
          <a:xfrm>
            <a:off x="368935" y="3040513"/>
            <a:ext cx="11639495" cy="2209766"/>
            <a:chOff x="703052" y="3818609"/>
            <a:chExt cx="11639495" cy="2209766"/>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ED63DA96-4249-679D-853E-63717721842D}"/>
                    </a:ext>
                  </a:extLst>
                </p:cNvPr>
                <p:cNvSpPr txBox="1"/>
                <p:nvPr/>
              </p:nvSpPr>
              <p:spPr>
                <a:xfrm>
                  <a:off x="703052" y="5276823"/>
                  <a:ext cx="4444871" cy="751552"/>
                </a:xfrm>
                <a:prstGeom prst="rect">
                  <a:avLst/>
                </a:prstGeom>
                <a:noFill/>
              </p:spPr>
              <p:txBody>
                <a:bodyPr wrap="none" lIns="0" tIns="0" rIns="0" bIns="0" rtlCol="0">
                  <a:spAutoFit/>
                </a:bodyPr>
                <a:lstStyle/>
                <a:p>
                  <a:pPr/>
                  <a14:m>
                    <m:oMathPara xmlns:m="http://schemas.openxmlformats.org/officeDocument/2006/math">
                      <m:oMath>
                        <m:r>
                          <a:rPr lang="en-GB" sz="2400" b="0" i="1" smtClean="0">
                            <a:solidFill>
                              <a:schemeClr val="bg1"/>
                            </a:solidFill>
                            <a:latin typeface="Cambria Math" panose="02040503050406030204" pitchFamily="18" charset="0"/>
                          </a:rPr>
                          <m:t>𝑅𝑒𝑎𝑟</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𝐹𝑟𝑎𝑔𝑚𝑒𝑛𝑡</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rad>
                          <m:radPr>
                            <m:degHide m:val="on"/>
                            <m:ctrlPr>
                              <a:rPr lang="en-GB" sz="2400" b="0" i="1" smtClean="0">
                                <a:solidFill>
                                  <a:schemeClr val="bg1"/>
                                </a:solidFill>
                                <a:latin typeface="Cambria Math" panose="02040503050406030204" pitchFamily="18" charset="0"/>
                              </a:rPr>
                            </m:ctrlPr>
                          </m:radPr>
                          <m:deg/>
                          <m:e>
                            <m:sSup>
                              <m:sSupPr>
                                <m:ctrlPr>
                                  <a:rPr lang="en-GB" sz="2400" b="0" i="1" smtClean="0">
                                    <a:solidFill>
                                      <a:schemeClr val="bg1"/>
                                    </a:solidFill>
                                    <a:latin typeface="Cambria Math" panose="02040503050406030204" pitchFamily="18" charset="0"/>
                                  </a:rPr>
                                </m:ctrlPr>
                              </m:sSupPr>
                              <m:e>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e>
                              <m:sup>
                                <m:r>
                                  <a:rPr lang="en-GB" sz="2400" b="0" i="1" smtClean="0">
                                    <a:solidFill>
                                      <a:schemeClr val="bg1"/>
                                    </a:solidFill>
                                    <a:latin typeface="Cambria Math" panose="02040503050406030204" pitchFamily="18" charset="0"/>
                                  </a:rPr>
                                  <m:t>2</m:t>
                                </m:r>
                              </m:sup>
                            </m:sSup>
                            <m:r>
                              <a:rPr lang="en-GB" sz="2400" b="0" i="1" smtClean="0">
                                <a:solidFill>
                                  <a:schemeClr val="bg1"/>
                                </a:solidFill>
                                <a:latin typeface="Cambria Math" panose="02040503050406030204" pitchFamily="18" charset="0"/>
                              </a:rPr>
                              <m:t>+</m:t>
                            </m:r>
                            <m:sSubSup>
                              <m:sSubSupPr>
                                <m:ctrlPr>
                                  <a:rPr lang="en-GB" sz="2400" b="0" i="1" smtClean="0">
                                    <a:solidFill>
                                      <a:schemeClr val="bg1"/>
                                    </a:solidFill>
                                    <a:latin typeface="Cambria Math" panose="02040503050406030204" pitchFamily="18" charset="0"/>
                                  </a:rPr>
                                </m:ctrlPr>
                              </m:sSubSup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up>
                                <m:r>
                                  <a:rPr lang="en-GB" sz="2400" b="0" i="1" smtClean="0">
                                    <a:solidFill>
                                      <a:schemeClr val="bg1"/>
                                    </a:solidFill>
                                    <a:latin typeface="Cambria Math" panose="02040503050406030204" pitchFamily="18" charset="0"/>
                                  </a:rPr>
                                  <m:t>2</m:t>
                                </m:r>
                              </m:sup>
                            </m:sSubSup>
                          </m:e>
                        </m:rad>
                      </m:oMath>
                    </m:oMathPara>
                  </a14:m>
                  <a:endParaRPr lang="en-US" sz="2400" dirty="0">
                    <a:solidFill>
                      <a:schemeClr val="bg1"/>
                    </a:solidFill>
                  </a:endParaRPr>
                </a:p>
              </p:txBody>
            </p:sp>
          </mc:Choice>
          <mc:Fallback xmlns="">
            <p:sp>
              <p:nvSpPr>
                <p:cNvPr id="3" name="TextBox 2">
                  <a:extLst>
                    <a:ext uri="{FF2B5EF4-FFF2-40B4-BE49-F238E27FC236}">
                      <a16:creationId xmlns:a16="http://schemas.microsoft.com/office/drawing/2014/main" id="{ED63DA96-4249-679D-853E-63717721842D}"/>
                    </a:ext>
                  </a:extLst>
                </p:cNvPr>
                <p:cNvSpPr txBox="1">
                  <a:spLocks noRot="1" noChangeAspect="1" noMove="1" noResize="1" noEditPoints="1" noAdjustHandles="1" noChangeArrowheads="1" noChangeShapeType="1" noTextEdit="1"/>
                </p:cNvSpPr>
                <p:nvPr/>
              </p:nvSpPr>
              <p:spPr>
                <a:xfrm>
                  <a:off x="703052" y="5276823"/>
                  <a:ext cx="4444871" cy="751552"/>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AF38E58E-C503-165C-E0B5-C86FA27AD1E7}"/>
                    </a:ext>
                  </a:extLst>
                </p:cNvPr>
                <p:cNvSpPr txBox="1"/>
                <p:nvPr/>
              </p:nvSpPr>
              <p:spPr>
                <a:xfrm>
                  <a:off x="838223" y="4428942"/>
                  <a:ext cx="2230354" cy="754181"/>
                </a:xfrm>
                <a:prstGeom prst="rect">
                  <a:avLst/>
                </a:prstGeom>
                <a:noFill/>
              </p:spPr>
              <p:txBody>
                <a:bodyPr wrap="none" lIns="0" tIns="0" rIns="0" bIns="0" rtlCol="0">
                  <a:spAutoFit/>
                </a:bodyPr>
                <a:lstStyle/>
                <a:p>
                  <a:pPr/>
                  <a14:m>
                    <m:oMathPara xmlns:m="http://schemas.openxmlformats.org/officeDocument/2006/math">
                      <m:oMath>
                        <m:sSub>
                          <m:sSubPr>
                            <m:ctrlPr>
                              <a:rPr lang="en-US" sz="2400" i="1" smtClean="0">
                                <a:solidFill>
                                  <a:schemeClr val="bg1"/>
                                </a:solidFill>
                                <a:latin typeface="Cambria Math" panose="02040503050406030204" pitchFamily="18" charset="0"/>
                                <a:ea typeface="Cambria Math" panose="02040503050406030204" pitchFamily="18" charset="0"/>
                              </a:rPr>
                            </m:ctrlPr>
                          </m:sSubPr>
                          <m:e>
                            <m:r>
                              <a:rPr lang="en-US" sz="240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func>
                          <m:funcPr>
                            <m:ctrlPr>
                              <a:rPr lang="en-GB" sz="2400" b="0" i="1" smtClean="0">
                                <a:solidFill>
                                  <a:schemeClr val="bg1"/>
                                </a:solidFill>
                                <a:latin typeface="Cambria Math" panose="02040503050406030204" pitchFamily="18" charset="0"/>
                              </a:rPr>
                            </m:ctrlPr>
                          </m:funcPr>
                          <m:fName>
                            <m:sSup>
                              <m:sSupPr>
                                <m:ctrlPr>
                                  <a:rPr lang="en-GB" sz="2400" b="0" i="0" smtClean="0">
                                    <a:solidFill>
                                      <a:schemeClr val="bg1"/>
                                    </a:solidFill>
                                    <a:latin typeface="Cambria Math" panose="02040503050406030204" pitchFamily="18" charset="0"/>
                                  </a:rPr>
                                </m:ctrlPr>
                              </m:sSupPr>
                              <m:e>
                                <m:r>
                                  <m:rPr>
                                    <m:sty m:val="p"/>
                                  </m:rPr>
                                  <a:rPr lang="en-GB" sz="2400" b="0" i="0" smtClean="0">
                                    <a:solidFill>
                                      <a:schemeClr val="bg1"/>
                                    </a:solidFill>
                                    <a:latin typeface="Cambria Math" panose="02040503050406030204" pitchFamily="18" charset="0"/>
                                  </a:rPr>
                                  <m:t>tan</m:t>
                                </m:r>
                              </m:e>
                              <m:sup>
                                <m:r>
                                  <a:rPr lang="en-GB" sz="2400" b="0" i="1" smtClean="0">
                                    <a:solidFill>
                                      <a:schemeClr val="bg1"/>
                                    </a:solidFill>
                                    <a:latin typeface="Cambria Math" panose="02040503050406030204" pitchFamily="18" charset="0"/>
                                  </a:rPr>
                                  <m:t>−1</m:t>
                                </m:r>
                              </m:sup>
                            </m:sSup>
                          </m:fName>
                          <m:e>
                            <m:d>
                              <m:dPr>
                                <m:ctrlPr>
                                  <a:rPr lang="en-GB" sz="2400" b="0" i="1" smtClean="0">
                                    <a:solidFill>
                                      <a:schemeClr val="bg1"/>
                                    </a:solidFill>
                                    <a:latin typeface="Cambria Math" panose="02040503050406030204" pitchFamily="18" charset="0"/>
                                  </a:rPr>
                                </m:ctrlPr>
                              </m:dPr>
                              <m:e>
                                <m:f>
                                  <m:fPr>
                                    <m:ctrlPr>
                                      <a:rPr lang="en-GB" sz="2400" b="0" i="1" smtClean="0">
                                        <a:solidFill>
                                          <a:schemeClr val="bg1"/>
                                        </a:solidFill>
                                        <a:latin typeface="Cambria Math" panose="02040503050406030204" pitchFamily="18" charset="0"/>
                                      </a:rPr>
                                    </m:ctrlPr>
                                  </m:fPr>
                                  <m:num>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num>
                                  <m:den>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0</m:t>
                                        </m:r>
                                      </m:sub>
                                    </m:sSub>
                                  </m:den>
                                </m:f>
                              </m:e>
                            </m:d>
                          </m:e>
                        </m:func>
                      </m:oMath>
                    </m:oMathPara>
                  </a14:m>
                  <a:endParaRPr lang="en-US" sz="2400" dirty="0">
                    <a:solidFill>
                      <a:schemeClr val="bg1"/>
                    </a:solidFill>
                  </a:endParaRPr>
                </a:p>
              </p:txBody>
            </p:sp>
          </mc:Choice>
          <mc:Fallback xmlns="">
            <p:sp>
              <p:nvSpPr>
                <p:cNvPr id="5" name="TextBox 4">
                  <a:extLst>
                    <a:ext uri="{FF2B5EF4-FFF2-40B4-BE49-F238E27FC236}">
                      <a16:creationId xmlns:a16="http://schemas.microsoft.com/office/drawing/2014/main" id="{AF38E58E-C503-165C-E0B5-C86FA27AD1E7}"/>
                    </a:ext>
                  </a:extLst>
                </p:cNvPr>
                <p:cNvSpPr txBox="1">
                  <a:spLocks noRot="1" noChangeAspect="1" noMove="1" noResize="1" noEditPoints="1" noAdjustHandles="1" noChangeArrowheads="1" noChangeShapeType="1" noTextEdit="1"/>
                </p:cNvSpPr>
                <p:nvPr/>
              </p:nvSpPr>
              <p:spPr>
                <a:xfrm>
                  <a:off x="838223" y="4428942"/>
                  <a:ext cx="2230354" cy="754181"/>
                </a:xfrm>
                <a:prstGeom prst="rect">
                  <a:avLst/>
                </a:prstGeom>
                <a:blipFill>
                  <a:blip r:embed="rId4"/>
                  <a:stretch>
                    <a:fillRect l="-2260" b="-819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B93FEBB8-D756-E3DD-AF13-858CD746AB61}"/>
                    </a:ext>
                  </a:extLst>
                </p:cNvPr>
                <p:cNvSpPr txBox="1"/>
                <p:nvPr/>
              </p:nvSpPr>
              <p:spPr>
                <a:xfrm>
                  <a:off x="6238440" y="3818609"/>
                  <a:ext cx="6104107" cy="1120884"/>
                </a:xfrm>
                <a:prstGeom prst="rect">
                  <a:avLst/>
                </a:prstGeom>
                <a:noFill/>
              </p:spPr>
              <p:txBody>
                <a:bodyPr wrap="none" lIns="0" tIns="0" rIns="0" bIns="0" rtlCol="0">
                  <a:spAutoFit/>
                </a:bodyPr>
                <a:lstStyle/>
                <a:p>
                  <a:endParaRPr lang="en-GB" sz="2400" b="0" dirty="0">
                    <a:solidFill>
                      <a:schemeClr val="bg1"/>
                    </a:solidFill>
                  </a:endParaRPr>
                </a:p>
                <a:p>
                  <a:r>
                    <a:rPr lang="en-GB" sz="2400" b="0" dirty="0">
                      <a:solidFill>
                        <a:schemeClr val="bg1"/>
                      </a:solidFill>
                    </a:rPr>
                    <a:t>Front</a:t>
                  </a:r>
                  <a14:m>
                    <m:oMath xmlns:m="http://schemas.openxmlformats.org/officeDocument/2006/math">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𝐹𝑟𝑎𝑔𝑚𝑒𝑛𝑡</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rad>
                        <m:radPr>
                          <m:degHide m:val="on"/>
                          <m:ctrlPr>
                            <a:rPr lang="en-GB" sz="2400" b="0" i="1" smtClean="0">
                              <a:solidFill>
                                <a:schemeClr val="bg1"/>
                              </a:solidFill>
                              <a:latin typeface="Cambria Math" panose="02040503050406030204" pitchFamily="18" charset="0"/>
                            </a:rPr>
                          </m:ctrlPr>
                        </m:radPr>
                        <m:deg/>
                        <m:e>
                          <m:sSup>
                            <m:sSupPr>
                              <m:ctrlPr>
                                <a:rPr lang="en-GB" sz="2400" b="0" i="1" smtClean="0">
                                  <a:solidFill>
                                    <a:schemeClr val="bg1"/>
                                  </a:solidFill>
                                  <a:latin typeface="Cambria Math" panose="02040503050406030204" pitchFamily="18" charset="0"/>
                                </a:rPr>
                              </m:ctrlPr>
                            </m:sSupPr>
                            <m:e>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e>
                            <m:sup>
                              <m:r>
                                <a:rPr lang="en-GB" sz="2400" b="0" i="1" smtClean="0">
                                  <a:solidFill>
                                    <a:schemeClr val="bg1"/>
                                  </a:solidFill>
                                  <a:latin typeface="Cambria Math" panose="02040503050406030204" pitchFamily="18" charset="0"/>
                                </a:rPr>
                                <m:t>2</m:t>
                              </m:r>
                            </m:sup>
                          </m:sSup>
                          <m:r>
                            <a:rPr lang="en-GB" sz="2400" b="0" i="1" smtClean="0">
                              <a:solidFill>
                                <a:schemeClr val="bg1"/>
                              </a:solidFill>
                              <a:latin typeface="Cambria Math" panose="02040503050406030204" pitchFamily="18" charset="0"/>
                            </a:rPr>
                            <m:t>+</m:t>
                          </m:r>
                          <m:sSubSup>
                            <m:sSubSupPr>
                              <m:ctrlPr>
                                <a:rPr lang="en-GB" sz="2400" b="0" i="1" smtClean="0">
                                  <a:solidFill>
                                    <a:schemeClr val="bg1"/>
                                  </a:solidFill>
                                  <a:latin typeface="Cambria Math" panose="02040503050406030204" pitchFamily="18" charset="0"/>
                                </a:rPr>
                              </m:ctrlPr>
                            </m:sSubSup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up>
                              <m:r>
                                <a:rPr lang="en-GB" sz="2400" b="0" i="1" smtClean="0">
                                  <a:solidFill>
                                    <a:schemeClr val="bg1"/>
                                  </a:solidFill>
                                  <a:latin typeface="Cambria Math" panose="02040503050406030204" pitchFamily="18" charset="0"/>
                                </a:rPr>
                                <m:t>2</m:t>
                              </m:r>
                            </m:sup>
                          </m:sSubSup>
                          <m:r>
                            <a:rPr lang="en-GB" sz="2400" b="0" i="1" smtClean="0">
                              <a:solidFill>
                                <a:schemeClr val="bg1"/>
                              </a:solidFill>
                              <a:latin typeface="Cambria Math" panose="02040503050406030204" pitchFamily="18" charset="0"/>
                            </a:rPr>
                            <m:t>−2</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func>
                            <m:funcPr>
                              <m:ctrlPr>
                                <a:rPr lang="en-GB" sz="2400" b="0" i="0" smtClean="0">
                                  <a:solidFill>
                                    <a:schemeClr val="bg1"/>
                                  </a:solidFill>
                                  <a:latin typeface="Cambria Math" panose="02040503050406030204" pitchFamily="18" charset="0"/>
                                </a:rPr>
                              </m:ctrlPr>
                            </m:funcPr>
                            <m:fName>
                              <m:r>
                                <m:rPr>
                                  <m:sty m:val="p"/>
                                </m:rPr>
                                <a:rPr lang="en-GB" sz="2400" b="0" i="0" smtClean="0">
                                  <a:solidFill>
                                    <a:schemeClr val="bg1"/>
                                  </a:solidFill>
                                  <a:latin typeface="Cambria Math" panose="02040503050406030204" pitchFamily="18" charset="0"/>
                                </a:rPr>
                                <m:t>cos</m:t>
                              </m:r>
                            </m:fName>
                            <m:e>
                              <m:r>
                                <a:rPr lang="en-GB" sz="2400" b="0" i="1" smtClean="0">
                                  <a:solidFill>
                                    <a:schemeClr val="bg1"/>
                                  </a:solidFill>
                                  <a:latin typeface="Cambria Math" panose="02040503050406030204" pitchFamily="18" charset="0"/>
                                  <a:ea typeface="Cambria Math" panose="02040503050406030204" pitchFamily="18" charset="0"/>
                                </a:rPr>
                                <m:t>𝛼</m:t>
                              </m:r>
                            </m:e>
                          </m:func>
                        </m:e>
                      </m:rad>
                    </m:oMath>
                  </a14:m>
                  <a:endParaRPr lang="en-US" sz="2400" dirty="0">
                    <a:solidFill>
                      <a:schemeClr val="bg1"/>
                    </a:solidFill>
                  </a:endParaRPr>
                </a:p>
              </p:txBody>
            </p:sp>
          </mc:Choice>
          <mc:Fallback xmlns="">
            <p:sp>
              <p:nvSpPr>
                <p:cNvPr id="6" name="TextBox 5">
                  <a:extLst>
                    <a:ext uri="{FF2B5EF4-FFF2-40B4-BE49-F238E27FC236}">
                      <a16:creationId xmlns:a16="http://schemas.microsoft.com/office/drawing/2014/main" id="{B93FEBB8-D756-E3DD-AF13-858CD746AB61}"/>
                    </a:ext>
                  </a:extLst>
                </p:cNvPr>
                <p:cNvSpPr txBox="1">
                  <a:spLocks noRot="1" noChangeAspect="1" noMove="1" noResize="1" noEditPoints="1" noAdjustHandles="1" noChangeArrowheads="1" noChangeShapeType="1" noTextEdit="1"/>
                </p:cNvSpPr>
                <p:nvPr/>
              </p:nvSpPr>
              <p:spPr>
                <a:xfrm>
                  <a:off x="6238440" y="3818609"/>
                  <a:ext cx="6104107" cy="1120884"/>
                </a:xfrm>
                <a:prstGeom prst="rect">
                  <a:avLst/>
                </a:prstGeom>
                <a:blipFill>
                  <a:blip r:embed="rId5"/>
                  <a:stretch>
                    <a:fillRect l="-3119" r="-208" b="-33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83177C87-962A-362A-BC44-1B46F3538E8E}"/>
                    </a:ext>
                  </a:extLst>
                </p:cNvPr>
                <p:cNvSpPr txBox="1"/>
                <p:nvPr/>
              </p:nvSpPr>
              <p:spPr>
                <a:xfrm>
                  <a:off x="6238440" y="5117988"/>
                  <a:ext cx="5783571" cy="754181"/>
                </a:xfrm>
                <a:prstGeom prst="rect">
                  <a:avLst/>
                </a:prstGeom>
                <a:noFill/>
              </p:spPr>
              <p:txBody>
                <a:bodyPr wrap="none" lIns="0" tIns="0" rIns="0" bIns="0" rtlCol="0">
                  <a:spAutoFit/>
                </a:bodyPr>
                <a:lstStyle/>
                <a:p>
                  <a:pPr/>
                  <a14:m>
                    <m:oMathPara xmlns:m="http://schemas.openxmlformats.org/officeDocument/2006/math">
                      <m:oMath>
                        <m:sSub>
                          <m:sSubPr>
                            <m:ctrlPr>
                              <a:rPr lang="en-US" sz="2400" i="1" smtClean="0">
                                <a:solidFill>
                                  <a:schemeClr val="bg1"/>
                                </a:solidFill>
                                <a:latin typeface="Cambria Math" panose="02040503050406030204" pitchFamily="18" charset="0"/>
                                <a:ea typeface="Cambria Math" panose="02040503050406030204" pitchFamily="18" charset="0"/>
                              </a:rPr>
                            </m:ctrlPr>
                          </m:sSubPr>
                          <m:e>
                            <m:r>
                              <a:rPr lang="en-US" sz="240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func>
                          <m:funcPr>
                            <m:ctrlPr>
                              <a:rPr lang="en-GB" sz="2400" b="0" i="1" smtClean="0">
                                <a:solidFill>
                                  <a:schemeClr val="bg1"/>
                                </a:solidFill>
                                <a:latin typeface="Cambria Math" panose="02040503050406030204" pitchFamily="18" charset="0"/>
                              </a:rPr>
                            </m:ctrlPr>
                          </m:funcPr>
                          <m:fName>
                            <m:sSup>
                              <m:sSupPr>
                                <m:ctrlPr>
                                  <a:rPr lang="en-GB" sz="2400" b="0" i="0" smtClean="0">
                                    <a:solidFill>
                                      <a:schemeClr val="bg1"/>
                                    </a:solidFill>
                                    <a:latin typeface="Cambria Math" panose="02040503050406030204" pitchFamily="18" charset="0"/>
                                  </a:rPr>
                                </m:ctrlPr>
                              </m:sSupPr>
                              <m:e>
                                <m:r>
                                  <m:rPr>
                                    <m:sty m:val="p"/>
                                  </m:rPr>
                                  <a:rPr lang="en-GB" sz="2400" b="0" i="0" smtClean="0">
                                    <a:solidFill>
                                      <a:schemeClr val="bg1"/>
                                    </a:solidFill>
                                    <a:latin typeface="Cambria Math" panose="02040503050406030204" pitchFamily="18" charset="0"/>
                                  </a:rPr>
                                  <m:t>sin</m:t>
                                </m:r>
                              </m:e>
                              <m:sup>
                                <m:r>
                                  <a:rPr lang="en-GB" sz="2400" b="0" i="1" smtClean="0">
                                    <a:solidFill>
                                      <a:schemeClr val="bg1"/>
                                    </a:solidFill>
                                    <a:latin typeface="Cambria Math" panose="02040503050406030204" pitchFamily="18" charset="0"/>
                                  </a:rPr>
                                  <m:t>−1</m:t>
                                </m:r>
                              </m:sup>
                            </m:sSup>
                          </m:fName>
                          <m:e>
                            <m:d>
                              <m:dPr>
                                <m:ctrlPr>
                                  <a:rPr lang="en-GB" sz="2400" b="0" i="1" smtClean="0">
                                    <a:solidFill>
                                      <a:schemeClr val="bg1"/>
                                    </a:solidFill>
                                    <a:latin typeface="Cambria Math" panose="02040503050406030204" pitchFamily="18" charset="0"/>
                                  </a:rPr>
                                </m:ctrlPr>
                              </m:dPr>
                              <m:e>
                                <m:f>
                                  <m:fPr>
                                    <m:ctrlPr>
                                      <a:rPr lang="en-GB" sz="2400" b="0" i="1" smtClean="0">
                                        <a:solidFill>
                                          <a:schemeClr val="bg1"/>
                                        </a:solidFill>
                                        <a:latin typeface="Cambria Math" panose="02040503050406030204" pitchFamily="18" charset="0"/>
                                      </a:rPr>
                                    </m:ctrlPr>
                                  </m:fPr>
                                  <m:num>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num>
                                  <m:den>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0</m:t>
                                        </m:r>
                                      </m:sub>
                                    </m:sSub>
                                  </m:den>
                                </m:f>
                                <m:func>
                                  <m:funcPr>
                                    <m:ctrlPr>
                                      <a:rPr lang="en-GB" sz="2400" b="0" i="0" smtClean="0">
                                        <a:solidFill>
                                          <a:schemeClr val="bg1"/>
                                        </a:solidFill>
                                        <a:latin typeface="Cambria Math" panose="02040503050406030204" pitchFamily="18" charset="0"/>
                                      </a:rPr>
                                    </m:ctrlPr>
                                  </m:funcPr>
                                  <m:fName>
                                    <m:r>
                                      <m:rPr>
                                        <m:sty m:val="p"/>
                                      </m:rPr>
                                      <a:rPr lang="en-GB" sz="2400" b="0" i="0" smtClean="0">
                                        <a:solidFill>
                                          <a:schemeClr val="bg1"/>
                                        </a:solidFill>
                                        <a:latin typeface="Cambria Math" panose="02040503050406030204" pitchFamily="18" charset="0"/>
                                      </a:rPr>
                                      <m:t>sin</m:t>
                                    </m:r>
                                  </m:fName>
                                  <m:e>
                                    <m:r>
                                      <a:rPr lang="en-GB" sz="2400" b="0" i="1" smtClean="0">
                                        <a:solidFill>
                                          <a:schemeClr val="bg1"/>
                                        </a:solidFill>
                                        <a:latin typeface="Cambria Math" panose="02040503050406030204" pitchFamily="18" charset="0"/>
                                        <a:ea typeface="Cambria Math" panose="02040503050406030204" pitchFamily="18" charset="0"/>
                                      </a:rPr>
                                      <m:t>𝛼</m:t>
                                    </m:r>
                                  </m:e>
                                </m:func>
                              </m:e>
                            </m:d>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𝑤ℎ𝑒𝑟𝑒</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𝛼</m:t>
                            </m:r>
                            <m:r>
                              <a:rPr lang="en-GB" sz="2400" b="0" i="1" smtClean="0">
                                <a:solidFill>
                                  <a:schemeClr val="bg1"/>
                                </a:solidFill>
                                <a:latin typeface="Cambria Math" panose="02040503050406030204" pitchFamily="18" charset="0"/>
                                <a:ea typeface="Cambria Math" panose="02040503050406030204" pitchFamily="18" charset="0"/>
                              </a:rPr>
                              <m:t>=(90+</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ea typeface="Cambria Math" panose="02040503050406030204" pitchFamily="18" charset="0"/>
                                  </a:rPr>
                                  <m:t>𝑜</m:t>
                                </m:r>
                              </m:sub>
                            </m:sSub>
                            <m:r>
                              <a:rPr lang="en-GB" sz="2400" b="0" i="1" smtClean="0">
                                <a:solidFill>
                                  <a:schemeClr val="bg1"/>
                                </a:solidFill>
                                <a:latin typeface="Cambria Math" panose="02040503050406030204" pitchFamily="18" charset="0"/>
                                <a:ea typeface="Cambria Math" panose="02040503050406030204" pitchFamily="18" charset="0"/>
                              </a:rPr>
                              <m:t>)</m:t>
                            </m:r>
                          </m:e>
                        </m:func>
                      </m:oMath>
                    </m:oMathPara>
                  </a14:m>
                  <a:endParaRPr lang="en-US" sz="2400" dirty="0">
                    <a:solidFill>
                      <a:schemeClr val="bg1"/>
                    </a:solidFill>
                  </a:endParaRPr>
                </a:p>
              </p:txBody>
            </p:sp>
          </mc:Choice>
          <mc:Fallback xmlns="">
            <p:sp>
              <p:nvSpPr>
                <p:cNvPr id="7" name="TextBox 6">
                  <a:extLst>
                    <a:ext uri="{FF2B5EF4-FFF2-40B4-BE49-F238E27FC236}">
                      <a16:creationId xmlns:a16="http://schemas.microsoft.com/office/drawing/2014/main" id="{83177C87-962A-362A-BC44-1B46F3538E8E}"/>
                    </a:ext>
                  </a:extLst>
                </p:cNvPr>
                <p:cNvSpPr txBox="1">
                  <a:spLocks noRot="1" noChangeAspect="1" noMove="1" noResize="1" noEditPoints="1" noAdjustHandles="1" noChangeArrowheads="1" noChangeShapeType="1" noTextEdit="1"/>
                </p:cNvSpPr>
                <p:nvPr/>
              </p:nvSpPr>
              <p:spPr>
                <a:xfrm>
                  <a:off x="6238440" y="5117988"/>
                  <a:ext cx="5783571" cy="754181"/>
                </a:xfrm>
                <a:prstGeom prst="rect">
                  <a:avLst/>
                </a:prstGeom>
                <a:blipFill>
                  <a:blip r:embed="rId6"/>
                  <a:stretch>
                    <a:fillRect l="-877" r="-1316" b="-8197"/>
                  </a:stretch>
                </a:blipFill>
              </p:spPr>
              <p:txBody>
                <a:bodyPr/>
                <a:lstStyle/>
                <a:p>
                  <a:r>
                    <a:rPr lang="en-US">
                      <a:noFill/>
                    </a:rPr>
                    <a:t> </a:t>
                  </a:r>
                </a:p>
              </p:txBody>
            </p:sp>
          </mc:Fallback>
        </mc:AlternateContent>
      </p:grpSp>
      <p:sp>
        <p:nvSpPr>
          <p:cNvPr id="9" name="TextBox 8">
            <a:extLst>
              <a:ext uri="{FF2B5EF4-FFF2-40B4-BE49-F238E27FC236}">
                <a16:creationId xmlns:a16="http://schemas.microsoft.com/office/drawing/2014/main" id="{5EF52B42-B343-C12E-0CA4-04F591A9C2F5}"/>
              </a:ext>
            </a:extLst>
          </p:cNvPr>
          <p:cNvSpPr txBox="1"/>
          <p:nvPr/>
        </p:nvSpPr>
        <p:spPr>
          <a:xfrm>
            <a:off x="4543870" y="5450214"/>
            <a:ext cx="1340432" cy="369332"/>
          </a:xfrm>
          <a:prstGeom prst="rect">
            <a:avLst/>
          </a:prstGeom>
          <a:noFill/>
        </p:spPr>
        <p:txBody>
          <a:bodyPr wrap="none" rtlCol="0">
            <a:spAutoFit/>
          </a:bodyPr>
          <a:lstStyle/>
          <a:p>
            <a:r>
              <a:rPr lang="en-US" dirty="0">
                <a:solidFill>
                  <a:schemeClr val="bg1"/>
                </a:solidFill>
              </a:rPr>
              <a:t>Cosine Rule:</a:t>
            </a: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F0CB75BD-5B39-5A49-78AF-332E4050EC83}"/>
                  </a:ext>
                </a:extLst>
              </p:cNvPr>
              <p:cNvSpPr txBox="1"/>
              <p:nvPr/>
            </p:nvSpPr>
            <p:spPr>
              <a:xfrm>
                <a:off x="5992661" y="5490898"/>
                <a:ext cx="2932469" cy="287964"/>
              </a:xfrm>
              <a:prstGeom prst="rect">
                <a:avLst/>
              </a:prstGeom>
              <a:noFill/>
            </p:spPr>
            <p:txBody>
              <a:bodyPr wrap="none" lIns="0" tIns="0" rIns="0" bIns="0" rtlCol="0">
                <a:spAutoFit/>
              </a:bodyPr>
              <a:lstStyle/>
              <a:p>
                <a:pPr/>
                <a14:m>
                  <m:oMathPara xmlns:m="http://schemas.openxmlformats.org/officeDocument/2006/math">
                    <m:oMath>
                      <m:sSubSup>
                        <m:sSubSupPr>
                          <m:ctrlPr>
                            <a:rPr lang="en-GB" b="0" i="1" smtClean="0">
                              <a:solidFill>
                                <a:schemeClr val="bg1"/>
                              </a:solidFill>
                              <a:latin typeface="Cambria Math" panose="02040503050406030204" pitchFamily="18" charset="0"/>
                            </a:rPr>
                          </m:ctrlPr>
                        </m:sSubSupPr>
                        <m:e>
                          <m:r>
                            <a:rPr lang="en-GB" b="0" i="1" smtClean="0">
                              <a:solidFill>
                                <a:schemeClr val="bg1"/>
                              </a:solidFill>
                              <a:latin typeface="Cambria Math" panose="02040503050406030204" pitchFamily="18" charset="0"/>
                            </a:rPr>
                            <m:t>𝑉</m:t>
                          </m:r>
                        </m:e>
                        <m:sub>
                          <m:r>
                            <a:rPr lang="en-GB" b="0" i="1" smtClean="0">
                              <a:solidFill>
                                <a:schemeClr val="bg1"/>
                              </a:solidFill>
                              <a:latin typeface="Cambria Math" panose="02040503050406030204" pitchFamily="18" charset="0"/>
                            </a:rPr>
                            <m:t>𝑑</m:t>
                          </m:r>
                        </m:sub>
                        <m:sup>
                          <m:r>
                            <a:rPr lang="en-GB" b="0" i="1" smtClean="0">
                              <a:solidFill>
                                <a:schemeClr val="bg1"/>
                              </a:solidFill>
                              <a:latin typeface="Cambria Math" panose="02040503050406030204" pitchFamily="18" charset="0"/>
                            </a:rPr>
                            <m:t>2</m:t>
                          </m:r>
                        </m:sup>
                      </m:sSubSup>
                      <m:r>
                        <a:rPr lang="en-GB" b="0" i="1" smtClean="0">
                          <a:solidFill>
                            <a:schemeClr val="bg1"/>
                          </a:solidFill>
                          <a:latin typeface="Cambria Math" panose="02040503050406030204" pitchFamily="18" charset="0"/>
                        </a:rPr>
                        <m:t>=</m:t>
                      </m:r>
                      <m:sSubSup>
                        <m:sSubSupPr>
                          <m:ctrlPr>
                            <a:rPr lang="en-GB" b="0" i="1" smtClean="0">
                              <a:solidFill>
                                <a:schemeClr val="bg1"/>
                              </a:solidFill>
                              <a:latin typeface="Cambria Math" panose="02040503050406030204" pitchFamily="18" charset="0"/>
                            </a:rPr>
                          </m:ctrlPr>
                        </m:sSubSupPr>
                        <m:e>
                          <m:r>
                            <a:rPr lang="en-GB" b="0" i="1" smtClean="0">
                              <a:solidFill>
                                <a:schemeClr val="bg1"/>
                              </a:solidFill>
                              <a:latin typeface="Cambria Math" panose="02040503050406030204" pitchFamily="18" charset="0"/>
                            </a:rPr>
                            <m:t>𝑉</m:t>
                          </m:r>
                        </m:e>
                        <m:sub>
                          <m:r>
                            <a:rPr lang="en-GB" b="0" i="1" smtClean="0">
                              <a:solidFill>
                                <a:schemeClr val="bg1"/>
                              </a:solidFill>
                              <a:latin typeface="Cambria Math" panose="02040503050406030204" pitchFamily="18" charset="0"/>
                            </a:rPr>
                            <m:t>𝑜</m:t>
                          </m:r>
                        </m:sub>
                        <m:sup>
                          <m:r>
                            <a:rPr lang="en-GB" b="0" i="1" smtClean="0">
                              <a:solidFill>
                                <a:schemeClr val="bg1"/>
                              </a:solidFill>
                              <a:latin typeface="Cambria Math" panose="02040503050406030204" pitchFamily="18" charset="0"/>
                            </a:rPr>
                            <m:t>2</m:t>
                          </m:r>
                        </m:sup>
                      </m:sSubSup>
                      <m:r>
                        <a:rPr lang="en-GB" b="0" i="1" smtClean="0">
                          <a:solidFill>
                            <a:schemeClr val="bg1"/>
                          </a:solidFill>
                          <a:latin typeface="Cambria Math" panose="02040503050406030204" pitchFamily="18" charset="0"/>
                          <a:ea typeface="Cambria Math" panose="02040503050406030204" pitchFamily="18" charset="0"/>
                        </a:rPr>
                        <m:t>+</m:t>
                      </m:r>
                      <m:sSubSup>
                        <m:sSubSupPr>
                          <m:ctrlPr>
                            <a:rPr lang="en-GB" b="0" i="1" smtClean="0">
                              <a:solidFill>
                                <a:schemeClr val="bg1"/>
                              </a:solidFill>
                              <a:latin typeface="Cambria Math" panose="02040503050406030204" pitchFamily="18" charset="0"/>
                              <a:ea typeface="Cambria Math" panose="02040503050406030204" pitchFamily="18" charset="0"/>
                            </a:rPr>
                          </m:ctrlPr>
                        </m:sSubSupPr>
                        <m:e>
                          <m:r>
                            <a:rPr lang="en-GB" b="0" i="1" smtClean="0">
                              <a:solidFill>
                                <a:schemeClr val="bg1"/>
                              </a:solidFill>
                              <a:latin typeface="Cambria Math" panose="02040503050406030204" pitchFamily="18" charset="0"/>
                              <a:ea typeface="Cambria Math" panose="02040503050406030204" pitchFamily="18" charset="0"/>
                            </a:rPr>
                            <m:t>𝑉</m:t>
                          </m:r>
                        </m:e>
                        <m:sub>
                          <m:r>
                            <a:rPr lang="en-GB" b="0" i="1" smtClean="0">
                              <a:solidFill>
                                <a:schemeClr val="bg1"/>
                              </a:solidFill>
                              <a:latin typeface="Cambria Math" panose="02040503050406030204" pitchFamily="18" charset="0"/>
                              <a:ea typeface="Cambria Math" panose="02040503050406030204" pitchFamily="18" charset="0"/>
                            </a:rPr>
                            <m:t>𝑚</m:t>
                          </m:r>
                        </m:sub>
                        <m:sup>
                          <m:r>
                            <a:rPr lang="en-GB" b="0" i="1" smtClean="0">
                              <a:solidFill>
                                <a:schemeClr val="bg1"/>
                              </a:solidFill>
                              <a:latin typeface="Cambria Math" panose="02040503050406030204" pitchFamily="18" charset="0"/>
                              <a:ea typeface="Cambria Math" panose="02040503050406030204" pitchFamily="18" charset="0"/>
                            </a:rPr>
                            <m:t>2</m:t>
                          </m:r>
                        </m:sup>
                      </m:sSubSup>
                      <m:r>
                        <a:rPr lang="en-GB" b="0" i="1" smtClean="0">
                          <a:solidFill>
                            <a:schemeClr val="bg1"/>
                          </a:solidFill>
                          <a:latin typeface="Cambria Math" panose="02040503050406030204" pitchFamily="18" charset="0"/>
                          <a:ea typeface="Cambria Math" panose="02040503050406030204" pitchFamily="18" charset="0"/>
                        </a:rPr>
                        <m:t>−2</m:t>
                      </m:r>
                      <m:sSub>
                        <m:sSubPr>
                          <m:ctrlPr>
                            <a:rPr lang="en-GB" b="0" i="1" smtClean="0">
                              <a:solidFill>
                                <a:schemeClr val="bg1"/>
                              </a:solidFill>
                              <a:latin typeface="Cambria Math" panose="02040503050406030204" pitchFamily="18" charset="0"/>
                              <a:ea typeface="Cambria Math" panose="02040503050406030204" pitchFamily="18" charset="0"/>
                            </a:rPr>
                          </m:ctrlPr>
                        </m:sSubPr>
                        <m:e>
                          <m:r>
                            <a:rPr lang="en-GB" b="0" i="1" smtClean="0">
                              <a:solidFill>
                                <a:schemeClr val="bg1"/>
                              </a:solidFill>
                              <a:latin typeface="Cambria Math" panose="02040503050406030204" pitchFamily="18" charset="0"/>
                              <a:ea typeface="Cambria Math" panose="02040503050406030204" pitchFamily="18" charset="0"/>
                            </a:rPr>
                            <m:t>𝑉</m:t>
                          </m:r>
                        </m:e>
                        <m:sub>
                          <m:r>
                            <a:rPr lang="en-GB" b="0" i="1" smtClean="0">
                              <a:solidFill>
                                <a:schemeClr val="bg1"/>
                              </a:solidFill>
                              <a:latin typeface="Cambria Math" panose="02040503050406030204" pitchFamily="18" charset="0"/>
                              <a:ea typeface="Cambria Math" panose="02040503050406030204" pitchFamily="18" charset="0"/>
                            </a:rPr>
                            <m:t>𝑜</m:t>
                          </m:r>
                        </m:sub>
                      </m:sSub>
                      <m:sSub>
                        <m:sSubPr>
                          <m:ctrlPr>
                            <a:rPr lang="en-GB" b="0" i="1" smtClean="0">
                              <a:solidFill>
                                <a:schemeClr val="bg1"/>
                              </a:solidFill>
                              <a:latin typeface="Cambria Math" panose="02040503050406030204" pitchFamily="18" charset="0"/>
                              <a:ea typeface="Cambria Math" panose="02040503050406030204" pitchFamily="18" charset="0"/>
                            </a:rPr>
                          </m:ctrlPr>
                        </m:sSubPr>
                        <m:e>
                          <m:r>
                            <a:rPr lang="en-GB" b="0" i="1" smtClean="0">
                              <a:solidFill>
                                <a:schemeClr val="bg1"/>
                              </a:solidFill>
                              <a:latin typeface="Cambria Math" panose="02040503050406030204" pitchFamily="18" charset="0"/>
                              <a:ea typeface="Cambria Math" panose="02040503050406030204" pitchFamily="18" charset="0"/>
                            </a:rPr>
                            <m:t>𝑉</m:t>
                          </m:r>
                        </m:e>
                        <m:sub>
                          <m:r>
                            <a:rPr lang="en-GB" b="0" i="1" smtClean="0">
                              <a:solidFill>
                                <a:schemeClr val="bg1"/>
                              </a:solidFill>
                              <a:latin typeface="Cambria Math" panose="02040503050406030204" pitchFamily="18" charset="0"/>
                              <a:ea typeface="Cambria Math" panose="02040503050406030204" pitchFamily="18" charset="0"/>
                            </a:rPr>
                            <m:t>𝑚</m:t>
                          </m:r>
                        </m:sub>
                      </m:sSub>
                      <m:func>
                        <m:funcPr>
                          <m:ctrlPr>
                            <a:rPr lang="en-GB" b="0" i="0" smtClean="0">
                              <a:solidFill>
                                <a:schemeClr val="bg1"/>
                              </a:solidFill>
                              <a:latin typeface="Cambria Math" panose="02040503050406030204" pitchFamily="18" charset="0"/>
                              <a:ea typeface="Cambria Math" panose="02040503050406030204" pitchFamily="18" charset="0"/>
                            </a:rPr>
                          </m:ctrlPr>
                        </m:funcPr>
                        <m:fName>
                          <m:r>
                            <m:rPr>
                              <m:sty m:val="p"/>
                            </m:rPr>
                            <a:rPr lang="en-GB" b="0" i="0" smtClean="0">
                              <a:solidFill>
                                <a:schemeClr val="bg1"/>
                              </a:solidFill>
                              <a:latin typeface="Cambria Math" panose="02040503050406030204" pitchFamily="18" charset="0"/>
                              <a:ea typeface="Cambria Math" panose="02040503050406030204" pitchFamily="18" charset="0"/>
                            </a:rPr>
                            <m:t>cos</m:t>
                          </m:r>
                        </m:fName>
                        <m:e>
                          <m:sSub>
                            <m:sSubPr>
                              <m:ctrlPr>
                                <a:rPr lang="en-GB" b="0" i="1" smtClean="0">
                                  <a:solidFill>
                                    <a:schemeClr val="bg1"/>
                                  </a:solidFill>
                                  <a:latin typeface="Cambria Math" panose="02040503050406030204" pitchFamily="18" charset="0"/>
                                  <a:ea typeface="Cambria Math" panose="02040503050406030204" pitchFamily="18" charset="0"/>
                                </a:rPr>
                              </m:ctrlPr>
                            </m:sSubPr>
                            <m:e>
                              <m:r>
                                <a:rPr lang="en-GB" b="0" i="1" smtClean="0">
                                  <a:solidFill>
                                    <a:schemeClr val="bg1"/>
                                  </a:solidFill>
                                  <a:latin typeface="Cambria Math" panose="02040503050406030204" pitchFamily="18" charset="0"/>
                                  <a:ea typeface="Cambria Math" panose="02040503050406030204" pitchFamily="18" charset="0"/>
                                </a:rPr>
                                <m:t>𝜃</m:t>
                              </m:r>
                            </m:e>
                            <m:sub>
                              <m:r>
                                <a:rPr lang="en-GB" b="0" i="1" smtClean="0">
                                  <a:solidFill>
                                    <a:schemeClr val="bg1"/>
                                  </a:solidFill>
                                  <a:latin typeface="Cambria Math" panose="02040503050406030204" pitchFamily="18" charset="0"/>
                                  <a:ea typeface="Cambria Math" panose="02040503050406030204" pitchFamily="18" charset="0"/>
                                </a:rPr>
                                <m:t>𝑑</m:t>
                              </m:r>
                            </m:sub>
                          </m:sSub>
                        </m:e>
                      </m:func>
                    </m:oMath>
                  </m:oMathPara>
                </a14:m>
                <a:endParaRPr lang="en-US" dirty="0">
                  <a:solidFill>
                    <a:schemeClr val="bg1"/>
                  </a:solidFill>
                </a:endParaRPr>
              </a:p>
            </p:txBody>
          </p:sp>
        </mc:Choice>
        <mc:Fallback xmlns="">
          <p:sp>
            <p:nvSpPr>
              <p:cNvPr id="10" name="TextBox 9">
                <a:extLst>
                  <a:ext uri="{FF2B5EF4-FFF2-40B4-BE49-F238E27FC236}">
                    <a16:creationId xmlns:a16="http://schemas.microsoft.com/office/drawing/2014/main" id="{F0CB75BD-5B39-5A49-78AF-332E4050EC83}"/>
                  </a:ext>
                </a:extLst>
              </p:cNvPr>
              <p:cNvSpPr txBox="1">
                <a:spLocks noRot="1" noChangeAspect="1" noMove="1" noResize="1" noEditPoints="1" noAdjustHandles="1" noChangeArrowheads="1" noChangeShapeType="1" noTextEdit="1"/>
              </p:cNvSpPr>
              <p:nvPr/>
            </p:nvSpPr>
            <p:spPr>
              <a:xfrm>
                <a:off x="5992661" y="5490898"/>
                <a:ext cx="2932469" cy="287964"/>
              </a:xfrm>
              <a:prstGeom prst="rect">
                <a:avLst/>
              </a:prstGeom>
              <a:blipFill>
                <a:blip r:embed="rId7"/>
                <a:stretch>
                  <a:fillRect l="-1293" b="-16667"/>
                </a:stretch>
              </a:blipFill>
            </p:spPr>
            <p:txBody>
              <a:bodyPr/>
              <a:lstStyle/>
              <a:p>
                <a:r>
                  <a:rPr lang="en-US">
                    <a:noFill/>
                  </a:rPr>
                  <a:t> </a:t>
                </a:r>
              </a:p>
            </p:txBody>
          </p:sp>
        </mc:Fallback>
      </mc:AlternateContent>
      <p:grpSp>
        <p:nvGrpSpPr>
          <p:cNvPr id="58" name="Group 57">
            <a:extLst>
              <a:ext uri="{FF2B5EF4-FFF2-40B4-BE49-F238E27FC236}">
                <a16:creationId xmlns:a16="http://schemas.microsoft.com/office/drawing/2014/main" id="{E3A8F7BC-507E-3D70-A057-352BECADE464}"/>
              </a:ext>
            </a:extLst>
          </p:cNvPr>
          <p:cNvGrpSpPr/>
          <p:nvPr/>
        </p:nvGrpSpPr>
        <p:grpSpPr>
          <a:xfrm>
            <a:off x="737423" y="1244929"/>
            <a:ext cx="10505868" cy="2049966"/>
            <a:chOff x="5024939" y="586707"/>
            <a:chExt cx="6544340" cy="2474719"/>
          </a:xfrm>
        </p:grpSpPr>
        <p:sp>
          <p:nvSpPr>
            <p:cNvPr id="35" name="Arc 34">
              <a:extLst>
                <a:ext uri="{FF2B5EF4-FFF2-40B4-BE49-F238E27FC236}">
                  <a16:creationId xmlns:a16="http://schemas.microsoft.com/office/drawing/2014/main" id="{D278C535-01C4-1AF4-1C8E-B225C84FA6D8}"/>
                </a:ext>
              </a:extLst>
            </p:cNvPr>
            <p:cNvSpPr/>
            <p:nvPr/>
          </p:nvSpPr>
          <p:spPr>
            <a:xfrm>
              <a:off x="8503054" y="2421638"/>
              <a:ext cx="614178" cy="220213"/>
            </a:xfrm>
            <a:prstGeom prst="arc">
              <a:avLst/>
            </a:prstGeom>
            <a:ln>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3">
              <a:extLst>
                <a:ext uri="{FF2B5EF4-FFF2-40B4-BE49-F238E27FC236}">
                  <a16:creationId xmlns:a16="http://schemas.microsoft.com/office/drawing/2014/main" id="{B2ECD4DD-A337-BD26-5FAD-AD92F9E704A7}"/>
                </a:ext>
              </a:extLst>
            </p:cNvPr>
            <p:cNvSpPr/>
            <p:nvPr/>
          </p:nvSpPr>
          <p:spPr>
            <a:xfrm>
              <a:off x="8199074" y="2549228"/>
              <a:ext cx="367775" cy="2202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60E865-D6A6-692C-9538-B3AA8E3FDCB0}"/>
                </a:ext>
              </a:extLst>
            </p:cNvPr>
            <p:cNvSpPr/>
            <p:nvPr/>
          </p:nvSpPr>
          <p:spPr>
            <a:xfrm>
              <a:off x="5176683" y="2841213"/>
              <a:ext cx="5471651" cy="220213"/>
            </a:xfrm>
            <a:prstGeom prst="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Arrow Connector 12">
              <a:extLst>
                <a:ext uri="{FF2B5EF4-FFF2-40B4-BE49-F238E27FC236}">
                  <a16:creationId xmlns:a16="http://schemas.microsoft.com/office/drawing/2014/main" id="{1256E1B8-404E-0AF3-532A-3913AD48BC49}"/>
                </a:ext>
              </a:extLst>
            </p:cNvPr>
            <p:cNvCxnSpPr/>
            <p:nvPr/>
          </p:nvCxnSpPr>
          <p:spPr>
            <a:xfrm flipV="1">
              <a:off x="5206179" y="1192649"/>
              <a:ext cx="0" cy="1648564"/>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FB6CF7C6-5C0E-72DE-02AD-1679DBAAFEEC}"/>
                </a:ext>
              </a:extLst>
            </p:cNvPr>
            <p:cNvCxnSpPr>
              <a:cxnSpLocks/>
            </p:cNvCxnSpPr>
            <p:nvPr/>
          </p:nvCxnSpPr>
          <p:spPr>
            <a:xfrm flipV="1">
              <a:off x="5251572" y="1288192"/>
              <a:ext cx="1655589" cy="1510536"/>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984B502-B2A6-CD33-EE5B-413367AE50D9}"/>
                </a:ext>
              </a:extLst>
            </p:cNvPr>
            <p:cNvCxnSpPr>
              <a:cxnSpLocks/>
            </p:cNvCxnSpPr>
            <p:nvPr/>
          </p:nvCxnSpPr>
          <p:spPr>
            <a:xfrm>
              <a:off x="5206179" y="2841213"/>
              <a:ext cx="1700982" cy="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9B5B4DC-5C20-DF18-09DF-00EE19894CE3}"/>
                </a:ext>
              </a:extLst>
            </p:cNvPr>
            <p:cNvCxnSpPr>
              <a:cxnSpLocks/>
            </p:cNvCxnSpPr>
            <p:nvPr/>
          </p:nvCxnSpPr>
          <p:spPr>
            <a:xfrm flipV="1">
              <a:off x="8991597" y="2841213"/>
              <a:ext cx="1774725" cy="21274"/>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0E49D7A-41EF-FC62-1FE8-FFBBADE74768}"/>
                </a:ext>
              </a:extLst>
            </p:cNvPr>
            <p:cNvCxnSpPr>
              <a:cxnSpLocks/>
            </p:cNvCxnSpPr>
            <p:nvPr/>
          </p:nvCxnSpPr>
          <p:spPr>
            <a:xfrm flipV="1">
              <a:off x="8981765" y="1361738"/>
              <a:ext cx="2526120" cy="1500749"/>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28651D6-2085-4017-8682-898A115F5AA4}"/>
                </a:ext>
              </a:extLst>
            </p:cNvPr>
            <p:cNvCxnSpPr>
              <a:cxnSpLocks/>
            </p:cNvCxnSpPr>
            <p:nvPr/>
          </p:nvCxnSpPr>
          <p:spPr>
            <a:xfrm flipV="1">
              <a:off x="8976665" y="1324729"/>
              <a:ext cx="978311" cy="152925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2C0EBACD-6D06-27C6-E3F8-EA775299241E}"/>
                    </a:ext>
                  </a:extLst>
                </p:cNvPr>
                <p:cNvSpPr txBox="1"/>
                <p:nvPr/>
              </p:nvSpPr>
              <p:spPr>
                <a:xfrm>
                  <a:off x="5024939" y="586707"/>
                  <a:ext cx="453265" cy="492443"/>
                </a:xfrm>
                <a:prstGeom prst="rect">
                  <a:avLst/>
                </a:prstGeom>
                <a:noFill/>
              </p:spPr>
              <p:txBody>
                <a:bodyPr wrap="none" lIns="0" tIns="0" rIns="0" bIns="0" rtlCol="0">
                  <a:spAutoFit/>
                </a:bodyPr>
                <a:lstStyle/>
                <a:p>
                  <a:pPr/>
                  <a14:m>
                    <m:oMathPara xmlns:m="http://schemas.openxmlformats.org/officeDocument/2006/math">
                      <m:oMath>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𝑉</m:t>
                            </m:r>
                          </m:e>
                          <m:sub>
                            <m:r>
                              <a:rPr lang="en-GB" sz="3200" b="0" i="1" smtClean="0">
                                <a:solidFill>
                                  <a:schemeClr val="bg1"/>
                                </a:solidFill>
                                <a:latin typeface="Cambria Math" panose="02040503050406030204" pitchFamily="18" charset="0"/>
                              </a:rPr>
                              <m:t>𝑜</m:t>
                            </m:r>
                          </m:sub>
                        </m:sSub>
                      </m:oMath>
                    </m:oMathPara>
                  </a14:m>
                  <a:endParaRPr lang="en-US" sz="3200" dirty="0">
                    <a:solidFill>
                      <a:schemeClr val="bg1"/>
                    </a:solidFill>
                  </a:endParaRPr>
                </a:p>
              </p:txBody>
            </p:sp>
          </mc:Choice>
          <mc:Fallback xmlns="">
            <p:sp>
              <p:nvSpPr>
                <p:cNvPr id="28" name="TextBox 27">
                  <a:extLst>
                    <a:ext uri="{FF2B5EF4-FFF2-40B4-BE49-F238E27FC236}">
                      <a16:creationId xmlns:a16="http://schemas.microsoft.com/office/drawing/2014/main" id="{2C0EBACD-6D06-27C6-E3F8-EA775299241E}"/>
                    </a:ext>
                  </a:extLst>
                </p:cNvPr>
                <p:cNvSpPr txBox="1">
                  <a:spLocks noRot="1" noChangeAspect="1" noMove="1" noResize="1" noEditPoints="1" noAdjustHandles="1" noChangeArrowheads="1" noChangeShapeType="1" noTextEdit="1"/>
                </p:cNvSpPr>
                <p:nvPr/>
              </p:nvSpPr>
              <p:spPr>
                <a:xfrm>
                  <a:off x="5024939" y="586707"/>
                  <a:ext cx="453265" cy="492443"/>
                </a:xfrm>
                <a:prstGeom prst="rect">
                  <a:avLst/>
                </a:prstGeom>
                <a:blipFill>
                  <a:blip r:embed="rId8"/>
                  <a:stretch>
                    <a:fillRect b="-3235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0" name="TextBox 29">
                  <a:extLst>
                    <a:ext uri="{FF2B5EF4-FFF2-40B4-BE49-F238E27FC236}">
                      <a16:creationId xmlns:a16="http://schemas.microsoft.com/office/drawing/2014/main" id="{ED60C7B6-7601-8E86-E79A-B834FBA6B686}"/>
                    </a:ext>
                  </a:extLst>
                </p:cNvPr>
                <p:cNvSpPr txBox="1"/>
                <p:nvPr/>
              </p:nvSpPr>
              <p:spPr>
                <a:xfrm>
                  <a:off x="10875129" y="2336850"/>
                  <a:ext cx="555986" cy="492443"/>
                </a:xfrm>
                <a:prstGeom prst="rect">
                  <a:avLst/>
                </a:prstGeom>
                <a:noFill/>
              </p:spPr>
              <p:txBody>
                <a:bodyPr wrap="none" lIns="0" tIns="0" rIns="0" bIns="0" rtlCol="0">
                  <a:spAutoFit/>
                </a:bodyPr>
                <a:lstStyle/>
                <a:p>
                  <a:pPr/>
                  <a14:m>
                    <m:oMathPara xmlns:m="http://schemas.openxmlformats.org/officeDocument/2006/math">
                      <m:oMath>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𝑉</m:t>
                            </m:r>
                          </m:e>
                          <m:sub>
                            <m:r>
                              <a:rPr lang="en-GB" sz="3200" b="0" i="1" smtClean="0">
                                <a:solidFill>
                                  <a:schemeClr val="bg1"/>
                                </a:solidFill>
                                <a:latin typeface="Cambria Math" panose="02040503050406030204" pitchFamily="18" charset="0"/>
                              </a:rPr>
                              <m:t>𝑚</m:t>
                            </m:r>
                          </m:sub>
                        </m:sSub>
                      </m:oMath>
                    </m:oMathPara>
                  </a14:m>
                  <a:endParaRPr lang="en-US" sz="3200" dirty="0">
                    <a:solidFill>
                      <a:schemeClr val="bg1"/>
                    </a:solidFill>
                  </a:endParaRPr>
                </a:p>
              </p:txBody>
            </p:sp>
          </mc:Choice>
          <mc:Fallback xmlns="">
            <p:sp>
              <p:nvSpPr>
                <p:cNvPr id="30" name="TextBox 29">
                  <a:extLst>
                    <a:ext uri="{FF2B5EF4-FFF2-40B4-BE49-F238E27FC236}">
                      <a16:creationId xmlns:a16="http://schemas.microsoft.com/office/drawing/2014/main" id="{ED60C7B6-7601-8E86-E79A-B834FBA6B686}"/>
                    </a:ext>
                  </a:extLst>
                </p:cNvPr>
                <p:cNvSpPr txBox="1">
                  <a:spLocks noRot="1" noChangeAspect="1" noMove="1" noResize="1" noEditPoints="1" noAdjustHandles="1" noChangeArrowheads="1" noChangeShapeType="1" noTextEdit="1"/>
                </p:cNvSpPr>
                <p:nvPr/>
              </p:nvSpPr>
              <p:spPr>
                <a:xfrm>
                  <a:off x="10875129" y="2336850"/>
                  <a:ext cx="555986" cy="492443"/>
                </a:xfrm>
                <a:prstGeom prst="rect">
                  <a:avLst/>
                </a:prstGeom>
                <a:blipFill>
                  <a:blip r:embed="rId9"/>
                  <a:stretch>
                    <a:fillRect b="-3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2BD03EA4-1748-5B7F-85A0-378EC1C1D8E6}"/>
                    </a:ext>
                  </a:extLst>
                </p:cNvPr>
                <p:cNvSpPr txBox="1"/>
                <p:nvPr/>
              </p:nvSpPr>
              <p:spPr>
                <a:xfrm>
                  <a:off x="11057024" y="763695"/>
                  <a:ext cx="512255" cy="492443"/>
                </a:xfrm>
                <a:prstGeom prst="rect">
                  <a:avLst/>
                </a:prstGeom>
                <a:noFill/>
              </p:spPr>
              <p:txBody>
                <a:bodyPr wrap="none" lIns="0" tIns="0" rIns="0" bIns="0" rtlCol="0">
                  <a:spAutoFit/>
                </a:bodyPr>
                <a:lstStyle/>
                <a:p>
                  <a:pPr/>
                  <a14:m>
                    <m:oMathPara xmlns:m="http://schemas.openxmlformats.org/officeDocument/2006/math">
                      <m:oMath>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𝑉</m:t>
                            </m:r>
                          </m:e>
                          <m:sub>
                            <m:r>
                              <a:rPr lang="en-GB" sz="3200" b="0" i="1" smtClean="0">
                                <a:solidFill>
                                  <a:schemeClr val="bg1"/>
                                </a:solidFill>
                                <a:latin typeface="Cambria Math" panose="02040503050406030204" pitchFamily="18" charset="0"/>
                              </a:rPr>
                              <m:t>𝑑</m:t>
                            </m:r>
                          </m:sub>
                        </m:sSub>
                      </m:oMath>
                    </m:oMathPara>
                  </a14:m>
                  <a:endParaRPr lang="en-US" sz="3200" dirty="0">
                    <a:solidFill>
                      <a:schemeClr val="bg1"/>
                    </a:solidFill>
                  </a:endParaRPr>
                </a:p>
              </p:txBody>
            </p:sp>
          </mc:Choice>
          <mc:Fallback xmlns="">
            <p:sp>
              <p:nvSpPr>
                <p:cNvPr id="31" name="TextBox 30">
                  <a:extLst>
                    <a:ext uri="{FF2B5EF4-FFF2-40B4-BE49-F238E27FC236}">
                      <a16:creationId xmlns:a16="http://schemas.microsoft.com/office/drawing/2014/main" id="{2BD03EA4-1748-5B7F-85A0-378EC1C1D8E6}"/>
                    </a:ext>
                  </a:extLst>
                </p:cNvPr>
                <p:cNvSpPr txBox="1">
                  <a:spLocks noRot="1" noChangeAspect="1" noMove="1" noResize="1" noEditPoints="1" noAdjustHandles="1" noChangeArrowheads="1" noChangeShapeType="1" noTextEdit="1"/>
                </p:cNvSpPr>
                <p:nvPr/>
              </p:nvSpPr>
              <p:spPr>
                <a:xfrm>
                  <a:off x="11057024" y="763695"/>
                  <a:ext cx="512255" cy="492443"/>
                </a:xfrm>
                <a:prstGeom prst="rect">
                  <a:avLst/>
                </a:prstGeom>
                <a:blipFill>
                  <a:blip r:embed="rId10"/>
                  <a:stretch>
                    <a:fillRect b="-424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2" name="TextBox 31">
                  <a:extLst>
                    <a:ext uri="{FF2B5EF4-FFF2-40B4-BE49-F238E27FC236}">
                      <a16:creationId xmlns:a16="http://schemas.microsoft.com/office/drawing/2014/main" id="{67A1C6A1-E6FC-E775-1E7A-04F8BB8AC203}"/>
                    </a:ext>
                  </a:extLst>
                </p:cNvPr>
                <p:cNvSpPr txBox="1"/>
                <p:nvPr/>
              </p:nvSpPr>
              <p:spPr>
                <a:xfrm>
                  <a:off x="9719838" y="724367"/>
                  <a:ext cx="453265" cy="492443"/>
                </a:xfrm>
                <a:prstGeom prst="rect">
                  <a:avLst/>
                </a:prstGeom>
                <a:noFill/>
              </p:spPr>
              <p:txBody>
                <a:bodyPr wrap="none" lIns="0" tIns="0" rIns="0" bIns="0" rtlCol="0">
                  <a:spAutoFit/>
                </a:bodyPr>
                <a:lstStyle/>
                <a:p>
                  <a:pPr/>
                  <a14:m>
                    <m:oMathPara xmlns:m="http://schemas.openxmlformats.org/officeDocument/2006/math">
                      <m:oMath>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𝑉</m:t>
                            </m:r>
                          </m:e>
                          <m:sub>
                            <m:r>
                              <a:rPr lang="en-GB" sz="3200" b="0" i="1" smtClean="0">
                                <a:solidFill>
                                  <a:schemeClr val="bg1"/>
                                </a:solidFill>
                                <a:latin typeface="Cambria Math" panose="02040503050406030204" pitchFamily="18" charset="0"/>
                              </a:rPr>
                              <m:t>𝑜</m:t>
                            </m:r>
                          </m:sub>
                        </m:sSub>
                      </m:oMath>
                    </m:oMathPara>
                  </a14:m>
                  <a:endParaRPr lang="en-US" sz="3200" dirty="0">
                    <a:solidFill>
                      <a:schemeClr val="bg1"/>
                    </a:solidFill>
                  </a:endParaRPr>
                </a:p>
              </p:txBody>
            </p:sp>
          </mc:Choice>
          <mc:Fallback xmlns="">
            <p:sp>
              <p:nvSpPr>
                <p:cNvPr id="32" name="TextBox 31">
                  <a:extLst>
                    <a:ext uri="{FF2B5EF4-FFF2-40B4-BE49-F238E27FC236}">
                      <a16:creationId xmlns:a16="http://schemas.microsoft.com/office/drawing/2014/main" id="{67A1C6A1-E6FC-E775-1E7A-04F8BB8AC203}"/>
                    </a:ext>
                  </a:extLst>
                </p:cNvPr>
                <p:cNvSpPr txBox="1">
                  <a:spLocks noRot="1" noChangeAspect="1" noMove="1" noResize="1" noEditPoints="1" noAdjustHandles="1" noChangeArrowheads="1" noChangeShapeType="1" noTextEdit="1"/>
                </p:cNvSpPr>
                <p:nvPr/>
              </p:nvSpPr>
              <p:spPr>
                <a:xfrm>
                  <a:off x="9719838" y="724367"/>
                  <a:ext cx="453265" cy="492443"/>
                </a:xfrm>
                <a:prstGeom prst="rect">
                  <a:avLst/>
                </a:prstGeom>
                <a:blipFill>
                  <a:blip r:embed="rId11"/>
                  <a:stretch>
                    <a:fillRect b="-3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B50C44B5-41A7-BB1B-CC5B-A118422CC87A}"/>
                    </a:ext>
                  </a:extLst>
                </p:cNvPr>
                <p:cNvSpPr txBox="1"/>
                <p:nvPr/>
              </p:nvSpPr>
              <p:spPr>
                <a:xfrm>
                  <a:off x="6937313" y="2292601"/>
                  <a:ext cx="555986" cy="492443"/>
                </a:xfrm>
                <a:prstGeom prst="rect">
                  <a:avLst/>
                </a:prstGeom>
                <a:noFill/>
              </p:spPr>
              <p:txBody>
                <a:bodyPr wrap="none" lIns="0" tIns="0" rIns="0" bIns="0" rtlCol="0">
                  <a:spAutoFit/>
                </a:bodyPr>
                <a:lstStyle/>
                <a:p>
                  <a:pPr/>
                  <a14:m>
                    <m:oMathPara xmlns:m="http://schemas.openxmlformats.org/officeDocument/2006/math">
                      <m:oMath>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𝑉</m:t>
                            </m:r>
                          </m:e>
                          <m:sub>
                            <m:r>
                              <a:rPr lang="en-GB" sz="3200" b="0" i="1" smtClean="0">
                                <a:solidFill>
                                  <a:schemeClr val="bg1"/>
                                </a:solidFill>
                                <a:latin typeface="Cambria Math" panose="02040503050406030204" pitchFamily="18" charset="0"/>
                              </a:rPr>
                              <m:t>𝑚</m:t>
                            </m:r>
                          </m:sub>
                        </m:sSub>
                      </m:oMath>
                    </m:oMathPara>
                  </a14:m>
                  <a:endParaRPr lang="en-US" sz="3200" dirty="0">
                    <a:solidFill>
                      <a:schemeClr val="bg1"/>
                    </a:solidFill>
                  </a:endParaRPr>
                </a:p>
              </p:txBody>
            </p:sp>
          </mc:Choice>
          <mc:Fallback xmlns="">
            <p:sp>
              <p:nvSpPr>
                <p:cNvPr id="33" name="TextBox 32">
                  <a:extLst>
                    <a:ext uri="{FF2B5EF4-FFF2-40B4-BE49-F238E27FC236}">
                      <a16:creationId xmlns:a16="http://schemas.microsoft.com/office/drawing/2014/main" id="{B50C44B5-41A7-BB1B-CC5B-A118422CC87A}"/>
                    </a:ext>
                  </a:extLst>
                </p:cNvPr>
                <p:cNvSpPr txBox="1">
                  <a:spLocks noRot="1" noChangeAspect="1" noMove="1" noResize="1" noEditPoints="1" noAdjustHandles="1" noChangeArrowheads="1" noChangeShapeType="1" noTextEdit="1"/>
                </p:cNvSpPr>
                <p:nvPr/>
              </p:nvSpPr>
              <p:spPr>
                <a:xfrm>
                  <a:off x="6937313" y="2292601"/>
                  <a:ext cx="555986" cy="492443"/>
                </a:xfrm>
                <a:prstGeom prst="rect">
                  <a:avLst/>
                </a:prstGeom>
                <a:blipFill>
                  <a:blip r:embed="rId12"/>
                  <a:stretch>
                    <a:fillRect b="-3333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TextBox 33">
                  <a:extLst>
                    <a:ext uri="{FF2B5EF4-FFF2-40B4-BE49-F238E27FC236}">
                      <a16:creationId xmlns:a16="http://schemas.microsoft.com/office/drawing/2014/main" id="{B3E5062C-535B-EA28-0D8F-577E1AFFA693}"/>
                    </a:ext>
                  </a:extLst>
                </p:cNvPr>
                <p:cNvSpPr txBox="1"/>
                <p:nvPr/>
              </p:nvSpPr>
              <p:spPr>
                <a:xfrm>
                  <a:off x="6883233" y="822681"/>
                  <a:ext cx="512255" cy="492443"/>
                </a:xfrm>
                <a:prstGeom prst="rect">
                  <a:avLst/>
                </a:prstGeom>
                <a:noFill/>
              </p:spPr>
              <p:txBody>
                <a:bodyPr wrap="none" lIns="0" tIns="0" rIns="0" bIns="0" rtlCol="0">
                  <a:spAutoFit/>
                </a:bodyPr>
                <a:lstStyle/>
                <a:p>
                  <a:pPr/>
                  <a14:m>
                    <m:oMathPara xmlns:m="http://schemas.openxmlformats.org/officeDocument/2006/math">
                      <m:oMath>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𝑉</m:t>
                            </m:r>
                          </m:e>
                          <m:sub>
                            <m:r>
                              <a:rPr lang="en-GB" sz="3200" b="0" i="1" smtClean="0">
                                <a:solidFill>
                                  <a:schemeClr val="bg1"/>
                                </a:solidFill>
                                <a:latin typeface="Cambria Math" panose="02040503050406030204" pitchFamily="18" charset="0"/>
                              </a:rPr>
                              <m:t>𝑑</m:t>
                            </m:r>
                          </m:sub>
                        </m:sSub>
                      </m:oMath>
                    </m:oMathPara>
                  </a14:m>
                  <a:endParaRPr lang="en-US" sz="3200" dirty="0">
                    <a:solidFill>
                      <a:schemeClr val="bg1"/>
                    </a:solidFill>
                  </a:endParaRPr>
                </a:p>
              </p:txBody>
            </p:sp>
          </mc:Choice>
          <mc:Fallback xmlns="">
            <p:sp>
              <p:nvSpPr>
                <p:cNvPr id="34" name="TextBox 33">
                  <a:extLst>
                    <a:ext uri="{FF2B5EF4-FFF2-40B4-BE49-F238E27FC236}">
                      <a16:creationId xmlns:a16="http://schemas.microsoft.com/office/drawing/2014/main" id="{B3E5062C-535B-EA28-0D8F-577E1AFFA693}"/>
                    </a:ext>
                  </a:extLst>
                </p:cNvPr>
                <p:cNvSpPr txBox="1">
                  <a:spLocks noRot="1" noChangeAspect="1" noMove="1" noResize="1" noEditPoints="1" noAdjustHandles="1" noChangeArrowheads="1" noChangeShapeType="1" noTextEdit="1"/>
                </p:cNvSpPr>
                <p:nvPr/>
              </p:nvSpPr>
              <p:spPr>
                <a:xfrm>
                  <a:off x="6883233" y="822681"/>
                  <a:ext cx="512255" cy="492443"/>
                </a:xfrm>
                <a:prstGeom prst="rect">
                  <a:avLst/>
                </a:prstGeom>
                <a:blipFill>
                  <a:blip r:embed="rId13"/>
                  <a:stretch>
                    <a:fillRect b="-424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6EFE5CEB-2FC1-53E3-51E5-CAA0F687D9D5}"/>
                    </a:ext>
                  </a:extLst>
                </p:cNvPr>
                <p:cNvSpPr txBox="1"/>
                <p:nvPr/>
              </p:nvSpPr>
              <p:spPr>
                <a:xfrm>
                  <a:off x="5354318" y="1683003"/>
                  <a:ext cx="526683" cy="492443"/>
                </a:xfrm>
                <a:prstGeom prst="rect">
                  <a:avLst/>
                </a:prstGeom>
                <a:noFill/>
              </p:spPr>
              <p:txBody>
                <a:bodyPr wrap="none" lIns="0" tIns="0" rIns="0" bIns="0" rtlCol="0">
                  <a:spAutoFit/>
                </a:bodyPr>
                <a:lstStyle/>
                <a:p>
                  <a:pPr/>
                  <a14:m>
                    <m:oMathPara xmlns:m="http://schemas.openxmlformats.org/officeDocument/2006/math">
                      <m:oMath>
                        <m:sSub>
                          <m:sSubPr>
                            <m:ctrlPr>
                              <a:rPr lang="en-US" sz="3200" i="1" smtClean="0">
                                <a:solidFill>
                                  <a:schemeClr val="bg1"/>
                                </a:solidFill>
                                <a:latin typeface="Cambria Math" panose="02040503050406030204" pitchFamily="18" charset="0"/>
                                <a:ea typeface="Cambria Math" panose="02040503050406030204" pitchFamily="18" charset="0"/>
                              </a:rPr>
                            </m:ctrlPr>
                          </m:sSubPr>
                          <m:e>
                            <m:r>
                              <a:rPr lang="en-US" sz="3200" i="1" smtClean="0">
                                <a:solidFill>
                                  <a:schemeClr val="bg1"/>
                                </a:solidFill>
                                <a:latin typeface="Cambria Math" panose="02040503050406030204" pitchFamily="18" charset="0"/>
                                <a:ea typeface="Cambria Math" panose="02040503050406030204" pitchFamily="18" charset="0"/>
                              </a:rPr>
                              <m:t>𝜃</m:t>
                            </m:r>
                          </m:e>
                          <m:sub>
                            <m:r>
                              <a:rPr lang="en-GB" sz="3200" b="0" i="1" smtClean="0">
                                <a:solidFill>
                                  <a:schemeClr val="bg1"/>
                                </a:solidFill>
                                <a:latin typeface="Cambria Math" panose="02040503050406030204" pitchFamily="18" charset="0"/>
                              </a:rPr>
                              <m:t>𝑑</m:t>
                            </m:r>
                          </m:sub>
                        </m:sSub>
                      </m:oMath>
                    </m:oMathPara>
                  </a14:m>
                  <a:endParaRPr lang="en-US" sz="3200" dirty="0">
                    <a:solidFill>
                      <a:schemeClr val="bg1"/>
                    </a:solidFill>
                  </a:endParaRPr>
                </a:p>
              </p:txBody>
            </p:sp>
          </mc:Choice>
          <mc:Fallback xmlns="">
            <p:sp>
              <p:nvSpPr>
                <p:cNvPr id="36" name="TextBox 35">
                  <a:extLst>
                    <a:ext uri="{FF2B5EF4-FFF2-40B4-BE49-F238E27FC236}">
                      <a16:creationId xmlns:a16="http://schemas.microsoft.com/office/drawing/2014/main" id="{6EFE5CEB-2FC1-53E3-51E5-CAA0F687D9D5}"/>
                    </a:ext>
                  </a:extLst>
                </p:cNvPr>
                <p:cNvSpPr txBox="1">
                  <a:spLocks noRot="1" noChangeAspect="1" noMove="1" noResize="1" noEditPoints="1" noAdjustHandles="1" noChangeArrowheads="1" noChangeShapeType="1" noTextEdit="1"/>
                </p:cNvSpPr>
                <p:nvPr/>
              </p:nvSpPr>
              <p:spPr>
                <a:xfrm>
                  <a:off x="5354318" y="1683003"/>
                  <a:ext cx="526683" cy="492443"/>
                </a:xfrm>
                <a:prstGeom prst="rect">
                  <a:avLst/>
                </a:prstGeom>
                <a:blipFill>
                  <a:blip r:embed="rId14"/>
                  <a:stretch>
                    <a:fillRect b="-424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ADEB6015-D8AE-CF48-3A09-9483DFB613AA}"/>
                    </a:ext>
                  </a:extLst>
                </p:cNvPr>
                <p:cNvSpPr txBox="1"/>
                <p:nvPr/>
              </p:nvSpPr>
              <p:spPr>
                <a:xfrm>
                  <a:off x="9606766" y="1683003"/>
                  <a:ext cx="45719" cy="492443"/>
                </a:xfrm>
                <a:prstGeom prst="rect">
                  <a:avLst/>
                </a:prstGeom>
                <a:noFill/>
              </p:spPr>
              <p:txBody>
                <a:bodyPr wrap="square" lIns="0" tIns="0" rIns="0" bIns="0" rtlCol="0">
                  <a:spAutoFit/>
                </a:bodyPr>
                <a:lstStyle/>
                <a:p>
                  <a:pPr/>
                  <a14:m>
                    <m:oMathPara xmlns:m="http://schemas.openxmlformats.org/officeDocument/2006/math">
                      <m:oMath>
                        <m:sSub>
                          <m:sSubPr>
                            <m:ctrlPr>
                              <a:rPr lang="en-US" sz="3200" i="1" smtClean="0">
                                <a:solidFill>
                                  <a:schemeClr val="bg1"/>
                                </a:solidFill>
                                <a:latin typeface="Cambria Math" panose="02040503050406030204" pitchFamily="18" charset="0"/>
                                <a:ea typeface="Cambria Math" panose="02040503050406030204" pitchFamily="18" charset="0"/>
                              </a:rPr>
                            </m:ctrlPr>
                          </m:sSubPr>
                          <m:e>
                            <m:r>
                              <a:rPr lang="en-US" sz="3200" i="1" smtClean="0">
                                <a:solidFill>
                                  <a:schemeClr val="bg1"/>
                                </a:solidFill>
                                <a:latin typeface="Cambria Math" panose="02040503050406030204" pitchFamily="18" charset="0"/>
                                <a:ea typeface="Cambria Math" panose="02040503050406030204" pitchFamily="18" charset="0"/>
                              </a:rPr>
                              <m:t>𝜃</m:t>
                            </m:r>
                          </m:e>
                          <m:sub>
                            <m:r>
                              <a:rPr lang="en-GB" sz="3200" b="0" i="1" smtClean="0">
                                <a:solidFill>
                                  <a:schemeClr val="bg1"/>
                                </a:solidFill>
                                <a:latin typeface="Cambria Math" panose="02040503050406030204" pitchFamily="18" charset="0"/>
                              </a:rPr>
                              <m:t>𝑑</m:t>
                            </m:r>
                          </m:sub>
                        </m:sSub>
                      </m:oMath>
                    </m:oMathPara>
                  </a14:m>
                  <a:endParaRPr lang="en-US" sz="3200" dirty="0">
                    <a:solidFill>
                      <a:schemeClr val="bg1"/>
                    </a:solidFill>
                  </a:endParaRPr>
                </a:p>
              </p:txBody>
            </p:sp>
          </mc:Choice>
          <mc:Fallback xmlns="">
            <p:sp>
              <p:nvSpPr>
                <p:cNvPr id="37" name="TextBox 36">
                  <a:extLst>
                    <a:ext uri="{FF2B5EF4-FFF2-40B4-BE49-F238E27FC236}">
                      <a16:creationId xmlns:a16="http://schemas.microsoft.com/office/drawing/2014/main" id="{ADEB6015-D8AE-CF48-3A09-9483DFB613AA}"/>
                    </a:ext>
                  </a:extLst>
                </p:cNvPr>
                <p:cNvSpPr txBox="1">
                  <a:spLocks noRot="1" noChangeAspect="1" noMove="1" noResize="1" noEditPoints="1" noAdjustHandles="1" noChangeArrowheads="1" noChangeShapeType="1" noTextEdit="1"/>
                </p:cNvSpPr>
                <p:nvPr/>
              </p:nvSpPr>
              <p:spPr>
                <a:xfrm>
                  <a:off x="9606766" y="1683003"/>
                  <a:ext cx="45719" cy="492443"/>
                </a:xfrm>
                <a:prstGeom prst="rect">
                  <a:avLst/>
                </a:prstGeom>
                <a:blipFill>
                  <a:blip r:embed="rId15"/>
                  <a:stretch>
                    <a:fillRect l="-171429" r="-485714" b="-42424"/>
                  </a:stretch>
                </a:blipFill>
              </p:spPr>
              <p:txBody>
                <a:bodyPr/>
                <a:lstStyle/>
                <a:p>
                  <a:r>
                    <a:rPr lang="en-US">
                      <a:noFill/>
                    </a:rPr>
                    <a:t> </a:t>
                  </a:r>
                </a:p>
              </p:txBody>
            </p:sp>
          </mc:Fallback>
        </mc:AlternateContent>
        <p:cxnSp>
          <p:nvCxnSpPr>
            <p:cNvPr id="40" name="Straight Connector 39">
              <a:extLst>
                <a:ext uri="{FF2B5EF4-FFF2-40B4-BE49-F238E27FC236}">
                  <a16:creationId xmlns:a16="http://schemas.microsoft.com/office/drawing/2014/main" id="{9B5AE81A-B506-59CA-7691-97AFB102EF90}"/>
                </a:ext>
              </a:extLst>
            </p:cNvPr>
            <p:cNvCxnSpPr>
              <a:cxnSpLocks/>
            </p:cNvCxnSpPr>
            <p:nvPr/>
          </p:nvCxnSpPr>
          <p:spPr>
            <a:xfrm>
              <a:off x="5233548" y="1261054"/>
              <a:ext cx="1604293" cy="1445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6A4F483-6966-362D-AD24-95FAF37A30DC}"/>
                </a:ext>
              </a:extLst>
            </p:cNvPr>
            <p:cNvCxnSpPr>
              <a:cxnSpLocks/>
            </p:cNvCxnSpPr>
            <p:nvPr/>
          </p:nvCxnSpPr>
          <p:spPr>
            <a:xfrm flipV="1">
              <a:off x="6858079" y="1311962"/>
              <a:ext cx="0" cy="1499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33B1EA3-FCAA-5B4C-AFE2-FC4321F55F54}"/>
                </a:ext>
              </a:extLst>
            </p:cNvPr>
            <p:cNvCxnSpPr>
              <a:cxnSpLocks/>
            </p:cNvCxnSpPr>
            <p:nvPr/>
          </p:nvCxnSpPr>
          <p:spPr>
            <a:xfrm flipH="1">
              <a:off x="10680860" y="1387534"/>
              <a:ext cx="794499" cy="145400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1B6D889-5A06-AC7A-409D-57F8147C5313}"/>
                </a:ext>
              </a:extLst>
            </p:cNvPr>
            <p:cNvCxnSpPr>
              <a:cxnSpLocks/>
            </p:cNvCxnSpPr>
            <p:nvPr/>
          </p:nvCxnSpPr>
          <p:spPr>
            <a:xfrm flipV="1">
              <a:off x="9878959" y="1329812"/>
              <a:ext cx="1552156" cy="613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D7C6B09-14C4-DB1C-1959-1C71648880B2}"/>
                </a:ext>
              </a:extLst>
            </p:cNvPr>
            <p:cNvCxnSpPr>
              <a:cxnSpLocks/>
            </p:cNvCxnSpPr>
            <p:nvPr/>
          </p:nvCxnSpPr>
          <p:spPr>
            <a:xfrm>
              <a:off x="8964886" y="1256138"/>
              <a:ext cx="0" cy="158212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56" name="TextBox 55">
                  <a:extLst>
                    <a:ext uri="{FF2B5EF4-FFF2-40B4-BE49-F238E27FC236}">
                      <a16:creationId xmlns:a16="http://schemas.microsoft.com/office/drawing/2014/main" id="{F6E98FF6-ABE6-5AE0-A862-9496434A5596}"/>
                    </a:ext>
                  </a:extLst>
                </p:cNvPr>
                <p:cNvSpPr txBox="1"/>
                <p:nvPr/>
              </p:nvSpPr>
              <p:spPr>
                <a:xfrm>
                  <a:off x="10427110" y="2367120"/>
                  <a:ext cx="262571" cy="369332"/>
                </a:xfrm>
                <a:prstGeom prst="rect">
                  <a:avLst/>
                </a:prstGeom>
                <a:noFill/>
              </p:spPr>
              <p:txBody>
                <a:bodyPr wrap="none" lIns="0" tIns="0" rIns="0" bIns="0" rtlCol="0">
                  <a:spAutoFit/>
                </a:bodyPr>
                <a:lstStyle/>
                <a:p>
                  <a:pPr/>
                  <a14:m>
                    <m:oMathPara xmlns:m="http://schemas.openxmlformats.org/officeDocument/2006/math">
                      <m:oMath>
                        <m:r>
                          <a:rPr lang="en-US" sz="2400" i="1" smtClean="0">
                            <a:solidFill>
                              <a:schemeClr val="bg1"/>
                            </a:solidFill>
                            <a:latin typeface="Cambria Math" panose="02040503050406030204" pitchFamily="18" charset="0"/>
                            <a:ea typeface="Cambria Math" panose="02040503050406030204" pitchFamily="18" charset="0"/>
                          </a:rPr>
                          <m:t>𝛼</m:t>
                        </m:r>
                      </m:oMath>
                    </m:oMathPara>
                  </a14:m>
                  <a:endParaRPr lang="en-US" sz="2400" dirty="0">
                    <a:solidFill>
                      <a:schemeClr val="bg1"/>
                    </a:solidFill>
                  </a:endParaRPr>
                </a:p>
              </p:txBody>
            </p:sp>
          </mc:Choice>
          <mc:Fallback xmlns="">
            <p:sp>
              <p:nvSpPr>
                <p:cNvPr id="56" name="TextBox 55">
                  <a:extLst>
                    <a:ext uri="{FF2B5EF4-FFF2-40B4-BE49-F238E27FC236}">
                      <a16:creationId xmlns:a16="http://schemas.microsoft.com/office/drawing/2014/main" id="{F6E98FF6-ABE6-5AE0-A862-9496434A5596}"/>
                    </a:ext>
                  </a:extLst>
                </p:cNvPr>
                <p:cNvSpPr txBox="1">
                  <a:spLocks noRot="1" noChangeAspect="1" noMove="1" noResize="1" noEditPoints="1" noAdjustHandles="1" noChangeArrowheads="1" noChangeShapeType="1" noTextEdit="1"/>
                </p:cNvSpPr>
                <p:nvPr/>
              </p:nvSpPr>
              <p:spPr>
                <a:xfrm>
                  <a:off x="10427110" y="2367120"/>
                  <a:ext cx="262571" cy="369332"/>
                </a:xfrm>
                <a:prstGeom prst="rect">
                  <a:avLst/>
                </a:prstGeom>
                <a:blipFill>
                  <a:blip r:embed="rId16"/>
                  <a:stretch>
                    <a:fillRect b="-16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7" name="TextBox 56">
                  <a:extLst>
                    <a:ext uri="{FF2B5EF4-FFF2-40B4-BE49-F238E27FC236}">
                      <a16:creationId xmlns:a16="http://schemas.microsoft.com/office/drawing/2014/main" id="{42674A9A-B0F8-6256-AADB-A6DCF320308B}"/>
                    </a:ext>
                  </a:extLst>
                </p:cNvPr>
                <p:cNvSpPr txBox="1"/>
                <p:nvPr/>
              </p:nvSpPr>
              <p:spPr>
                <a:xfrm>
                  <a:off x="9061077" y="1392955"/>
                  <a:ext cx="499752" cy="492443"/>
                </a:xfrm>
                <a:prstGeom prst="rect">
                  <a:avLst/>
                </a:prstGeom>
                <a:noFill/>
              </p:spPr>
              <p:txBody>
                <a:bodyPr wrap="none" lIns="0" tIns="0" rIns="0" bIns="0" rtlCol="0">
                  <a:spAutoFit/>
                </a:bodyPr>
                <a:lstStyle/>
                <a:p>
                  <a:pPr/>
                  <a14:m>
                    <m:oMathPara xmlns:m="http://schemas.openxmlformats.org/officeDocument/2006/math">
                      <m:oMath>
                        <m:sSub>
                          <m:sSubPr>
                            <m:ctrlPr>
                              <a:rPr lang="en-US" sz="3200" i="1" smtClean="0">
                                <a:solidFill>
                                  <a:schemeClr val="bg1"/>
                                </a:solidFill>
                                <a:latin typeface="Cambria Math" panose="02040503050406030204" pitchFamily="18" charset="0"/>
                                <a:ea typeface="Cambria Math" panose="02040503050406030204" pitchFamily="18" charset="0"/>
                              </a:rPr>
                            </m:ctrlPr>
                          </m:sSubPr>
                          <m:e>
                            <m:r>
                              <a:rPr lang="en-US" sz="3200" i="1" smtClean="0">
                                <a:solidFill>
                                  <a:schemeClr val="bg1"/>
                                </a:solidFill>
                                <a:latin typeface="Cambria Math" panose="02040503050406030204" pitchFamily="18" charset="0"/>
                                <a:ea typeface="Cambria Math" panose="02040503050406030204" pitchFamily="18" charset="0"/>
                              </a:rPr>
                              <m:t>𝜃</m:t>
                            </m:r>
                          </m:e>
                          <m:sub>
                            <m:r>
                              <a:rPr lang="en-GB" sz="3200" b="0" i="1" smtClean="0">
                                <a:solidFill>
                                  <a:schemeClr val="bg1"/>
                                </a:solidFill>
                                <a:latin typeface="Cambria Math" panose="02040503050406030204" pitchFamily="18" charset="0"/>
                              </a:rPr>
                              <m:t>𝑜</m:t>
                            </m:r>
                          </m:sub>
                        </m:sSub>
                      </m:oMath>
                    </m:oMathPara>
                  </a14:m>
                  <a:endParaRPr lang="en-US" sz="3200" dirty="0">
                    <a:solidFill>
                      <a:schemeClr val="bg1"/>
                    </a:solidFill>
                  </a:endParaRPr>
                </a:p>
              </p:txBody>
            </p:sp>
          </mc:Choice>
          <mc:Fallback xmlns="">
            <p:sp>
              <p:nvSpPr>
                <p:cNvPr id="57" name="TextBox 56">
                  <a:extLst>
                    <a:ext uri="{FF2B5EF4-FFF2-40B4-BE49-F238E27FC236}">
                      <a16:creationId xmlns:a16="http://schemas.microsoft.com/office/drawing/2014/main" id="{42674A9A-B0F8-6256-AADB-A6DCF320308B}"/>
                    </a:ext>
                  </a:extLst>
                </p:cNvPr>
                <p:cNvSpPr txBox="1">
                  <a:spLocks noRot="1" noChangeAspect="1" noMove="1" noResize="1" noEditPoints="1" noAdjustHandles="1" noChangeArrowheads="1" noChangeShapeType="1" noTextEdit="1"/>
                </p:cNvSpPr>
                <p:nvPr/>
              </p:nvSpPr>
              <p:spPr>
                <a:xfrm>
                  <a:off x="9061077" y="1392955"/>
                  <a:ext cx="499752" cy="492443"/>
                </a:xfrm>
                <a:prstGeom prst="rect">
                  <a:avLst/>
                </a:prstGeom>
                <a:blipFill>
                  <a:blip r:embed="rId17"/>
                  <a:stretch>
                    <a:fillRect b="-36364"/>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59" name="Content Placeholder 1">
                <a:extLst>
                  <a:ext uri="{FF2B5EF4-FFF2-40B4-BE49-F238E27FC236}">
                    <a16:creationId xmlns:a16="http://schemas.microsoft.com/office/drawing/2014/main" id="{FD2B0022-213E-64CA-58B2-920ABC05FF64}"/>
                  </a:ext>
                </a:extLst>
              </p:cNvPr>
              <p:cNvSpPr txBox="1">
                <a:spLocks/>
              </p:cNvSpPr>
              <p:nvPr/>
            </p:nvSpPr>
            <p:spPr>
              <a:xfrm>
                <a:off x="5947280" y="39808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200" dirty="0"/>
                  <a:t>Dynamic velocity (</a:t>
                </a:r>
                <a14:m>
                  <m:oMath xmlns:m="http://schemas.openxmlformats.org/officeDocument/2006/math">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𝑉</m:t>
                        </m:r>
                      </m:e>
                      <m:sub>
                        <m:r>
                          <a:rPr lang="en-GB" sz="3200" b="0" i="1" smtClean="0">
                            <a:latin typeface="Cambria Math" panose="02040503050406030204" pitchFamily="18" charset="0"/>
                          </a:rPr>
                          <m:t>𝑑</m:t>
                        </m:r>
                      </m:sub>
                    </m:sSub>
                  </m:oMath>
                </a14:m>
                <a:r>
                  <a:rPr lang="en-GB" sz="3200" dirty="0"/>
                  <a:t>) &amp; ejection angle (</a:t>
                </a:r>
                <a14:m>
                  <m:oMath xmlns:m="http://schemas.openxmlformats.org/officeDocument/2006/math">
                    <m:sSub>
                      <m:sSubPr>
                        <m:ctrlPr>
                          <a:rPr lang="en-GB" sz="3200" i="1" smtClean="0">
                            <a:latin typeface="Cambria Math" panose="02040503050406030204" pitchFamily="18" charset="0"/>
                            <a:ea typeface="Cambria Math" panose="02040503050406030204" pitchFamily="18" charset="0"/>
                          </a:rPr>
                        </m:ctrlPr>
                      </m:sSubPr>
                      <m:e>
                        <m:r>
                          <a:rPr lang="en-GB" sz="3200" i="1" smtClean="0">
                            <a:latin typeface="Cambria Math" panose="02040503050406030204" pitchFamily="18" charset="0"/>
                            <a:ea typeface="Cambria Math" panose="02040503050406030204" pitchFamily="18" charset="0"/>
                          </a:rPr>
                          <m:t>𝜃</m:t>
                        </m:r>
                      </m:e>
                      <m:sub>
                        <m:r>
                          <a:rPr lang="en-GB" sz="3200" b="0" i="1" smtClean="0">
                            <a:latin typeface="Cambria Math" panose="02040503050406030204" pitchFamily="18" charset="0"/>
                          </a:rPr>
                          <m:t>𝑑</m:t>
                        </m:r>
                      </m:sub>
                    </m:sSub>
                  </m:oMath>
                </a14:m>
                <a:r>
                  <a:rPr lang="en-GB" sz="3200" dirty="0"/>
                  <a:t>) </a:t>
                </a:r>
              </a:p>
            </p:txBody>
          </p:sp>
        </mc:Choice>
        <mc:Fallback xmlns="">
          <p:sp>
            <p:nvSpPr>
              <p:cNvPr id="59" name="Content Placeholder 1">
                <a:extLst>
                  <a:ext uri="{FF2B5EF4-FFF2-40B4-BE49-F238E27FC236}">
                    <a16:creationId xmlns:a16="http://schemas.microsoft.com/office/drawing/2014/main" id="{FD2B0022-213E-64CA-58B2-920ABC05FF64}"/>
                  </a:ext>
                </a:extLst>
              </p:cNvPr>
              <p:cNvSpPr txBox="1">
                <a:spLocks noRot="1" noChangeAspect="1" noMove="1" noResize="1" noEditPoints="1" noAdjustHandles="1" noChangeArrowheads="1" noChangeShapeType="1" noTextEdit="1"/>
              </p:cNvSpPr>
              <p:nvPr/>
            </p:nvSpPr>
            <p:spPr>
              <a:xfrm>
                <a:off x="5947280" y="398083"/>
                <a:ext cx="4437822" cy="883423"/>
              </a:xfrm>
              <a:prstGeom prst="rect">
                <a:avLst/>
              </a:prstGeom>
              <a:blipFill>
                <a:blip r:embed="rId18"/>
                <a:stretch>
                  <a:fillRect l="-36571" t="-20000" r="-36571"/>
                </a:stretch>
              </a:blipFill>
            </p:spPr>
            <p:txBody>
              <a:bodyPr/>
              <a:lstStyle/>
              <a:p>
                <a:r>
                  <a:rPr lang="en-US">
                    <a:noFill/>
                  </a:rPr>
                  <a:t> </a:t>
                </a:r>
              </a:p>
            </p:txBody>
          </p:sp>
        </mc:Fallback>
      </mc:AlternateContent>
    </p:spTree>
    <p:extLst>
      <p:ext uri="{BB962C8B-B14F-4D97-AF65-F5344CB8AC3E}">
        <p14:creationId xmlns:p14="http://schemas.microsoft.com/office/powerpoint/2010/main" val="13801146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8DFF3C0-9A47-4CF8-A908-C79EE032F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252800" y="662399"/>
            <a:ext cx="5995987" cy="1494000"/>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chemeClr val="tx1"/>
                </a:solidFill>
                <a:latin typeface="+mj-lt"/>
                <a:ea typeface="+mj-ea"/>
                <a:cs typeface="+mj-cs"/>
              </a:rPr>
              <a:t>Lethal Volume</a:t>
            </a:r>
          </a:p>
        </p:txBody>
      </p:sp>
      <p:grpSp>
        <p:nvGrpSpPr>
          <p:cNvPr id="14" name="Group 13">
            <a:extLst>
              <a:ext uri="{FF2B5EF4-FFF2-40B4-BE49-F238E27FC236}">
                <a16:creationId xmlns:a16="http://schemas.microsoft.com/office/drawing/2014/main" id="{D1CD191E-4E38-48B5-91B0-A538EEE36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610DAD19-A1E9-4929-B76E-E6605D2DBD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US"/>
            </a:p>
          </p:txBody>
        </p:sp>
        <p:sp>
          <p:nvSpPr>
            <p:cNvPr id="16" name="Freeform 6">
              <a:extLst>
                <a:ext uri="{FF2B5EF4-FFF2-40B4-BE49-F238E27FC236}">
                  <a16:creationId xmlns:a16="http://schemas.microsoft.com/office/drawing/2014/main" id="{F7DBC290-0F34-425B-B724-341D9697A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a:p>
          </p:txBody>
        </p:sp>
      </p:gr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1099333" y="1806668"/>
            <a:ext cx="6015897" cy="3909600"/>
          </a:xfrm>
        </p:spPr>
        <p:txBody>
          <a:bodyPr vert="horz" wrap="square" lIns="91440" tIns="45720" rIns="91440" bIns="45720" rtlCol="0">
            <a:normAutofit lnSpcReduction="10000"/>
          </a:bodyPr>
          <a:lstStyle/>
          <a:p>
            <a:pPr indent="-228600">
              <a:buFont typeface="Arial" panose="020B0604020202020204" pitchFamily="34" charset="0"/>
              <a:buChar char="•"/>
            </a:pPr>
            <a:r>
              <a:rPr lang="en-US" sz="2400" dirty="0">
                <a:solidFill>
                  <a:schemeClr val="tx1">
                    <a:alpha val="60000"/>
                  </a:schemeClr>
                </a:solidFill>
              </a:rPr>
              <a:t>The </a:t>
            </a:r>
            <a:r>
              <a:rPr lang="en-US" sz="2400" b="1" i="1" dirty="0">
                <a:solidFill>
                  <a:schemeClr val="tx1">
                    <a:alpha val="60000"/>
                  </a:schemeClr>
                </a:solidFill>
              </a:rPr>
              <a:t>lethal volume</a:t>
            </a:r>
            <a:r>
              <a:rPr lang="en-US" sz="2400" dirty="0">
                <a:solidFill>
                  <a:schemeClr val="tx1">
                    <a:alpha val="60000"/>
                  </a:schemeClr>
                </a:solidFill>
              </a:rPr>
              <a:t> of a warhead is defined by the envelope of the lethal radii of the fragments formed on detonation. As we have seen, the dynamic velocity of fragments varies with warhead position and the velocity of the fragments relative to the incoming target depends on their relative velocities. It is now obvious that the actual shape of the lethal volume depends not only on the design characteristics of the warhead and on the vulnerability of the target, but also on the geometry and kinematics of the engagement.</a:t>
            </a:r>
          </a:p>
          <a:p>
            <a:pPr indent="-228600">
              <a:buFont typeface="Arial" panose="020B0604020202020204" pitchFamily="34" charset="0"/>
              <a:buChar char="•"/>
            </a:pPr>
            <a:endParaRPr lang="en-US" sz="2400" dirty="0">
              <a:solidFill>
                <a:schemeClr val="tx1">
                  <a:alpha val="60000"/>
                </a:schemeClr>
              </a:solidFill>
            </a:endParaRPr>
          </a:p>
        </p:txBody>
      </p:sp>
      <p:pic>
        <p:nvPicPr>
          <p:cNvPr id="5" name="Picture 4" descr="Diagram&#10;&#10;Description automatically generated with medium confidence">
            <a:extLst>
              <a:ext uri="{FF2B5EF4-FFF2-40B4-BE49-F238E27FC236}">
                <a16:creationId xmlns:a16="http://schemas.microsoft.com/office/drawing/2014/main" id="{F8588EE3-373E-6322-F05A-C825B5F295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35719" y="359630"/>
            <a:ext cx="3400401" cy="2932846"/>
          </a:xfrm>
          <a:prstGeom prst="rect">
            <a:avLst/>
          </a:prstGeom>
        </p:spPr>
      </p:pic>
      <p:pic>
        <p:nvPicPr>
          <p:cNvPr id="7" name="Picture 6" descr="Chart, diagram&#10;&#10;Description automatically generated">
            <a:extLst>
              <a:ext uri="{FF2B5EF4-FFF2-40B4-BE49-F238E27FC236}">
                <a16:creationId xmlns:a16="http://schemas.microsoft.com/office/drawing/2014/main" id="{18E77EBD-F770-E0D1-3323-5DDCFA34CBC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2072" y="3292476"/>
            <a:ext cx="3618645" cy="2922055"/>
          </a:xfrm>
          <a:prstGeom prst="rect">
            <a:avLst/>
          </a:prstGeom>
        </p:spPr>
      </p:pic>
    </p:spTree>
    <p:extLst>
      <p:ext uri="{BB962C8B-B14F-4D97-AF65-F5344CB8AC3E}">
        <p14:creationId xmlns:p14="http://schemas.microsoft.com/office/powerpoint/2010/main" val="204519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Fragment size distribution:</a:t>
            </a:r>
          </a:p>
          <a:p>
            <a:endParaRPr lang="en-US" dirty="0"/>
          </a:p>
          <a:p>
            <a:pPr marL="457200" indent="-457200">
              <a:buFont typeface="Wingdings" pitchFamily="2" charset="2"/>
              <a:buChar char="Ø"/>
            </a:pPr>
            <a:r>
              <a:rPr lang="en-US" dirty="0"/>
              <a:t>Natural fragments</a:t>
            </a:r>
          </a:p>
          <a:p>
            <a:pPr marL="457200" indent="-457200">
              <a:buFont typeface="Wingdings" pitchFamily="2" charset="2"/>
              <a:buChar char="Ø"/>
            </a:pPr>
            <a:r>
              <a:rPr lang="en-US" dirty="0"/>
              <a:t>Controlled fragments (or ‘fire-formed’ fragments)</a:t>
            </a:r>
          </a:p>
          <a:p>
            <a:pPr marL="457200" indent="-457200">
              <a:buFont typeface="Wingdings" pitchFamily="2" charset="2"/>
              <a:buChar char="Ø"/>
            </a:pPr>
            <a:r>
              <a:rPr lang="en-US" dirty="0"/>
              <a:t>Pre-formed fragments</a:t>
            </a:r>
          </a:p>
          <a:p>
            <a:pPr marL="457200" indent="-457200">
              <a:buFont typeface="Wingdings" pitchFamily="2" charset="2"/>
              <a:buChar char="Ø"/>
            </a:pPr>
            <a:r>
              <a:rPr lang="en-US" dirty="0"/>
              <a:t>Self-forged fragments</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Real Warheads</a:t>
            </a:r>
          </a:p>
        </p:txBody>
      </p:sp>
    </p:spTree>
    <p:extLst>
      <p:ext uri="{BB962C8B-B14F-4D97-AF65-F5344CB8AC3E}">
        <p14:creationId xmlns:p14="http://schemas.microsoft.com/office/powerpoint/2010/main" val="20677169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14482" y="1633867"/>
            <a:ext cx="3075776" cy="3864989"/>
          </a:xfrm>
        </p:spPr>
        <p:txBody>
          <a:bodyPr wrap="square"/>
          <a:lstStyle/>
          <a:p>
            <a:r>
              <a:rPr lang="en-US" dirty="0"/>
              <a:t>In a naturally fragmenting warhead, a spectrum of fragment sizes will be formed. Natural fragmentation is now rarely used outside infantry and common user.</a:t>
            </a:r>
          </a:p>
          <a:p>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Natural Fragmentation</a:t>
            </a:r>
          </a:p>
        </p:txBody>
      </p:sp>
      <p:pic>
        <p:nvPicPr>
          <p:cNvPr id="5" name="Picture 4" descr="Chart, line chart&#10;&#10;Description automatically generated">
            <a:extLst>
              <a:ext uri="{FF2B5EF4-FFF2-40B4-BE49-F238E27FC236}">
                <a16:creationId xmlns:a16="http://schemas.microsoft.com/office/drawing/2014/main" id="{315779AC-24C3-32D4-0A4E-B70CD62DCC4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00500" y="1258366"/>
            <a:ext cx="7772400" cy="4341267"/>
          </a:xfrm>
          <a:prstGeom prst="rect">
            <a:avLst/>
          </a:prstGeom>
        </p:spPr>
      </p:pic>
      <p:cxnSp>
        <p:nvCxnSpPr>
          <p:cNvPr id="7" name="Straight Arrow Connector 6">
            <a:extLst>
              <a:ext uri="{FF2B5EF4-FFF2-40B4-BE49-F238E27FC236}">
                <a16:creationId xmlns:a16="http://schemas.microsoft.com/office/drawing/2014/main" id="{1E4B7083-4321-AFF2-8CC1-E3EBF1C58EA1}"/>
              </a:ext>
            </a:extLst>
          </p:cNvPr>
          <p:cNvCxnSpPr>
            <a:cxnSpLocks/>
          </p:cNvCxnSpPr>
          <p:nvPr/>
        </p:nvCxnSpPr>
        <p:spPr>
          <a:xfrm flipV="1">
            <a:off x="7135586" y="4555671"/>
            <a:ext cx="751114" cy="522515"/>
          </a:xfrm>
          <a:prstGeom prst="straightConnector1">
            <a:avLst/>
          </a:prstGeom>
          <a:ln w="412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02E8691-2D4C-249D-06E7-97700552ACFB}"/>
              </a:ext>
            </a:extLst>
          </p:cNvPr>
          <p:cNvCxnSpPr>
            <a:cxnSpLocks/>
          </p:cNvCxnSpPr>
          <p:nvPr/>
        </p:nvCxnSpPr>
        <p:spPr>
          <a:xfrm flipH="1" flipV="1">
            <a:off x="7886700" y="3772966"/>
            <a:ext cx="1698171" cy="261258"/>
          </a:xfrm>
          <a:prstGeom prst="straightConnector1">
            <a:avLst/>
          </a:prstGeom>
          <a:ln w="412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10971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6679" y="723898"/>
            <a:ext cx="6002110" cy="149542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Natural Fragmentation</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836680" y="2405067"/>
            <a:ext cx="6002110" cy="3729034"/>
          </a:xfrm>
        </p:spPr>
        <p:txBody>
          <a:bodyPr vert="horz" wrap="square" lIns="91440" tIns="45720" rIns="91440" bIns="45720" rtlCol="0">
            <a:normAutofit/>
          </a:bodyPr>
          <a:lstStyle/>
          <a:p>
            <a:pPr indent="-228600">
              <a:buFont typeface="Arial" panose="020B0604020202020204" pitchFamily="34" charset="0"/>
              <a:buChar char="•"/>
            </a:pPr>
            <a:r>
              <a:rPr lang="en-US" sz="2000" dirty="0">
                <a:solidFill>
                  <a:schemeClr val="tx1"/>
                </a:solidFill>
              </a:rPr>
              <a:t>Flash radiographs showing the detonation of a 20mm HE shell:</a:t>
            </a:r>
          </a:p>
          <a:p>
            <a:pPr lvl="1"/>
            <a:r>
              <a:rPr lang="en-US" sz="1600" dirty="0">
                <a:solidFill>
                  <a:schemeClr val="tx1"/>
                </a:solidFill>
              </a:rPr>
              <a:t>A) at instant detonation from nose fuze, with detonation wave passing from nose to base. R</a:t>
            </a:r>
            <a:r>
              <a:rPr lang="en-US" sz="1600" dirty="0"/>
              <a:t>elative thick shell case starts to expand</a:t>
            </a:r>
            <a:r>
              <a:rPr lang="en-US" sz="1600" dirty="0">
                <a:solidFill>
                  <a:schemeClr val="tx1"/>
                </a:solidFill>
              </a:rPr>
              <a:t>.</a:t>
            </a:r>
          </a:p>
          <a:p>
            <a:pPr lvl="1"/>
            <a:r>
              <a:rPr lang="en-US" sz="1600" dirty="0"/>
              <a:t>B) approximately 16 microseconds after</a:t>
            </a:r>
          </a:p>
          <a:p>
            <a:pPr lvl="1"/>
            <a:r>
              <a:rPr lang="en-US" sz="1600" dirty="0">
                <a:solidFill>
                  <a:schemeClr val="tx1"/>
                </a:solidFill>
              </a:rPr>
              <a:t>C) approximately 25 microseconds after</a:t>
            </a:r>
          </a:p>
          <a:p>
            <a:pPr lvl="1"/>
            <a:r>
              <a:rPr lang="en-US" sz="1600" dirty="0"/>
              <a:t>D) approximately 54 microseconds after, with the dotted lines showing the position of the original shell.</a:t>
            </a:r>
            <a:r>
              <a:rPr lang="en-US" sz="1600" dirty="0">
                <a:solidFill>
                  <a:schemeClr val="tx1"/>
                </a:solidFill>
              </a:rPr>
              <a:t> </a:t>
            </a:r>
          </a:p>
          <a:p>
            <a:pPr indent="-228600">
              <a:buFont typeface="Arial" panose="020B0604020202020204" pitchFamily="34" charset="0"/>
              <a:buChar char="•"/>
            </a:pPr>
            <a:endParaRPr lang="en-US" sz="2000" dirty="0">
              <a:solidFill>
                <a:schemeClr val="tx1"/>
              </a:solidFill>
            </a:endParaRPr>
          </a:p>
        </p:txBody>
      </p:sp>
      <p:pic>
        <p:nvPicPr>
          <p:cNvPr id="6" name="Picture 5" descr="A black and white image of a person's face&#10;&#10;Description automatically generated with low confidence">
            <a:extLst>
              <a:ext uri="{FF2B5EF4-FFF2-40B4-BE49-F238E27FC236}">
                <a16:creationId xmlns:a16="http://schemas.microsoft.com/office/drawing/2014/main" id="{77BFF7AE-7499-3E4F-AF15-AB0DB354EE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199440" y="10"/>
            <a:ext cx="4992560" cy="6857990"/>
          </a:xfrm>
          <a:prstGeom prst="rect">
            <a:avLst/>
          </a:prstGeom>
          <a:effectLst/>
        </p:spPr>
      </p:pic>
      <p:pic>
        <p:nvPicPr>
          <p:cNvPr id="10" name="Picture 9" descr="Text&#10;&#10;Description automatically generated">
            <a:extLst>
              <a:ext uri="{FF2B5EF4-FFF2-40B4-BE49-F238E27FC236}">
                <a16:creationId xmlns:a16="http://schemas.microsoft.com/office/drawing/2014/main" id="{EFF2BFE9-A6A3-1EF2-7EF3-3AA28D2F3B7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17715" y="5923188"/>
            <a:ext cx="3145971" cy="685123"/>
          </a:xfrm>
          <a:prstGeom prst="rect">
            <a:avLst/>
          </a:prstGeom>
        </p:spPr>
      </p:pic>
    </p:spTree>
    <p:extLst>
      <p:ext uri="{BB962C8B-B14F-4D97-AF65-F5344CB8AC3E}">
        <p14:creationId xmlns:p14="http://schemas.microsoft.com/office/powerpoint/2010/main" val="6996739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316563" y="1620285"/>
            <a:ext cx="4437822" cy="3864989"/>
          </a:xfrm>
        </p:spPr>
        <p:txBody>
          <a:bodyPr wrap="square"/>
          <a:lstStyle/>
          <a:p>
            <a:r>
              <a:rPr lang="en-US" sz="2400" dirty="0"/>
              <a:t>Scientific principles:</a:t>
            </a:r>
          </a:p>
          <a:p>
            <a:endParaRPr lang="en-US" sz="2400" dirty="0"/>
          </a:p>
          <a:p>
            <a:pPr marL="457200" indent="-457200">
              <a:buFont typeface="Wingdings" pitchFamily="2" charset="2"/>
              <a:buChar char="Ø"/>
            </a:pPr>
            <a:r>
              <a:rPr lang="en-US" sz="2400" dirty="0"/>
              <a:t>Single homogeneous case</a:t>
            </a:r>
          </a:p>
          <a:p>
            <a:pPr marL="457200" indent="-457200">
              <a:buFont typeface="Wingdings" pitchFamily="2" charset="2"/>
              <a:buChar char="Ø"/>
            </a:pPr>
            <a:r>
              <a:rPr lang="en-US" sz="2400" dirty="0"/>
              <a:t>Fragment size depends upon the geometry and material of the warhead case</a:t>
            </a:r>
          </a:p>
          <a:p>
            <a:pPr marL="457200" indent="-457200">
              <a:buFont typeface="Wingdings" pitchFamily="2" charset="2"/>
              <a:buChar char="Ø"/>
            </a:pPr>
            <a:r>
              <a:rPr lang="en-US" sz="2400" dirty="0"/>
              <a:t>Fragment distribution is not optimal</a:t>
            </a:r>
          </a:p>
          <a:p>
            <a:pPr marL="457200" indent="-457200">
              <a:buFont typeface="Wingdings" pitchFamily="2" charset="2"/>
              <a:buChar char="Ø"/>
            </a:pPr>
            <a:r>
              <a:rPr lang="en-US" sz="2400" dirty="0"/>
              <a:t>Fragment size cannot be controlled</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Natural fragmentation</a:t>
            </a:r>
          </a:p>
        </p:txBody>
      </p:sp>
      <p:pic>
        <p:nvPicPr>
          <p:cNvPr id="7" name="Picture 6" descr="Shape&#10;&#10;Description automatically generated">
            <a:extLst>
              <a:ext uri="{FF2B5EF4-FFF2-40B4-BE49-F238E27FC236}">
                <a16:creationId xmlns:a16="http://schemas.microsoft.com/office/drawing/2014/main" id="{CD51E94E-8DBB-CEF8-6C87-00C68B715F56}"/>
              </a:ext>
            </a:extLst>
          </p:cNvPr>
          <p:cNvPicPr>
            <a:picLocks noChangeAspect="1"/>
          </p:cNvPicPr>
          <p:nvPr/>
        </p:nvPicPr>
        <p:blipFill>
          <a:blip r:embed="rId3"/>
          <a:stretch>
            <a:fillRect/>
          </a:stretch>
        </p:blipFill>
        <p:spPr>
          <a:xfrm>
            <a:off x="5208814" y="1620285"/>
            <a:ext cx="6005120" cy="3746892"/>
          </a:xfrm>
          <a:prstGeom prst="rect">
            <a:avLst/>
          </a:prstGeom>
        </p:spPr>
      </p:pic>
    </p:spTree>
    <p:extLst>
      <p:ext uri="{BB962C8B-B14F-4D97-AF65-F5344CB8AC3E}">
        <p14:creationId xmlns:p14="http://schemas.microsoft.com/office/powerpoint/2010/main" val="31022994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496505"/>
            <a:ext cx="10803903" cy="3864989"/>
          </a:xfrm>
        </p:spPr>
        <p:txBody>
          <a:bodyPr wrap="square"/>
          <a:lstStyle/>
          <a:p>
            <a:r>
              <a:rPr lang="en-US" dirty="0"/>
              <a:t>Scientific principles:</a:t>
            </a:r>
          </a:p>
          <a:p>
            <a:endParaRPr lang="en-US" dirty="0"/>
          </a:p>
          <a:p>
            <a:pPr marL="457200" indent="-457200">
              <a:buFont typeface="Wingdings" pitchFamily="2" charset="2"/>
              <a:buChar char="Ø"/>
            </a:pPr>
            <a:r>
              <a:rPr lang="en-US" dirty="0"/>
              <a:t>To improve fragment efficiency, planes of weakness are introduced within the case. These influence the break up of the case into fragments of optimum mass (fire-formed).</a:t>
            </a:r>
          </a:p>
          <a:p>
            <a:pPr marL="457200" indent="-457200">
              <a:buFont typeface="Wingdings" pitchFamily="2" charset="2"/>
              <a:buChar char="Ø"/>
            </a:pPr>
            <a:r>
              <a:rPr lang="en-US" dirty="0"/>
              <a:t>Fragmentation dictated by shock reflections in the case such as notched rings, notched wire, explosive cutting or metal inserts</a:t>
            </a:r>
          </a:p>
          <a:p>
            <a:pPr marL="457200" indent="-457200">
              <a:buFont typeface="Wingdings" pitchFamily="2" charset="2"/>
              <a:buChar char="Ø"/>
            </a:pPr>
            <a:r>
              <a:rPr lang="en-US" dirty="0"/>
              <a:t>Fragment distribution is optimal if point of initiation chosen carefully</a:t>
            </a:r>
          </a:p>
          <a:p>
            <a:pPr marL="457200" indent="-457200">
              <a:buFont typeface="Wingdings" pitchFamily="2" charset="2"/>
              <a:buChar char="Ø"/>
            </a:pPr>
            <a:r>
              <a:rPr lang="en-US" dirty="0"/>
              <a:t>Fragment size can be controlled</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Controlled fragmentation</a:t>
            </a:r>
          </a:p>
        </p:txBody>
      </p:sp>
    </p:spTree>
    <p:extLst>
      <p:ext uri="{BB962C8B-B14F-4D97-AF65-F5344CB8AC3E}">
        <p14:creationId xmlns:p14="http://schemas.microsoft.com/office/powerpoint/2010/main" val="38897010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solidFill>
                  <a:srgbClr val="FFFFFF"/>
                </a:solidFill>
                <a:latin typeface="+mj-lt"/>
                <a:ea typeface="+mj-ea"/>
                <a:cs typeface="+mj-cs"/>
              </a:rPr>
              <a:t>Controlled fragmentation liner</a:t>
            </a:r>
          </a:p>
        </p:txBody>
      </p:sp>
      <p:pic>
        <p:nvPicPr>
          <p:cNvPr id="3" name="Picture 2" descr="Diagram&#10;&#10;Description automatically generated">
            <a:extLst>
              <a:ext uri="{FF2B5EF4-FFF2-40B4-BE49-F238E27FC236}">
                <a16:creationId xmlns:a16="http://schemas.microsoft.com/office/drawing/2014/main" id="{7E15C8D0-E5D8-07B9-6C11-4E6127B2501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3450"/>
          <a:stretch/>
        </p:blipFill>
        <p:spPr>
          <a:xfrm>
            <a:off x="4312191" y="3093336"/>
            <a:ext cx="6641868" cy="3707806"/>
          </a:xfrm>
          <a:prstGeom prst="rect">
            <a:avLst/>
          </a:prstGeom>
        </p:spPr>
      </p:pic>
      <p:pic>
        <p:nvPicPr>
          <p:cNvPr id="5" name="Picture 4" descr="Diagram&#10;&#10;Description automatically generated">
            <a:extLst>
              <a:ext uri="{FF2B5EF4-FFF2-40B4-BE49-F238E27FC236}">
                <a16:creationId xmlns:a16="http://schemas.microsoft.com/office/drawing/2014/main" id="{94CFDCAE-BB2B-54C8-7419-142B33EE32D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12191" y="92977"/>
            <a:ext cx="6641015" cy="3178356"/>
          </a:xfrm>
          <a:prstGeom prst="rect">
            <a:avLst/>
          </a:prstGeom>
        </p:spPr>
      </p:pic>
    </p:spTree>
    <p:extLst>
      <p:ext uri="{BB962C8B-B14F-4D97-AF65-F5344CB8AC3E}">
        <p14:creationId xmlns:p14="http://schemas.microsoft.com/office/powerpoint/2010/main" val="39203134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2600" dirty="0">
                <a:solidFill>
                  <a:srgbClr val="FFFFFF"/>
                </a:solidFill>
                <a:latin typeface="Calibri Light" panose="020F0302020204030204"/>
              </a:rPr>
              <a:t>Fire-formed fragmentation</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pic>
        <p:nvPicPr>
          <p:cNvPr id="2" name="Picture 1" descr="Diagram&#10;&#10;Description automatically generated">
            <a:extLst>
              <a:ext uri="{FF2B5EF4-FFF2-40B4-BE49-F238E27FC236}">
                <a16:creationId xmlns:a16="http://schemas.microsoft.com/office/drawing/2014/main" id="{17C9D715-5B6D-0FE8-E8F5-D66C397F33C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69872" y="1303903"/>
            <a:ext cx="7772400" cy="3854540"/>
          </a:xfrm>
          <a:prstGeom prst="rect">
            <a:avLst/>
          </a:prstGeom>
        </p:spPr>
      </p:pic>
    </p:spTree>
    <p:extLst>
      <p:ext uri="{BB962C8B-B14F-4D97-AF65-F5344CB8AC3E}">
        <p14:creationId xmlns:p14="http://schemas.microsoft.com/office/powerpoint/2010/main" val="19249701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2600" dirty="0">
                <a:solidFill>
                  <a:srgbClr val="FFFFFF"/>
                </a:solidFill>
                <a:latin typeface="Calibri Light" panose="020F0302020204030204"/>
              </a:rPr>
              <a:t>Shear-control</a:t>
            </a: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 fragmentation</a:t>
            </a:r>
          </a:p>
        </p:txBody>
      </p:sp>
      <p:pic>
        <p:nvPicPr>
          <p:cNvPr id="5" name="Picture 4" descr="Diagram&#10;&#10;Description automatically generated">
            <a:extLst>
              <a:ext uri="{FF2B5EF4-FFF2-40B4-BE49-F238E27FC236}">
                <a16:creationId xmlns:a16="http://schemas.microsoft.com/office/drawing/2014/main" id="{EA861A57-5999-960D-A262-620F93AB646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27113" y="809845"/>
            <a:ext cx="7772400" cy="5238310"/>
          </a:xfrm>
          <a:prstGeom prst="rect">
            <a:avLst/>
          </a:prstGeom>
        </p:spPr>
      </p:pic>
    </p:spTree>
    <p:extLst>
      <p:ext uri="{BB962C8B-B14F-4D97-AF65-F5344CB8AC3E}">
        <p14:creationId xmlns:p14="http://schemas.microsoft.com/office/powerpoint/2010/main" val="278366960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269623"/>
            <a:ext cx="10803903" cy="3864989"/>
          </a:xfrm>
        </p:spPr>
        <p:txBody>
          <a:bodyPr wrap="square"/>
          <a:lstStyle/>
          <a:p>
            <a:r>
              <a:rPr lang="en-US" sz="2400" dirty="0"/>
              <a:t>Scientific principles:</a:t>
            </a:r>
          </a:p>
          <a:p>
            <a:endParaRPr lang="en-US" sz="2400" dirty="0"/>
          </a:p>
          <a:p>
            <a:pPr marL="457200" indent="-457200">
              <a:buFont typeface="Wingdings" pitchFamily="2" charset="2"/>
              <a:buChar char="Ø"/>
            </a:pPr>
            <a:r>
              <a:rPr lang="en-US" sz="2400" dirty="0"/>
              <a:t>The fragment is manufactured as a distinct shape and mass before installation;</a:t>
            </a:r>
          </a:p>
          <a:p>
            <a:pPr marL="457200" indent="-457200">
              <a:buFont typeface="Wingdings" pitchFamily="2" charset="2"/>
              <a:buChar char="Ø"/>
            </a:pPr>
            <a:r>
              <a:rPr lang="en-US" sz="2400" dirty="0"/>
              <a:t>The mass of each fragment can be optimized to the target (or part of target);</a:t>
            </a:r>
          </a:p>
          <a:p>
            <a:pPr marL="457200" indent="-457200">
              <a:buFont typeface="Wingdings" pitchFamily="2" charset="2"/>
              <a:buChar char="Ø"/>
            </a:pPr>
            <a:r>
              <a:rPr lang="en-US" sz="2400" dirty="0"/>
              <a:t>The shape can be accurately controlled;</a:t>
            </a:r>
          </a:p>
          <a:p>
            <a:pPr marL="457200" indent="-457200">
              <a:buFont typeface="Wingdings" pitchFamily="2" charset="2"/>
              <a:buChar char="Ø"/>
            </a:pPr>
            <a:r>
              <a:rPr lang="en-US" sz="2400" dirty="0"/>
              <a:t>The density and nature of the material can be selected according to requirement, including use of pyrophoric materials etc;</a:t>
            </a:r>
          </a:p>
          <a:p>
            <a:pPr marL="457200" indent="-457200">
              <a:buFont typeface="Wingdings" pitchFamily="2" charset="2"/>
              <a:buChar char="Ø"/>
            </a:pPr>
            <a:r>
              <a:rPr lang="en-US" sz="2400" dirty="0"/>
              <a:t>Requires an additional structure to support the fragments (additional mass); and</a:t>
            </a:r>
          </a:p>
          <a:p>
            <a:pPr marL="457200" indent="-457200">
              <a:buFont typeface="Wingdings" pitchFamily="2" charset="2"/>
              <a:buChar char="Ø"/>
            </a:pPr>
            <a:r>
              <a:rPr lang="en-US" sz="2400" dirty="0"/>
              <a:t>Inter fragment leakage. Joints between fragments incur detonation pressure loss (around 10% fragment initial velocity)</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Pre-formed fragmentation</a:t>
            </a:r>
          </a:p>
        </p:txBody>
      </p:sp>
    </p:spTree>
    <p:extLst>
      <p:ext uri="{BB962C8B-B14F-4D97-AF65-F5344CB8AC3E}">
        <p14:creationId xmlns:p14="http://schemas.microsoft.com/office/powerpoint/2010/main" val="16532252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0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4B1F56D-E1EC-CDA0-06EC-5BD497269688}"/>
              </a:ext>
            </a:extLst>
          </p:cNvPr>
          <p:cNvSpPr txBox="1">
            <a:spLocks/>
          </p:cNvSpPr>
          <p:nvPr/>
        </p:nvSpPr>
        <p:spPr>
          <a:xfrm>
            <a:off x="374168" y="1878103"/>
            <a:ext cx="3278777" cy="3101794"/>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2600" dirty="0">
                <a:solidFill>
                  <a:srgbClr val="FFFFFF"/>
                </a:solidFill>
                <a:latin typeface="Calibri Light" panose="020F0302020204030204"/>
              </a:rPr>
              <a:t>Pre-formed fragment shapes</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pic>
        <p:nvPicPr>
          <p:cNvPr id="3" name="Picture 2" descr="A picture containing text, clock&#10;&#10;Description automatically generated">
            <a:extLst>
              <a:ext uri="{FF2B5EF4-FFF2-40B4-BE49-F238E27FC236}">
                <a16:creationId xmlns:a16="http://schemas.microsoft.com/office/drawing/2014/main" id="{06304CEF-C520-88F9-041D-4E05C14A0D8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27113" y="955587"/>
            <a:ext cx="7772400" cy="4946826"/>
          </a:xfrm>
          <a:prstGeom prst="rect">
            <a:avLst/>
          </a:prstGeom>
        </p:spPr>
      </p:pic>
    </p:spTree>
    <p:extLst>
      <p:ext uri="{BB962C8B-B14F-4D97-AF65-F5344CB8AC3E}">
        <p14:creationId xmlns:p14="http://schemas.microsoft.com/office/powerpoint/2010/main" val="15297233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0408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F88C9DF-A71C-0AEC-6D46-7A46D728BA2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2549" y="671805"/>
            <a:ext cx="3854945" cy="2418977"/>
          </a:xfrm>
          <a:prstGeom prst="rect">
            <a:avLst/>
          </a:prstGeom>
        </p:spPr>
      </p:pic>
      <p:sp>
        <p:nvSpPr>
          <p:cNvPr id="23" name="Rectangle 22">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0408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 text, letter&#10;&#10;Description automatically generated">
            <a:extLst>
              <a:ext uri="{FF2B5EF4-FFF2-40B4-BE49-F238E27FC236}">
                <a16:creationId xmlns:a16="http://schemas.microsoft.com/office/drawing/2014/main" id="{2CE2B467-F584-0A01-9098-CC4F459C85C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2549" y="3919081"/>
            <a:ext cx="3854945" cy="2129856"/>
          </a:xfrm>
          <a:prstGeom prst="rect">
            <a:avLst/>
          </a:prstGeom>
        </p:spPr>
      </p:pic>
      <p:sp>
        <p:nvSpPr>
          <p:cNvPr id="25" name="Rectangle 24">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writing implement&#10;&#10;Description automatically generated">
            <a:extLst>
              <a:ext uri="{FF2B5EF4-FFF2-40B4-BE49-F238E27FC236}">
                <a16:creationId xmlns:a16="http://schemas.microsoft.com/office/drawing/2014/main" id="{013C2C0D-BCAA-B82C-5724-6F197E9B5F0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81548" y="650497"/>
            <a:ext cx="4136515" cy="5571066"/>
          </a:xfrm>
          <a:prstGeom prst="rect">
            <a:avLst/>
          </a:prstGeom>
        </p:spPr>
      </p:pic>
      <p:sp>
        <p:nvSpPr>
          <p:cNvPr id="2" name="TextBox 1">
            <a:extLst>
              <a:ext uri="{FF2B5EF4-FFF2-40B4-BE49-F238E27FC236}">
                <a16:creationId xmlns:a16="http://schemas.microsoft.com/office/drawing/2014/main" id="{4CAD03AA-D30A-2FCD-B2CA-BF61EDA1D6A6}"/>
              </a:ext>
            </a:extLst>
          </p:cNvPr>
          <p:cNvSpPr txBox="1"/>
          <p:nvPr/>
        </p:nvSpPr>
        <p:spPr>
          <a:xfrm>
            <a:off x="5225142" y="5203371"/>
            <a:ext cx="2327881" cy="369332"/>
          </a:xfrm>
          <a:prstGeom prst="rect">
            <a:avLst/>
          </a:prstGeom>
          <a:noFill/>
        </p:spPr>
        <p:txBody>
          <a:bodyPr wrap="none" rtlCol="0">
            <a:spAutoFit/>
          </a:bodyPr>
          <a:lstStyle/>
          <a:p>
            <a:r>
              <a:rPr lang="en-US" dirty="0"/>
              <a:t>High Altitude Warhead</a:t>
            </a:r>
          </a:p>
        </p:txBody>
      </p:sp>
    </p:spTree>
    <p:extLst>
      <p:ext uri="{BB962C8B-B14F-4D97-AF65-F5344CB8AC3E}">
        <p14:creationId xmlns:p14="http://schemas.microsoft.com/office/powerpoint/2010/main" val="21881688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C5E1-3AEE-F523-7FAA-2895585BE52A}"/>
              </a:ext>
            </a:extLst>
          </p:cNvPr>
          <p:cNvSpPr>
            <a:spLocks noGrp="1"/>
          </p:cNvSpPr>
          <p:nvPr>
            <p:ph type="title"/>
          </p:nvPr>
        </p:nvSpPr>
        <p:spPr/>
        <p:txBody>
          <a:bodyPr>
            <a:normAutofit/>
          </a:bodyPr>
          <a:lstStyle/>
          <a:p>
            <a:r>
              <a:rPr lang="en-US" sz="3200" dirty="0"/>
              <a:t>But what about horizontal fragmentation safety distances (D) if you are unsure?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0CE9002-FAC2-A682-F49A-5B4292C3473B}"/>
                  </a:ext>
                </a:extLst>
              </p:cNvPr>
              <p:cNvSpPr>
                <a:spLocks noGrp="1"/>
              </p:cNvSpPr>
              <p:nvPr>
                <p:ph idx="1"/>
              </p:nvPr>
            </p:nvSpPr>
            <p:spPr/>
            <p:txBody>
              <a:bodyPr/>
              <a:lstStyle/>
              <a:p>
                <a14:m>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=634</m:t>
                    </m:r>
                    <m:sSup>
                      <m:sSupPr>
                        <m:ctrlPr>
                          <a:rPr lang="en-GB" b="0" i="1" smtClean="0">
                            <a:latin typeface="Cambria Math" panose="02040503050406030204" pitchFamily="18" charset="0"/>
                          </a:rPr>
                        </m:ctrlPr>
                      </m:sSupPr>
                      <m:e>
                        <m:d>
                          <m:dPr>
                            <m:ctrlPr>
                              <a:rPr lang="en-GB" b="0" i="1" smtClean="0">
                                <a:latin typeface="Cambria Math" panose="02040503050406030204" pitchFamily="18" charset="0"/>
                              </a:rPr>
                            </m:ctrlPr>
                          </m:dPr>
                          <m:e>
                            <m:r>
                              <a:rPr lang="en-GB" b="0" i="1" smtClean="0">
                                <a:latin typeface="Cambria Math" panose="02040503050406030204" pitchFamily="18" charset="0"/>
                              </a:rPr>
                              <m:t>𝐴𝑈𝑊</m:t>
                            </m:r>
                          </m:e>
                        </m:d>
                      </m:e>
                      <m:sup>
                        <m:r>
                          <a:rPr lang="en-GB" b="0" i="1" smtClean="0">
                            <a:latin typeface="Cambria Math" panose="02040503050406030204" pitchFamily="18" charset="0"/>
                          </a:rPr>
                          <m:t>1/6</m:t>
                        </m:r>
                      </m:sup>
                    </m:sSup>
                  </m:oMath>
                </a14:m>
                <a:r>
                  <a:rPr lang="en-US" dirty="0"/>
                  <a:t>    where public access is possible.  (AUW = all-up weight)</a:t>
                </a:r>
              </a:p>
              <a:p>
                <a:endParaRPr lang="en-US" dirty="0"/>
              </a:p>
              <a:p>
                <a14:m>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=130</m:t>
                    </m:r>
                    <m:sSup>
                      <m:sSupPr>
                        <m:ctrlPr>
                          <a:rPr lang="en-GB" b="0" i="1" smtClean="0">
                            <a:latin typeface="Cambria Math" panose="02040503050406030204" pitchFamily="18" charset="0"/>
                          </a:rPr>
                        </m:ctrlPr>
                      </m:sSupPr>
                      <m:e>
                        <m:d>
                          <m:dPr>
                            <m:ctrlPr>
                              <a:rPr lang="en-GB" b="0" i="1" smtClean="0">
                                <a:latin typeface="Cambria Math" panose="02040503050406030204" pitchFamily="18" charset="0"/>
                              </a:rPr>
                            </m:ctrlPr>
                          </m:dPr>
                          <m:e>
                            <m:r>
                              <a:rPr lang="en-GB" b="0" i="1" smtClean="0">
                                <a:latin typeface="Cambria Math" panose="02040503050406030204" pitchFamily="18" charset="0"/>
                              </a:rPr>
                              <m:t>𝐴𝑈𝑊</m:t>
                            </m:r>
                          </m:e>
                        </m:d>
                      </m:e>
                      <m:sup>
                        <m:r>
                          <a:rPr lang="en-GB" b="0" i="1" smtClean="0">
                            <a:latin typeface="Cambria Math" panose="02040503050406030204" pitchFamily="18" charset="0"/>
                          </a:rPr>
                          <m:t>1/3</m:t>
                        </m:r>
                      </m:sup>
                    </m:sSup>
                  </m:oMath>
                </a14:m>
                <a:r>
                  <a:rPr lang="en-US" dirty="0"/>
                  <a:t>    for bare explosive only</a:t>
                </a:r>
              </a:p>
              <a:p>
                <a:endParaRPr lang="en-US" dirty="0"/>
              </a:p>
              <a:p>
                <a14:m>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=370</m:t>
                    </m:r>
                    <m:sSup>
                      <m:sSupPr>
                        <m:ctrlPr>
                          <a:rPr lang="en-GB" b="0" i="1" smtClean="0">
                            <a:latin typeface="Cambria Math" panose="02040503050406030204" pitchFamily="18" charset="0"/>
                          </a:rPr>
                        </m:ctrlPr>
                      </m:sSupPr>
                      <m:e>
                        <m:d>
                          <m:dPr>
                            <m:ctrlPr>
                              <a:rPr lang="en-GB" b="0" i="1" smtClean="0">
                                <a:latin typeface="Cambria Math" panose="02040503050406030204" pitchFamily="18" charset="0"/>
                              </a:rPr>
                            </m:ctrlPr>
                          </m:dPr>
                          <m:e>
                            <m:r>
                              <a:rPr lang="en-GB" b="0" i="1" smtClean="0">
                                <a:latin typeface="Cambria Math" panose="02040503050406030204" pitchFamily="18" charset="0"/>
                              </a:rPr>
                              <m:t>𝐴𝑈𝑊</m:t>
                            </m:r>
                          </m:e>
                        </m:d>
                      </m:e>
                      <m:sup>
                        <m:r>
                          <a:rPr lang="en-GB" b="0" i="1" smtClean="0">
                            <a:latin typeface="Cambria Math" panose="02040503050406030204" pitchFamily="18" charset="0"/>
                          </a:rPr>
                          <m:t>1/5</m:t>
                        </m:r>
                      </m:sup>
                    </m:sSup>
                  </m:oMath>
                </a14:m>
                <a:r>
                  <a:rPr lang="en-US" dirty="0"/>
                  <a:t>    for a multi-item demolition</a:t>
                </a:r>
              </a:p>
            </p:txBody>
          </p:sp>
        </mc:Choice>
        <mc:Fallback xmlns="">
          <p:sp>
            <p:nvSpPr>
              <p:cNvPr id="3" name="Content Placeholder 2">
                <a:extLst>
                  <a:ext uri="{FF2B5EF4-FFF2-40B4-BE49-F238E27FC236}">
                    <a16:creationId xmlns:a16="http://schemas.microsoft.com/office/drawing/2014/main" id="{20CE9002-FAC2-A682-F49A-5B4292C3473B}"/>
                  </a:ext>
                </a:extLst>
              </p:cNvPr>
              <p:cNvSpPr>
                <a:spLocks noGrp="1" noRot="1" noChangeAspect="1" noMove="1" noResize="1" noEditPoints="1" noAdjustHandles="1" noChangeArrowheads="1" noChangeShapeType="1" noTextEdit="1"/>
              </p:cNvSpPr>
              <p:nvPr>
                <p:ph idx="1"/>
              </p:nvPr>
            </p:nvSpPr>
            <p:spPr>
              <a:blipFill>
                <a:blip r:embed="rId2"/>
                <a:stretch>
                  <a:fillRect l="-994" t="-2473" r="-884"/>
                </a:stretch>
              </a:blipFill>
            </p:spPr>
            <p:txBody>
              <a:bodyPr/>
              <a:lstStyle/>
              <a:p>
                <a:r>
                  <a:rPr lang="en-US">
                    <a:noFill/>
                  </a:rPr>
                  <a:t> </a:t>
                </a:r>
              </a:p>
            </p:txBody>
          </p:sp>
        </mc:Fallback>
      </mc:AlternateContent>
    </p:spTree>
    <p:extLst>
      <p:ext uri="{BB962C8B-B14F-4D97-AF65-F5344CB8AC3E}">
        <p14:creationId xmlns:p14="http://schemas.microsoft.com/office/powerpoint/2010/main" val="26825020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0DF9B-C0B3-2C18-D209-41884367C3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2EF3AB-C897-A2B1-80C8-52D380A24803}"/>
              </a:ext>
            </a:extLst>
          </p:cNvPr>
          <p:cNvSpPr>
            <a:spLocks noGrp="1"/>
          </p:cNvSpPr>
          <p:nvPr>
            <p:ph type="title"/>
          </p:nvPr>
        </p:nvSpPr>
        <p:spPr/>
        <p:txBody>
          <a:bodyPr>
            <a:normAutofit/>
          </a:bodyPr>
          <a:lstStyle/>
          <a:p>
            <a:r>
              <a:rPr lang="en-US" sz="3200" dirty="0"/>
              <a:t>But what about vertical fragmentation safety distances (D) if you are unsure?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3C88B7E-46EE-2E77-75DB-B394828026B8}"/>
                  </a:ext>
                </a:extLst>
              </p:cNvPr>
              <p:cNvSpPr>
                <a:spLocks noGrp="1"/>
              </p:cNvSpPr>
              <p:nvPr>
                <p:ph idx="1"/>
              </p:nvPr>
            </p:nvSpPr>
            <p:spPr>
              <a:xfrm>
                <a:off x="358219" y="1668457"/>
                <a:ext cx="11481847" cy="3575934"/>
              </a:xfrm>
            </p:spPr>
            <p:txBody>
              <a:bodyPr/>
              <a:lstStyle/>
              <a:p>
                <a:pPr marL="0" indent="0">
                  <a:buNone/>
                </a:pPr>
                <a:endParaRPr lang="en-US" dirty="0"/>
              </a:p>
              <a:p>
                <a14:m>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=314</m:t>
                    </m:r>
                    <m:sSup>
                      <m:sSupPr>
                        <m:ctrlPr>
                          <a:rPr lang="en-GB" b="0" i="1" smtClean="0">
                            <a:latin typeface="Cambria Math" panose="02040503050406030204" pitchFamily="18" charset="0"/>
                          </a:rPr>
                        </m:ctrlPr>
                      </m:sSupPr>
                      <m:e>
                        <m:d>
                          <m:dPr>
                            <m:ctrlPr>
                              <a:rPr lang="en-GB" b="0" i="1" smtClean="0">
                                <a:latin typeface="Cambria Math" panose="02040503050406030204" pitchFamily="18" charset="0"/>
                              </a:rPr>
                            </m:ctrlPr>
                          </m:dPr>
                          <m:e>
                            <m:r>
                              <a:rPr lang="en-GB" b="0" i="1" smtClean="0">
                                <a:latin typeface="Cambria Math" panose="02040503050406030204" pitchFamily="18" charset="0"/>
                              </a:rPr>
                              <m:t>𝐴𝑈𝑊</m:t>
                            </m:r>
                          </m:e>
                        </m:d>
                      </m:e>
                      <m:sup>
                        <m:r>
                          <a:rPr lang="en-GB" b="0" i="1" smtClean="0">
                            <a:latin typeface="Cambria Math" panose="02040503050406030204" pitchFamily="18" charset="0"/>
                          </a:rPr>
                          <m:t>1/3</m:t>
                        </m:r>
                      </m:sup>
                    </m:sSup>
                  </m:oMath>
                </a14:m>
                <a:r>
                  <a:rPr lang="en-US" dirty="0"/>
                  <a:t>    for single munition</a:t>
                </a:r>
              </a:p>
              <a:p>
                <a:endParaRPr lang="en-US" dirty="0"/>
              </a:p>
              <a:p>
                <a14:m>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=470</m:t>
                    </m:r>
                    <m:sSup>
                      <m:sSupPr>
                        <m:ctrlPr>
                          <a:rPr lang="en-GB" b="0" i="1" smtClean="0">
                            <a:latin typeface="Cambria Math" panose="02040503050406030204" pitchFamily="18" charset="0"/>
                          </a:rPr>
                        </m:ctrlPr>
                      </m:sSupPr>
                      <m:e>
                        <m:d>
                          <m:dPr>
                            <m:ctrlPr>
                              <a:rPr lang="en-GB" b="0" i="1" smtClean="0">
                                <a:latin typeface="Cambria Math" panose="02040503050406030204" pitchFamily="18" charset="0"/>
                              </a:rPr>
                            </m:ctrlPr>
                          </m:dPr>
                          <m:e>
                            <m:r>
                              <a:rPr lang="en-GB" b="0" i="1" smtClean="0">
                                <a:latin typeface="Cambria Math" panose="02040503050406030204" pitchFamily="18" charset="0"/>
                              </a:rPr>
                              <m:t>𝐴𝑈𝑊</m:t>
                            </m:r>
                          </m:e>
                        </m:d>
                      </m:e>
                      <m:sup>
                        <m:r>
                          <a:rPr lang="en-GB" b="0" i="1" smtClean="0">
                            <a:latin typeface="Cambria Math" panose="02040503050406030204" pitchFamily="18" charset="0"/>
                          </a:rPr>
                          <m:t>1/5</m:t>
                        </m:r>
                      </m:sup>
                    </m:sSup>
                  </m:oMath>
                </a14:m>
                <a:r>
                  <a:rPr lang="en-US" dirty="0"/>
                  <a:t>    for a multi-item fragmenting munitions</a:t>
                </a:r>
              </a:p>
              <a:p>
                <a:pPr marL="0" indent="0">
                  <a:buNone/>
                </a:pPr>
                <a:endParaRPr lang="en-US"/>
              </a:p>
            </p:txBody>
          </p:sp>
        </mc:Choice>
        <mc:Fallback xmlns="">
          <p:sp>
            <p:nvSpPr>
              <p:cNvPr id="3" name="Content Placeholder 2">
                <a:extLst>
                  <a:ext uri="{FF2B5EF4-FFF2-40B4-BE49-F238E27FC236}">
                    <a16:creationId xmlns:a16="http://schemas.microsoft.com/office/drawing/2014/main" id="{93C88B7E-46EE-2E77-75DB-B394828026B8}"/>
                  </a:ext>
                </a:extLst>
              </p:cNvPr>
              <p:cNvSpPr>
                <a:spLocks noGrp="1" noRot="1" noChangeAspect="1" noMove="1" noResize="1" noEditPoints="1" noAdjustHandles="1" noChangeArrowheads="1" noChangeShapeType="1" noTextEdit="1"/>
              </p:cNvSpPr>
              <p:nvPr>
                <p:ph idx="1"/>
              </p:nvPr>
            </p:nvSpPr>
            <p:spPr>
              <a:xfrm>
                <a:off x="358219" y="1668457"/>
                <a:ext cx="11481847" cy="3575934"/>
              </a:xfrm>
              <a:blipFill>
                <a:blip r:embed="rId2"/>
                <a:stretch>
                  <a:fillRect l="-994"/>
                </a:stretch>
              </a:blipFill>
            </p:spPr>
            <p:txBody>
              <a:bodyPr/>
              <a:lstStyle/>
              <a:p>
                <a:r>
                  <a:rPr lang="en-US">
                    <a:noFill/>
                  </a:rPr>
                  <a:t> </a:t>
                </a:r>
              </a:p>
            </p:txBody>
          </p:sp>
        </mc:Fallback>
      </mc:AlternateContent>
    </p:spTree>
    <p:extLst>
      <p:ext uri="{BB962C8B-B14F-4D97-AF65-F5344CB8AC3E}">
        <p14:creationId xmlns:p14="http://schemas.microsoft.com/office/powerpoint/2010/main" val="25159020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Fragment size is governed by:</a:t>
            </a:r>
          </a:p>
          <a:p>
            <a:pPr marL="1143000" lvl="1" indent="-457200">
              <a:buFont typeface="Wingdings" pitchFamily="2" charset="2"/>
              <a:buChar char="§"/>
            </a:pPr>
            <a:r>
              <a:rPr lang="en-US" sz="2000" dirty="0">
                <a:solidFill>
                  <a:schemeClr val="bg1"/>
                </a:solidFill>
              </a:rPr>
              <a:t>Case material and geometry (more ductile, larger)</a:t>
            </a:r>
          </a:p>
          <a:p>
            <a:pPr marL="1143000" lvl="1" indent="-457200">
              <a:buFont typeface="Wingdings" pitchFamily="2" charset="2"/>
              <a:buChar char="§"/>
            </a:pPr>
            <a:r>
              <a:rPr lang="en-US" sz="2000" dirty="0">
                <a:solidFill>
                  <a:schemeClr val="bg1"/>
                </a:solidFill>
              </a:rPr>
              <a:t>Explosive choice (more brisant, smaller)</a:t>
            </a:r>
          </a:p>
          <a:p>
            <a:pPr marL="457200" indent="-457200">
              <a:buFont typeface="Wingdings" pitchFamily="2" charset="2"/>
              <a:buChar char="§"/>
            </a:pPr>
            <a:r>
              <a:rPr lang="en-US" sz="2400" dirty="0"/>
              <a:t>Fragment velocity depended upon</a:t>
            </a:r>
          </a:p>
          <a:p>
            <a:pPr marL="1143000" lvl="1" indent="-457200">
              <a:buFont typeface="Wingdings" pitchFamily="2" charset="2"/>
              <a:buChar char="§"/>
            </a:pPr>
            <a:r>
              <a:rPr lang="en-US" sz="2000" dirty="0">
                <a:solidFill>
                  <a:schemeClr val="bg1"/>
                </a:solidFill>
              </a:rPr>
              <a:t>Characteristics of the explosive (Gurney)</a:t>
            </a:r>
          </a:p>
          <a:p>
            <a:pPr marL="1143000" lvl="1" indent="-457200">
              <a:buFont typeface="Wingdings" pitchFamily="2" charset="2"/>
              <a:buChar char="§"/>
            </a:pPr>
            <a:r>
              <a:rPr lang="en-US" sz="2000" dirty="0">
                <a:solidFill>
                  <a:schemeClr val="bg1"/>
                </a:solidFill>
              </a:rPr>
              <a:t>Ratio of mass case / explosive (M/C)</a:t>
            </a:r>
          </a:p>
          <a:p>
            <a:pPr marL="457200" indent="-457200">
              <a:buFont typeface="Wingdings" pitchFamily="2" charset="2"/>
              <a:buChar char="§"/>
            </a:pPr>
            <a:r>
              <a:rPr lang="en-US" sz="2400" dirty="0"/>
              <a:t>Fragment Direction</a:t>
            </a:r>
          </a:p>
          <a:p>
            <a:pPr marL="1143000" lvl="1" indent="-457200">
              <a:buFont typeface="Wingdings" pitchFamily="2" charset="2"/>
              <a:buChar char="§"/>
            </a:pPr>
            <a:r>
              <a:rPr lang="en-US" sz="2000" dirty="0">
                <a:solidFill>
                  <a:schemeClr val="bg1"/>
                </a:solidFill>
              </a:rPr>
              <a:t>Largely normal to the surface</a:t>
            </a:r>
          </a:p>
          <a:p>
            <a:pPr marL="1143000" lvl="1" indent="-457200">
              <a:buFont typeface="Wingdings" pitchFamily="2" charset="2"/>
              <a:buChar char="§"/>
            </a:pPr>
            <a:r>
              <a:rPr lang="en-US" sz="2000" dirty="0">
                <a:solidFill>
                  <a:schemeClr val="bg1"/>
                </a:solidFill>
              </a:rPr>
              <a:t>Modified by Taylor equation</a:t>
            </a:r>
          </a:p>
          <a:p>
            <a:pPr marL="457200" indent="-457200">
              <a:buFont typeface="Wingdings" pitchFamily="2" charset="2"/>
              <a:buChar char="§"/>
            </a:pPr>
            <a:r>
              <a:rPr lang="en-US" sz="2400" dirty="0"/>
              <a:t>Fragment penetration (energy density)</a:t>
            </a:r>
          </a:p>
          <a:p>
            <a:pPr marL="457200" indent="-457200">
              <a:buFont typeface="Wingdings" pitchFamily="2" charset="2"/>
              <a:buChar char="§"/>
            </a:pPr>
            <a:endParaRPr lang="en-US" sz="2400" dirty="0"/>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itchFamily="2" charset="2"/>
              <a:buChar char="§"/>
            </a:pPr>
            <a:r>
              <a:rPr lang="en-US" sz="2400" dirty="0"/>
              <a:t>Fragment performance depends upon:</a:t>
            </a:r>
          </a:p>
          <a:p>
            <a:pPr marL="1143000" lvl="1" indent="-457200">
              <a:buFont typeface="Wingdings" pitchFamily="2" charset="2"/>
              <a:buChar char="§"/>
            </a:pPr>
            <a:r>
              <a:rPr lang="en-US" sz="2000" dirty="0">
                <a:solidFill>
                  <a:schemeClr val="bg1"/>
                </a:solidFill>
              </a:rPr>
              <a:t>Survival of fragment during penetration</a:t>
            </a:r>
          </a:p>
          <a:p>
            <a:pPr marL="1143000" lvl="1" indent="-457200">
              <a:buFont typeface="Wingdings" pitchFamily="2" charset="2"/>
              <a:buChar char="§"/>
            </a:pPr>
            <a:r>
              <a:rPr lang="en-US" sz="2000" dirty="0">
                <a:solidFill>
                  <a:schemeClr val="bg1"/>
                </a:solidFill>
              </a:rPr>
              <a:t>Adequate kinetic energy density for perforation</a:t>
            </a:r>
          </a:p>
          <a:p>
            <a:pPr marL="1143000" lvl="1" indent="-457200">
              <a:buFont typeface="Wingdings" pitchFamily="2" charset="2"/>
              <a:buChar char="§"/>
            </a:pPr>
            <a:r>
              <a:rPr lang="en-US" sz="2000" dirty="0">
                <a:solidFill>
                  <a:schemeClr val="bg1"/>
                </a:solidFill>
              </a:rPr>
              <a:t>Number of fragments at target</a:t>
            </a:r>
            <a:endParaRPr lang="en-US" sz="2400" dirty="0"/>
          </a:p>
          <a:p>
            <a:pPr marL="457200" indent="-457200">
              <a:buFont typeface="Wingdings" pitchFamily="2" charset="2"/>
              <a:buChar char="§"/>
            </a:pPr>
            <a:endParaRPr lang="en-US" sz="2400" dirty="0"/>
          </a:p>
        </p:txBody>
      </p:sp>
      <p:pic>
        <p:nvPicPr>
          <p:cNvPr id="8" name="Picture 7" descr="A picture containing plane, airplane, outdoor, aircraft&#10;&#10;Description automatically generated">
            <a:extLst>
              <a:ext uri="{FF2B5EF4-FFF2-40B4-BE49-F238E27FC236}">
                <a16:creationId xmlns:a16="http://schemas.microsoft.com/office/drawing/2014/main" id="{89246DA1-F37C-0F23-243F-DA4B1CB57CDF}"/>
              </a:ext>
            </a:extLst>
          </p:cNvPr>
          <p:cNvPicPr>
            <a:picLocks noChangeAspect="1"/>
          </p:cNvPicPr>
          <p:nvPr/>
        </p:nvPicPr>
        <p:blipFill>
          <a:blip r:embed="rId3"/>
          <a:stretch>
            <a:fillRect/>
          </a:stretch>
        </p:blipFill>
        <p:spPr>
          <a:xfrm>
            <a:off x="6002912" y="3017531"/>
            <a:ext cx="5600700" cy="3715675"/>
          </a:xfrm>
          <a:prstGeom prst="rect">
            <a:avLst/>
          </a:prstGeom>
        </p:spPr>
      </p:pic>
    </p:spTree>
    <p:extLst>
      <p:ext uri="{BB962C8B-B14F-4D97-AF65-F5344CB8AC3E}">
        <p14:creationId xmlns:p14="http://schemas.microsoft.com/office/powerpoint/2010/main" val="33600483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plane with an object in the air&#10;&#10;Description automatically generated">
            <a:extLst>
              <a:ext uri="{FF2B5EF4-FFF2-40B4-BE49-F238E27FC236}">
                <a16:creationId xmlns:a16="http://schemas.microsoft.com/office/drawing/2014/main" id="{95B63F43-0658-7E70-82ED-912514D81AA1}"/>
              </a:ext>
            </a:extLst>
          </p:cNvPr>
          <p:cNvPicPr>
            <a:picLocks noChangeAspect="1"/>
          </p:cNvPicPr>
          <p:nvPr/>
        </p:nvPicPr>
        <p:blipFill rotWithShape="1">
          <a:blip r:embed="rId2"/>
          <a:srcRect t="8554"/>
          <a:stretch/>
        </p:blipFill>
        <p:spPr>
          <a:xfrm>
            <a:off x="20" y="1282"/>
            <a:ext cx="12191980" cy="6856718"/>
          </a:xfrm>
          <a:prstGeom prst="rect">
            <a:avLst/>
          </a:prstGeom>
        </p:spPr>
      </p:pic>
      <p:sp>
        <p:nvSpPr>
          <p:cNvPr id="3" name="Content Placeholder 1">
            <a:extLst>
              <a:ext uri="{FF2B5EF4-FFF2-40B4-BE49-F238E27FC236}">
                <a16:creationId xmlns:a16="http://schemas.microsoft.com/office/drawing/2014/main" id="{DFBE64DD-7E68-F9EA-EB3F-618F7A2B75E4}"/>
              </a:ext>
            </a:extLst>
          </p:cNvPr>
          <p:cNvSpPr txBox="1">
            <a:spLocks/>
          </p:cNvSpPr>
          <p:nvPr/>
        </p:nvSpPr>
        <p:spPr>
          <a:xfrm>
            <a:off x="405192" y="58283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Case Study – MH-17</a:t>
            </a:r>
          </a:p>
        </p:txBody>
      </p:sp>
    </p:spTree>
    <p:extLst>
      <p:ext uri="{BB962C8B-B14F-4D97-AF65-F5344CB8AC3E}">
        <p14:creationId xmlns:p14="http://schemas.microsoft.com/office/powerpoint/2010/main" val="29128306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Case Study – MH-17</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a:t>What could tell us that a missile of some description took down this civilian passenger aircraft? </a:t>
            </a:r>
          </a:p>
          <a:p>
            <a:pPr marL="457200" indent="-457200">
              <a:buFont typeface="Wingdings" pitchFamily="2" charset="2"/>
              <a:buChar char="§"/>
            </a:pPr>
            <a:r>
              <a:rPr lang="en-US" sz="2400"/>
              <a:t>How can we identify the missile in question?</a:t>
            </a:r>
          </a:p>
          <a:p>
            <a:pPr marL="457200" indent="-457200">
              <a:buFont typeface="Wingdings" pitchFamily="2" charset="2"/>
              <a:buChar char="§"/>
            </a:pPr>
            <a:r>
              <a:rPr lang="en-US" sz="2400"/>
              <a:t>How can we tell where it detonated in relation to the aircraft?</a:t>
            </a:r>
          </a:p>
          <a:p>
            <a:pPr marL="457200" indent="-457200">
              <a:buFont typeface="Wingdings" pitchFamily="2" charset="2"/>
              <a:buChar char="§"/>
            </a:pPr>
            <a:r>
              <a:rPr lang="en-US" sz="2400"/>
              <a:t>If the missile detonated 5 m away from the aircraft, how fast would the fragmentation be travelling on contact with the structure?</a:t>
            </a:r>
            <a:endParaRPr lang="en-US" sz="2400" dirty="0"/>
          </a:p>
        </p:txBody>
      </p:sp>
      <p:pic>
        <p:nvPicPr>
          <p:cNvPr id="4" name="Picture 3">
            <a:extLst>
              <a:ext uri="{FF2B5EF4-FFF2-40B4-BE49-F238E27FC236}">
                <a16:creationId xmlns:a16="http://schemas.microsoft.com/office/drawing/2014/main" id="{9FF58EFB-9236-B73A-2E79-278E5822A8E7}"/>
              </a:ext>
            </a:extLst>
          </p:cNvPr>
          <p:cNvPicPr>
            <a:picLocks noChangeAspect="1"/>
          </p:cNvPicPr>
          <p:nvPr/>
        </p:nvPicPr>
        <p:blipFill>
          <a:blip r:embed="rId3"/>
          <a:stretch>
            <a:fillRect/>
          </a:stretch>
        </p:blipFill>
        <p:spPr>
          <a:xfrm>
            <a:off x="9391046" y="4072511"/>
            <a:ext cx="2616610" cy="2616610"/>
          </a:xfrm>
          <a:prstGeom prst="rect">
            <a:avLst/>
          </a:prstGeom>
        </p:spPr>
      </p:pic>
      <p:pic>
        <p:nvPicPr>
          <p:cNvPr id="9" name="Picture 8" descr="A close up of a metal object&#10;&#10;Description automatically generated">
            <a:extLst>
              <a:ext uri="{FF2B5EF4-FFF2-40B4-BE49-F238E27FC236}">
                <a16:creationId xmlns:a16="http://schemas.microsoft.com/office/drawing/2014/main" id="{9E1136A7-107B-1407-9137-FCA6F1995100}"/>
              </a:ext>
            </a:extLst>
          </p:cNvPr>
          <p:cNvPicPr>
            <a:picLocks noChangeAspect="1"/>
          </p:cNvPicPr>
          <p:nvPr/>
        </p:nvPicPr>
        <p:blipFill>
          <a:blip r:embed="rId4"/>
          <a:stretch>
            <a:fillRect/>
          </a:stretch>
        </p:blipFill>
        <p:spPr>
          <a:xfrm>
            <a:off x="7746396" y="4504721"/>
            <a:ext cx="3289300" cy="1219200"/>
          </a:xfrm>
          <a:prstGeom prst="rect">
            <a:avLst/>
          </a:prstGeom>
        </p:spPr>
      </p:pic>
      <p:pic>
        <p:nvPicPr>
          <p:cNvPr id="15" name="Picture 14" descr="A close-up of a white surface&#10;&#10;Description automatically generated">
            <a:extLst>
              <a:ext uri="{FF2B5EF4-FFF2-40B4-BE49-F238E27FC236}">
                <a16:creationId xmlns:a16="http://schemas.microsoft.com/office/drawing/2014/main" id="{4F1F6CD4-41B6-3B69-92DD-5F6F7FF36AB7}"/>
              </a:ext>
            </a:extLst>
          </p:cNvPr>
          <p:cNvPicPr>
            <a:picLocks noChangeAspect="1"/>
          </p:cNvPicPr>
          <p:nvPr/>
        </p:nvPicPr>
        <p:blipFill>
          <a:blip r:embed="rId5"/>
          <a:stretch>
            <a:fillRect/>
          </a:stretch>
        </p:blipFill>
        <p:spPr>
          <a:xfrm>
            <a:off x="6716539" y="3752553"/>
            <a:ext cx="4483305" cy="2184400"/>
          </a:xfrm>
          <a:prstGeom prst="rect">
            <a:avLst/>
          </a:prstGeom>
        </p:spPr>
      </p:pic>
      <p:pic>
        <p:nvPicPr>
          <p:cNvPr id="17" name="Picture 16" descr="A plane with a broken cockpit&#10;&#10;Description automatically generated with medium confidence">
            <a:extLst>
              <a:ext uri="{FF2B5EF4-FFF2-40B4-BE49-F238E27FC236}">
                <a16:creationId xmlns:a16="http://schemas.microsoft.com/office/drawing/2014/main" id="{A1CC0C5A-9D74-A967-D04E-7D2808DAEFCF}"/>
              </a:ext>
            </a:extLst>
          </p:cNvPr>
          <p:cNvPicPr>
            <a:picLocks noChangeAspect="1"/>
          </p:cNvPicPr>
          <p:nvPr/>
        </p:nvPicPr>
        <p:blipFill>
          <a:blip r:embed="rId6"/>
          <a:stretch>
            <a:fillRect/>
          </a:stretch>
        </p:blipFill>
        <p:spPr>
          <a:xfrm>
            <a:off x="7569834" y="1134079"/>
            <a:ext cx="4437822" cy="2403206"/>
          </a:xfrm>
          <a:prstGeom prst="rect">
            <a:avLst/>
          </a:prstGeom>
        </p:spPr>
      </p:pic>
    </p:spTree>
    <p:extLst>
      <p:ext uri="{BB962C8B-B14F-4D97-AF65-F5344CB8AC3E}">
        <p14:creationId xmlns:p14="http://schemas.microsoft.com/office/powerpoint/2010/main" val="415647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dissolv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dissolv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95F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solidFill>
                  <a:srgbClr val="FFFFFF"/>
                </a:solidFill>
                <a:latin typeface="+mj-lt"/>
                <a:ea typeface="+mj-ea"/>
                <a:cs typeface="+mj-cs"/>
              </a:rPr>
              <a:t>Fragment Lethality Calculator</a:t>
            </a:r>
          </a:p>
        </p:txBody>
      </p:sp>
      <p:pic>
        <p:nvPicPr>
          <p:cNvPr id="9" name="Picture 8" descr="Graphical user interface, application, table&#10;&#10;Description automatically generated">
            <a:extLst>
              <a:ext uri="{FF2B5EF4-FFF2-40B4-BE49-F238E27FC236}">
                <a16:creationId xmlns:a16="http://schemas.microsoft.com/office/drawing/2014/main" id="{B9F5A79F-0252-E335-3610-AD44F24001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72044" y="408214"/>
            <a:ext cx="8692907" cy="6041571"/>
          </a:xfrm>
          <a:prstGeom prst="rect">
            <a:avLst/>
          </a:prstGeom>
        </p:spPr>
      </p:pic>
    </p:spTree>
    <p:extLst>
      <p:ext uri="{BB962C8B-B14F-4D97-AF65-F5344CB8AC3E}">
        <p14:creationId xmlns:p14="http://schemas.microsoft.com/office/powerpoint/2010/main" val="29121315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4186-21C7-2FA9-8C82-213AD582A6E2}"/>
              </a:ext>
            </a:extLst>
          </p:cNvPr>
          <p:cNvSpPr>
            <a:spLocks noGrp="1"/>
          </p:cNvSpPr>
          <p:nvPr>
            <p:ph type="title"/>
          </p:nvPr>
        </p:nvSpPr>
        <p:spPr/>
        <p:txBody>
          <a:bodyPr/>
          <a:lstStyle/>
          <a:p>
            <a:r>
              <a:rPr lang="en-US" dirty="0"/>
              <a:t>Independent Study</a:t>
            </a:r>
          </a:p>
        </p:txBody>
      </p:sp>
      <p:sp>
        <p:nvSpPr>
          <p:cNvPr id="3" name="Content Placeholder 2">
            <a:extLst>
              <a:ext uri="{FF2B5EF4-FFF2-40B4-BE49-F238E27FC236}">
                <a16:creationId xmlns:a16="http://schemas.microsoft.com/office/drawing/2014/main" id="{8B408352-2583-088E-F3ED-E08EDDEBFA24}"/>
              </a:ext>
            </a:extLst>
          </p:cNvPr>
          <p:cNvSpPr>
            <a:spLocks noGrp="1"/>
          </p:cNvSpPr>
          <p:nvPr>
            <p:ph idx="1"/>
          </p:nvPr>
        </p:nvSpPr>
        <p:spPr>
          <a:xfrm>
            <a:off x="351934" y="1641033"/>
            <a:ext cx="11481847" cy="3575934"/>
          </a:xfrm>
        </p:spPr>
        <p:txBody>
          <a:bodyPr>
            <a:normAutofit fontScale="70000" lnSpcReduction="20000"/>
          </a:bodyPr>
          <a:lstStyle/>
          <a:p>
            <a:r>
              <a:rPr lang="en-US" dirty="0"/>
              <a:t> 75 kg warhead with (assume) ROWANEX 3001</a:t>
            </a:r>
          </a:p>
          <a:p>
            <a:r>
              <a:rPr lang="en-US" dirty="0"/>
              <a:t>Steel case</a:t>
            </a:r>
          </a:p>
          <a:p>
            <a:r>
              <a:rPr lang="en-US" dirty="0"/>
              <a:t>External dimensions of warhead</a:t>
            </a:r>
          </a:p>
          <a:p>
            <a:pPr lvl="1"/>
            <a:r>
              <a:rPr lang="en-US" dirty="0"/>
              <a:t>Cylindrical</a:t>
            </a:r>
          </a:p>
          <a:p>
            <a:pPr lvl="1"/>
            <a:r>
              <a:rPr lang="en-US" dirty="0"/>
              <a:t>Length 0.7 m</a:t>
            </a:r>
          </a:p>
          <a:p>
            <a:pPr lvl="1"/>
            <a:r>
              <a:rPr lang="en-US" dirty="0"/>
              <a:t>Dia 0.3 m</a:t>
            </a:r>
          </a:p>
          <a:p>
            <a:pPr lvl="1"/>
            <a:r>
              <a:rPr lang="en-US" dirty="0"/>
              <a:t>Case thickness 0.01 m</a:t>
            </a:r>
          </a:p>
          <a:p>
            <a:r>
              <a:rPr lang="en-US" dirty="0"/>
              <a:t>Point of initiation – Face Centre Rear</a:t>
            </a:r>
          </a:p>
          <a:p>
            <a:r>
              <a:rPr lang="en-US" dirty="0"/>
              <a:t>What is the initial fragment velocity and beam angle for a static warhead?</a:t>
            </a:r>
          </a:p>
          <a:p>
            <a:r>
              <a:rPr lang="en-US" dirty="0"/>
              <a:t>What is the dynamic velocity and beam angle if the warhead is detonates at 250 ms</a:t>
            </a:r>
            <a:r>
              <a:rPr lang="en-US" baseline="30000" dirty="0"/>
              <a:t>-1</a:t>
            </a:r>
            <a:r>
              <a:rPr lang="en-US" dirty="0"/>
              <a:t>?</a:t>
            </a:r>
          </a:p>
          <a:p>
            <a:r>
              <a:rPr lang="en-US" dirty="0"/>
              <a:t>If the fragments are cubes edge on, will the dynamic warhead perforate an </a:t>
            </a:r>
            <a:r>
              <a:rPr lang="en-US" dirty="0" err="1"/>
              <a:t>armoured</a:t>
            </a:r>
            <a:r>
              <a:rPr lang="en-US" dirty="0"/>
              <a:t> fighting vehicle at a distance of 50 m away from the explosion? Assume 100 Jmm</a:t>
            </a:r>
            <a:r>
              <a:rPr lang="en-US" baseline="30000" dirty="0"/>
              <a:t>-2</a:t>
            </a:r>
            <a:r>
              <a:rPr lang="en-US" dirty="0"/>
              <a:t> is the required KED.</a:t>
            </a:r>
          </a:p>
        </p:txBody>
      </p:sp>
    </p:spTree>
    <p:extLst>
      <p:ext uri="{BB962C8B-B14F-4D97-AF65-F5344CB8AC3E}">
        <p14:creationId xmlns:p14="http://schemas.microsoft.com/office/powerpoint/2010/main" val="6151065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484D7-8C3C-502B-8FFA-85971037FDC2}"/>
              </a:ext>
            </a:extLst>
          </p:cNvPr>
          <p:cNvSpPr>
            <a:spLocks noGrp="1"/>
          </p:cNvSpPr>
          <p:nvPr>
            <p:ph type="title"/>
          </p:nvPr>
        </p:nvSpPr>
        <p:spPr>
          <a:xfrm>
            <a:off x="355076" y="0"/>
            <a:ext cx="11481847" cy="1325563"/>
          </a:xfrm>
        </p:spPr>
        <p:txBody>
          <a:bodyPr/>
          <a:lstStyle/>
          <a:p>
            <a:r>
              <a:rPr lang="en-US" dirty="0"/>
              <a:t>Solutions (Static Warhead)</a:t>
            </a:r>
          </a:p>
        </p:txBody>
      </p:sp>
      <p:pic>
        <p:nvPicPr>
          <p:cNvPr id="7" name="Content Placeholder 6" descr="A screenshot of a calculator&#10;&#10;Description automatically generated">
            <a:extLst>
              <a:ext uri="{FF2B5EF4-FFF2-40B4-BE49-F238E27FC236}">
                <a16:creationId xmlns:a16="http://schemas.microsoft.com/office/drawing/2014/main" id="{DD92F4EC-702F-88FF-183E-5B791250C203}"/>
              </a:ext>
            </a:extLst>
          </p:cNvPr>
          <p:cNvPicPr>
            <a:picLocks noGrp="1" noChangeAspect="1"/>
          </p:cNvPicPr>
          <p:nvPr>
            <p:ph idx="1"/>
          </p:nvPr>
        </p:nvPicPr>
        <p:blipFill>
          <a:blip r:embed="rId2"/>
          <a:stretch>
            <a:fillRect/>
          </a:stretch>
        </p:blipFill>
        <p:spPr>
          <a:xfrm>
            <a:off x="1807535" y="1318437"/>
            <a:ext cx="9063877" cy="4359840"/>
          </a:xfr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647E97EE-E4E1-F6DD-F8FB-D83843899311}"/>
                  </a:ext>
                </a:extLst>
              </p:cNvPr>
              <p:cNvSpPr txBox="1"/>
              <p:nvPr/>
            </p:nvSpPr>
            <p:spPr>
              <a:xfrm>
                <a:off x="9125947" y="3086458"/>
                <a:ext cx="2517036" cy="1938992"/>
              </a:xfrm>
              <a:prstGeom prst="rect">
                <a:avLst/>
              </a:prstGeom>
              <a:solidFill>
                <a:srgbClr val="FFFF00"/>
              </a:solidFill>
              <a:ln w="57150">
                <a:solidFill>
                  <a:schemeClr val="tx1"/>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Static Warhead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24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𝑉𝑜</m:t>
                    </m:r>
                  </m:oMath>
                </a14:m>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 2780 ms</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Beam Angle = 9.7</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o</a:t>
                </a:r>
              </a:p>
            </p:txBody>
          </p:sp>
        </mc:Choice>
        <mc:Fallback xmlns="">
          <p:sp>
            <p:nvSpPr>
              <p:cNvPr id="8" name="TextBox 7">
                <a:extLst>
                  <a:ext uri="{FF2B5EF4-FFF2-40B4-BE49-F238E27FC236}">
                    <a16:creationId xmlns:a16="http://schemas.microsoft.com/office/drawing/2014/main" id="{647E97EE-E4E1-F6DD-F8FB-D83843899311}"/>
                  </a:ext>
                </a:extLst>
              </p:cNvPr>
              <p:cNvSpPr txBox="1">
                <a:spLocks noRot="1" noChangeAspect="1" noMove="1" noResize="1" noEditPoints="1" noAdjustHandles="1" noChangeArrowheads="1" noChangeShapeType="1" noTextEdit="1"/>
              </p:cNvSpPr>
              <p:nvPr/>
            </p:nvSpPr>
            <p:spPr>
              <a:xfrm>
                <a:off x="9125947" y="3086458"/>
                <a:ext cx="2517036" cy="1938992"/>
              </a:xfrm>
              <a:prstGeom prst="rect">
                <a:avLst/>
              </a:prstGeom>
              <a:blipFill>
                <a:blip r:embed="rId3"/>
                <a:stretch>
                  <a:fillRect l="-980" t="-633" b="-5063"/>
                </a:stretch>
              </a:blipFill>
              <a:ln w="57150">
                <a:solidFill>
                  <a:schemeClr val="tx1"/>
                </a:solidFill>
              </a:ln>
            </p:spPr>
            <p:txBody>
              <a:bodyPr/>
              <a:lstStyle/>
              <a:p>
                <a:r>
                  <a:rPr lang="en-US">
                    <a:noFill/>
                  </a:rPr>
                  <a:t> </a:t>
                </a:r>
              </a:p>
            </p:txBody>
          </p:sp>
        </mc:Fallback>
      </mc:AlternateContent>
    </p:spTree>
    <p:extLst>
      <p:ext uri="{BB962C8B-B14F-4D97-AF65-F5344CB8AC3E}">
        <p14:creationId xmlns:p14="http://schemas.microsoft.com/office/powerpoint/2010/main" val="334127158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484D7-8C3C-502B-8FFA-85971037FDC2}"/>
              </a:ext>
            </a:extLst>
          </p:cNvPr>
          <p:cNvSpPr>
            <a:spLocks noGrp="1"/>
          </p:cNvSpPr>
          <p:nvPr>
            <p:ph type="title"/>
          </p:nvPr>
        </p:nvSpPr>
        <p:spPr>
          <a:xfrm>
            <a:off x="355076" y="0"/>
            <a:ext cx="11481847" cy="1325563"/>
          </a:xfrm>
        </p:spPr>
        <p:txBody>
          <a:bodyPr/>
          <a:lstStyle/>
          <a:p>
            <a:r>
              <a:rPr lang="en-US" dirty="0"/>
              <a:t>Solutions (Dynamic Warhead)</a:t>
            </a:r>
          </a:p>
        </p:txBody>
      </p:sp>
      <p:pic>
        <p:nvPicPr>
          <p:cNvPr id="6" name="Content Placeholder 5" descr="A screenshot of a computer&#10;&#10;Description automatically generated">
            <a:extLst>
              <a:ext uri="{FF2B5EF4-FFF2-40B4-BE49-F238E27FC236}">
                <a16:creationId xmlns:a16="http://schemas.microsoft.com/office/drawing/2014/main" id="{7A83B738-CFA2-A24E-C35E-4A1DCEC76905}"/>
              </a:ext>
            </a:extLst>
          </p:cNvPr>
          <p:cNvPicPr>
            <a:picLocks noGrp="1" noChangeAspect="1"/>
          </p:cNvPicPr>
          <p:nvPr>
            <p:ph idx="1"/>
          </p:nvPr>
        </p:nvPicPr>
        <p:blipFill>
          <a:blip r:embed="rId2"/>
          <a:stretch>
            <a:fillRect/>
          </a:stretch>
        </p:blipFill>
        <p:spPr>
          <a:xfrm>
            <a:off x="549017" y="1042957"/>
            <a:ext cx="8576930" cy="4386975"/>
          </a:xfr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647E97EE-E4E1-F6DD-F8FB-D83843899311}"/>
                  </a:ext>
                </a:extLst>
              </p:cNvPr>
              <p:cNvSpPr txBox="1"/>
              <p:nvPr/>
            </p:nvSpPr>
            <p:spPr>
              <a:xfrm>
                <a:off x="7360941" y="3236444"/>
                <a:ext cx="2771201" cy="2308324"/>
              </a:xfrm>
              <a:prstGeom prst="rect">
                <a:avLst/>
              </a:prstGeom>
              <a:solidFill>
                <a:srgbClr val="FFFF00"/>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Dynamic Warhead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24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𝑉</m:t>
                    </m:r>
                    <m:r>
                      <a:rPr kumimoji="0" lang="en-GB" sz="2400" b="0" i="1" u="none" strike="noStrike" kern="1200" cap="none" spc="0" normalizeH="0" baseline="-25000" noProof="0" dirty="0" smtClean="0">
                        <a:ln>
                          <a:noFill/>
                        </a:ln>
                        <a:solidFill>
                          <a:prstClr val="black"/>
                        </a:solidFill>
                        <a:effectLst/>
                        <a:uLnTx/>
                        <a:uFillTx/>
                        <a:latin typeface="Cambria Math" panose="02040503050406030204" pitchFamily="18" charset="0"/>
                        <a:ea typeface="+mn-ea"/>
                        <a:cs typeface="+mn-cs"/>
                      </a:rPr>
                      <m:t>𝑓𝑟𝑜𝑛𝑡</m:t>
                    </m:r>
                  </m:oMath>
                </a14:m>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 2833 ms</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-1</a:t>
                </a:r>
              </a:p>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24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𝑉</m:t>
                    </m:r>
                    <m:r>
                      <a:rPr kumimoji="0" lang="en-GB" sz="2400" b="0" i="1" u="none" strike="noStrike" kern="1200" cap="none" spc="0" normalizeH="0" baseline="-25000" noProof="0" dirty="0" smtClean="0">
                        <a:ln>
                          <a:noFill/>
                        </a:ln>
                        <a:solidFill>
                          <a:prstClr val="black"/>
                        </a:solidFill>
                        <a:effectLst/>
                        <a:uLnTx/>
                        <a:uFillTx/>
                        <a:latin typeface="Cambria Math" panose="02040503050406030204" pitchFamily="18" charset="0"/>
                        <a:ea typeface="+mn-ea"/>
                        <a:cs typeface="+mn-cs"/>
                      </a:rPr>
                      <m:t>𝑟𝑒𝑎𝑟</m:t>
                    </m:r>
                  </m:oMath>
                </a14:m>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 2791 ms</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Beam Angle = 9.5</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o</a:t>
                </a:r>
              </a:p>
            </p:txBody>
          </p:sp>
        </mc:Choice>
        <mc:Fallback xmlns="">
          <p:sp>
            <p:nvSpPr>
              <p:cNvPr id="8" name="TextBox 7">
                <a:extLst>
                  <a:ext uri="{FF2B5EF4-FFF2-40B4-BE49-F238E27FC236}">
                    <a16:creationId xmlns:a16="http://schemas.microsoft.com/office/drawing/2014/main" id="{647E97EE-E4E1-F6DD-F8FB-D83843899311}"/>
                  </a:ext>
                </a:extLst>
              </p:cNvPr>
              <p:cNvSpPr txBox="1">
                <a:spLocks noRot="1" noChangeAspect="1" noMove="1" noResize="1" noEditPoints="1" noAdjustHandles="1" noChangeArrowheads="1" noChangeShapeType="1" noTextEdit="1"/>
              </p:cNvSpPr>
              <p:nvPr/>
            </p:nvSpPr>
            <p:spPr>
              <a:xfrm>
                <a:off x="7360941" y="3236444"/>
                <a:ext cx="2771201" cy="2308324"/>
              </a:xfrm>
              <a:prstGeom prst="rect">
                <a:avLst/>
              </a:prstGeom>
              <a:blipFill>
                <a:blip r:embed="rId3"/>
                <a:stretch>
                  <a:fillRect t="-532" b="-2660"/>
                </a:stretch>
              </a:blipFill>
              <a:ln w="57150">
                <a:solidFill>
                  <a:schemeClr val="tx1"/>
                </a:solidFill>
              </a:ln>
            </p:spPr>
            <p:txBody>
              <a:bodyPr/>
              <a:lstStyle/>
              <a:p>
                <a:r>
                  <a:rPr lang="en-US">
                    <a:noFill/>
                  </a:rPr>
                  <a:t> </a:t>
                </a:r>
              </a:p>
            </p:txBody>
          </p:sp>
        </mc:Fallback>
      </mc:AlternateContent>
    </p:spTree>
    <p:extLst>
      <p:ext uri="{BB962C8B-B14F-4D97-AF65-F5344CB8AC3E}">
        <p14:creationId xmlns:p14="http://schemas.microsoft.com/office/powerpoint/2010/main" val="10072377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484D7-8C3C-502B-8FFA-85971037FDC2}"/>
              </a:ext>
            </a:extLst>
          </p:cNvPr>
          <p:cNvSpPr>
            <a:spLocks noGrp="1"/>
          </p:cNvSpPr>
          <p:nvPr>
            <p:ph type="title"/>
          </p:nvPr>
        </p:nvSpPr>
        <p:spPr>
          <a:xfrm>
            <a:off x="355076" y="-12331"/>
            <a:ext cx="11481847" cy="1325563"/>
          </a:xfrm>
        </p:spPr>
        <p:txBody>
          <a:bodyPr>
            <a:normAutofit/>
          </a:bodyPr>
          <a:lstStyle/>
          <a:p>
            <a:r>
              <a:rPr lang="en-US" sz="4000" dirty="0"/>
              <a:t>Solutions (Dynamic Warhead Perforation of Target)</a:t>
            </a:r>
          </a:p>
        </p:txBody>
      </p:sp>
      <p:pic>
        <p:nvPicPr>
          <p:cNvPr id="7" name="Content Placeholder 6" descr="A screenshot of a computer&#10;&#10;Description automatically generated">
            <a:extLst>
              <a:ext uri="{FF2B5EF4-FFF2-40B4-BE49-F238E27FC236}">
                <a16:creationId xmlns:a16="http://schemas.microsoft.com/office/drawing/2014/main" id="{5434DA86-82CA-2E76-5FF2-11B4EAF6D3EF}"/>
              </a:ext>
            </a:extLst>
          </p:cNvPr>
          <p:cNvPicPr>
            <a:picLocks noGrp="1" noChangeAspect="1"/>
          </p:cNvPicPr>
          <p:nvPr>
            <p:ph idx="1"/>
          </p:nvPr>
        </p:nvPicPr>
        <p:blipFill>
          <a:blip r:embed="rId2"/>
          <a:stretch>
            <a:fillRect/>
          </a:stretch>
        </p:blipFill>
        <p:spPr>
          <a:xfrm>
            <a:off x="355076" y="1118282"/>
            <a:ext cx="9065723" cy="4457428"/>
          </a:xfr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647E97EE-E4E1-F6DD-F8FB-D83843899311}"/>
                  </a:ext>
                </a:extLst>
              </p:cNvPr>
              <p:cNvSpPr txBox="1"/>
              <p:nvPr/>
            </p:nvSpPr>
            <p:spPr>
              <a:xfrm>
                <a:off x="6238568" y="3397870"/>
                <a:ext cx="4218038" cy="2185214"/>
              </a:xfrm>
              <a:prstGeom prst="rect">
                <a:avLst/>
              </a:prstGeom>
              <a:solidFill>
                <a:srgbClr val="FFFF00"/>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Dynamic Warhead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24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𝑉</m:t>
                    </m:r>
                    <m:r>
                      <a:rPr kumimoji="0" lang="en-GB" sz="2400" b="0" i="1" u="none" strike="noStrike" kern="1200" cap="none" spc="0" normalizeH="0" baseline="-25000" noProof="0" dirty="0" smtClean="0">
                        <a:ln>
                          <a:noFill/>
                        </a:ln>
                        <a:solidFill>
                          <a:prstClr val="black"/>
                        </a:solidFill>
                        <a:effectLst/>
                        <a:uLnTx/>
                        <a:uFillTx/>
                        <a:latin typeface="Cambria Math" panose="02040503050406030204" pitchFamily="18" charset="0"/>
                        <a:ea typeface="+mn-ea"/>
                        <a:cs typeface="+mn-cs"/>
                      </a:rPr>
                      <m:t>𝑜</m:t>
                    </m:r>
                  </m:oMath>
                </a14:m>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 2833 ms</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-1</a:t>
                </a:r>
              </a:p>
              <a:p>
                <a:pPr marL="0" marR="0" lvl="0" indent="0" algn="ctr" defTabSz="914400" rtl="0" eaLnBrk="1" fontAlgn="auto" latinLnBrk="0" hangingPunct="1">
                  <a:lnSpc>
                    <a:spcPct val="100000"/>
                  </a:lnSpc>
                  <a:spcBef>
                    <a:spcPts val="0"/>
                  </a:spcBef>
                  <a:spcAft>
                    <a:spcPts val="0"/>
                  </a:spcAft>
                  <a:buClrTx/>
                  <a:buSzTx/>
                  <a:buFontTx/>
                  <a:buNone/>
                  <a:tabLst/>
                  <a:defRPr/>
                </a:pPr>
                <a14:m>
                  <m:oMath xmlns:m="http://schemas.openxmlformats.org/officeDocument/2006/math">
                    <m:r>
                      <a:rPr kumimoji="0" lang="en-US" sz="2400" b="0" i="1" u="none" strike="noStrike" kern="1200" cap="none" spc="0" normalizeH="0" baseline="0" noProof="0" dirty="0" smtClean="0">
                        <a:ln>
                          <a:noFill/>
                        </a:ln>
                        <a:solidFill>
                          <a:prstClr val="black"/>
                        </a:solidFill>
                        <a:effectLst/>
                        <a:uLnTx/>
                        <a:uFillTx/>
                        <a:latin typeface="Cambria Math" panose="02040503050406030204" pitchFamily="18" charset="0"/>
                        <a:ea typeface="+mn-ea"/>
                        <a:cs typeface="+mn-cs"/>
                      </a:rPr>
                      <m:t>𝑉</m:t>
                    </m:r>
                    <m:r>
                      <a:rPr kumimoji="0" lang="en-GB" sz="2400" b="0" i="1" u="none" strike="noStrike" kern="1200" cap="none" spc="0" normalizeH="0" baseline="-25000" noProof="0" dirty="0" smtClean="0">
                        <a:ln>
                          <a:noFill/>
                        </a:ln>
                        <a:solidFill>
                          <a:prstClr val="black"/>
                        </a:solidFill>
                        <a:effectLst/>
                        <a:uLnTx/>
                        <a:uFillTx/>
                        <a:latin typeface="Cambria Math" panose="02040503050406030204" pitchFamily="18" charset="0"/>
                        <a:ea typeface="+mn-ea"/>
                        <a:cs typeface="+mn-cs"/>
                      </a:rPr>
                      <m:t>𝑠</m:t>
                    </m:r>
                  </m:oMath>
                </a14:m>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 1987 ms</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30 m KED = 111 J mm</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-2</a:t>
                </a:r>
              </a:p>
            </p:txBody>
          </p:sp>
        </mc:Choice>
        <mc:Fallback xmlns="">
          <p:sp>
            <p:nvSpPr>
              <p:cNvPr id="8" name="TextBox 7">
                <a:extLst>
                  <a:ext uri="{FF2B5EF4-FFF2-40B4-BE49-F238E27FC236}">
                    <a16:creationId xmlns:a16="http://schemas.microsoft.com/office/drawing/2014/main" id="{647E97EE-E4E1-F6DD-F8FB-D83843899311}"/>
                  </a:ext>
                </a:extLst>
              </p:cNvPr>
              <p:cNvSpPr txBox="1">
                <a:spLocks noRot="1" noChangeAspect="1" noMove="1" noResize="1" noEditPoints="1" noAdjustHandles="1" noChangeArrowheads="1" noChangeShapeType="1" noTextEdit="1"/>
              </p:cNvSpPr>
              <p:nvPr/>
            </p:nvSpPr>
            <p:spPr>
              <a:xfrm>
                <a:off x="6238568" y="3397870"/>
                <a:ext cx="4218038" cy="2185214"/>
              </a:xfrm>
              <a:prstGeom prst="rect">
                <a:avLst/>
              </a:prstGeom>
              <a:blipFill>
                <a:blip r:embed="rId3"/>
                <a:stretch>
                  <a:fillRect t="-1124" b="-3371"/>
                </a:stretch>
              </a:blipFill>
              <a:ln w="57150">
                <a:solidFill>
                  <a:schemeClr val="tx1"/>
                </a:solidFill>
              </a:ln>
            </p:spPr>
            <p:txBody>
              <a:bodyPr/>
              <a:lstStyle/>
              <a:p>
                <a:r>
                  <a:rPr lang="en-US">
                    <a:noFill/>
                  </a:rPr>
                  <a:t> </a:t>
                </a:r>
              </a:p>
            </p:txBody>
          </p:sp>
        </mc:Fallback>
      </mc:AlternateContent>
    </p:spTree>
    <p:extLst>
      <p:ext uri="{BB962C8B-B14F-4D97-AF65-F5344CB8AC3E}">
        <p14:creationId xmlns:p14="http://schemas.microsoft.com/office/powerpoint/2010/main" val="7001540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211f9404-bca0-4bcf-9c1d-965ccb6f8d2d"/>
    <ds:schemaRef ds:uri="http://schemas.microsoft.com/office/2006/documentManagement/types"/>
    <ds:schemaRef ds:uri="303dbf9b-b85b-46a0-94f1-894078c07ecd"/>
    <ds:schemaRef ds:uri="http://purl.org/dc/elements/1.1/"/>
    <ds:schemaRef ds:uri="http://purl.org/dc/terms/"/>
    <ds:schemaRef ds:uri="http://purl.org/dc/dcmityp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4165</TotalTime>
  <Words>3622</Words>
  <Application>Microsoft Macintosh PowerPoint</Application>
  <PresentationFormat>Widescreen</PresentationFormat>
  <Paragraphs>471</Paragraphs>
  <Slides>67</Slides>
  <Notes>23</Notes>
  <HiddenSlides>4</HiddenSlides>
  <MMClips>0</MMClips>
  <ScaleCrop>false</ScaleCrop>
  <HeadingPairs>
    <vt:vector size="6" baseType="variant">
      <vt:variant>
        <vt:lpstr>Fonts Used</vt:lpstr>
      </vt:variant>
      <vt:variant>
        <vt:i4>10</vt:i4>
      </vt:variant>
      <vt:variant>
        <vt:lpstr>Theme</vt:lpstr>
      </vt:variant>
      <vt:variant>
        <vt:i4>21</vt:i4>
      </vt:variant>
      <vt:variant>
        <vt:lpstr>Slide Titles</vt:lpstr>
      </vt:variant>
      <vt:variant>
        <vt:i4>67</vt:i4>
      </vt:variant>
    </vt:vector>
  </HeadingPairs>
  <TitlesOfParts>
    <vt:vector size="98" baseType="lpstr">
      <vt:lpstr>Arial</vt:lpstr>
      <vt:lpstr>Calibri</vt:lpstr>
      <vt:lpstr>Calibri Light</vt:lpstr>
      <vt:lpstr>Cambria Math</vt:lpstr>
      <vt:lpstr>Monotype Sorts</vt:lpstr>
      <vt:lpstr>Symbol</vt:lpstr>
      <vt:lpstr>Tahoma</vt:lpstr>
      <vt:lpstr>Tahoma</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BAE Systems</vt:lpstr>
      <vt:lpstr>PowerPoint Presentation</vt:lpstr>
      <vt:lpstr>PowerPoint Presentation</vt:lpstr>
      <vt:lpstr>PowerPoint Presentation</vt:lpstr>
      <vt:lpstr>PowerPoint Presentation</vt:lpstr>
      <vt:lpstr>PowerPoint Presentation</vt:lpstr>
      <vt:lpstr>Remember Neville Mott – Proc. Roy. Soc. (A) 189, 300 (1947)</vt:lpstr>
      <vt:lpstr>Neville Mott – Proc. Roy. Soc. (A) 189, 300 (1947)</vt:lpstr>
      <vt:lpstr>PowerPoint Presentation</vt:lpstr>
      <vt:lpstr>Neville Mott – Proc. Roy. Soc. (A) 189, 300 (1947)</vt:lpstr>
      <vt:lpstr>Mott Distribution from ACDA 6021 in 2025/26</vt:lpstr>
      <vt:lpstr>PowerPoint Presentation</vt:lpstr>
      <vt:lpstr>PowerPoint Presentation</vt:lpstr>
      <vt:lpstr>PowerPoint Presentation</vt:lpstr>
      <vt:lpstr>Derivation of Gurney for a Cylinder (what do we need to know?)</vt:lpstr>
      <vt:lpstr>Derivation of Gurney for a Cylinder (contd)</vt:lpstr>
      <vt:lpstr>Continued</vt:lpstr>
      <vt:lpstr>And remember from Gurney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Warhead Static Beam Angle (Width) Estimate</vt:lpstr>
      <vt:lpstr>For end initiation </vt:lpstr>
      <vt:lpstr>For centre initiation </vt:lpstr>
      <vt:lpstr>But what about double initiation?</vt:lpstr>
      <vt:lpstr>PowerPoint Presentation</vt:lpstr>
      <vt:lpstr>PowerPoint Presentation</vt:lpstr>
      <vt:lpstr>Initial Velocity of Primary Fragments for Various Geometries:</vt:lpstr>
      <vt:lpstr>PowerPoint Presentation</vt:lpstr>
      <vt:lpstr>PowerPoint Presentation</vt:lpstr>
      <vt:lpstr>PowerPoint Presentation</vt:lpstr>
      <vt:lpstr>PowerPoint Presentation</vt:lpstr>
      <vt:lpstr>PowerPoint Presentation</vt:lpstr>
      <vt:lpstr>PowerPoint Presentation</vt:lpstr>
      <vt:lpstr>Fragment Slow-Down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But what about horizontal fragmentation safety distances (D) if you are unsure?</vt:lpstr>
      <vt:lpstr>But what about vertical fragmentation safety distances (D) if you are unsure?</vt:lpstr>
      <vt:lpstr>PowerPoint Presentation</vt:lpstr>
      <vt:lpstr>PowerPoint Presentation</vt:lpstr>
      <vt:lpstr>PowerPoint Presentation</vt:lpstr>
      <vt:lpstr>PowerPoint Presentation</vt:lpstr>
      <vt:lpstr>Independent Study</vt:lpstr>
      <vt:lpstr>Solutions (Static Warhead)</vt:lpstr>
      <vt:lpstr>Solutions (Dynamic Warhead)</vt:lpstr>
      <vt:lpstr>Solutions (Dynamic Warhead Perforation of Target)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75</cp:revision>
  <dcterms:created xsi:type="dcterms:W3CDTF">2021-03-09T15:35:42Z</dcterms:created>
  <dcterms:modified xsi:type="dcterms:W3CDTF">2026-10-12T08:43:40Z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