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60" r:id="rId5"/>
    <p:sldMasterId id="2147483672" r:id="rId6"/>
  </p:sldMasterIdLst>
  <p:notesMasterIdLst>
    <p:notesMasterId r:id="rId42"/>
  </p:notesMasterIdLst>
  <p:sldIdLst>
    <p:sldId id="370" r:id="rId7"/>
    <p:sldId id="515" r:id="rId8"/>
    <p:sldId id="516" r:id="rId9"/>
    <p:sldId id="549" r:id="rId10"/>
    <p:sldId id="304" r:id="rId11"/>
    <p:sldId id="388" r:id="rId12"/>
    <p:sldId id="517" r:id="rId13"/>
    <p:sldId id="518" r:id="rId14"/>
    <p:sldId id="519" r:id="rId15"/>
    <p:sldId id="533" r:id="rId16"/>
    <p:sldId id="520" r:id="rId17"/>
    <p:sldId id="521" r:id="rId18"/>
    <p:sldId id="534" r:id="rId19"/>
    <p:sldId id="525" r:id="rId20"/>
    <p:sldId id="526" r:id="rId21"/>
    <p:sldId id="527" r:id="rId22"/>
    <p:sldId id="541" r:id="rId23"/>
    <p:sldId id="542" r:id="rId24"/>
    <p:sldId id="528" r:id="rId25"/>
    <p:sldId id="550" r:id="rId26"/>
    <p:sldId id="529" r:id="rId27"/>
    <p:sldId id="536" r:id="rId28"/>
    <p:sldId id="537" r:id="rId29"/>
    <p:sldId id="538" r:id="rId30"/>
    <p:sldId id="539" r:id="rId31"/>
    <p:sldId id="290" r:id="rId32"/>
    <p:sldId id="291" r:id="rId33"/>
    <p:sldId id="540" r:id="rId34"/>
    <p:sldId id="543" r:id="rId35"/>
    <p:sldId id="535" r:id="rId36"/>
    <p:sldId id="548" r:id="rId37"/>
    <p:sldId id="532" r:id="rId38"/>
    <p:sldId id="531" r:id="rId39"/>
    <p:sldId id="281" r:id="rId40"/>
    <p:sldId id="257"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9C32021-BC2E-4C9E-A087-964470141F24}" v="1" dt="2023-11-17T16:19:48.7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311"/>
    <p:restoredTop sz="69330"/>
  </p:normalViewPr>
  <p:slideViewPr>
    <p:cSldViewPr snapToGrid="0">
      <p:cViewPr varScale="1">
        <p:scale>
          <a:sx n="71" d="100"/>
          <a:sy n="71" d="100"/>
        </p:scale>
        <p:origin x="1326" y="6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tableStyles" Target="tableStyles.xml"/><Relationship Id="rId20" Type="http://schemas.openxmlformats.org/officeDocument/2006/relationships/slide" Target="slides/slide14.xml"/><Relationship Id="rId41" Type="http://schemas.openxmlformats.org/officeDocument/2006/relationships/slide" Target="slides/slide3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lda Wainwright" userId="37148365-73e3-4dc3-a920-96df06cd740e" providerId="ADAL" clId="{E9C32021-BC2E-4C9E-A087-964470141F24}"/>
    <pc:docChg chg="custSel delSld modSld sldOrd">
      <pc:chgData name="Nalda Wainwright" userId="37148365-73e3-4dc3-a920-96df06cd740e" providerId="ADAL" clId="{E9C32021-BC2E-4C9E-A087-964470141F24}" dt="2023-11-17T16:28:04.950" v="129" actId="1076"/>
      <pc:docMkLst>
        <pc:docMk/>
      </pc:docMkLst>
      <pc:sldChg chg="ord">
        <pc:chgData name="Nalda Wainwright" userId="37148365-73e3-4dc3-a920-96df06cd740e" providerId="ADAL" clId="{E9C32021-BC2E-4C9E-A087-964470141F24}" dt="2023-11-17T16:20:03.524" v="50"/>
        <pc:sldMkLst>
          <pc:docMk/>
          <pc:sldMk cId="1432010686" sldId="281"/>
        </pc:sldMkLst>
      </pc:sldChg>
      <pc:sldChg chg="modSp mod ord">
        <pc:chgData name="Nalda Wainwright" userId="37148365-73e3-4dc3-a920-96df06cd740e" providerId="ADAL" clId="{E9C32021-BC2E-4C9E-A087-964470141F24}" dt="2023-11-17T16:24:03.438" v="82" actId="20577"/>
        <pc:sldMkLst>
          <pc:docMk/>
          <pc:sldMk cId="3498727367" sldId="529"/>
        </pc:sldMkLst>
        <pc:spChg chg="mod">
          <ac:chgData name="Nalda Wainwright" userId="37148365-73e3-4dc3-a920-96df06cd740e" providerId="ADAL" clId="{E9C32021-BC2E-4C9E-A087-964470141F24}" dt="2023-11-17T16:24:03.438" v="82" actId="20577"/>
          <ac:spMkLst>
            <pc:docMk/>
            <pc:sldMk cId="3498727367" sldId="529"/>
            <ac:spMk id="2" creationId="{35966E4E-BC2E-2247-A3D8-900CFAE66C55}"/>
          </ac:spMkLst>
        </pc:spChg>
        <pc:spChg chg="mod">
          <ac:chgData name="Nalda Wainwright" userId="37148365-73e3-4dc3-a920-96df06cd740e" providerId="ADAL" clId="{E9C32021-BC2E-4C9E-A087-964470141F24}" dt="2023-11-17T16:23:45.811" v="56" actId="113"/>
          <ac:spMkLst>
            <pc:docMk/>
            <pc:sldMk cId="3498727367" sldId="529"/>
            <ac:spMk id="3" creationId="{A4922586-B4BD-1B43-93B7-F5CEC00E2E49}"/>
          </ac:spMkLst>
        </pc:spChg>
      </pc:sldChg>
      <pc:sldChg chg="ord">
        <pc:chgData name="Nalda Wainwright" userId="37148365-73e3-4dc3-a920-96df06cd740e" providerId="ADAL" clId="{E9C32021-BC2E-4C9E-A087-964470141F24}" dt="2023-11-17T16:20:03.524" v="50"/>
        <pc:sldMkLst>
          <pc:docMk/>
          <pc:sldMk cId="2769903378" sldId="531"/>
        </pc:sldMkLst>
      </pc:sldChg>
      <pc:sldChg chg="ord">
        <pc:chgData name="Nalda Wainwright" userId="37148365-73e3-4dc3-a920-96df06cd740e" providerId="ADAL" clId="{E9C32021-BC2E-4C9E-A087-964470141F24}" dt="2023-11-17T16:20:03.524" v="50"/>
        <pc:sldMkLst>
          <pc:docMk/>
          <pc:sldMk cId="995294939" sldId="532"/>
        </pc:sldMkLst>
      </pc:sldChg>
      <pc:sldChg chg="del">
        <pc:chgData name="Nalda Wainwright" userId="37148365-73e3-4dc3-a920-96df06cd740e" providerId="ADAL" clId="{E9C32021-BC2E-4C9E-A087-964470141F24}" dt="2023-11-17T16:19:42.467" v="48" actId="2696"/>
        <pc:sldMkLst>
          <pc:docMk/>
          <pc:sldMk cId="3381860226" sldId="532"/>
        </pc:sldMkLst>
      </pc:sldChg>
      <pc:sldChg chg="modSp mod ord">
        <pc:chgData name="Nalda Wainwright" userId="37148365-73e3-4dc3-a920-96df06cd740e" providerId="ADAL" clId="{E9C32021-BC2E-4C9E-A087-964470141F24}" dt="2023-11-17T16:27:42.543" v="124" actId="113"/>
        <pc:sldMkLst>
          <pc:docMk/>
          <pc:sldMk cId="4186484921" sldId="536"/>
        </pc:sldMkLst>
        <pc:spChg chg="mod">
          <ac:chgData name="Nalda Wainwright" userId="37148365-73e3-4dc3-a920-96df06cd740e" providerId="ADAL" clId="{E9C32021-BC2E-4C9E-A087-964470141F24}" dt="2023-11-17T16:27:42.543" v="124" actId="113"/>
          <ac:spMkLst>
            <pc:docMk/>
            <pc:sldMk cId="4186484921" sldId="536"/>
            <ac:spMk id="2" creationId="{D5A1A356-F603-6443-B881-8425430D64D0}"/>
          </ac:spMkLst>
        </pc:spChg>
      </pc:sldChg>
      <pc:sldChg chg="modSp mod ord">
        <pc:chgData name="Nalda Wainwright" userId="37148365-73e3-4dc3-a920-96df06cd740e" providerId="ADAL" clId="{E9C32021-BC2E-4C9E-A087-964470141F24}" dt="2023-11-17T16:27:56.679" v="126" actId="1076"/>
        <pc:sldMkLst>
          <pc:docMk/>
          <pc:sldMk cId="993921221" sldId="537"/>
        </pc:sldMkLst>
        <pc:spChg chg="mod">
          <ac:chgData name="Nalda Wainwright" userId="37148365-73e3-4dc3-a920-96df06cd740e" providerId="ADAL" clId="{E9C32021-BC2E-4C9E-A087-964470141F24}" dt="2023-11-17T16:27:56.679" v="126" actId="1076"/>
          <ac:spMkLst>
            <pc:docMk/>
            <pc:sldMk cId="993921221" sldId="537"/>
            <ac:spMk id="2" creationId="{F54FB14E-0AB9-194D-9EC0-0688E1B6056E}"/>
          </ac:spMkLst>
        </pc:spChg>
      </pc:sldChg>
      <pc:sldChg chg="modSp mod ord">
        <pc:chgData name="Nalda Wainwright" userId="37148365-73e3-4dc3-a920-96df06cd740e" providerId="ADAL" clId="{E9C32021-BC2E-4C9E-A087-964470141F24}" dt="2023-11-17T16:28:04.950" v="129" actId="1076"/>
        <pc:sldMkLst>
          <pc:docMk/>
          <pc:sldMk cId="3724404135" sldId="538"/>
        </pc:sldMkLst>
        <pc:spChg chg="mod">
          <ac:chgData name="Nalda Wainwright" userId="37148365-73e3-4dc3-a920-96df06cd740e" providerId="ADAL" clId="{E9C32021-BC2E-4C9E-A087-964470141F24}" dt="2023-11-17T16:28:04.950" v="129" actId="1076"/>
          <ac:spMkLst>
            <pc:docMk/>
            <pc:sldMk cId="3724404135" sldId="538"/>
            <ac:spMk id="2" creationId="{22DDDA06-75DE-5A42-97EA-EEAE60040043}"/>
          </ac:spMkLst>
        </pc:spChg>
        <pc:spChg chg="mod">
          <ac:chgData name="Nalda Wainwright" userId="37148365-73e3-4dc3-a920-96df06cd740e" providerId="ADAL" clId="{E9C32021-BC2E-4C9E-A087-964470141F24}" dt="2023-11-17T16:17:38.129" v="39" actId="20577"/>
          <ac:spMkLst>
            <pc:docMk/>
            <pc:sldMk cId="3724404135" sldId="538"/>
            <ac:spMk id="3" creationId="{5FFF4BBD-BD5E-C240-BE5A-F5689E652915}"/>
          </ac:spMkLst>
        </pc:spChg>
      </pc:sldChg>
      <pc:sldChg chg="ord">
        <pc:chgData name="Nalda Wainwright" userId="37148365-73e3-4dc3-a920-96df06cd740e" providerId="ADAL" clId="{E9C32021-BC2E-4C9E-A087-964470141F24}" dt="2023-11-17T16:18:13.261" v="43"/>
        <pc:sldMkLst>
          <pc:docMk/>
          <pc:sldMk cId="38389828" sldId="540"/>
        </pc:sldMkLst>
      </pc:sldChg>
      <pc:sldChg chg="ord">
        <pc:chgData name="Nalda Wainwright" userId="37148365-73e3-4dc3-a920-96df06cd740e" providerId="ADAL" clId="{E9C32021-BC2E-4C9E-A087-964470141F24}" dt="2023-11-17T16:16:00.833" v="1"/>
        <pc:sldMkLst>
          <pc:docMk/>
          <pc:sldMk cId="1585912225" sldId="541"/>
        </pc:sldMkLst>
      </pc:sldChg>
      <pc:sldChg chg="ord">
        <pc:chgData name="Nalda Wainwright" userId="37148365-73e3-4dc3-a920-96df06cd740e" providerId="ADAL" clId="{E9C32021-BC2E-4C9E-A087-964470141F24}" dt="2023-11-17T16:16:15.573" v="3"/>
        <pc:sldMkLst>
          <pc:docMk/>
          <pc:sldMk cId="84809507" sldId="542"/>
        </pc:sldMkLst>
      </pc:sldChg>
      <pc:sldChg chg="del">
        <pc:chgData name="Nalda Wainwright" userId="37148365-73e3-4dc3-a920-96df06cd740e" providerId="ADAL" clId="{E9C32021-BC2E-4C9E-A087-964470141F24}" dt="2023-11-17T16:18:48.489" v="44" actId="47"/>
        <pc:sldMkLst>
          <pc:docMk/>
          <pc:sldMk cId="2620829024" sldId="544"/>
        </pc:sldMkLst>
      </pc:sldChg>
      <pc:sldChg chg="del">
        <pc:chgData name="Nalda Wainwright" userId="37148365-73e3-4dc3-a920-96df06cd740e" providerId="ADAL" clId="{E9C32021-BC2E-4C9E-A087-964470141F24}" dt="2023-11-17T16:18:54.105" v="45" actId="47"/>
        <pc:sldMkLst>
          <pc:docMk/>
          <pc:sldMk cId="2305646385" sldId="545"/>
        </pc:sldMkLst>
      </pc:sldChg>
      <pc:sldChg chg="del">
        <pc:chgData name="Nalda Wainwright" userId="37148365-73e3-4dc3-a920-96df06cd740e" providerId="ADAL" clId="{E9C32021-BC2E-4C9E-A087-964470141F24}" dt="2023-11-17T16:18:59.234" v="46" actId="47"/>
        <pc:sldMkLst>
          <pc:docMk/>
          <pc:sldMk cId="3382440296" sldId="546"/>
        </pc:sldMkLst>
      </pc:sldChg>
      <pc:sldChg chg="del">
        <pc:chgData name="Nalda Wainwright" userId="37148365-73e3-4dc3-a920-96df06cd740e" providerId="ADAL" clId="{E9C32021-BC2E-4C9E-A087-964470141F24}" dt="2023-11-17T16:19:00.728" v="47" actId="47"/>
        <pc:sldMkLst>
          <pc:docMk/>
          <pc:sldMk cId="657835988" sldId="547"/>
        </pc:sldMkLst>
      </pc:sldChg>
      <pc:sldChg chg="ord">
        <pc:chgData name="Nalda Wainwright" userId="37148365-73e3-4dc3-a920-96df06cd740e" providerId="ADAL" clId="{E9C32021-BC2E-4C9E-A087-964470141F24}" dt="2023-11-17T16:16:41.982" v="7"/>
        <pc:sldMkLst>
          <pc:docMk/>
          <pc:sldMk cId="3057840541" sldId="55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8365AF-435C-AF48-BA49-15B0A64D65B8}" type="datetimeFigureOut">
              <a:rPr lang="en-GB" smtClean="0"/>
              <a:t>17/11/2023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58F182-7A84-294F-9588-BC5BE4710F7F}" type="slidenum">
              <a:rPr lang="en-GB" smtClean="0"/>
              <a:t>‹#›</a:t>
            </a:fld>
            <a:endParaRPr lang="en-GB"/>
          </a:p>
        </p:txBody>
      </p:sp>
    </p:spTree>
    <p:extLst>
      <p:ext uri="{BB962C8B-B14F-4D97-AF65-F5344CB8AC3E}">
        <p14:creationId xmlns:p14="http://schemas.microsoft.com/office/powerpoint/2010/main" val="39783749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ea typeface="ＭＳ Ｐゴシック" panose="020B0600070205080204" pitchFamily="34" charset="-128"/>
              </a:rPr>
              <a:t>What do we mean by competence in the different phases of the life span ??</a:t>
            </a:r>
          </a:p>
        </p:txBody>
      </p:sp>
      <p:sp>
        <p:nvSpPr>
          <p:cNvPr id="215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161B26F4-F2CA-44B1-A61C-184BA49F0105}" type="slidenum">
              <a:rPr lang="en-US" altLang="en-US" smtClean="0"/>
              <a:pPr/>
              <a:t>5</a:t>
            </a:fld>
            <a:endParaRPr lang="en-US" altLang="en-US"/>
          </a:p>
        </p:txBody>
      </p:sp>
    </p:spTree>
    <p:extLst>
      <p:ext uri="{BB962C8B-B14F-4D97-AF65-F5344CB8AC3E}">
        <p14:creationId xmlns:p14="http://schemas.microsoft.com/office/powerpoint/2010/main" val="39270355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Lets revisit some developmental models ……we can see that the model moves from FMS – foundational movement skills to </a:t>
            </a:r>
            <a:r>
              <a:rPr lang="en-US" dirty="0" err="1"/>
              <a:t>Specialised</a:t>
            </a:r>
            <a:r>
              <a:rPr lang="en-US" dirty="0"/>
              <a:t> movement skills. What these ?</a:t>
            </a:r>
          </a:p>
        </p:txBody>
      </p:sp>
      <p:sp>
        <p:nvSpPr>
          <p:cNvPr id="4" name="Slide Number Placeholder 3"/>
          <p:cNvSpPr>
            <a:spLocks noGrp="1"/>
          </p:cNvSpPr>
          <p:nvPr>
            <p:ph type="sldNum" sz="quarter" idx="10"/>
          </p:nvPr>
        </p:nvSpPr>
        <p:spPr/>
        <p:txBody>
          <a:bodyPr/>
          <a:lstStyle/>
          <a:p>
            <a:fld id="{F9846C1A-FA1B-E448-9E9D-5CC5C5F25656}" type="slidenum">
              <a:rPr lang="en-GB" smtClean="0"/>
              <a:t>6</a:t>
            </a:fld>
            <a:endParaRPr lang="en-GB"/>
          </a:p>
        </p:txBody>
      </p:sp>
    </p:spTree>
    <p:extLst>
      <p:ext uri="{BB962C8B-B14F-4D97-AF65-F5344CB8AC3E}">
        <p14:creationId xmlns:p14="http://schemas.microsoft.com/office/powerpoint/2010/main" val="35415629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A58F182-7A84-294F-9588-BC5BE4710F7F}" type="slidenum">
              <a:rPr lang="en-GB" smtClean="0"/>
              <a:t>7</a:t>
            </a:fld>
            <a:endParaRPr lang="en-GB"/>
          </a:p>
        </p:txBody>
      </p:sp>
    </p:spTree>
    <p:extLst>
      <p:ext uri="{BB962C8B-B14F-4D97-AF65-F5344CB8AC3E}">
        <p14:creationId xmlns:p14="http://schemas.microsoft.com/office/powerpoint/2010/main" val="20412364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A58F182-7A84-294F-9588-BC5BE4710F7F}" type="slidenum">
              <a:rPr lang="en-GB" smtClean="0"/>
              <a:t>13</a:t>
            </a:fld>
            <a:endParaRPr lang="en-GB"/>
          </a:p>
        </p:txBody>
      </p:sp>
    </p:spTree>
    <p:extLst>
      <p:ext uri="{BB962C8B-B14F-4D97-AF65-F5344CB8AC3E}">
        <p14:creationId xmlns:p14="http://schemas.microsoft.com/office/powerpoint/2010/main" val="28864138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A58F182-7A84-294F-9588-BC5BE4710F7F}" type="slidenum">
              <a:rPr lang="en-GB" smtClean="0"/>
              <a:t>14</a:t>
            </a:fld>
            <a:endParaRPr lang="en-GB"/>
          </a:p>
        </p:txBody>
      </p:sp>
    </p:spTree>
    <p:extLst>
      <p:ext uri="{BB962C8B-B14F-4D97-AF65-F5344CB8AC3E}">
        <p14:creationId xmlns:p14="http://schemas.microsoft.com/office/powerpoint/2010/main" val="32838901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Links back to the </a:t>
            </a:r>
            <a:r>
              <a:rPr lang="en-US" dirty="0" err="1"/>
              <a:t>jurbula</a:t>
            </a:r>
            <a:r>
              <a:rPr lang="en-US" dirty="0"/>
              <a:t> article that discusses why the use of the term literacy and Whitehead’s rationale for this</a:t>
            </a:r>
          </a:p>
        </p:txBody>
      </p:sp>
      <p:sp>
        <p:nvSpPr>
          <p:cNvPr id="4" name="Slide Number Placeholder 3"/>
          <p:cNvSpPr>
            <a:spLocks noGrp="1"/>
          </p:cNvSpPr>
          <p:nvPr>
            <p:ph type="sldNum" sz="quarter" idx="5"/>
          </p:nvPr>
        </p:nvSpPr>
        <p:spPr/>
        <p:txBody>
          <a:bodyPr/>
          <a:lstStyle/>
          <a:p>
            <a:fld id="{F6E23842-B862-9141-B01E-396449820AE0}" type="slidenum">
              <a:rPr lang="en-US" smtClean="0"/>
              <a:t>26</a:t>
            </a:fld>
            <a:endParaRPr lang="en-US"/>
          </a:p>
        </p:txBody>
      </p:sp>
    </p:spTree>
    <p:extLst>
      <p:ext uri="{BB962C8B-B14F-4D97-AF65-F5344CB8AC3E}">
        <p14:creationId xmlns:p14="http://schemas.microsoft.com/office/powerpoint/2010/main" val="22443662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CA991-4FB2-F84C-9546-375E9435A407}"/>
              </a:ext>
            </a:extLst>
          </p:cNvPr>
          <p:cNvSpPr>
            <a:spLocks noGrp="1"/>
          </p:cNvSpPr>
          <p:nvPr>
            <p:ph type="ctrTitle"/>
          </p:nvPr>
        </p:nvSpPr>
        <p:spPr>
          <a:xfrm>
            <a:off x="1524000" y="1662694"/>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19DA6CA-D4FA-BA44-A58B-88B090228C32}"/>
              </a:ext>
            </a:extLst>
          </p:cNvPr>
          <p:cNvSpPr>
            <a:spLocks noGrp="1"/>
          </p:cNvSpPr>
          <p:nvPr>
            <p:ph type="subTitle" idx="1"/>
          </p:nvPr>
        </p:nvSpPr>
        <p:spPr>
          <a:xfrm>
            <a:off x="1524000" y="4142369"/>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78632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7750-B475-004D-9BEE-53F7B615AEA3}"/>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1DE33F7-5C20-6249-8358-8AC4B0B831A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1A42AA-85A7-F549-ACE2-7FF4FCB58C30}"/>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11/17/2023</a:t>
            </a:fld>
            <a:endParaRPr lang="en-US"/>
          </a:p>
        </p:txBody>
      </p:sp>
      <p:sp>
        <p:nvSpPr>
          <p:cNvPr id="5" name="Footer Placeholder 4">
            <a:extLst>
              <a:ext uri="{FF2B5EF4-FFF2-40B4-BE49-F238E27FC236}">
                <a16:creationId xmlns:a16="http://schemas.microsoft.com/office/drawing/2014/main" id="{E263587C-988C-1741-B1AD-2260344FF398}"/>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66DE21C-3B8E-5F40-A53E-9F42721913A3}"/>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99250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AE433-868A-9B40-8540-5D1A563C7022}"/>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8E630A8-95A9-184E-87CF-BCBF239A73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C293386-3775-BB46-AF82-C34FB0210199}"/>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11/17/2023</a:t>
            </a:fld>
            <a:endParaRPr lang="en-US"/>
          </a:p>
        </p:txBody>
      </p:sp>
      <p:sp>
        <p:nvSpPr>
          <p:cNvPr id="5" name="Footer Placeholder 4">
            <a:extLst>
              <a:ext uri="{FF2B5EF4-FFF2-40B4-BE49-F238E27FC236}">
                <a16:creationId xmlns:a16="http://schemas.microsoft.com/office/drawing/2014/main" id="{850FF5CA-C335-3D4B-8F03-1CD481A582D5}"/>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A6BCDFF-05A2-934D-BEA2-AAFE46CB812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57957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14CCA-958F-144C-9EDD-BE41855E487B}"/>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11EAB40F-54BD-A242-9BDD-14BE604F262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29F4EB-3198-804A-8B18-D80338851D1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B9CD05-9F85-5F4A-9272-880DE5C9C57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11/17/2023</a:t>
            </a:fld>
            <a:endParaRPr lang="en-US"/>
          </a:p>
        </p:txBody>
      </p:sp>
      <p:sp>
        <p:nvSpPr>
          <p:cNvPr id="6" name="Footer Placeholder 5">
            <a:extLst>
              <a:ext uri="{FF2B5EF4-FFF2-40B4-BE49-F238E27FC236}">
                <a16:creationId xmlns:a16="http://schemas.microsoft.com/office/drawing/2014/main" id="{41BF5F0E-37F4-CE4C-BCA5-F5FA2BC71AD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A44852C-11D2-9545-A28D-21DC2835B5B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22380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8F641-C35D-A84E-AB4E-86B0499AADAB}"/>
              </a:ext>
            </a:extLst>
          </p:cNvPr>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53ADEAA3-A5CE-E94A-911B-75F86F943A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E195F6F-7B01-9041-B242-983D6535B7A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EC6547D-0AF5-F144-99C9-F391613C38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C618D06-44C8-D245-96F8-674E98E0A2B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585D28F-5470-4B45-9050-2FED03F49DC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11/17/2023</a:t>
            </a:fld>
            <a:endParaRPr lang="en-US"/>
          </a:p>
        </p:txBody>
      </p:sp>
      <p:sp>
        <p:nvSpPr>
          <p:cNvPr id="8" name="Footer Placeholder 7">
            <a:extLst>
              <a:ext uri="{FF2B5EF4-FFF2-40B4-BE49-F238E27FC236}">
                <a16:creationId xmlns:a16="http://schemas.microsoft.com/office/drawing/2014/main" id="{AE5B70C0-C3E6-1E4E-BEE1-C8C8410F051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485C1C21-E6FE-664A-9ACE-EFF6F0D1CE4A}"/>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35702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64B1-84EB-6047-A2BE-E5BC5BBEEF46}"/>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E5E309EF-E51D-F540-93D4-6600A73DE63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11/17/2023</a:t>
            </a:fld>
            <a:endParaRPr lang="en-US"/>
          </a:p>
        </p:txBody>
      </p:sp>
      <p:sp>
        <p:nvSpPr>
          <p:cNvPr id="4" name="Footer Placeholder 3">
            <a:extLst>
              <a:ext uri="{FF2B5EF4-FFF2-40B4-BE49-F238E27FC236}">
                <a16:creationId xmlns:a16="http://schemas.microsoft.com/office/drawing/2014/main" id="{C32FA78D-E555-614A-98D3-7FC8B9851932}"/>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295562C4-7058-6247-8E7C-A3F4FCE6C647}"/>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4245542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60D5E5-3C79-D94B-AB17-5E7DC0ED563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11/17/2023</a:t>
            </a:fld>
            <a:endParaRPr lang="en-US"/>
          </a:p>
        </p:txBody>
      </p:sp>
      <p:sp>
        <p:nvSpPr>
          <p:cNvPr id="3" name="Footer Placeholder 2">
            <a:extLst>
              <a:ext uri="{FF2B5EF4-FFF2-40B4-BE49-F238E27FC236}">
                <a16:creationId xmlns:a16="http://schemas.microsoft.com/office/drawing/2014/main" id="{F51A59F6-B720-BC4F-81CA-FD5C2DFD9E9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06DB336C-ECAA-6940-9957-27AD40DBCC4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711361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F3EFD-60D8-2148-8133-A8C16AAA8BDA}"/>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98DC8BE-79D9-BC47-B26C-EABEE74C93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2B3F410-86AC-6545-8210-1638BC23F4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E788203-4374-0D41-9821-0B48A63EFD58}"/>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11/17/2023</a:t>
            </a:fld>
            <a:endParaRPr lang="en-US"/>
          </a:p>
        </p:txBody>
      </p:sp>
      <p:sp>
        <p:nvSpPr>
          <p:cNvPr id="6" name="Footer Placeholder 5">
            <a:extLst>
              <a:ext uri="{FF2B5EF4-FFF2-40B4-BE49-F238E27FC236}">
                <a16:creationId xmlns:a16="http://schemas.microsoft.com/office/drawing/2014/main" id="{F00BE619-47D1-724E-9D3F-5966C69816A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A45A3365-FAB5-2740-8154-E28942AE8CEC}"/>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935418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9E9B9-6B77-5345-B0EF-3918852A9275}"/>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275C492-F7F6-744D-8063-93EAABE003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34A439-BEAF-CD4C-87DF-72DC1AECAD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FD0B163-9E3E-D447-BE23-93AC00A4D50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11/17/2023</a:t>
            </a:fld>
            <a:endParaRPr lang="en-US"/>
          </a:p>
        </p:txBody>
      </p:sp>
      <p:sp>
        <p:nvSpPr>
          <p:cNvPr id="6" name="Footer Placeholder 5">
            <a:extLst>
              <a:ext uri="{FF2B5EF4-FFF2-40B4-BE49-F238E27FC236}">
                <a16:creationId xmlns:a16="http://schemas.microsoft.com/office/drawing/2014/main" id="{D64C965D-8269-824D-BDAA-61860C152E5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5C46C733-D023-F64D-AB84-AE4A5DB2F83E}"/>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142883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4C1B1-AEA7-944F-88E0-58D25F45A3F5}"/>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E9BF74-347D-114B-943B-F934FAC161F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899CF3-B36B-3A41-A8CE-2D2BDACADAFA}"/>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11/17/2023</a:t>
            </a:fld>
            <a:endParaRPr lang="en-US"/>
          </a:p>
        </p:txBody>
      </p:sp>
      <p:sp>
        <p:nvSpPr>
          <p:cNvPr id="5" name="Footer Placeholder 4">
            <a:extLst>
              <a:ext uri="{FF2B5EF4-FFF2-40B4-BE49-F238E27FC236}">
                <a16:creationId xmlns:a16="http://schemas.microsoft.com/office/drawing/2014/main" id="{95228349-9DA2-3E4C-95D7-C3278CF353C7}"/>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0C81D5ED-65D9-0A42-9AA4-54F9134381DD}"/>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087271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D59055-C8D1-0F4E-9647-E3864DEF35EB}"/>
              </a:ext>
            </a:extLst>
          </p:cNvPr>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988BCB1-664D-0641-B8CB-184EBB9A2FE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C41958-E946-1544-AA19-8120825B8BAB}"/>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11/17/2023</a:t>
            </a:fld>
            <a:endParaRPr lang="en-US"/>
          </a:p>
        </p:txBody>
      </p:sp>
      <p:sp>
        <p:nvSpPr>
          <p:cNvPr id="5" name="Footer Placeholder 4">
            <a:extLst>
              <a:ext uri="{FF2B5EF4-FFF2-40B4-BE49-F238E27FC236}">
                <a16:creationId xmlns:a16="http://schemas.microsoft.com/office/drawing/2014/main" id="{AE82876A-64D4-FB45-96C8-382D8A5FA82F}"/>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F150415-0CC0-B243-A002-EBB868A6C4A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5043362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0634-EAB3-F14B-811C-0326FCB1D1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9411A9A-E0B6-9E42-B50E-413BCC4C4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C8AC884-4DB1-294A-94B0-DB3C9516472A}"/>
              </a:ext>
            </a:extLst>
          </p:cNvPr>
          <p:cNvSpPr>
            <a:spLocks noGrp="1"/>
          </p:cNvSpPr>
          <p:nvPr>
            <p:ph type="dt" sz="half" idx="10"/>
          </p:nvPr>
        </p:nvSpPr>
        <p:spPr/>
        <p:txBody>
          <a:bodyPr/>
          <a:lstStyle/>
          <a:p>
            <a:fld id="{2DCAEF9C-4E02-A346-B422-50263A4C2AAA}" type="datetimeFigureOut">
              <a:rPr lang="en-US" smtClean="0"/>
              <a:t>11/17/2023</a:t>
            </a:fld>
            <a:endParaRPr lang="en-US"/>
          </a:p>
        </p:txBody>
      </p:sp>
      <p:sp>
        <p:nvSpPr>
          <p:cNvPr id="5" name="Footer Placeholder 4">
            <a:extLst>
              <a:ext uri="{FF2B5EF4-FFF2-40B4-BE49-F238E27FC236}">
                <a16:creationId xmlns:a16="http://schemas.microsoft.com/office/drawing/2014/main" id="{AB439269-9E56-D94E-8AB5-3BF24A7F6E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14FABC-1EB8-6641-BCEC-59125FB0E318}"/>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269616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2463-32E7-9F4D-BB4E-0858F4322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A9FD94-B582-1940-AD95-758C220E3A0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BED26E-DC5C-2049-8F0B-509170BB21BD}"/>
              </a:ext>
            </a:extLst>
          </p:cNvPr>
          <p:cNvSpPr>
            <a:spLocks noGrp="1"/>
          </p:cNvSpPr>
          <p:nvPr>
            <p:ph type="dt" sz="half" idx="10"/>
          </p:nvPr>
        </p:nvSpPr>
        <p:spPr/>
        <p:txBody>
          <a:bodyPr/>
          <a:lstStyle/>
          <a:p>
            <a:fld id="{2DCAEF9C-4E02-A346-B422-50263A4C2AAA}" type="datetimeFigureOut">
              <a:rPr lang="en-US" smtClean="0"/>
              <a:t>11/17/2023</a:t>
            </a:fld>
            <a:endParaRPr lang="en-US"/>
          </a:p>
        </p:txBody>
      </p:sp>
      <p:sp>
        <p:nvSpPr>
          <p:cNvPr id="5" name="Footer Placeholder 4">
            <a:extLst>
              <a:ext uri="{FF2B5EF4-FFF2-40B4-BE49-F238E27FC236}">
                <a16:creationId xmlns:a16="http://schemas.microsoft.com/office/drawing/2014/main" id="{C28A340C-2088-3E4A-81E5-A1B8F7CB0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3973-0B85-E940-9BD2-9ECBBE126725}"/>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5598469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AF91-663C-5A43-9A1B-CE6D583CF4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C5C8DED-5BBD-BE4B-BF0F-BD2A544515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69B800B-BD32-B841-A7E4-B94F74E73D52}"/>
              </a:ext>
            </a:extLst>
          </p:cNvPr>
          <p:cNvSpPr>
            <a:spLocks noGrp="1"/>
          </p:cNvSpPr>
          <p:nvPr>
            <p:ph type="dt" sz="half" idx="10"/>
          </p:nvPr>
        </p:nvSpPr>
        <p:spPr/>
        <p:txBody>
          <a:bodyPr/>
          <a:lstStyle/>
          <a:p>
            <a:fld id="{2DCAEF9C-4E02-A346-B422-50263A4C2AAA}" type="datetimeFigureOut">
              <a:rPr lang="en-US" smtClean="0"/>
              <a:t>11/17/2023</a:t>
            </a:fld>
            <a:endParaRPr lang="en-US"/>
          </a:p>
        </p:txBody>
      </p:sp>
      <p:sp>
        <p:nvSpPr>
          <p:cNvPr id="5" name="Footer Placeholder 4">
            <a:extLst>
              <a:ext uri="{FF2B5EF4-FFF2-40B4-BE49-F238E27FC236}">
                <a16:creationId xmlns:a16="http://schemas.microsoft.com/office/drawing/2014/main" id="{87758581-F86D-2A47-92C0-5C8ED25A88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C96395-617D-2D4B-B4A9-0A28D554329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3979228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25892-7097-5443-A389-2DD7F6A498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994896-C901-804C-8AFC-E8135B42C7E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DCF24C-F53E-C84C-9FDB-6DF2709B9DF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2B53F9-3B43-214D-9F2D-99A04B547E31}"/>
              </a:ext>
            </a:extLst>
          </p:cNvPr>
          <p:cNvSpPr>
            <a:spLocks noGrp="1"/>
          </p:cNvSpPr>
          <p:nvPr>
            <p:ph type="dt" sz="half" idx="10"/>
          </p:nvPr>
        </p:nvSpPr>
        <p:spPr/>
        <p:txBody>
          <a:bodyPr/>
          <a:lstStyle/>
          <a:p>
            <a:fld id="{2DCAEF9C-4E02-A346-B422-50263A4C2AAA}" type="datetimeFigureOut">
              <a:rPr lang="en-US" smtClean="0"/>
              <a:t>11/17/2023</a:t>
            </a:fld>
            <a:endParaRPr lang="en-US"/>
          </a:p>
        </p:txBody>
      </p:sp>
      <p:sp>
        <p:nvSpPr>
          <p:cNvPr id="6" name="Footer Placeholder 5">
            <a:extLst>
              <a:ext uri="{FF2B5EF4-FFF2-40B4-BE49-F238E27FC236}">
                <a16:creationId xmlns:a16="http://schemas.microsoft.com/office/drawing/2014/main" id="{E194A176-4607-1240-8CD8-7239EAEE00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7DB4B1-C194-F64B-B45E-0436D072D1CD}"/>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0150476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E5E4D-732F-3F4E-A267-A23D853DB5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317F8C5-05FB-4A4C-993F-DB0C4BC071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9583CAD-CA95-4942-B350-2BA284A9290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01F9FF1-F8B7-0245-B1A8-F3C0AA3695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510F58C-1386-9246-947D-85FDBB6E85D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1EDC79-443C-1843-9A41-F3EB7A9FA593}"/>
              </a:ext>
            </a:extLst>
          </p:cNvPr>
          <p:cNvSpPr>
            <a:spLocks noGrp="1"/>
          </p:cNvSpPr>
          <p:nvPr>
            <p:ph type="dt" sz="half" idx="10"/>
          </p:nvPr>
        </p:nvSpPr>
        <p:spPr/>
        <p:txBody>
          <a:bodyPr/>
          <a:lstStyle/>
          <a:p>
            <a:fld id="{2DCAEF9C-4E02-A346-B422-50263A4C2AAA}" type="datetimeFigureOut">
              <a:rPr lang="en-US" smtClean="0"/>
              <a:t>11/17/2023</a:t>
            </a:fld>
            <a:endParaRPr lang="en-US"/>
          </a:p>
        </p:txBody>
      </p:sp>
      <p:sp>
        <p:nvSpPr>
          <p:cNvPr id="8" name="Footer Placeholder 7">
            <a:extLst>
              <a:ext uri="{FF2B5EF4-FFF2-40B4-BE49-F238E27FC236}">
                <a16:creationId xmlns:a16="http://schemas.microsoft.com/office/drawing/2014/main" id="{F5A03C39-D4BA-4143-AE7A-54A7818E1E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2ADEB7C-FD73-0443-951E-10141418A68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544245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B933B-4EDC-4544-8030-0B337A20191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9A3D763-C1FF-6047-9701-E1CA9B79D113}"/>
              </a:ext>
            </a:extLst>
          </p:cNvPr>
          <p:cNvSpPr>
            <a:spLocks noGrp="1"/>
          </p:cNvSpPr>
          <p:nvPr>
            <p:ph type="dt" sz="half" idx="10"/>
          </p:nvPr>
        </p:nvSpPr>
        <p:spPr/>
        <p:txBody>
          <a:bodyPr/>
          <a:lstStyle/>
          <a:p>
            <a:fld id="{2DCAEF9C-4E02-A346-B422-50263A4C2AAA}" type="datetimeFigureOut">
              <a:rPr lang="en-US" smtClean="0"/>
              <a:t>11/17/2023</a:t>
            </a:fld>
            <a:endParaRPr lang="en-US"/>
          </a:p>
        </p:txBody>
      </p:sp>
      <p:sp>
        <p:nvSpPr>
          <p:cNvPr id="4" name="Footer Placeholder 3">
            <a:extLst>
              <a:ext uri="{FF2B5EF4-FFF2-40B4-BE49-F238E27FC236}">
                <a16:creationId xmlns:a16="http://schemas.microsoft.com/office/drawing/2014/main" id="{7E1675C4-F328-DF45-9FE2-1994925A608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348862-EBB4-6F47-88CA-B2A05557327F}"/>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9092431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11/17/2023</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8583426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C3724-88A1-3348-BCA7-4779D66729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EFBC60D-CB5F-2240-A538-63995D9A4D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66EBFCC-89A3-BC4E-8381-176DDBF3C5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426C395-C503-3D4E-B041-9E7B3E3D53DE}"/>
              </a:ext>
            </a:extLst>
          </p:cNvPr>
          <p:cNvSpPr>
            <a:spLocks noGrp="1"/>
          </p:cNvSpPr>
          <p:nvPr>
            <p:ph type="dt" sz="half" idx="10"/>
          </p:nvPr>
        </p:nvSpPr>
        <p:spPr/>
        <p:txBody>
          <a:bodyPr/>
          <a:lstStyle/>
          <a:p>
            <a:fld id="{2DCAEF9C-4E02-A346-B422-50263A4C2AAA}" type="datetimeFigureOut">
              <a:rPr lang="en-US" smtClean="0"/>
              <a:t>11/17/2023</a:t>
            </a:fld>
            <a:endParaRPr lang="en-US"/>
          </a:p>
        </p:txBody>
      </p:sp>
      <p:sp>
        <p:nvSpPr>
          <p:cNvPr id="6" name="Footer Placeholder 5">
            <a:extLst>
              <a:ext uri="{FF2B5EF4-FFF2-40B4-BE49-F238E27FC236}">
                <a16:creationId xmlns:a16="http://schemas.microsoft.com/office/drawing/2014/main" id="{BE16B009-3423-B54E-87FC-93E496E787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6B708E-17A4-4245-B24D-D53EF0D232E3}"/>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41498958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9353-4102-A34D-A8D5-072775761E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F3F516B-9F20-1C4F-B616-EC30E1A833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650B85-405D-9344-BC9E-94EFB5194C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356524F-4F09-044F-BB78-6FF7D73A8382}"/>
              </a:ext>
            </a:extLst>
          </p:cNvPr>
          <p:cNvSpPr>
            <a:spLocks noGrp="1"/>
          </p:cNvSpPr>
          <p:nvPr>
            <p:ph type="dt" sz="half" idx="10"/>
          </p:nvPr>
        </p:nvSpPr>
        <p:spPr/>
        <p:txBody>
          <a:bodyPr/>
          <a:lstStyle/>
          <a:p>
            <a:fld id="{2DCAEF9C-4E02-A346-B422-50263A4C2AAA}" type="datetimeFigureOut">
              <a:rPr lang="en-US" smtClean="0"/>
              <a:t>11/17/2023</a:t>
            </a:fld>
            <a:endParaRPr lang="en-US"/>
          </a:p>
        </p:txBody>
      </p:sp>
      <p:sp>
        <p:nvSpPr>
          <p:cNvPr id="6" name="Footer Placeholder 5">
            <a:extLst>
              <a:ext uri="{FF2B5EF4-FFF2-40B4-BE49-F238E27FC236}">
                <a16:creationId xmlns:a16="http://schemas.microsoft.com/office/drawing/2014/main" id="{9206E5D5-FA8F-3F4C-BBCF-30E9DC1D00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649FDD-89BD-1E46-BCD0-83A5285837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7678118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29D9C-0B80-C042-B8A7-3956E39A82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A0EC253-D5E4-9048-85CB-C2751786515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7E8905-A6B3-9843-BE23-DCF3AA602372}"/>
              </a:ext>
            </a:extLst>
          </p:cNvPr>
          <p:cNvSpPr>
            <a:spLocks noGrp="1"/>
          </p:cNvSpPr>
          <p:nvPr>
            <p:ph type="dt" sz="half" idx="10"/>
          </p:nvPr>
        </p:nvSpPr>
        <p:spPr/>
        <p:txBody>
          <a:bodyPr/>
          <a:lstStyle/>
          <a:p>
            <a:fld id="{2DCAEF9C-4E02-A346-B422-50263A4C2AAA}" type="datetimeFigureOut">
              <a:rPr lang="en-US" smtClean="0"/>
              <a:t>11/17/2023</a:t>
            </a:fld>
            <a:endParaRPr lang="en-US"/>
          </a:p>
        </p:txBody>
      </p:sp>
      <p:sp>
        <p:nvSpPr>
          <p:cNvPr id="5" name="Footer Placeholder 4">
            <a:extLst>
              <a:ext uri="{FF2B5EF4-FFF2-40B4-BE49-F238E27FC236}">
                <a16:creationId xmlns:a16="http://schemas.microsoft.com/office/drawing/2014/main" id="{5D8EA17B-F0A2-1B40-89EE-AF738A30A6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A30ED3-A3D1-5B44-A7D8-CFF5F30D63A9}"/>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4497620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981CB5-2BCE-A146-BFFD-17FB2FBAA51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C7003A7-09DD-C04E-812C-F86A93D158E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347812-AE94-E94C-97EF-B71330388889}"/>
              </a:ext>
            </a:extLst>
          </p:cNvPr>
          <p:cNvSpPr>
            <a:spLocks noGrp="1"/>
          </p:cNvSpPr>
          <p:nvPr>
            <p:ph type="dt" sz="half" idx="10"/>
          </p:nvPr>
        </p:nvSpPr>
        <p:spPr/>
        <p:txBody>
          <a:bodyPr/>
          <a:lstStyle/>
          <a:p>
            <a:fld id="{2DCAEF9C-4E02-A346-B422-50263A4C2AAA}" type="datetimeFigureOut">
              <a:rPr lang="en-US" smtClean="0"/>
              <a:t>11/17/2023</a:t>
            </a:fld>
            <a:endParaRPr lang="en-US"/>
          </a:p>
        </p:txBody>
      </p:sp>
      <p:sp>
        <p:nvSpPr>
          <p:cNvPr id="5" name="Footer Placeholder 4">
            <a:extLst>
              <a:ext uri="{FF2B5EF4-FFF2-40B4-BE49-F238E27FC236}">
                <a16:creationId xmlns:a16="http://schemas.microsoft.com/office/drawing/2014/main" id="{1CA19F82-4CE8-6141-9B2E-697DE37930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912ECF-9431-E44B-B007-50EA3719AF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2185648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8F886-C82A-5D44-9EDA-C9C596D5C1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1876708-51F4-7B4C-9DB5-CEE9543FF5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81F1467-DA09-EA4F-9F5C-8F2E42F9386B}"/>
              </a:ext>
            </a:extLst>
          </p:cNvPr>
          <p:cNvSpPr>
            <a:spLocks noGrp="1"/>
          </p:cNvSpPr>
          <p:nvPr>
            <p:ph type="dt" sz="half" idx="10"/>
          </p:nvPr>
        </p:nvSpPr>
        <p:spPr/>
        <p:txBody>
          <a:bodyPr/>
          <a:lstStyle/>
          <a:p>
            <a:fld id="{78B7F53B-E515-014E-8CDF-62C146E5A9AB}" type="datetimeFigureOut">
              <a:rPr lang="en-US" smtClean="0"/>
              <a:t>11/17/2023</a:t>
            </a:fld>
            <a:endParaRPr lang="en-US"/>
          </a:p>
        </p:txBody>
      </p:sp>
      <p:sp>
        <p:nvSpPr>
          <p:cNvPr id="5" name="Footer Placeholder 4">
            <a:extLst>
              <a:ext uri="{FF2B5EF4-FFF2-40B4-BE49-F238E27FC236}">
                <a16:creationId xmlns:a16="http://schemas.microsoft.com/office/drawing/2014/main" id="{07361EAA-A1C4-7D4C-A566-5990A43642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90D047-97D0-BA45-8281-13D0DFD6354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27944116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05C22-1057-2A48-AF07-BC0F7BBA783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0DF2BF-6EF8-1449-9C84-F63AE79BB65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E884-691A-994A-9A07-4F15F8D0C22E}"/>
              </a:ext>
            </a:extLst>
          </p:cNvPr>
          <p:cNvSpPr>
            <a:spLocks noGrp="1"/>
          </p:cNvSpPr>
          <p:nvPr>
            <p:ph type="dt" sz="half" idx="10"/>
          </p:nvPr>
        </p:nvSpPr>
        <p:spPr/>
        <p:txBody>
          <a:bodyPr/>
          <a:lstStyle/>
          <a:p>
            <a:fld id="{78B7F53B-E515-014E-8CDF-62C146E5A9AB}" type="datetimeFigureOut">
              <a:rPr lang="en-US" smtClean="0"/>
              <a:t>11/17/2023</a:t>
            </a:fld>
            <a:endParaRPr lang="en-US"/>
          </a:p>
        </p:txBody>
      </p:sp>
      <p:sp>
        <p:nvSpPr>
          <p:cNvPr id="5" name="Footer Placeholder 4">
            <a:extLst>
              <a:ext uri="{FF2B5EF4-FFF2-40B4-BE49-F238E27FC236}">
                <a16:creationId xmlns:a16="http://schemas.microsoft.com/office/drawing/2014/main" id="{E7F2F748-ABD1-4948-B569-2215340200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FA3-3EC7-204C-9EEF-250C5DBFBC2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9588661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5E1D0-70A5-D54D-A344-438CA7E23D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DE1E9A7-1850-F74B-97DA-D1A5319DB7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996AD91-FA8E-6C46-A144-E875058D0A02}"/>
              </a:ext>
            </a:extLst>
          </p:cNvPr>
          <p:cNvSpPr>
            <a:spLocks noGrp="1"/>
          </p:cNvSpPr>
          <p:nvPr>
            <p:ph type="dt" sz="half" idx="10"/>
          </p:nvPr>
        </p:nvSpPr>
        <p:spPr/>
        <p:txBody>
          <a:bodyPr/>
          <a:lstStyle/>
          <a:p>
            <a:fld id="{78B7F53B-E515-014E-8CDF-62C146E5A9AB}" type="datetimeFigureOut">
              <a:rPr lang="en-US" smtClean="0"/>
              <a:t>11/17/2023</a:t>
            </a:fld>
            <a:endParaRPr lang="en-US"/>
          </a:p>
        </p:txBody>
      </p:sp>
      <p:sp>
        <p:nvSpPr>
          <p:cNvPr id="5" name="Footer Placeholder 4">
            <a:extLst>
              <a:ext uri="{FF2B5EF4-FFF2-40B4-BE49-F238E27FC236}">
                <a16:creationId xmlns:a16="http://schemas.microsoft.com/office/drawing/2014/main" id="{52A4A4A4-92C0-4D42-8039-952EE32F21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E457D6-7528-6747-ADBF-75CBD3F48A3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6664087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BD002-63F7-1A4B-9EF2-657ED81110C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0BF825F-E60B-3F42-B950-C919B0F534F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2E82A6-CDDE-D741-B1CD-D33B0A71439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DFD825D-A46F-DD4F-AE82-D84B1EBBD12D}"/>
              </a:ext>
            </a:extLst>
          </p:cNvPr>
          <p:cNvSpPr>
            <a:spLocks noGrp="1"/>
          </p:cNvSpPr>
          <p:nvPr>
            <p:ph type="dt" sz="half" idx="10"/>
          </p:nvPr>
        </p:nvSpPr>
        <p:spPr/>
        <p:txBody>
          <a:bodyPr/>
          <a:lstStyle/>
          <a:p>
            <a:fld id="{78B7F53B-E515-014E-8CDF-62C146E5A9AB}" type="datetimeFigureOut">
              <a:rPr lang="en-US" smtClean="0"/>
              <a:t>11/17/2023</a:t>
            </a:fld>
            <a:endParaRPr lang="en-US"/>
          </a:p>
        </p:txBody>
      </p:sp>
      <p:sp>
        <p:nvSpPr>
          <p:cNvPr id="6" name="Footer Placeholder 5">
            <a:extLst>
              <a:ext uri="{FF2B5EF4-FFF2-40B4-BE49-F238E27FC236}">
                <a16:creationId xmlns:a16="http://schemas.microsoft.com/office/drawing/2014/main" id="{BBF15142-E9CE-044C-8DAE-47CAFC10DA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FA6385-C9CF-BC40-B53A-B4AEADC75B7D}"/>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8848953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5C804-53A8-E548-A122-77BD69A8951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52FF6D-E06A-A74D-89BE-D61E1F2C73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84BF823-44FF-A144-AE7F-D0540C926BD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FBA8B44-7BC4-6A49-8A24-6D271C9F7C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9F949A3-D78F-654C-B7E2-DE0D095D035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2BC670B-9B7E-AA4C-B86E-556B7C2F678F}"/>
              </a:ext>
            </a:extLst>
          </p:cNvPr>
          <p:cNvSpPr>
            <a:spLocks noGrp="1"/>
          </p:cNvSpPr>
          <p:nvPr>
            <p:ph type="dt" sz="half" idx="10"/>
          </p:nvPr>
        </p:nvSpPr>
        <p:spPr/>
        <p:txBody>
          <a:bodyPr/>
          <a:lstStyle/>
          <a:p>
            <a:fld id="{78B7F53B-E515-014E-8CDF-62C146E5A9AB}" type="datetimeFigureOut">
              <a:rPr lang="en-US" smtClean="0"/>
              <a:t>11/17/2023</a:t>
            </a:fld>
            <a:endParaRPr lang="en-US"/>
          </a:p>
        </p:txBody>
      </p:sp>
      <p:sp>
        <p:nvSpPr>
          <p:cNvPr id="8" name="Footer Placeholder 7">
            <a:extLst>
              <a:ext uri="{FF2B5EF4-FFF2-40B4-BE49-F238E27FC236}">
                <a16:creationId xmlns:a16="http://schemas.microsoft.com/office/drawing/2014/main" id="{2F2972CD-C70E-3D41-B423-C8796DC5D6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6603436-0583-8842-B4BD-12897906A575}"/>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7756556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0E1F0-935D-C247-B6E5-873C0FECE96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1A23469-62A1-A449-A8F0-F9F57B98FFE4}"/>
              </a:ext>
            </a:extLst>
          </p:cNvPr>
          <p:cNvSpPr>
            <a:spLocks noGrp="1"/>
          </p:cNvSpPr>
          <p:nvPr>
            <p:ph type="dt" sz="half" idx="10"/>
          </p:nvPr>
        </p:nvSpPr>
        <p:spPr/>
        <p:txBody>
          <a:bodyPr/>
          <a:lstStyle/>
          <a:p>
            <a:fld id="{78B7F53B-E515-014E-8CDF-62C146E5A9AB}" type="datetimeFigureOut">
              <a:rPr lang="en-US" smtClean="0"/>
              <a:t>11/17/2023</a:t>
            </a:fld>
            <a:endParaRPr lang="en-US"/>
          </a:p>
        </p:txBody>
      </p:sp>
      <p:sp>
        <p:nvSpPr>
          <p:cNvPr id="4" name="Footer Placeholder 3">
            <a:extLst>
              <a:ext uri="{FF2B5EF4-FFF2-40B4-BE49-F238E27FC236}">
                <a16:creationId xmlns:a16="http://schemas.microsoft.com/office/drawing/2014/main" id="{FF56AA38-7E26-A741-9750-BCA0F65170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AA912D-9123-BB4F-BF13-27659CA8741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4938614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9BD2D2-F4F6-C74F-A8EA-468EE446D521}"/>
              </a:ext>
            </a:extLst>
          </p:cNvPr>
          <p:cNvSpPr>
            <a:spLocks noGrp="1"/>
          </p:cNvSpPr>
          <p:nvPr>
            <p:ph type="dt" sz="half" idx="10"/>
          </p:nvPr>
        </p:nvSpPr>
        <p:spPr/>
        <p:txBody>
          <a:bodyPr/>
          <a:lstStyle/>
          <a:p>
            <a:fld id="{78B7F53B-E515-014E-8CDF-62C146E5A9AB}" type="datetimeFigureOut">
              <a:rPr lang="en-US" smtClean="0"/>
              <a:t>11/17/2023</a:t>
            </a:fld>
            <a:endParaRPr lang="en-US"/>
          </a:p>
        </p:txBody>
      </p:sp>
      <p:sp>
        <p:nvSpPr>
          <p:cNvPr id="3" name="Footer Placeholder 2">
            <a:extLst>
              <a:ext uri="{FF2B5EF4-FFF2-40B4-BE49-F238E27FC236}">
                <a16:creationId xmlns:a16="http://schemas.microsoft.com/office/drawing/2014/main" id="{E2A8A39A-B586-2943-88D2-577F4A6BD5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8FEF8FD-9F29-1B47-81EC-7A1DA74A84E3}"/>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47391498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76ED6-8D80-BE46-B6D6-3C46D0B4DA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9DB843-E7B2-E549-83B7-BE67740727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A6D447-2C28-9C4E-AAB8-15AAD836AD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67FC978-DEA3-9E48-9035-055F81E241B7}"/>
              </a:ext>
            </a:extLst>
          </p:cNvPr>
          <p:cNvSpPr>
            <a:spLocks noGrp="1"/>
          </p:cNvSpPr>
          <p:nvPr>
            <p:ph type="dt" sz="half" idx="10"/>
          </p:nvPr>
        </p:nvSpPr>
        <p:spPr/>
        <p:txBody>
          <a:bodyPr/>
          <a:lstStyle/>
          <a:p>
            <a:fld id="{78B7F53B-E515-014E-8CDF-62C146E5A9AB}" type="datetimeFigureOut">
              <a:rPr lang="en-US" smtClean="0"/>
              <a:t>11/17/2023</a:t>
            </a:fld>
            <a:endParaRPr lang="en-US"/>
          </a:p>
        </p:txBody>
      </p:sp>
      <p:sp>
        <p:nvSpPr>
          <p:cNvPr id="6" name="Footer Placeholder 5">
            <a:extLst>
              <a:ext uri="{FF2B5EF4-FFF2-40B4-BE49-F238E27FC236}">
                <a16:creationId xmlns:a16="http://schemas.microsoft.com/office/drawing/2014/main" id="{3FB3D067-CCF8-C14C-AA81-B775302F28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827293-2691-9C46-B3DA-8C009D92F1CA}"/>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7188677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E6C21-0CA0-C84B-9A28-B68473B67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39D14A8-22DF-5841-9109-A1878B85C4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FC8E11E-B10C-3448-975A-127CCECD29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64495B8-9B64-014E-B746-7BB268F3B876}"/>
              </a:ext>
            </a:extLst>
          </p:cNvPr>
          <p:cNvSpPr>
            <a:spLocks noGrp="1"/>
          </p:cNvSpPr>
          <p:nvPr>
            <p:ph type="dt" sz="half" idx="10"/>
          </p:nvPr>
        </p:nvSpPr>
        <p:spPr/>
        <p:txBody>
          <a:bodyPr/>
          <a:lstStyle/>
          <a:p>
            <a:fld id="{78B7F53B-E515-014E-8CDF-62C146E5A9AB}" type="datetimeFigureOut">
              <a:rPr lang="en-US" smtClean="0"/>
              <a:t>11/17/2023</a:t>
            </a:fld>
            <a:endParaRPr lang="en-US"/>
          </a:p>
        </p:txBody>
      </p:sp>
      <p:sp>
        <p:nvSpPr>
          <p:cNvPr id="6" name="Footer Placeholder 5">
            <a:extLst>
              <a:ext uri="{FF2B5EF4-FFF2-40B4-BE49-F238E27FC236}">
                <a16:creationId xmlns:a16="http://schemas.microsoft.com/office/drawing/2014/main" id="{14B2DFFA-3EE8-1C47-A2E5-52358F46B6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8B8AC5-01AC-864C-8886-E4DA16D9A8AF}"/>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64839239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9AC1A-946C-E04D-8429-2AB0CD5B331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44DB7E4-AF72-EF44-A714-7AF9884C692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E958CD-D4E7-C846-9DDE-E584BDDC09C5}"/>
              </a:ext>
            </a:extLst>
          </p:cNvPr>
          <p:cNvSpPr>
            <a:spLocks noGrp="1"/>
          </p:cNvSpPr>
          <p:nvPr>
            <p:ph type="dt" sz="half" idx="10"/>
          </p:nvPr>
        </p:nvSpPr>
        <p:spPr/>
        <p:txBody>
          <a:bodyPr/>
          <a:lstStyle/>
          <a:p>
            <a:fld id="{78B7F53B-E515-014E-8CDF-62C146E5A9AB}" type="datetimeFigureOut">
              <a:rPr lang="en-US" smtClean="0"/>
              <a:t>11/17/2023</a:t>
            </a:fld>
            <a:endParaRPr lang="en-US"/>
          </a:p>
        </p:txBody>
      </p:sp>
      <p:sp>
        <p:nvSpPr>
          <p:cNvPr id="5" name="Footer Placeholder 4">
            <a:extLst>
              <a:ext uri="{FF2B5EF4-FFF2-40B4-BE49-F238E27FC236}">
                <a16:creationId xmlns:a16="http://schemas.microsoft.com/office/drawing/2014/main" id="{F9B401A2-DCD2-2F4C-8157-2B6457D3FB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154432-C229-8049-84F9-E5C99CE98EE8}"/>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57565363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766F4-2D3B-344A-8C72-4C7EE70D1F2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6978854-240A-C049-8EB7-8F605274755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08A03-8B56-0342-B403-B30742E55DF7}"/>
              </a:ext>
            </a:extLst>
          </p:cNvPr>
          <p:cNvSpPr>
            <a:spLocks noGrp="1"/>
          </p:cNvSpPr>
          <p:nvPr>
            <p:ph type="dt" sz="half" idx="10"/>
          </p:nvPr>
        </p:nvSpPr>
        <p:spPr/>
        <p:txBody>
          <a:bodyPr/>
          <a:lstStyle/>
          <a:p>
            <a:fld id="{78B7F53B-E515-014E-8CDF-62C146E5A9AB}" type="datetimeFigureOut">
              <a:rPr lang="en-US" smtClean="0"/>
              <a:t>11/17/2023</a:t>
            </a:fld>
            <a:endParaRPr lang="en-US"/>
          </a:p>
        </p:txBody>
      </p:sp>
      <p:sp>
        <p:nvSpPr>
          <p:cNvPr id="5" name="Footer Placeholder 4">
            <a:extLst>
              <a:ext uri="{FF2B5EF4-FFF2-40B4-BE49-F238E27FC236}">
                <a16:creationId xmlns:a16="http://schemas.microsoft.com/office/drawing/2014/main" id="{54C7D143-ACC6-B44F-B47D-AFE81DFB5F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E804AA-257A-DD41-8974-1CA1B6694C90}"/>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980901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3.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8CCAB8F-AE29-ED42-AEE8-C22385880054}"/>
              </a:ext>
            </a:extLst>
          </p:cNvPr>
          <p:cNvSpPr>
            <a:spLocks noGrp="1"/>
          </p:cNvSpPr>
          <p:nvPr>
            <p:ph type="body" idx="1"/>
          </p:nvPr>
        </p:nvSpPr>
        <p:spPr>
          <a:xfrm>
            <a:off x="838200" y="3719945"/>
            <a:ext cx="10515600" cy="245701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itle Placeholder 8">
            <a:extLst>
              <a:ext uri="{FF2B5EF4-FFF2-40B4-BE49-F238E27FC236}">
                <a16:creationId xmlns:a16="http://schemas.microsoft.com/office/drawing/2014/main" id="{87FDFF47-FCE0-3342-B7DA-F7EFFC719D6A}"/>
              </a:ext>
            </a:extLst>
          </p:cNvPr>
          <p:cNvSpPr>
            <a:spLocks noGrp="1"/>
          </p:cNvSpPr>
          <p:nvPr>
            <p:ph type="title"/>
          </p:nvPr>
        </p:nvSpPr>
        <p:spPr>
          <a:xfrm>
            <a:off x="838200" y="2048452"/>
            <a:ext cx="10515600" cy="1325563"/>
          </a:xfrm>
          <a:prstGeom prst="rect">
            <a:avLst/>
          </a:prstGeom>
        </p:spPr>
        <p:txBody>
          <a:bodyPr vert="horz" lIns="91440" tIns="45720" rIns="91440" bIns="45720" rtlCol="0" anchor="ctr">
            <a:normAutofit/>
          </a:bodyPr>
          <a:lstStyle/>
          <a:p>
            <a:r>
              <a:rPr lang="en-US"/>
              <a:t>Click to edit Master title style</a:t>
            </a:r>
          </a:p>
        </p:txBody>
      </p:sp>
      <p:pic>
        <p:nvPicPr>
          <p:cNvPr id="10" name="Picture 9">
            <a:extLst>
              <a:ext uri="{FF2B5EF4-FFF2-40B4-BE49-F238E27FC236}">
                <a16:creationId xmlns:a16="http://schemas.microsoft.com/office/drawing/2014/main" id="{499AC6EB-35F2-1540-9809-231E7BF318E1}"/>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5312454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9CF4B2-DEA3-BD46-AA8A-25E602C8AA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2688AFA-B8CA-AF45-8D09-707B358EE3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23336C-E47A-1447-9412-60E6B0E113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CAEF9C-4E02-A346-B422-50263A4C2AAA}" type="datetimeFigureOut">
              <a:rPr lang="en-US" smtClean="0"/>
              <a:t>11/17/2023</a:t>
            </a:fld>
            <a:endParaRPr lang="en-US"/>
          </a:p>
        </p:txBody>
      </p:sp>
      <p:sp>
        <p:nvSpPr>
          <p:cNvPr id="5" name="Footer Placeholder 4">
            <a:extLst>
              <a:ext uri="{FF2B5EF4-FFF2-40B4-BE49-F238E27FC236}">
                <a16:creationId xmlns:a16="http://schemas.microsoft.com/office/drawing/2014/main" id="{3F62326A-8F7C-0340-AACC-1CF3DC7AD9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888D956-6F24-E040-ACE8-60326A4C22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8FD20F-B958-3C48-80F0-FAD91AC952A1}" type="slidenum">
              <a:rPr lang="en-US" smtClean="0"/>
              <a:t>‹#›</a:t>
            </a:fld>
            <a:endParaRPr lang="en-US"/>
          </a:p>
        </p:txBody>
      </p:sp>
      <p:pic>
        <p:nvPicPr>
          <p:cNvPr id="7" name="Content Placeholder 5">
            <a:extLst>
              <a:ext uri="{FF2B5EF4-FFF2-40B4-BE49-F238E27FC236}">
                <a16:creationId xmlns:a16="http://schemas.microsoft.com/office/drawing/2014/main" id="{A8873AE9-2E25-8D47-99F4-5AE381967100}"/>
              </a:ext>
            </a:extLst>
          </p:cNvPr>
          <p:cNvPicPr>
            <a:picLocks noChangeAspect="1"/>
          </p:cNvPicPr>
          <p:nvPr userDrawn="1"/>
        </p:nvPicPr>
        <p:blipFill>
          <a:blip r:embed="rId13"/>
          <a:stretch>
            <a:fillRect/>
          </a:stretch>
        </p:blipFill>
        <p:spPr>
          <a:xfrm>
            <a:off x="0" y="1638"/>
            <a:ext cx="12189088" cy="6856362"/>
          </a:xfrm>
          <a:prstGeom prst="rect">
            <a:avLst/>
          </a:prstGeom>
        </p:spPr>
      </p:pic>
    </p:spTree>
    <p:extLst>
      <p:ext uri="{BB962C8B-B14F-4D97-AF65-F5344CB8AC3E}">
        <p14:creationId xmlns:p14="http://schemas.microsoft.com/office/powerpoint/2010/main" val="5091040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ED36AE-5BB7-824D-895A-3735885C8F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DAF9037-2BAD-D240-A8B7-043193B891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F17D0A-A105-FD4E-A2A1-AB71AA33C3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B7F53B-E515-014E-8CDF-62C146E5A9AB}" type="datetimeFigureOut">
              <a:rPr lang="en-US" smtClean="0"/>
              <a:t>11/17/2023</a:t>
            </a:fld>
            <a:endParaRPr lang="en-US"/>
          </a:p>
        </p:txBody>
      </p:sp>
      <p:sp>
        <p:nvSpPr>
          <p:cNvPr id="5" name="Footer Placeholder 4">
            <a:extLst>
              <a:ext uri="{FF2B5EF4-FFF2-40B4-BE49-F238E27FC236}">
                <a16:creationId xmlns:a16="http://schemas.microsoft.com/office/drawing/2014/main" id="{869261A6-140E-B944-8BAE-34EBF47EC9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157F57-0E2B-F447-8A0E-303E1361AC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3AF810-5C2E-D441-814A-792DE8292DAE}" type="slidenum">
              <a:rPr lang="en-US" smtClean="0"/>
              <a:t>‹#›</a:t>
            </a:fld>
            <a:endParaRPr lang="en-US"/>
          </a:p>
        </p:txBody>
      </p:sp>
      <p:pic>
        <p:nvPicPr>
          <p:cNvPr id="7" name="Content Placeholder 5">
            <a:extLst>
              <a:ext uri="{FF2B5EF4-FFF2-40B4-BE49-F238E27FC236}">
                <a16:creationId xmlns:a16="http://schemas.microsoft.com/office/drawing/2014/main" id="{01423A83-CDC5-4947-9FCA-B859204F7D3B}"/>
              </a:ext>
            </a:extLst>
          </p:cNvPr>
          <p:cNvPicPr>
            <a:picLocks noChangeAspect="1"/>
          </p:cNvPicPr>
          <p:nvPr userDrawn="1"/>
        </p:nvPicPr>
        <p:blipFill>
          <a:blip r:embed="rId13"/>
          <a:stretch>
            <a:fillRect/>
          </a:stretch>
        </p:blipFill>
        <p:spPr>
          <a:xfrm>
            <a:off x="2912" y="1638"/>
            <a:ext cx="12189088" cy="6856362"/>
          </a:xfrm>
          <a:prstGeom prst="rect">
            <a:avLst/>
          </a:prstGeom>
        </p:spPr>
      </p:pic>
    </p:spTree>
    <p:extLst>
      <p:ext uri="{BB962C8B-B14F-4D97-AF65-F5344CB8AC3E}">
        <p14:creationId xmlns:p14="http://schemas.microsoft.com/office/powerpoint/2010/main" val="38031279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7"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13.xml"/><Relationship Id="rId4" Type="http://schemas.openxmlformats.org/officeDocument/2006/relationships/image" Target="../media/image21.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Layout" Target="../slideLayouts/slideLayout13.xml"/><Relationship Id="rId4" Type="http://schemas.openxmlformats.org/officeDocument/2006/relationships/image" Target="../media/image8.png"/></Relationships>
</file>

<file path=ppt/slides/_rels/slide35.xml.rels><?xml version="1.0" encoding="UTF-8" standalone="yes"?>
<Relationships xmlns="http://schemas.openxmlformats.org/package/2006/relationships"><Relationship Id="rId3" Type="http://schemas.openxmlformats.org/officeDocument/2006/relationships/hyperlink" Target="http://www.physicalliteracy.cymru/" TargetMode="External"/><Relationship Id="rId2" Type="http://schemas.openxmlformats.org/officeDocument/2006/relationships/hyperlink" Target="mailto:N.wainwright@uwtsd.ac.uk"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09152" y="1317924"/>
            <a:ext cx="8366961" cy="2509797"/>
          </a:xfrm>
        </p:spPr>
        <p:txBody>
          <a:bodyPr>
            <a:normAutofit fontScale="90000"/>
          </a:bodyPr>
          <a:lstStyle/>
          <a:p>
            <a:r>
              <a:rPr lang="en-US" b="1" dirty="0"/>
              <a:t>Developing and Supporting Physical Competence </a:t>
            </a:r>
            <a:br>
              <a:rPr lang="en-US" b="1" dirty="0"/>
            </a:br>
            <a:r>
              <a:rPr lang="en-US" b="1" dirty="0"/>
              <a:t>Weekend 2 </a:t>
            </a:r>
            <a:endParaRPr lang="en-GB" dirty="0">
              <a:solidFill>
                <a:schemeClr val="bg1"/>
              </a:solidFill>
            </a:endParaRPr>
          </a:p>
        </p:txBody>
      </p:sp>
      <p:sp>
        <p:nvSpPr>
          <p:cNvPr id="3" name="Rectangle 2"/>
          <p:cNvSpPr/>
          <p:nvPr/>
        </p:nvSpPr>
        <p:spPr>
          <a:xfrm>
            <a:off x="2289958" y="4291702"/>
            <a:ext cx="7612083" cy="2431435"/>
          </a:xfrm>
          <a:prstGeom prst="rect">
            <a:avLst/>
          </a:prstGeom>
        </p:spPr>
        <p:txBody>
          <a:bodyPr wrap="square">
            <a:spAutoFit/>
          </a:bodyPr>
          <a:lstStyle/>
          <a:p>
            <a:pPr algn="ctr"/>
            <a:r>
              <a:rPr lang="en-US" sz="2400" b="1">
                <a:solidFill>
                  <a:schemeClr val="bg1"/>
                </a:solidFill>
              </a:rPr>
              <a:t>Dr </a:t>
            </a:r>
            <a:r>
              <a:rPr lang="en-US" sz="2400" b="1" err="1">
                <a:solidFill>
                  <a:schemeClr val="bg1"/>
                </a:solidFill>
              </a:rPr>
              <a:t>Nalda</a:t>
            </a:r>
            <a:r>
              <a:rPr lang="en-US" sz="2400" b="1">
                <a:solidFill>
                  <a:schemeClr val="bg1"/>
                </a:solidFill>
              </a:rPr>
              <a:t> Wainwright</a:t>
            </a:r>
          </a:p>
          <a:p>
            <a:pPr algn="ctr"/>
            <a:r>
              <a:rPr lang="en-US" sz="2000" i="1">
                <a:solidFill>
                  <a:schemeClr val="bg1"/>
                </a:solidFill>
              </a:rPr>
              <a:t>Wales Academy for Health and Physical Literacy, </a:t>
            </a:r>
          </a:p>
          <a:p>
            <a:pPr algn="ctr"/>
            <a:r>
              <a:rPr lang="en-US" sz="2000" i="1">
                <a:solidFill>
                  <a:schemeClr val="bg1"/>
                </a:solidFill>
              </a:rPr>
              <a:t>University of Wales Trinity Saint David</a:t>
            </a:r>
          </a:p>
          <a:p>
            <a:pPr algn="ctr"/>
            <a:r>
              <a:rPr lang="en-GB" sz="2400" b="1">
                <a:solidFill>
                  <a:schemeClr val="bg1"/>
                </a:solidFill>
              </a:rPr>
              <a:t>Amanda John and Anna Stevenson</a:t>
            </a:r>
          </a:p>
          <a:p>
            <a:pPr algn="ctr"/>
            <a:r>
              <a:rPr lang="en-US" sz="2000" i="1">
                <a:solidFill>
                  <a:schemeClr val="bg1"/>
                </a:solidFill>
              </a:rPr>
              <a:t>Wales Academy for Health and Physical Literacy, </a:t>
            </a:r>
          </a:p>
          <a:p>
            <a:pPr algn="ctr"/>
            <a:r>
              <a:rPr lang="en-US" sz="2000" i="1">
                <a:solidFill>
                  <a:schemeClr val="bg1"/>
                </a:solidFill>
              </a:rPr>
              <a:t>University of Wales Trinity Saint David</a:t>
            </a:r>
          </a:p>
          <a:p>
            <a:pPr algn="ctr"/>
            <a:endParaRPr lang="en-GB" sz="2400">
              <a:solidFill>
                <a:schemeClr val="bg1"/>
              </a:solidFill>
              <a:latin typeface="Candara" panose="020E0502030303020204" pitchFamily="34" charset="0"/>
            </a:endParaRPr>
          </a:p>
        </p:txBody>
      </p:sp>
      <p:pic>
        <p:nvPicPr>
          <p:cNvPr id="5" name="Picture 4" descr="A screenshot of a cell phone&#10;&#10;Description automatically generated">
            <a:extLst>
              <a:ext uri="{FF2B5EF4-FFF2-40B4-BE49-F238E27FC236}">
                <a16:creationId xmlns:a16="http://schemas.microsoft.com/office/drawing/2014/main" id="{6BA8EEFC-797B-FE48-A8A9-4C462DF2F352}"/>
              </a:ext>
            </a:extLst>
          </p:cNvPr>
          <p:cNvPicPr/>
          <p:nvPr/>
        </p:nvPicPr>
        <p:blipFill>
          <a:blip r:embed="rId2"/>
          <a:stretch>
            <a:fillRect/>
          </a:stretch>
        </p:blipFill>
        <p:spPr>
          <a:xfrm>
            <a:off x="248660" y="5930022"/>
            <a:ext cx="2384425" cy="793115"/>
          </a:xfrm>
          <a:prstGeom prst="rect">
            <a:avLst/>
          </a:prstGeom>
        </p:spPr>
      </p:pic>
    </p:spTree>
    <p:extLst>
      <p:ext uri="{BB962C8B-B14F-4D97-AF65-F5344CB8AC3E}">
        <p14:creationId xmlns:p14="http://schemas.microsoft.com/office/powerpoint/2010/main" val="10972718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42776" y="-10301"/>
            <a:ext cx="10515600" cy="1325563"/>
          </a:xfrm>
        </p:spPr>
        <p:txBody>
          <a:bodyPr>
            <a:normAutofit/>
          </a:bodyPr>
          <a:lstStyle/>
          <a:p>
            <a:pPr algn="ctr"/>
            <a:r>
              <a:rPr lang="en-US" sz="4500"/>
              <a:t>  </a:t>
            </a:r>
            <a:r>
              <a:rPr lang="en-US" sz="4500" b="1">
                <a:solidFill>
                  <a:schemeClr val="bg1"/>
                </a:solidFill>
                <a:latin typeface="+mn-lt"/>
              </a:rPr>
              <a:t>Overview of the 2 days</a:t>
            </a:r>
          </a:p>
        </p:txBody>
      </p:sp>
      <p:sp>
        <p:nvSpPr>
          <p:cNvPr id="5" name="Content Placeholder 4"/>
          <p:cNvSpPr>
            <a:spLocks noGrp="1"/>
          </p:cNvSpPr>
          <p:nvPr>
            <p:ph sz="half" idx="1"/>
          </p:nvPr>
        </p:nvSpPr>
        <p:spPr>
          <a:xfrm>
            <a:off x="126952" y="969808"/>
            <a:ext cx="5554521" cy="5361919"/>
          </a:xfrm>
        </p:spPr>
        <p:txBody>
          <a:bodyPr vert="horz" lIns="91440" tIns="45720" rIns="91440" bIns="45720" rtlCol="0" anchor="t">
            <a:noAutofit/>
          </a:bodyPr>
          <a:lstStyle/>
          <a:p>
            <a:pPr marL="0" lvl="0" indent="0">
              <a:buNone/>
            </a:pPr>
            <a:r>
              <a:rPr lang="en-GB" sz="2000" b="1" dirty="0"/>
              <a:t>Saturday  </a:t>
            </a:r>
          </a:p>
          <a:p>
            <a:pPr marL="0" lvl="0" indent="0">
              <a:buNone/>
            </a:pPr>
            <a:r>
              <a:rPr lang="en-GB" sz="1600" b="1" dirty="0"/>
              <a:t>          </a:t>
            </a:r>
            <a:r>
              <a:rPr lang="en-GB" sz="1400" b="1" dirty="0"/>
              <a:t>Assessment  1. 9 :30 – 12: 00 </a:t>
            </a:r>
            <a:endParaRPr lang="en-GB" sz="1400" dirty="0"/>
          </a:p>
          <a:p>
            <a:pPr marL="1036955" lvl="0" indent="-457200">
              <a:buFont typeface="Wingdings" pitchFamily="2" charset="2"/>
              <a:buChar char="Ø"/>
            </a:pPr>
            <a:r>
              <a:rPr lang="en-GB" sz="1400" dirty="0"/>
              <a:t>Observation </a:t>
            </a:r>
          </a:p>
          <a:p>
            <a:pPr marL="1036955" lvl="0" indent="-457200">
              <a:buFont typeface="Wingdings" pitchFamily="2" charset="2"/>
              <a:buChar char="Ø"/>
            </a:pPr>
            <a:r>
              <a:rPr lang="en-GB" sz="1400" dirty="0"/>
              <a:t>Lab exam </a:t>
            </a:r>
            <a:endParaRPr lang="en-GB" sz="1400" dirty="0">
              <a:cs typeface="Calibri" panose="020F0502020204030204"/>
            </a:endParaRPr>
          </a:p>
          <a:p>
            <a:pPr marL="579755" lvl="0" indent="0">
              <a:buNone/>
            </a:pPr>
            <a:r>
              <a:rPr lang="en-GB" sz="1400" b="1" dirty="0"/>
              <a:t>Lunch  and feedback  –  12: 00 – 1:00 </a:t>
            </a:r>
          </a:p>
          <a:p>
            <a:pPr marL="898525" indent="-318770">
              <a:buFont typeface="Wingdings" pitchFamily="2" charset="2"/>
              <a:buChar char="Ø"/>
            </a:pPr>
            <a:r>
              <a:rPr lang="en-GB" sz="1400" dirty="0"/>
              <a:t>Recap and discussion of part one of module</a:t>
            </a:r>
          </a:p>
          <a:p>
            <a:pPr marL="579755" indent="0">
              <a:buNone/>
            </a:pPr>
            <a:r>
              <a:rPr lang="en-GB" sz="1400" b="1" dirty="0">
                <a:cs typeface="Calibri" panose="020F0502020204030204"/>
              </a:rPr>
              <a:t>Theory 1.  1 :00  – 2 :30</a:t>
            </a:r>
          </a:p>
          <a:p>
            <a:pPr marL="865505" indent="-285750">
              <a:buFont typeface="Wingdings" pitchFamily="2" charset="2"/>
              <a:buChar char="Ø"/>
            </a:pPr>
            <a:r>
              <a:rPr lang="en-GB" sz="1600" dirty="0"/>
              <a:t>Perceived competence and competence</a:t>
            </a:r>
          </a:p>
          <a:p>
            <a:pPr marL="865505" indent="-285750">
              <a:buFont typeface="Wingdings" pitchFamily="2" charset="2"/>
              <a:buChar char="Ø"/>
            </a:pPr>
            <a:r>
              <a:rPr lang="en-GB" sz="1600" dirty="0"/>
              <a:t>Early specialisation</a:t>
            </a:r>
          </a:p>
          <a:p>
            <a:pPr marL="865505" indent="-285750">
              <a:buFont typeface="Wingdings" pitchFamily="2" charset="2"/>
              <a:buChar char="Ø"/>
            </a:pPr>
            <a:r>
              <a:rPr lang="en-GB" sz="600" dirty="0"/>
              <a:t> </a:t>
            </a:r>
            <a:r>
              <a:rPr lang="en-GB" sz="1600" dirty="0"/>
              <a:t>Transition to middle and late childhood – adolescence </a:t>
            </a:r>
            <a:endParaRPr lang="en-GB" sz="1400" b="1" dirty="0">
              <a:cs typeface="Calibri" panose="020F0502020204030204"/>
            </a:endParaRPr>
          </a:p>
          <a:p>
            <a:pPr marL="579755" indent="0">
              <a:buNone/>
            </a:pPr>
            <a:r>
              <a:rPr lang="en-GB" sz="1400" b="1" dirty="0">
                <a:cs typeface="Calibri" panose="020F0502020204030204"/>
              </a:rPr>
              <a:t>Practical – functional movement for PE ?  2:45 – 3 :30 </a:t>
            </a:r>
          </a:p>
          <a:p>
            <a:pPr marL="579755" indent="0">
              <a:buNone/>
            </a:pPr>
            <a:r>
              <a:rPr lang="en-GB" sz="1400" b="1" dirty="0">
                <a:cs typeface="Calibri" panose="020F0502020204030204"/>
              </a:rPr>
              <a:t>Theory 3: 30   – 5:00</a:t>
            </a:r>
          </a:p>
          <a:p>
            <a:pPr marL="579755" indent="0">
              <a:buNone/>
            </a:pPr>
            <a:r>
              <a:rPr lang="en-US" sz="1400" dirty="0"/>
              <a:t>Embodiment and physical education  and physical literacy </a:t>
            </a:r>
          </a:p>
          <a:p>
            <a:pPr marL="579755" indent="0">
              <a:buNone/>
            </a:pPr>
            <a:endParaRPr lang="en-GB" sz="1400" b="1" dirty="0">
              <a:cs typeface="Calibri" panose="020F0502020204030204"/>
            </a:endParaRPr>
          </a:p>
        </p:txBody>
      </p:sp>
      <p:sp>
        <p:nvSpPr>
          <p:cNvPr id="2" name="Content Placeholder 1">
            <a:extLst>
              <a:ext uri="{FF2B5EF4-FFF2-40B4-BE49-F238E27FC236}">
                <a16:creationId xmlns:a16="http://schemas.microsoft.com/office/drawing/2014/main" id="{04315279-D7FD-284B-813B-F4715E0E4584}"/>
              </a:ext>
            </a:extLst>
          </p:cNvPr>
          <p:cNvSpPr>
            <a:spLocks noGrp="1"/>
          </p:cNvSpPr>
          <p:nvPr>
            <p:ph sz="half" idx="2"/>
          </p:nvPr>
        </p:nvSpPr>
        <p:spPr>
          <a:xfrm>
            <a:off x="5681473" y="996208"/>
            <a:ext cx="5815584" cy="4990064"/>
          </a:xfrm>
        </p:spPr>
        <p:txBody>
          <a:bodyPr vert="horz" lIns="91440" tIns="45720" rIns="91440" bIns="45720" rtlCol="0" anchor="t">
            <a:noAutofit/>
          </a:bodyPr>
          <a:lstStyle/>
          <a:p>
            <a:pPr marL="0" indent="0">
              <a:buNone/>
            </a:pPr>
            <a:r>
              <a:rPr lang="en-US" sz="2000" b="1" dirty="0"/>
              <a:t>Sunday </a:t>
            </a:r>
          </a:p>
          <a:p>
            <a:pPr marL="0" indent="0">
              <a:buNone/>
            </a:pPr>
            <a:r>
              <a:rPr lang="en-US" sz="1400" b="1" dirty="0"/>
              <a:t>Theory 2. 9:00 – 12:00  </a:t>
            </a:r>
          </a:p>
          <a:p>
            <a:pPr>
              <a:buFont typeface="Wingdings" pitchFamily="2" charset="2"/>
              <a:buChar char="Ø"/>
            </a:pPr>
            <a:r>
              <a:rPr lang="en-US" sz="1400" dirty="0"/>
              <a:t>Physical literacy and Aging Dr Peter Herbert </a:t>
            </a:r>
          </a:p>
          <a:p>
            <a:pPr>
              <a:buFont typeface="Wingdings" pitchFamily="2" charset="2"/>
              <a:buChar char="Ø"/>
            </a:pPr>
            <a:r>
              <a:rPr lang="en-US" sz="1400" dirty="0"/>
              <a:t>Lunch </a:t>
            </a:r>
            <a:r>
              <a:rPr lang="en-US" sz="1400" b="1" dirty="0"/>
              <a:t>12: 00 – 1: 00</a:t>
            </a:r>
          </a:p>
          <a:p>
            <a:pPr>
              <a:buFont typeface="Wingdings" pitchFamily="2" charset="2"/>
              <a:buChar char="Ø"/>
            </a:pPr>
            <a:r>
              <a:rPr lang="en-US" sz="1400" b="1" dirty="0"/>
              <a:t>Theory 3 . 1: 00 - 2:30</a:t>
            </a:r>
          </a:p>
          <a:p>
            <a:pPr>
              <a:buFont typeface="Wingdings" pitchFamily="2" charset="2"/>
              <a:buChar char="Ø"/>
            </a:pPr>
            <a:r>
              <a:rPr lang="en-GB" sz="1400" b="1" dirty="0">
                <a:cs typeface="Calibri" panose="020F0502020204030204"/>
              </a:rPr>
              <a:t>Assessment preparation . </a:t>
            </a:r>
          </a:p>
          <a:p>
            <a:pPr>
              <a:buFont typeface="Wingdings" pitchFamily="2" charset="2"/>
              <a:buChar char="Ø"/>
            </a:pPr>
            <a:r>
              <a:rPr lang="en-US" sz="1400" b="1" dirty="0"/>
              <a:t>2:30 Plenary   </a:t>
            </a:r>
          </a:p>
          <a:p>
            <a:pPr>
              <a:buFont typeface="Wingdings" pitchFamily="2" charset="2"/>
              <a:buChar char="Ø"/>
            </a:pPr>
            <a:r>
              <a:rPr lang="en-US" sz="1400" b="1" dirty="0"/>
              <a:t>student meeting  </a:t>
            </a:r>
          </a:p>
          <a:p>
            <a:pPr>
              <a:buFont typeface="Wingdings" pitchFamily="2" charset="2"/>
              <a:buChar char="Ø"/>
            </a:pPr>
            <a:r>
              <a:rPr lang="en-US" sz="1400" b="1" dirty="0"/>
              <a:t>3:00  depart </a:t>
            </a:r>
          </a:p>
          <a:p>
            <a:pPr>
              <a:buFont typeface="Wingdings" pitchFamily="2" charset="2"/>
              <a:buChar char="Ø"/>
            </a:pPr>
            <a:endParaRPr lang="en-US" sz="1400" dirty="0"/>
          </a:p>
          <a:p>
            <a:pPr>
              <a:buFont typeface="Wingdings" pitchFamily="2" charset="2"/>
              <a:buChar char="Ø"/>
            </a:pPr>
            <a:endParaRPr lang="en-US" sz="1050" dirty="0"/>
          </a:p>
          <a:p>
            <a:pPr>
              <a:buFont typeface="Wingdings" pitchFamily="2" charset="2"/>
              <a:buChar char="Ø"/>
            </a:pPr>
            <a:endParaRPr lang="en-US" sz="900" dirty="0"/>
          </a:p>
          <a:p>
            <a:pPr>
              <a:buFont typeface="Wingdings" pitchFamily="2" charset="2"/>
              <a:buChar char="Ø"/>
            </a:pPr>
            <a:endParaRPr lang="en-US" sz="900" dirty="0"/>
          </a:p>
          <a:p>
            <a:pPr marL="0" indent="0">
              <a:buNone/>
            </a:pPr>
            <a:r>
              <a:rPr lang="en-US" sz="900" dirty="0"/>
              <a:t> </a:t>
            </a:r>
          </a:p>
          <a:p>
            <a:pPr>
              <a:buFont typeface="Wingdings" pitchFamily="2" charset="2"/>
              <a:buChar char="Ø"/>
            </a:pPr>
            <a:endParaRPr lang="en-US" sz="900" dirty="0"/>
          </a:p>
          <a:p>
            <a:pPr>
              <a:buFont typeface="Wingdings" pitchFamily="2" charset="2"/>
              <a:buChar char="Ø"/>
            </a:pPr>
            <a:endParaRPr lang="en-US" sz="900" dirty="0"/>
          </a:p>
        </p:txBody>
      </p:sp>
    </p:spTree>
    <p:extLst>
      <p:ext uri="{BB962C8B-B14F-4D97-AF65-F5344CB8AC3E}">
        <p14:creationId xmlns:p14="http://schemas.microsoft.com/office/powerpoint/2010/main" val="14016458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83127"/>
            <a:ext cx="10515600" cy="938151"/>
          </a:xfrm>
        </p:spPr>
        <p:txBody>
          <a:bodyPr>
            <a:normAutofit/>
          </a:bodyPr>
          <a:lstStyle/>
          <a:p>
            <a:pPr algn="ctr"/>
            <a:r>
              <a:rPr lang="en-US" b="1" dirty="0">
                <a:solidFill>
                  <a:schemeClr val="bg1"/>
                </a:solidFill>
                <a:latin typeface="+mn-lt"/>
              </a:rPr>
              <a:t>Assessment 2</a:t>
            </a:r>
          </a:p>
        </p:txBody>
      </p:sp>
      <p:sp>
        <p:nvSpPr>
          <p:cNvPr id="3" name="Content Placeholder 2"/>
          <p:cNvSpPr>
            <a:spLocks noGrp="1"/>
          </p:cNvSpPr>
          <p:nvPr>
            <p:ph idx="1"/>
          </p:nvPr>
        </p:nvSpPr>
        <p:spPr>
          <a:xfrm>
            <a:off x="838200" y="1253331"/>
            <a:ext cx="10515600" cy="4351338"/>
          </a:xfrm>
        </p:spPr>
        <p:txBody>
          <a:bodyPr vert="horz" lIns="91440" tIns="45720" rIns="91440" bIns="45720" rtlCol="0" anchor="t">
            <a:normAutofit/>
          </a:bodyPr>
          <a:lstStyle/>
          <a:p>
            <a:pPr marL="0" indent="0">
              <a:buNone/>
            </a:pPr>
            <a:endParaRPr lang="en-GB" sz="3600" dirty="0"/>
          </a:p>
          <a:p>
            <a:r>
              <a:rPr lang="en-GB" sz="3600" dirty="0"/>
              <a:t>Assessment 2: Essay  - submit January 19</a:t>
            </a:r>
            <a:r>
              <a:rPr lang="en-GB" sz="3600" baseline="30000" dirty="0"/>
              <a:t>th</a:t>
            </a:r>
            <a:r>
              <a:rPr lang="en-GB" sz="3600" dirty="0"/>
              <a:t>  2024</a:t>
            </a:r>
          </a:p>
          <a:p>
            <a:pPr marL="0" indent="0">
              <a:buNone/>
            </a:pPr>
            <a:endParaRPr lang="en-GB" sz="3600" dirty="0"/>
          </a:p>
          <a:p>
            <a:pPr marL="0" indent="0" hangingPunct="0">
              <a:buNone/>
              <a:tabLst>
                <a:tab pos="457200" algn="l"/>
                <a:tab pos="914400" algn="l"/>
                <a:tab pos="1371600" algn="l"/>
                <a:tab pos="1828800" algn="l"/>
              </a:tabLst>
            </a:pPr>
            <a:r>
              <a:rPr lang="en-GB" sz="2000" b="0" i="1" dirty="0">
                <a:effectLst/>
                <a:latin typeface="Times New Roman" panose="02020603050405020304" pitchFamily="18" charset="0"/>
                <a:ea typeface="Times New Roman" panose="02020603050405020304" pitchFamily="18" charset="0"/>
                <a:cs typeface="Arial" panose="020B0604020202020204" pitchFamily="34" charset="0"/>
              </a:rPr>
              <a:t>Whitehead (2010) considers physical competence to be an attribute of physical literacy. </a:t>
            </a:r>
            <a:endParaRPr lang="en-GB" sz="2000" b="1" dirty="0">
              <a:effectLst/>
              <a:latin typeface="Times New Roman" panose="02020603050405020304" pitchFamily="18" charset="0"/>
              <a:ea typeface="Times New Roman" panose="02020603050405020304" pitchFamily="18" charset="0"/>
            </a:endParaRPr>
          </a:p>
          <a:p>
            <a:pPr marL="0" indent="0" hangingPunct="0">
              <a:buNone/>
              <a:tabLst>
                <a:tab pos="457200" algn="l"/>
                <a:tab pos="914400" algn="l"/>
                <a:tab pos="1371600" algn="l"/>
                <a:tab pos="1828800" algn="l"/>
              </a:tabLst>
            </a:pPr>
            <a:r>
              <a:rPr lang="en-GB" sz="2000" b="0" i="1" dirty="0">
                <a:effectLst/>
                <a:latin typeface="Times New Roman" panose="02020603050405020304" pitchFamily="18" charset="0"/>
                <a:ea typeface="Times New Roman" panose="02020603050405020304" pitchFamily="18" charset="0"/>
                <a:cs typeface="Arial" panose="020B0604020202020204" pitchFamily="34" charset="0"/>
              </a:rPr>
              <a:t>With consideration of theories and research in the field of motor development and the notion of embodied pedagogies, critically analyse the role of physical competence in the development of physical literacy.</a:t>
            </a:r>
            <a:endParaRPr lang="en-GB" sz="2000" b="1" dirty="0">
              <a:effectLst/>
              <a:latin typeface="Times New Roman" panose="02020603050405020304" pitchFamily="18" charset="0"/>
              <a:ea typeface="Times New Roman" panose="02020603050405020304" pitchFamily="18" charset="0"/>
            </a:endParaRPr>
          </a:p>
          <a:p>
            <a:endParaRPr lang="en-US" sz="3600" dirty="0"/>
          </a:p>
        </p:txBody>
      </p:sp>
    </p:spTree>
    <p:extLst>
      <p:ext uri="{BB962C8B-B14F-4D97-AF65-F5344CB8AC3E}">
        <p14:creationId xmlns:p14="http://schemas.microsoft.com/office/powerpoint/2010/main" val="33500440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92876-668D-252F-3089-E8FC5BA169B6}"/>
              </a:ext>
            </a:extLst>
          </p:cNvPr>
          <p:cNvSpPr>
            <a:spLocks noGrp="1"/>
          </p:cNvSpPr>
          <p:nvPr>
            <p:ph type="title"/>
          </p:nvPr>
        </p:nvSpPr>
        <p:spPr>
          <a:xfrm>
            <a:off x="717176" y="-174812"/>
            <a:ext cx="10515600" cy="1325563"/>
          </a:xfrm>
        </p:spPr>
        <p:txBody>
          <a:bodyPr/>
          <a:lstStyle/>
          <a:p>
            <a:r>
              <a:rPr lang="en-GB" b="1" dirty="0">
                <a:solidFill>
                  <a:schemeClr val="bg1"/>
                </a:solidFill>
              </a:rPr>
              <a:t>What do we mean by Embodied pedagogies ?</a:t>
            </a:r>
          </a:p>
        </p:txBody>
      </p:sp>
      <p:sp>
        <p:nvSpPr>
          <p:cNvPr id="3" name="Content Placeholder 2">
            <a:extLst>
              <a:ext uri="{FF2B5EF4-FFF2-40B4-BE49-F238E27FC236}">
                <a16:creationId xmlns:a16="http://schemas.microsoft.com/office/drawing/2014/main" id="{8C88B4E5-099D-318F-8F77-F470D9EB228E}"/>
              </a:ext>
            </a:extLst>
          </p:cNvPr>
          <p:cNvSpPr>
            <a:spLocks noGrp="1"/>
          </p:cNvSpPr>
          <p:nvPr>
            <p:ph idx="1"/>
          </p:nvPr>
        </p:nvSpPr>
        <p:spPr>
          <a:xfrm>
            <a:off x="717176" y="1150751"/>
            <a:ext cx="10515600" cy="4351338"/>
          </a:xfrm>
        </p:spPr>
        <p:txBody>
          <a:bodyPr>
            <a:normAutofit/>
          </a:bodyPr>
          <a:lstStyle/>
          <a:p>
            <a:r>
              <a:rPr lang="en-GB" dirty="0"/>
              <a:t>See whitehead page 5…’That every individual was endowed with a valuable embodied capability was ignored’</a:t>
            </a:r>
          </a:p>
          <a:p>
            <a:pPr marL="0" indent="0">
              <a:buNone/>
            </a:pPr>
            <a:r>
              <a:rPr lang="en-GB" dirty="0"/>
              <a:t>P10 – ‘rethinking attitudes to our embodied dimension’</a:t>
            </a:r>
          </a:p>
          <a:p>
            <a:pPr marL="0" indent="0">
              <a:buNone/>
            </a:pPr>
            <a:endParaRPr lang="en-GB" dirty="0"/>
          </a:p>
          <a:p>
            <a:pPr marL="0" indent="0">
              <a:buNone/>
            </a:pPr>
            <a:r>
              <a:rPr lang="en-GB" dirty="0"/>
              <a:t>Lambert 2020</a:t>
            </a:r>
          </a:p>
          <a:p>
            <a:r>
              <a:rPr lang="en-GB" dirty="0"/>
              <a:t>What is learning ‘in’ PE ?  - </a:t>
            </a:r>
          </a:p>
          <a:p>
            <a:r>
              <a:rPr lang="en-GB" dirty="0"/>
              <a:t>Recall pleasures derived from moving and having a moving body. Sensation, feelings, place….</a:t>
            </a:r>
          </a:p>
          <a:p>
            <a:endParaRPr lang="en-GB" dirty="0"/>
          </a:p>
        </p:txBody>
      </p:sp>
    </p:spTree>
    <p:extLst>
      <p:ext uri="{BB962C8B-B14F-4D97-AF65-F5344CB8AC3E}">
        <p14:creationId xmlns:p14="http://schemas.microsoft.com/office/powerpoint/2010/main" val="1555468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1069786" y="1151856"/>
            <a:ext cx="3931444" cy="841772"/>
          </a:xfrm>
        </p:spPr>
        <p:txBody>
          <a:bodyPr>
            <a:normAutofit lnSpcReduction="10000"/>
          </a:bodyPr>
          <a:lstStyle/>
          <a:p>
            <a:pPr marL="0" indent="0" algn="ctr">
              <a:buNone/>
              <a:defRPr/>
            </a:pPr>
            <a:r>
              <a:rPr lang="en-GB"/>
              <a:t>Starts in the early years- developmental process</a:t>
            </a:r>
          </a:p>
          <a:p>
            <a:pPr marL="0" indent="0">
              <a:buNone/>
              <a:defRPr/>
            </a:pPr>
            <a:endParaRPr lang="en-GB" sz="1950"/>
          </a:p>
        </p:txBody>
      </p:sp>
      <p:pic>
        <p:nvPicPr>
          <p:cNvPr id="20484" name="Picture 5"/>
          <p:cNvPicPr>
            <a:picLocks noChangeAspect="1"/>
          </p:cNvPicPr>
          <p:nvPr/>
        </p:nvPicPr>
        <p:blipFill>
          <a:blip r:embed="rId3">
            <a:extLst>
              <a:ext uri="{28A0092B-C50C-407E-A947-70E740481C1C}">
                <a14:useLocalDpi xmlns:a14="http://schemas.microsoft.com/office/drawing/2010/main" val="0"/>
              </a:ext>
            </a:extLst>
          </a:blip>
          <a:srcRect l="54726" t="21362" r="22438" b="34581"/>
          <a:stretch>
            <a:fillRect/>
          </a:stretch>
        </p:blipFill>
        <p:spPr bwMode="auto">
          <a:xfrm>
            <a:off x="283652" y="2392456"/>
            <a:ext cx="1606742" cy="22155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7" name="Picture 9"/>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367402" y="2969341"/>
            <a:ext cx="2464199" cy="1624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8" name="Picture 10"/>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0145090" y="2222365"/>
            <a:ext cx="1783073" cy="22155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9" name="Content Placeholder 4"/>
          <p:cNvSpPr txBox="1">
            <a:spLocks/>
          </p:cNvSpPr>
          <p:nvPr/>
        </p:nvSpPr>
        <p:spPr bwMode="auto">
          <a:xfrm>
            <a:off x="6747089" y="1120115"/>
            <a:ext cx="4861761" cy="8417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marL="0" indent="0" algn="ctr">
              <a:buNone/>
            </a:pPr>
            <a:r>
              <a:rPr lang="en-GB" altLang="en-US" sz="2600">
                <a:latin typeface="+mn-lt"/>
              </a:rPr>
              <a:t>Provide supports across all phases of lifespan</a:t>
            </a:r>
          </a:p>
        </p:txBody>
      </p:sp>
      <p:sp>
        <p:nvSpPr>
          <p:cNvPr id="20490" name="TextBox 12"/>
          <p:cNvSpPr txBox="1">
            <a:spLocks noChangeArrowheads="1"/>
          </p:cNvSpPr>
          <p:nvPr/>
        </p:nvSpPr>
        <p:spPr bwMode="auto">
          <a:xfrm>
            <a:off x="232024" y="4833529"/>
            <a:ext cx="167552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800" b="1">
                <a:solidFill>
                  <a:srgbClr val="FF0000"/>
                </a:solidFill>
                <a:latin typeface="+mn-lt"/>
              </a:rPr>
              <a:t>Preschool years</a:t>
            </a:r>
          </a:p>
        </p:txBody>
      </p:sp>
      <p:sp>
        <p:nvSpPr>
          <p:cNvPr id="20491" name="TextBox 13"/>
          <p:cNvSpPr txBox="1">
            <a:spLocks noChangeArrowheads="1"/>
          </p:cNvSpPr>
          <p:nvPr/>
        </p:nvSpPr>
        <p:spPr bwMode="auto">
          <a:xfrm>
            <a:off x="2651473" y="2316886"/>
            <a:ext cx="162358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800" b="1">
                <a:solidFill>
                  <a:srgbClr val="FF0000"/>
                </a:solidFill>
                <a:latin typeface="+mn-lt"/>
              </a:rPr>
              <a:t>Primary School</a:t>
            </a:r>
          </a:p>
        </p:txBody>
      </p:sp>
      <p:sp>
        <p:nvSpPr>
          <p:cNvPr id="20492" name="TextBox 14"/>
          <p:cNvSpPr txBox="1">
            <a:spLocks noChangeArrowheads="1"/>
          </p:cNvSpPr>
          <p:nvPr/>
        </p:nvSpPr>
        <p:spPr bwMode="auto">
          <a:xfrm>
            <a:off x="5258238" y="4437961"/>
            <a:ext cx="1675522"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800" b="1">
                <a:solidFill>
                  <a:srgbClr val="FF0000"/>
                </a:solidFill>
                <a:latin typeface="+mn-lt"/>
              </a:rPr>
              <a:t>Secondary School</a:t>
            </a:r>
          </a:p>
        </p:txBody>
      </p:sp>
      <p:sp>
        <p:nvSpPr>
          <p:cNvPr id="20493" name="TextBox 15"/>
          <p:cNvSpPr txBox="1">
            <a:spLocks noChangeArrowheads="1"/>
          </p:cNvSpPr>
          <p:nvPr/>
        </p:nvSpPr>
        <p:spPr bwMode="auto">
          <a:xfrm>
            <a:off x="7620966" y="2368338"/>
            <a:ext cx="178702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800" b="1">
                <a:solidFill>
                  <a:srgbClr val="FF0000"/>
                </a:solidFill>
                <a:latin typeface="+mn-lt"/>
              </a:rPr>
              <a:t>Adult &amp; Working</a:t>
            </a:r>
          </a:p>
        </p:txBody>
      </p:sp>
      <p:sp>
        <p:nvSpPr>
          <p:cNvPr id="20494" name="TextBox 16"/>
          <p:cNvSpPr txBox="1">
            <a:spLocks noChangeArrowheads="1"/>
          </p:cNvSpPr>
          <p:nvPr/>
        </p:nvSpPr>
        <p:spPr bwMode="auto">
          <a:xfrm>
            <a:off x="10390457" y="4635468"/>
            <a:ext cx="129234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spcBef>
                <a:spcPct val="0"/>
              </a:spcBef>
              <a:buFontTx/>
              <a:buNone/>
            </a:pPr>
            <a:r>
              <a:rPr lang="en-US" altLang="en-US" sz="1800" b="1">
                <a:solidFill>
                  <a:srgbClr val="FF0000"/>
                </a:solidFill>
                <a:latin typeface="+mn-lt"/>
              </a:rPr>
              <a:t>Older Adult</a:t>
            </a:r>
          </a:p>
        </p:txBody>
      </p:sp>
      <p:sp>
        <p:nvSpPr>
          <p:cNvPr id="20" name="Right Arrow 19"/>
          <p:cNvSpPr/>
          <p:nvPr/>
        </p:nvSpPr>
        <p:spPr>
          <a:xfrm>
            <a:off x="705582" y="5318338"/>
            <a:ext cx="10883444" cy="504314"/>
          </a:xfrm>
          <a:prstGeom prst="rightArrow">
            <a:avLst>
              <a:gd name="adj1" fmla="val 64075"/>
              <a:gd name="adj2" fmla="val 97969"/>
            </a:avLst>
          </a:prstGeom>
          <a:solidFill>
            <a:srgbClr val="0000FF"/>
          </a:solidFill>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US" sz="1600"/>
              <a:t>Developmental Process</a:t>
            </a:r>
          </a:p>
        </p:txBody>
      </p:sp>
      <p:sp>
        <p:nvSpPr>
          <p:cNvPr id="2" name="TextBox 1"/>
          <p:cNvSpPr txBox="1"/>
          <p:nvPr/>
        </p:nvSpPr>
        <p:spPr>
          <a:xfrm>
            <a:off x="-1" y="129256"/>
            <a:ext cx="12192001" cy="707886"/>
          </a:xfrm>
          <a:prstGeom prst="rect">
            <a:avLst/>
          </a:prstGeom>
          <a:noFill/>
        </p:spPr>
        <p:txBody>
          <a:bodyPr wrap="square" rtlCol="0">
            <a:spAutoFit/>
          </a:bodyPr>
          <a:lstStyle/>
          <a:p>
            <a:pPr algn="ctr"/>
            <a:r>
              <a:rPr lang="en-GB" altLang="en-US" sz="4000" b="1" dirty="0">
                <a:solidFill>
                  <a:schemeClr val="bg1"/>
                </a:solidFill>
                <a:latin typeface="+mj-lt"/>
                <a:ea typeface="ＭＳ Ｐゴシック" panose="020B0600070205080204" pitchFamily="34" charset="-128"/>
              </a:rPr>
              <a:t>Physical competence and Physical Literacy</a:t>
            </a:r>
            <a:endParaRPr lang="en-US" sz="4000" dirty="0">
              <a:solidFill>
                <a:schemeClr val="bg1"/>
              </a:solidFill>
              <a:latin typeface="+mj-lt"/>
            </a:endParaRPr>
          </a:p>
        </p:txBody>
      </p:sp>
      <p:pic>
        <p:nvPicPr>
          <p:cNvPr id="17" name="Content Placeholder 3"/>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a:xfrm>
            <a:off x="2081102" y="2801695"/>
            <a:ext cx="2706146" cy="1897692"/>
          </a:xfrm>
          <a:prstGeom prst="rect">
            <a:avLst/>
          </a:prstGeom>
        </p:spPr>
      </p:pic>
      <p:pic>
        <p:nvPicPr>
          <p:cNvPr id="18" name="Content Placeholder 2">
            <a:extLst>
              <a:ext uri="{FF2B5EF4-FFF2-40B4-BE49-F238E27FC236}">
                <a16:creationId xmlns:a16="http://schemas.microsoft.com/office/drawing/2014/main" id="{1CF0F165-D84E-004D-80A7-3BB30AA45342}"/>
              </a:ext>
            </a:extLst>
          </p:cNvPr>
          <p:cNvPicPr>
            <a:picLocks noGrp="1" noChangeAspect="1"/>
          </p:cNvPicPr>
          <p:nvPr/>
        </p:nvPicPr>
        <p:blipFill rotWithShape="1">
          <a:blip r:embed="rId7" cstate="print">
            <a:extLst>
              <a:ext uri="{28A0092B-C50C-407E-A947-70E740481C1C}">
                <a14:useLocalDpi xmlns:a14="http://schemas.microsoft.com/office/drawing/2010/main" val="0"/>
              </a:ext>
            </a:extLst>
          </a:blip>
          <a:srcRect t="14761" r="-3" b="3956"/>
          <a:stretch/>
        </p:blipFill>
        <p:spPr bwMode="auto">
          <a:xfrm>
            <a:off x="4998625" y="2672600"/>
            <a:ext cx="2194747" cy="162433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pic>
    </p:spTree>
    <p:extLst>
      <p:ext uri="{BB962C8B-B14F-4D97-AF65-F5344CB8AC3E}">
        <p14:creationId xmlns:p14="http://schemas.microsoft.com/office/powerpoint/2010/main" val="10251334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endParaRPr lang="en-GB"/>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12192000" cy="6664589"/>
          </a:xfrm>
        </p:spPr>
      </p:pic>
    </p:spTree>
    <p:extLst>
      <p:ext uri="{BB962C8B-B14F-4D97-AF65-F5344CB8AC3E}">
        <p14:creationId xmlns:p14="http://schemas.microsoft.com/office/powerpoint/2010/main" val="4150113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71FEE-5CB4-2848-8850-0AF42A10CD62}"/>
              </a:ext>
            </a:extLst>
          </p:cNvPr>
          <p:cNvSpPr>
            <a:spLocks noGrp="1"/>
          </p:cNvSpPr>
          <p:nvPr>
            <p:ph type="title"/>
          </p:nvPr>
        </p:nvSpPr>
        <p:spPr/>
        <p:txBody>
          <a:bodyPr/>
          <a:lstStyle/>
          <a:p>
            <a:endParaRPr lang="en-US"/>
          </a:p>
        </p:txBody>
      </p:sp>
      <p:pic>
        <p:nvPicPr>
          <p:cNvPr id="5" name="Content Placeholder 4" descr="Diagram&#10;&#10;Description automatically generated with medium confidence">
            <a:extLst>
              <a:ext uri="{FF2B5EF4-FFF2-40B4-BE49-F238E27FC236}">
                <a16:creationId xmlns:a16="http://schemas.microsoft.com/office/drawing/2014/main" id="{9B69DDD3-011E-FE4C-83C0-F94CA2745FA7}"/>
              </a:ext>
            </a:extLst>
          </p:cNvPr>
          <p:cNvPicPr>
            <a:picLocks noGrp="1" noChangeAspect="1"/>
          </p:cNvPicPr>
          <p:nvPr>
            <p:ph idx="1"/>
          </p:nvPr>
        </p:nvPicPr>
        <p:blipFill>
          <a:blip r:embed="rId3"/>
          <a:stretch>
            <a:fillRect/>
          </a:stretch>
        </p:blipFill>
        <p:spPr>
          <a:xfrm>
            <a:off x="0" y="0"/>
            <a:ext cx="7559040" cy="6886414"/>
          </a:xfrm>
        </p:spPr>
      </p:pic>
      <p:sp>
        <p:nvSpPr>
          <p:cNvPr id="9" name="TextBox 8">
            <a:extLst>
              <a:ext uri="{FF2B5EF4-FFF2-40B4-BE49-F238E27FC236}">
                <a16:creationId xmlns:a16="http://schemas.microsoft.com/office/drawing/2014/main" id="{6E84506B-7398-DB4B-A3AE-88789E2CDF0F}"/>
              </a:ext>
            </a:extLst>
          </p:cNvPr>
          <p:cNvSpPr txBox="1"/>
          <p:nvPr/>
        </p:nvSpPr>
        <p:spPr>
          <a:xfrm>
            <a:off x="7559040" y="2358968"/>
            <a:ext cx="3932743" cy="369332"/>
          </a:xfrm>
          <a:prstGeom prst="rect">
            <a:avLst/>
          </a:prstGeom>
          <a:noFill/>
        </p:spPr>
        <p:txBody>
          <a:bodyPr wrap="none" rtlCol="0">
            <a:spAutoFit/>
          </a:bodyPr>
          <a:lstStyle/>
          <a:p>
            <a:r>
              <a:rPr lang="en-US" dirty="0"/>
              <a:t>Cote , J., Baker, J., &amp; Abernethy, B., 2007</a:t>
            </a:r>
          </a:p>
        </p:txBody>
      </p:sp>
    </p:spTree>
    <p:extLst>
      <p:ext uri="{BB962C8B-B14F-4D97-AF65-F5344CB8AC3E}">
        <p14:creationId xmlns:p14="http://schemas.microsoft.com/office/powerpoint/2010/main" val="10186084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CB790-5628-D64A-A8C2-6407D228B63C}"/>
              </a:ext>
            </a:extLst>
          </p:cNvPr>
          <p:cNvSpPr>
            <a:spLocks noGrp="1"/>
          </p:cNvSpPr>
          <p:nvPr>
            <p:ph type="title"/>
          </p:nvPr>
        </p:nvSpPr>
        <p:spPr>
          <a:xfrm>
            <a:off x="838200" y="-186267"/>
            <a:ext cx="10515600" cy="1325563"/>
          </a:xfrm>
        </p:spPr>
        <p:txBody>
          <a:bodyPr/>
          <a:lstStyle/>
          <a:p>
            <a:r>
              <a:rPr lang="en-US" b="1" dirty="0">
                <a:solidFill>
                  <a:schemeClr val="bg1"/>
                </a:solidFill>
              </a:rPr>
              <a:t>Cote….to sample or specialize </a:t>
            </a:r>
          </a:p>
        </p:txBody>
      </p:sp>
      <p:sp>
        <p:nvSpPr>
          <p:cNvPr id="3" name="Content Placeholder 2">
            <a:extLst>
              <a:ext uri="{FF2B5EF4-FFF2-40B4-BE49-F238E27FC236}">
                <a16:creationId xmlns:a16="http://schemas.microsoft.com/office/drawing/2014/main" id="{302CC704-8BC5-1749-87C5-4E4845B3298B}"/>
              </a:ext>
            </a:extLst>
          </p:cNvPr>
          <p:cNvSpPr>
            <a:spLocks noGrp="1"/>
          </p:cNvSpPr>
          <p:nvPr>
            <p:ph idx="1"/>
          </p:nvPr>
        </p:nvSpPr>
        <p:spPr>
          <a:xfrm>
            <a:off x="584200" y="1139296"/>
            <a:ext cx="10515600" cy="4978400"/>
          </a:xfrm>
        </p:spPr>
        <p:txBody>
          <a:bodyPr>
            <a:normAutofit lnSpcReduction="10000"/>
          </a:bodyPr>
          <a:lstStyle/>
          <a:p>
            <a:r>
              <a:rPr lang="en-GB" dirty="0"/>
              <a:t>Postulate 1: Early diversification (sampling) does not hinder elite sport participation in sports where peak performance is reached after maturation.</a:t>
            </a:r>
          </a:p>
          <a:p>
            <a:r>
              <a:rPr lang="en-GB" dirty="0"/>
              <a:t>Postulate 2: Early diversification (sampling) is linked to a longer sport career and has positive implications for long-term sport involvement.</a:t>
            </a:r>
          </a:p>
          <a:p>
            <a:r>
              <a:rPr lang="en-GB" dirty="0"/>
              <a:t>Postulate 3: Early diversification (sampling) allows participation in a range of contexts that most </a:t>
            </a:r>
            <a:r>
              <a:rPr lang="en-GB" dirty="0" err="1"/>
              <a:t>favorably</a:t>
            </a:r>
            <a:r>
              <a:rPr lang="en-GB" dirty="0"/>
              <a:t> affects positive youth development.</a:t>
            </a:r>
          </a:p>
          <a:p>
            <a:r>
              <a:rPr lang="en-GB" dirty="0"/>
              <a:t>Postulate 4: High amounts of deliberate play during the sampling years build a solid foundation of intrinsic motivation through involvement in activities that are enjoyable and promote intrinsic regulation.</a:t>
            </a:r>
          </a:p>
          <a:p>
            <a:endParaRPr lang="en-US" dirty="0"/>
          </a:p>
        </p:txBody>
      </p:sp>
    </p:spTree>
    <p:extLst>
      <p:ext uri="{BB962C8B-B14F-4D97-AF65-F5344CB8AC3E}">
        <p14:creationId xmlns:p14="http://schemas.microsoft.com/office/powerpoint/2010/main" val="27803101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A804E-CEFA-B14A-B1E0-5A671A753FB8}"/>
              </a:ext>
            </a:extLst>
          </p:cNvPr>
          <p:cNvSpPr>
            <a:spLocks noGrp="1"/>
          </p:cNvSpPr>
          <p:nvPr>
            <p:ph type="title"/>
          </p:nvPr>
        </p:nvSpPr>
        <p:spPr>
          <a:xfrm>
            <a:off x="838200" y="-142875"/>
            <a:ext cx="10515600" cy="1325563"/>
          </a:xfrm>
        </p:spPr>
        <p:txBody>
          <a:bodyPr/>
          <a:lstStyle/>
          <a:p>
            <a:r>
              <a:rPr lang="en-US" b="1" dirty="0">
                <a:solidFill>
                  <a:schemeClr val="bg1"/>
                </a:solidFill>
              </a:rPr>
              <a:t> </a:t>
            </a:r>
          </a:p>
        </p:txBody>
      </p:sp>
      <p:sp>
        <p:nvSpPr>
          <p:cNvPr id="3" name="Content Placeholder 2">
            <a:extLst>
              <a:ext uri="{FF2B5EF4-FFF2-40B4-BE49-F238E27FC236}">
                <a16:creationId xmlns:a16="http://schemas.microsoft.com/office/drawing/2014/main" id="{04A17E77-5952-EB4C-8781-8B09F73919B3}"/>
              </a:ext>
            </a:extLst>
          </p:cNvPr>
          <p:cNvSpPr>
            <a:spLocks noGrp="1"/>
          </p:cNvSpPr>
          <p:nvPr>
            <p:ph idx="1"/>
          </p:nvPr>
        </p:nvSpPr>
        <p:spPr>
          <a:xfrm>
            <a:off x="364067" y="1182688"/>
            <a:ext cx="10515600" cy="4351338"/>
          </a:xfrm>
        </p:spPr>
        <p:txBody>
          <a:bodyPr/>
          <a:lstStyle/>
          <a:p>
            <a:r>
              <a:rPr lang="en-GB" dirty="0"/>
              <a:t>Postulate 5: A high amount of deliberate play during the sampling years establishes a range of motor and cognitive experiences that children can ultimately bring to their principal sport of interest. </a:t>
            </a:r>
          </a:p>
          <a:p>
            <a:r>
              <a:rPr lang="en-GB" dirty="0"/>
              <a:t>Postulate 6: Around the end of primary school (about age 13), children should have the opportunity to either choose to specialize in their </a:t>
            </a:r>
            <a:r>
              <a:rPr lang="en-GB" dirty="0" err="1"/>
              <a:t>favorite</a:t>
            </a:r>
            <a:r>
              <a:rPr lang="en-GB" dirty="0"/>
              <a:t> sport or to continue in sport at a recreational level. </a:t>
            </a:r>
          </a:p>
          <a:p>
            <a:r>
              <a:rPr lang="en-GB" dirty="0"/>
              <a:t>Postulate 7: Late adolescents (around age 16) have developed the physical, cognitive, social, emotional, and motor skills needed to invest their effort into highly specialized training in one sport.</a:t>
            </a:r>
            <a:endParaRPr lang="en-US" dirty="0"/>
          </a:p>
        </p:txBody>
      </p:sp>
    </p:spTree>
    <p:extLst>
      <p:ext uri="{BB962C8B-B14F-4D97-AF65-F5344CB8AC3E}">
        <p14:creationId xmlns:p14="http://schemas.microsoft.com/office/powerpoint/2010/main" val="8601642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D7939-61DE-8D41-904F-FE11125D5D9E}"/>
              </a:ext>
            </a:extLst>
          </p:cNvPr>
          <p:cNvSpPr>
            <a:spLocks noGrp="1"/>
          </p:cNvSpPr>
          <p:nvPr>
            <p:ph type="title"/>
          </p:nvPr>
        </p:nvSpPr>
        <p:spPr>
          <a:xfrm>
            <a:off x="838200" y="365126"/>
            <a:ext cx="5257800" cy="2564342"/>
          </a:xfrm>
        </p:spPr>
        <p:txBody>
          <a:bodyPr>
            <a:normAutofit/>
          </a:bodyPr>
          <a:lstStyle/>
          <a:p>
            <a:r>
              <a:rPr lang="en-US" dirty="0"/>
              <a:t>Many </a:t>
            </a:r>
            <a:r>
              <a:rPr lang="en-US" dirty="0" err="1"/>
              <a:t>organisations</a:t>
            </a:r>
            <a:r>
              <a:rPr lang="en-US" dirty="0"/>
              <a:t> have LTAD pathways </a:t>
            </a:r>
          </a:p>
        </p:txBody>
      </p:sp>
      <p:pic>
        <p:nvPicPr>
          <p:cNvPr id="4" name="Content Placeholder 4" descr="Chart&#10;&#10;Description automatically generated">
            <a:extLst>
              <a:ext uri="{FF2B5EF4-FFF2-40B4-BE49-F238E27FC236}">
                <a16:creationId xmlns:a16="http://schemas.microsoft.com/office/drawing/2014/main" id="{1B607838-EE5C-5C4B-A9D1-EA5BBC7E20C6}"/>
              </a:ext>
            </a:extLst>
          </p:cNvPr>
          <p:cNvPicPr>
            <a:picLocks noGrp="1" noChangeAspect="1"/>
          </p:cNvPicPr>
          <p:nvPr>
            <p:ph idx="1"/>
          </p:nvPr>
        </p:nvPicPr>
        <p:blipFill>
          <a:blip r:embed="rId2"/>
          <a:stretch>
            <a:fillRect/>
          </a:stretch>
        </p:blipFill>
        <p:spPr>
          <a:xfrm>
            <a:off x="6934201" y="253567"/>
            <a:ext cx="5257799" cy="6426344"/>
          </a:xfrm>
        </p:spPr>
      </p:pic>
    </p:spTree>
    <p:extLst>
      <p:ext uri="{BB962C8B-B14F-4D97-AF65-F5344CB8AC3E}">
        <p14:creationId xmlns:p14="http://schemas.microsoft.com/office/powerpoint/2010/main" val="12193064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8A98A-C57C-1D48-B1FC-A760A0DB34C6}"/>
              </a:ext>
            </a:extLst>
          </p:cNvPr>
          <p:cNvSpPr>
            <a:spLocks noGrp="1"/>
          </p:cNvSpPr>
          <p:nvPr>
            <p:ph type="title"/>
          </p:nvPr>
        </p:nvSpPr>
        <p:spPr>
          <a:xfrm>
            <a:off x="838199" y="-159809"/>
            <a:ext cx="10727267" cy="1325563"/>
          </a:xfrm>
        </p:spPr>
        <p:txBody>
          <a:bodyPr/>
          <a:lstStyle/>
          <a:p>
            <a:r>
              <a:rPr lang="en-US" b="1" dirty="0">
                <a:solidFill>
                  <a:schemeClr val="bg1"/>
                </a:solidFill>
              </a:rPr>
              <a:t>Early specialization …Meyer et al 2015 paper 1 </a:t>
            </a:r>
          </a:p>
        </p:txBody>
      </p:sp>
      <p:sp>
        <p:nvSpPr>
          <p:cNvPr id="6" name="TextBox 5">
            <a:extLst>
              <a:ext uri="{FF2B5EF4-FFF2-40B4-BE49-F238E27FC236}">
                <a16:creationId xmlns:a16="http://schemas.microsoft.com/office/drawing/2014/main" id="{56B9B500-CF35-AA4A-9D56-FC09F7D788F5}"/>
              </a:ext>
            </a:extLst>
          </p:cNvPr>
          <p:cNvSpPr txBox="1"/>
          <p:nvPr/>
        </p:nvSpPr>
        <p:spPr>
          <a:xfrm>
            <a:off x="372533" y="1635760"/>
            <a:ext cx="3098800" cy="830997"/>
          </a:xfrm>
          <a:prstGeom prst="rect">
            <a:avLst/>
          </a:prstGeom>
          <a:noFill/>
        </p:spPr>
        <p:txBody>
          <a:bodyPr wrap="square" rtlCol="0">
            <a:spAutoFit/>
          </a:bodyPr>
          <a:lstStyle/>
          <a:p>
            <a:endParaRPr lang="en-US" sz="2400" dirty="0"/>
          </a:p>
          <a:p>
            <a:endParaRPr lang="en-US" sz="2400" dirty="0"/>
          </a:p>
        </p:txBody>
      </p:sp>
      <p:sp>
        <p:nvSpPr>
          <p:cNvPr id="9" name="Title 1">
            <a:extLst>
              <a:ext uri="{FF2B5EF4-FFF2-40B4-BE49-F238E27FC236}">
                <a16:creationId xmlns:a16="http://schemas.microsoft.com/office/drawing/2014/main" id="{18492873-30B7-1343-A7FA-D75D67660C28}"/>
              </a:ext>
            </a:extLst>
          </p:cNvPr>
          <p:cNvSpPr>
            <a:spLocks noGrp="1"/>
          </p:cNvSpPr>
          <p:nvPr>
            <p:ph idx="1"/>
          </p:nvPr>
        </p:nvSpPr>
        <p:spPr>
          <a:xfrm>
            <a:off x="677333" y="1253331"/>
            <a:ext cx="11269133" cy="4351338"/>
          </a:xfrm>
        </p:spPr>
        <p:txBody>
          <a:bodyPr>
            <a:normAutofit fontScale="97500"/>
          </a:bodyPr>
          <a:lstStyle/>
          <a:p>
            <a:r>
              <a:rPr lang="en-GB" dirty="0"/>
              <a:t>Sports specialization is defined as year-round training (greater than 8 months per year), choosing a single main sport, and/or quitting all other sports to focus on 1 sport. </a:t>
            </a:r>
          </a:p>
          <a:p>
            <a:endParaRPr lang="en-GB" dirty="0"/>
          </a:p>
          <a:p>
            <a:r>
              <a:rPr lang="en-US" dirty="0"/>
              <a:t>“Early </a:t>
            </a:r>
            <a:r>
              <a:rPr lang="en-US" dirty="0" err="1"/>
              <a:t>specialisation</a:t>
            </a:r>
            <a:r>
              <a:rPr lang="en-US" dirty="0"/>
              <a:t> appears to be increasing” </a:t>
            </a:r>
          </a:p>
          <a:p>
            <a:endParaRPr lang="en-US" dirty="0"/>
          </a:p>
          <a:p>
            <a:r>
              <a:rPr lang="en-US" dirty="0"/>
              <a:t>Why do you think that is happening?</a:t>
            </a:r>
          </a:p>
          <a:p>
            <a:endParaRPr lang="en-US" dirty="0"/>
          </a:p>
        </p:txBody>
      </p:sp>
    </p:spTree>
    <p:extLst>
      <p:ext uri="{BB962C8B-B14F-4D97-AF65-F5344CB8AC3E}">
        <p14:creationId xmlns:p14="http://schemas.microsoft.com/office/powerpoint/2010/main" val="25404847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 application&#10;&#10;Description automatically generated">
            <a:extLst>
              <a:ext uri="{FF2B5EF4-FFF2-40B4-BE49-F238E27FC236}">
                <a16:creationId xmlns:a16="http://schemas.microsoft.com/office/drawing/2014/main" id="{13A2345C-3D4C-4F40-816A-243452DD0ECC}"/>
              </a:ext>
            </a:extLst>
          </p:cNvPr>
          <p:cNvPicPr>
            <a:picLocks noGrp="1" noChangeAspect="1"/>
          </p:cNvPicPr>
          <p:nvPr>
            <p:ph idx="1"/>
          </p:nvPr>
        </p:nvPicPr>
        <p:blipFill>
          <a:blip r:embed="rId2"/>
          <a:stretch>
            <a:fillRect/>
          </a:stretch>
        </p:blipFill>
        <p:spPr>
          <a:xfrm>
            <a:off x="324490" y="1219200"/>
            <a:ext cx="11543019" cy="3793067"/>
          </a:xfrm>
        </p:spPr>
      </p:pic>
      <p:sp>
        <p:nvSpPr>
          <p:cNvPr id="7" name="Title 6">
            <a:extLst>
              <a:ext uri="{FF2B5EF4-FFF2-40B4-BE49-F238E27FC236}">
                <a16:creationId xmlns:a16="http://schemas.microsoft.com/office/drawing/2014/main" id="{6ED097EF-BBEB-8B42-B1BE-D24CA017D212}"/>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11893497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50CA5-AC5B-694E-82B7-EE1FA0084611}"/>
              </a:ext>
            </a:extLst>
          </p:cNvPr>
          <p:cNvSpPr>
            <a:spLocks noGrp="1"/>
          </p:cNvSpPr>
          <p:nvPr>
            <p:ph type="title"/>
          </p:nvPr>
        </p:nvSpPr>
        <p:spPr/>
        <p:txBody>
          <a:bodyPr/>
          <a:lstStyle/>
          <a:p>
            <a:endParaRPr lang="en-US"/>
          </a:p>
        </p:txBody>
      </p:sp>
      <p:pic>
        <p:nvPicPr>
          <p:cNvPr id="4" name="Content Placeholder 4" descr="Table&#10;&#10;Description automatically generated">
            <a:extLst>
              <a:ext uri="{FF2B5EF4-FFF2-40B4-BE49-F238E27FC236}">
                <a16:creationId xmlns:a16="http://schemas.microsoft.com/office/drawing/2014/main" id="{C127282E-A042-6F4B-8AB7-2DB9CC4710BE}"/>
              </a:ext>
            </a:extLst>
          </p:cNvPr>
          <p:cNvPicPr>
            <a:picLocks noGrp="1" noChangeAspect="1"/>
          </p:cNvPicPr>
          <p:nvPr>
            <p:ph idx="1"/>
          </p:nvPr>
        </p:nvPicPr>
        <p:blipFill>
          <a:blip r:embed="rId3"/>
          <a:stretch>
            <a:fillRect/>
          </a:stretch>
        </p:blipFill>
        <p:spPr>
          <a:xfrm>
            <a:off x="0" y="0"/>
            <a:ext cx="12173576" cy="6858000"/>
          </a:xfrm>
        </p:spPr>
      </p:pic>
    </p:spTree>
    <p:extLst>
      <p:ext uri="{BB962C8B-B14F-4D97-AF65-F5344CB8AC3E}">
        <p14:creationId xmlns:p14="http://schemas.microsoft.com/office/powerpoint/2010/main" val="11875523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4F7E5-2677-2140-B057-AF9F53EE15DF}"/>
              </a:ext>
            </a:extLst>
          </p:cNvPr>
          <p:cNvSpPr>
            <a:spLocks noGrp="1"/>
          </p:cNvSpPr>
          <p:nvPr>
            <p:ph type="title"/>
          </p:nvPr>
        </p:nvSpPr>
        <p:spPr>
          <a:xfrm>
            <a:off x="914400" y="-97896"/>
            <a:ext cx="10515600" cy="1325563"/>
          </a:xfrm>
        </p:spPr>
        <p:txBody>
          <a:bodyPr/>
          <a:lstStyle/>
          <a:p>
            <a:r>
              <a:rPr lang="en-US" b="1" dirty="0">
                <a:solidFill>
                  <a:schemeClr val="bg1"/>
                </a:solidFill>
              </a:rPr>
              <a:t>Meyer et al., 2015 paper 2</a:t>
            </a:r>
          </a:p>
        </p:txBody>
      </p:sp>
      <p:pic>
        <p:nvPicPr>
          <p:cNvPr id="5" name="Content Placeholder 4" descr="Graphical user interface, text, application, email&#10;&#10;Description automatically generated">
            <a:extLst>
              <a:ext uri="{FF2B5EF4-FFF2-40B4-BE49-F238E27FC236}">
                <a16:creationId xmlns:a16="http://schemas.microsoft.com/office/drawing/2014/main" id="{EAA12AA8-5CAE-0549-B75B-73009602EE39}"/>
              </a:ext>
            </a:extLst>
          </p:cNvPr>
          <p:cNvPicPr>
            <a:picLocks noGrp="1" noChangeAspect="1"/>
          </p:cNvPicPr>
          <p:nvPr>
            <p:ph sz="half" idx="1"/>
          </p:nvPr>
        </p:nvPicPr>
        <p:blipFill>
          <a:blip r:embed="rId3"/>
          <a:stretch>
            <a:fillRect/>
          </a:stretch>
        </p:blipFill>
        <p:spPr>
          <a:xfrm>
            <a:off x="0" y="3893127"/>
            <a:ext cx="12191999" cy="2964872"/>
          </a:xfrm>
        </p:spPr>
      </p:pic>
      <p:sp>
        <p:nvSpPr>
          <p:cNvPr id="7" name="Content Placeholder 6">
            <a:extLst>
              <a:ext uri="{FF2B5EF4-FFF2-40B4-BE49-F238E27FC236}">
                <a16:creationId xmlns:a16="http://schemas.microsoft.com/office/drawing/2014/main" id="{533A882F-A1A2-9A44-9CDF-2DCFB83D6BE3}"/>
              </a:ext>
            </a:extLst>
          </p:cNvPr>
          <p:cNvSpPr>
            <a:spLocks noGrp="1"/>
          </p:cNvSpPr>
          <p:nvPr>
            <p:ph sz="half" idx="2"/>
          </p:nvPr>
        </p:nvSpPr>
        <p:spPr>
          <a:xfrm>
            <a:off x="914401" y="1303867"/>
            <a:ext cx="10439400" cy="2436860"/>
          </a:xfrm>
        </p:spPr>
        <p:txBody>
          <a:bodyPr>
            <a:normAutofit fontScale="92500"/>
          </a:bodyPr>
          <a:lstStyle/>
          <a:p>
            <a:r>
              <a:rPr lang="en-GB" dirty="0"/>
              <a:t>“</a:t>
            </a:r>
            <a:r>
              <a:rPr lang="en-GB" dirty="0">
                <a:solidFill>
                  <a:srgbClr val="FF0000"/>
                </a:solidFill>
              </a:rPr>
              <a:t>the evidence indicates that all youth should be involved in periodized strength and conditioning (</a:t>
            </a:r>
            <a:r>
              <a:rPr lang="en-GB" dirty="0" err="1">
                <a:solidFill>
                  <a:srgbClr val="FF0000"/>
                </a:solidFill>
              </a:rPr>
              <a:t>eg</a:t>
            </a:r>
            <a:r>
              <a:rPr lang="en-GB" dirty="0">
                <a:solidFill>
                  <a:srgbClr val="FF0000"/>
                </a:solidFill>
              </a:rPr>
              <a:t>, integrative neuromuscular training) to help them prepare for the demands of competitive sport participation, </a:t>
            </a:r>
            <a:r>
              <a:rPr lang="en-GB" dirty="0"/>
              <a:t>and youth who specialize in a single sport should plan periods of isolated and focused integrative neuromuscular training to enhance diverse motor skill development and reduce injury risk factors”……</a:t>
            </a:r>
            <a:r>
              <a:rPr lang="en-US" b="1" i="1" dirty="0">
                <a:solidFill>
                  <a:srgbClr val="FF0000"/>
                </a:solidFill>
              </a:rPr>
              <a:t>.    Discuss !</a:t>
            </a:r>
            <a:endParaRPr lang="en-GB" b="1" i="1" dirty="0">
              <a:solidFill>
                <a:srgbClr val="FF0000"/>
              </a:solidFill>
            </a:endParaRPr>
          </a:p>
        </p:txBody>
      </p:sp>
      <p:sp>
        <p:nvSpPr>
          <p:cNvPr id="6" name="TextBox 5">
            <a:extLst>
              <a:ext uri="{FF2B5EF4-FFF2-40B4-BE49-F238E27FC236}">
                <a16:creationId xmlns:a16="http://schemas.microsoft.com/office/drawing/2014/main" id="{9A9CF32B-D150-6743-BB94-48621FFFB6F0}"/>
              </a:ext>
            </a:extLst>
          </p:cNvPr>
          <p:cNvSpPr txBox="1"/>
          <p:nvPr/>
        </p:nvSpPr>
        <p:spPr>
          <a:xfrm>
            <a:off x="914400" y="1456267"/>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1860434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80228-AB27-4D45-B2A4-371763FD6603}"/>
              </a:ext>
            </a:extLst>
          </p:cNvPr>
          <p:cNvSpPr>
            <a:spLocks noGrp="1"/>
          </p:cNvSpPr>
          <p:nvPr>
            <p:ph type="title"/>
          </p:nvPr>
        </p:nvSpPr>
        <p:spPr/>
        <p:txBody>
          <a:bodyPr/>
          <a:lstStyle/>
          <a:p>
            <a:endParaRPr lang="en-US"/>
          </a:p>
        </p:txBody>
      </p:sp>
      <p:pic>
        <p:nvPicPr>
          <p:cNvPr id="5" name="Content Placeholder 4" descr="Text&#10;&#10;Description automatically generated">
            <a:extLst>
              <a:ext uri="{FF2B5EF4-FFF2-40B4-BE49-F238E27FC236}">
                <a16:creationId xmlns:a16="http://schemas.microsoft.com/office/drawing/2014/main" id="{B62C190F-E1EE-FC49-91DD-106CC4715962}"/>
              </a:ext>
            </a:extLst>
          </p:cNvPr>
          <p:cNvPicPr>
            <a:picLocks noGrp="1" noChangeAspect="1"/>
          </p:cNvPicPr>
          <p:nvPr>
            <p:ph idx="1"/>
          </p:nvPr>
        </p:nvPicPr>
        <p:blipFill>
          <a:blip r:embed="rId2"/>
          <a:stretch>
            <a:fillRect/>
          </a:stretch>
        </p:blipFill>
        <p:spPr>
          <a:xfrm>
            <a:off x="443754" y="166058"/>
            <a:ext cx="11430000" cy="6525884"/>
          </a:xfrm>
        </p:spPr>
      </p:pic>
    </p:spTree>
    <p:extLst>
      <p:ext uri="{BB962C8B-B14F-4D97-AF65-F5344CB8AC3E}">
        <p14:creationId xmlns:p14="http://schemas.microsoft.com/office/powerpoint/2010/main" val="1342931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C13A7-BAED-B747-9969-1A159719CAFC}"/>
              </a:ext>
            </a:extLst>
          </p:cNvPr>
          <p:cNvSpPr>
            <a:spLocks noGrp="1"/>
          </p:cNvSpPr>
          <p:nvPr>
            <p:ph type="title"/>
          </p:nvPr>
        </p:nvSpPr>
        <p:spPr>
          <a:xfrm>
            <a:off x="203199" y="-186267"/>
            <a:ext cx="12158133" cy="1325563"/>
          </a:xfrm>
        </p:spPr>
        <p:txBody>
          <a:bodyPr>
            <a:normAutofit/>
          </a:bodyPr>
          <a:lstStyle/>
          <a:p>
            <a:r>
              <a:rPr lang="en-US" sz="4000" b="1" dirty="0">
                <a:solidFill>
                  <a:schemeClr val="bg1"/>
                </a:solidFill>
              </a:rPr>
              <a:t>Goodway and Robinson  -  Support for early sampling </a:t>
            </a:r>
          </a:p>
        </p:txBody>
      </p:sp>
      <p:sp>
        <p:nvSpPr>
          <p:cNvPr id="3" name="Content Placeholder 2">
            <a:extLst>
              <a:ext uri="{FF2B5EF4-FFF2-40B4-BE49-F238E27FC236}">
                <a16:creationId xmlns:a16="http://schemas.microsoft.com/office/drawing/2014/main" id="{7CF7F3F9-F5D0-2049-B70B-9F8A8F1BF487}"/>
              </a:ext>
            </a:extLst>
          </p:cNvPr>
          <p:cNvSpPr>
            <a:spLocks noGrp="1"/>
          </p:cNvSpPr>
          <p:nvPr>
            <p:ph idx="1"/>
          </p:nvPr>
        </p:nvSpPr>
        <p:spPr>
          <a:xfrm>
            <a:off x="567266" y="1456531"/>
            <a:ext cx="10515600" cy="4351338"/>
          </a:xfrm>
        </p:spPr>
        <p:txBody>
          <a:bodyPr>
            <a:normAutofit fontScale="92500" lnSpcReduction="20000"/>
          </a:bodyPr>
          <a:lstStyle/>
          <a:p>
            <a:r>
              <a:rPr lang="en-GB" dirty="0"/>
              <a:t>Early childhood years (ages 3–7): Developing fundamental motor skill competence through broad-based instructional motor skill programs </a:t>
            </a:r>
          </a:p>
          <a:p>
            <a:r>
              <a:rPr lang="en-GB" dirty="0"/>
              <a:t>Upper elementary years (ages 7–11): Sampling many sports and further refining fundamental motor skills by encouraging children to apply their fundamental motor skill competence.</a:t>
            </a:r>
          </a:p>
          <a:p>
            <a:r>
              <a:rPr lang="en-GB" dirty="0"/>
              <a:t>Middle school years (ages 11–13): Continuing sport sampling leading into one of two trajectories: more deliberate practice of sport specialization or ongoing sport sampling and development of </a:t>
            </a:r>
            <a:r>
              <a:rPr lang="en-GB" dirty="0" err="1"/>
              <a:t>skillfullness</a:t>
            </a:r>
            <a:r>
              <a:rPr lang="en-GB" dirty="0"/>
              <a:t> in enjoyable lifetime physical activities.</a:t>
            </a:r>
          </a:p>
          <a:p>
            <a:r>
              <a:rPr lang="en-GB" dirty="0"/>
              <a:t>High school years (ages 14–18): Providing opportunities to engage in sport that meet the needs of different trajectories, either an array of different recreational sports that youth choose or opportunities to enhance </a:t>
            </a:r>
            <a:r>
              <a:rPr lang="en-GB" dirty="0" err="1"/>
              <a:t>skillfullness</a:t>
            </a:r>
            <a:r>
              <a:rPr lang="en-GB" dirty="0"/>
              <a:t> through specialization and investment.</a:t>
            </a:r>
            <a:endParaRPr lang="en-US" dirty="0"/>
          </a:p>
        </p:txBody>
      </p:sp>
    </p:spTree>
    <p:extLst>
      <p:ext uri="{BB962C8B-B14F-4D97-AF65-F5344CB8AC3E}">
        <p14:creationId xmlns:p14="http://schemas.microsoft.com/office/powerpoint/2010/main" val="34449896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B7596-109A-5E4A-BA03-23EF420848E2}"/>
              </a:ext>
            </a:extLst>
          </p:cNvPr>
          <p:cNvSpPr>
            <a:spLocks noGrp="1"/>
          </p:cNvSpPr>
          <p:nvPr>
            <p:ph type="title"/>
          </p:nvPr>
        </p:nvSpPr>
        <p:spPr>
          <a:xfrm>
            <a:off x="838200" y="0"/>
            <a:ext cx="10515600" cy="1325563"/>
          </a:xfrm>
        </p:spPr>
        <p:txBody>
          <a:bodyPr/>
          <a:lstStyle/>
          <a:p>
            <a:r>
              <a:rPr lang="en-US" b="1" dirty="0">
                <a:solidFill>
                  <a:schemeClr val="bg1"/>
                </a:solidFill>
              </a:rPr>
              <a:t>Injury prevention </a:t>
            </a:r>
          </a:p>
        </p:txBody>
      </p:sp>
      <p:sp>
        <p:nvSpPr>
          <p:cNvPr id="3" name="Content Placeholder 2">
            <a:extLst>
              <a:ext uri="{FF2B5EF4-FFF2-40B4-BE49-F238E27FC236}">
                <a16:creationId xmlns:a16="http://schemas.microsoft.com/office/drawing/2014/main" id="{2B82D59D-04E9-6242-BB61-2681B7C61AEC}"/>
              </a:ext>
            </a:extLst>
          </p:cNvPr>
          <p:cNvSpPr>
            <a:spLocks noGrp="1"/>
          </p:cNvSpPr>
          <p:nvPr>
            <p:ph idx="1"/>
          </p:nvPr>
        </p:nvSpPr>
        <p:spPr>
          <a:xfrm>
            <a:off x="838200" y="1325563"/>
            <a:ext cx="10515600" cy="4351338"/>
          </a:xfrm>
        </p:spPr>
        <p:txBody>
          <a:bodyPr>
            <a:normAutofit fontScale="92500" lnSpcReduction="10000"/>
          </a:bodyPr>
          <a:lstStyle/>
          <a:p>
            <a:r>
              <a:rPr lang="en-US" dirty="0"/>
              <a:t>We have seen warnings about injury from early specialization … </a:t>
            </a:r>
          </a:p>
          <a:p>
            <a:r>
              <a:rPr lang="en-US" dirty="0"/>
              <a:t>How can developing competence avoid injury?</a:t>
            </a:r>
          </a:p>
          <a:p>
            <a:endParaRPr lang="en-US" dirty="0"/>
          </a:p>
          <a:p>
            <a:endParaRPr lang="en-US" dirty="0"/>
          </a:p>
          <a:p>
            <a:r>
              <a:rPr lang="en-US" dirty="0"/>
              <a:t>Miller et al paper …review of PL research and links to injury prevention….</a:t>
            </a:r>
            <a:r>
              <a:rPr lang="en-GB" dirty="0"/>
              <a:t> </a:t>
            </a:r>
            <a:r>
              <a:rPr lang="en-GB" i="1" dirty="0"/>
              <a:t>“The link between physical literacy and injury prevention is missing in that the physical literacy assessments that we re-viewed do not consider injury risk or injury prevention strategies. This oversight may inhibit a child’s transition into more specialized movements by neglecting to adequately prepare them for more challenging physical activities, which could leave children vulnerable to injury and life-long consequences.”</a:t>
            </a:r>
            <a:endParaRPr lang="en-US" i="1" dirty="0"/>
          </a:p>
          <a:p>
            <a:endParaRPr lang="en-US" dirty="0"/>
          </a:p>
        </p:txBody>
      </p:sp>
    </p:spTree>
    <p:extLst>
      <p:ext uri="{BB962C8B-B14F-4D97-AF65-F5344CB8AC3E}">
        <p14:creationId xmlns:p14="http://schemas.microsoft.com/office/powerpoint/2010/main" val="15859122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6F696-D583-F348-90F4-D92D1681E3A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D1CA35E-2563-0847-B16A-B6716927A8DE}"/>
              </a:ext>
            </a:extLst>
          </p:cNvPr>
          <p:cNvSpPr>
            <a:spLocks noGrp="1"/>
          </p:cNvSpPr>
          <p:nvPr>
            <p:ph idx="1"/>
          </p:nvPr>
        </p:nvSpPr>
        <p:spPr/>
        <p:txBody>
          <a:bodyPr/>
          <a:lstStyle/>
          <a:p>
            <a:r>
              <a:rPr lang="en-GB" i="1" dirty="0"/>
              <a:t>The underlying constructs of physical literacy are linked to the framework of injury prevention programs; however, physical literacy assessments do not effectively address concerns related to injury risk. As such, more emphasis needs to be placed on evaluating the quality and process that children use to perform these fundamental movement skills, including aspects of injury prevention</a:t>
            </a:r>
          </a:p>
          <a:p>
            <a:endParaRPr lang="en-GB" i="1" dirty="0"/>
          </a:p>
          <a:p>
            <a:r>
              <a:rPr lang="en-GB" dirty="0"/>
              <a:t>Thoughts?</a:t>
            </a:r>
            <a:endParaRPr lang="en-US" dirty="0"/>
          </a:p>
        </p:txBody>
      </p:sp>
    </p:spTree>
    <p:extLst>
      <p:ext uri="{BB962C8B-B14F-4D97-AF65-F5344CB8AC3E}">
        <p14:creationId xmlns:p14="http://schemas.microsoft.com/office/powerpoint/2010/main" val="848095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9830C-BF7C-3D40-B662-0876AF26222A}"/>
              </a:ext>
            </a:extLst>
          </p:cNvPr>
          <p:cNvSpPr>
            <a:spLocks noGrp="1"/>
          </p:cNvSpPr>
          <p:nvPr>
            <p:ph type="title"/>
          </p:nvPr>
        </p:nvSpPr>
        <p:spPr>
          <a:xfrm>
            <a:off x="1059873" y="-166255"/>
            <a:ext cx="10515600" cy="1325563"/>
          </a:xfrm>
        </p:spPr>
        <p:txBody>
          <a:bodyPr/>
          <a:lstStyle/>
          <a:p>
            <a:r>
              <a:rPr lang="en-US" b="1" dirty="0">
                <a:solidFill>
                  <a:schemeClr val="bg1"/>
                </a:solidFill>
              </a:rPr>
              <a:t>Lets do some functional movement ……</a:t>
            </a:r>
          </a:p>
        </p:txBody>
      </p:sp>
      <p:sp>
        <p:nvSpPr>
          <p:cNvPr id="3" name="Content Placeholder 2">
            <a:extLst>
              <a:ext uri="{FF2B5EF4-FFF2-40B4-BE49-F238E27FC236}">
                <a16:creationId xmlns:a16="http://schemas.microsoft.com/office/drawing/2014/main" id="{B0DA7F70-87A7-DF40-9FF5-90C43C513A9E}"/>
              </a:ext>
            </a:extLst>
          </p:cNvPr>
          <p:cNvSpPr>
            <a:spLocks noGrp="1"/>
          </p:cNvSpPr>
          <p:nvPr>
            <p:ph idx="1"/>
          </p:nvPr>
        </p:nvSpPr>
        <p:spPr>
          <a:xfrm>
            <a:off x="719667" y="1253331"/>
            <a:ext cx="10515600" cy="4351338"/>
          </a:xfrm>
        </p:spPr>
        <p:txBody>
          <a:bodyPr/>
          <a:lstStyle/>
          <a:p>
            <a:pPr marL="0" indent="0">
              <a:buNone/>
            </a:pPr>
            <a:r>
              <a:rPr lang="en-US" dirty="0"/>
              <a:t> </a:t>
            </a:r>
          </a:p>
        </p:txBody>
      </p:sp>
      <p:pic>
        <p:nvPicPr>
          <p:cNvPr id="4" name="Content Placeholder 4" descr="Table&#10;&#10;Description automatically generated">
            <a:extLst>
              <a:ext uri="{FF2B5EF4-FFF2-40B4-BE49-F238E27FC236}">
                <a16:creationId xmlns:a16="http://schemas.microsoft.com/office/drawing/2014/main" id="{9952534B-F2E9-D74B-9A92-86F89F5E71B6}"/>
              </a:ext>
            </a:extLst>
          </p:cNvPr>
          <p:cNvPicPr>
            <a:picLocks noChangeAspect="1"/>
          </p:cNvPicPr>
          <p:nvPr/>
        </p:nvPicPr>
        <p:blipFill>
          <a:blip r:embed="rId2"/>
          <a:stretch>
            <a:fillRect/>
          </a:stretch>
        </p:blipFill>
        <p:spPr>
          <a:xfrm>
            <a:off x="338667" y="1084609"/>
            <a:ext cx="11133666" cy="5773391"/>
          </a:xfrm>
          <a:prstGeom prst="rect">
            <a:avLst/>
          </a:prstGeom>
        </p:spPr>
      </p:pic>
    </p:spTree>
    <p:extLst>
      <p:ext uri="{BB962C8B-B14F-4D97-AF65-F5344CB8AC3E}">
        <p14:creationId xmlns:p14="http://schemas.microsoft.com/office/powerpoint/2010/main" val="35037557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92876-668D-252F-3089-E8FC5BA169B6}"/>
              </a:ext>
            </a:extLst>
          </p:cNvPr>
          <p:cNvSpPr>
            <a:spLocks noGrp="1"/>
          </p:cNvSpPr>
          <p:nvPr>
            <p:ph type="title"/>
          </p:nvPr>
        </p:nvSpPr>
        <p:spPr>
          <a:xfrm>
            <a:off x="717176" y="-174812"/>
            <a:ext cx="10515600" cy="1325563"/>
          </a:xfrm>
        </p:spPr>
        <p:txBody>
          <a:bodyPr/>
          <a:lstStyle/>
          <a:p>
            <a:r>
              <a:rPr lang="en-GB" b="1" dirty="0">
                <a:solidFill>
                  <a:schemeClr val="bg1"/>
                </a:solidFill>
              </a:rPr>
              <a:t>What do we mean by Embodied pedagogies ?</a:t>
            </a:r>
          </a:p>
        </p:txBody>
      </p:sp>
      <p:sp>
        <p:nvSpPr>
          <p:cNvPr id="3" name="Content Placeholder 2">
            <a:extLst>
              <a:ext uri="{FF2B5EF4-FFF2-40B4-BE49-F238E27FC236}">
                <a16:creationId xmlns:a16="http://schemas.microsoft.com/office/drawing/2014/main" id="{8C88B4E5-099D-318F-8F77-F470D9EB228E}"/>
              </a:ext>
            </a:extLst>
          </p:cNvPr>
          <p:cNvSpPr>
            <a:spLocks noGrp="1"/>
          </p:cNvSpPr>
          <p:nvPr>
            <p:ph idx="1"/>
          </p:nvPr>
        </p:nvSpPr>
        <p:spPr>
          <a:xfrm>
            <a:off x="717176" y="1150751"/>
            <a:ext cx="10515600" cy="4351338"/>
          </a:xfrm>
        </p:spPr>
        <p:txBody>
          <a:bodyPr>
            <a:normAutofit/>
          </a:bodyPr>
          <a:lstStyle/>
          <a:p>
            <a:r>
              <a:rPr lang="en-GB" dirty="0"/>
              <a:t>See whitehead page 5…’That every individual was endowed with a valuable embodied capability was ignored’</a:t>
            </a:r>
          </a:p>
          <a:p>
            <a:pPr marL="0" indent="0">
              <a:buNone/>
            </a:pPr>
            <a:r>
              <a:rPr lang="en-GB" dirty="0"/>
              <a:t>P10 – ‘rethinking attitudes to our embodied dimension’</a:t>
            </a:r>
          </a:p>
          <a:p>
            <a:pPr marL="0" indent="0">
              <a:buNone/>
            </a:pPr>
            <a:endParaRPr lang="en-GB" dirty="0"/>
          </a:p>
          <a:p>
            <a:pPr marL="0" indent="0">
              <a:buNone/>
            </a:pPr>
            <a:r>
              <a:rPr lang="en-GB" dirty="0"/>
              <a:t>Lambert 2020</a:t>
            </a:r>
          </a:p>
          <a:p>
            <a:r>
              <a:rPr lang="en-GB" dirty="0"/>
              <a:t>What is learning ‘in’ PE ?  - </a:t>
            </a:r>
          </a:p>
          <a:p>
            <a:r>
              <a:rPr lang="en-GB" dirty="0"/>
              <a:t>Recall pleasures derived from moving and having a moving body. Sensation, feelings, place….</a:t>
            </a:r>
          </a:p>
          <a:p>
            <a:endParaRPr lang="en-GB" dirty="0"/>
          </a:p>
        </p:txBody>
      </p:sp>
    </p:spTree>
    <p:extLst>
      <p:ext uri="{BB962C8B-B14F-4D97-AF65-F5344CB8AC3E}">
        <p14:creationId xmlns:p14="http://schemas.microsoft.com/office/powerpoint/2010/main" val="30578405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66E4E-BC2E-2247-A3D8-900CFAE66C55}"/>
              </a:ext>
            </a:extLst>
          </p:cNvPr>
          <p:cNvSpPr>
            <a:spLocks noGrp="1"/>
          </p:cNvSpPr>
          <p:nvPr>
            <p:ph type="title"/>
          </p:nvPr>
        </p:nvSpPr>
        <p:spPr>
          <a:xfrm>
            <a:off x="1540933" y="-169333"/>
            <a:ext cx="10515600" cy="1325563"/>
          </a:xfrm>
        </p:spPr>
        <p:txBody>
          <a:bodyPr/>
          <a:lstStyle/>
          <a:p>
            <a:r>
              <a:rPr lang="en-US" b="1" dirty="0">
                <a:solidFill>
                  <a:schemeClr val="bg1"/>
                </a:solidFill>
              </a:rPr>
              <a:t>Wright and Burrows 2006</a:t>
            </a:r>
          </a:p>
        </p:txBody>
      </p:sp>
      <p:sp>
        <p:nvSpPr>
          <p:cNvPr id="3" name="Content Placeholder 2">
            <a:extLst>
              <a:ext uri="{FF2B5EF4-FFF2-40B4-BE49-F238E27FC236}">
                <a16:creationId xmlns:a16="http://schemas.microsoft.com/office/drawing/2014/main" id="{A4922586-B4BD-1B43-93B7-F5CEC00E2E49}"/>
              </a:ext>
            </a:extLst>
          </p:cNvPr>
          <p:cNvSpPr>
            <a:spLocks noGrp="1"/>
          </p:cNvSpPr>
          <p:nvPr>
            <p:ph idx="1"/>
          </p:nvPr>
        </p:nvSpPr>
        <p:spPr>
          <a:xfrm>
            <a:off x="838200" y="1253331"/>
            <a:ext cx="10515600" cy="4351338"/>
          </a:xfrm>
        </p:spPr>
        <p:txBody>
          <a:bodyPr>
            <a:normAutofit lnSpcReduction="10000"/>
          </a:bodyPr>
          <a:lstStyle/>
          <a:p>
            <a:r>
              <a:rPr lang="en-US" dirty="0"/>
              <a:t>Is competence the same as ability in PE ?</a:t>
            </a:r>
            <a:endParaRPr lang="en-GB" dirty="0"/>
          </a:p>
          <a:p>
            <a:r>
              <a:rPr lang="en-GB" dirty="0"/>
              <a:t>“In physical education, ability has been taken up as an unproblematic attribute that can be measured and used to place children in groups based on similar abilities……..it is also taken to be a ‘competence’ that can be acted upon…….From this perspective teachers need to improve students competencies in order to impact on their ‘desire to participate’ in physical activity</a:t>
            </a:r>
          </a:p>
          <a:p>
            <a:endParaRPr lang="en-GB" dirty="0"/>
          </a:p>
          <a:p>
            <a:r>
              <a:rPr lang="en-GB" dirty="0"/>
              <a:t>Bourdieu…Capitals ….The body in modern societies has become a source of ‘physical capital’ that has considerable exchange value beyond that associated with the ability to do physical work.</a:t>
            </a:r>
          </a:p>
          <a:p>
            <a:endParaRPr lang="en-GB" dirty="0"/>
          </a:p>
          <a:p>
            <a:endParaRPr lang="en-US" dirty="0"/>
          </a:p>
        </p:txBody>
      </p:sp>
    </p:spTree>
    <p:extLst>
      <p:ext uri="{BB962C8B-B14F-4D97-AF65-F5344CB8AC3E}">
        <p14:creationId xmlns:p14="http://schemas.microsoft.com/office/powerpoint/2010/main" val="34987273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1A356-F603-6443-B881-8425430D64D0}"/>
              </a:ext>
            </a:extLst>
          </p:cNvPr>
          <p:cNvSpPr>
            <a:spLocks noGrp="1"/>
          </p:cNvSpPr>
          <p:nvPr>
            <p:ph type="title"/>
          </p:nvPr>
        </p:nvSpPr>
        <p:spPr>
          <a:xfrm>
            <a:off x="838200" y="-72232"/>
            <a:ext cx="10515600" cy="1325563"/>
          </a:xfrm>
        </p:spPr>
        <p:txBody>
          <a:bodyPr/>
          <a:lstStyle/>
          <a:p>
            <a:r>
              <a:rPr lang="en-US" b="1" dirty="0">
                <a:solidFill>
                  <a:schemeClr val="bg1"/>
                </a:solidFill>
              </a:rPr>
              <a:t>Wright and Burrows continued </a:t>
            </a:r>
          </a:p>
        </p:txBody>
      </p:sp>
      <p:sp>
        <p:nvSpPr>
          <p:cNvPr id="3" name="Content Placeholder 2">
            <a:extLst>
              <a:ext uri="{FF2B5EF4-FFF2-40B4-BE49-F238E27FC236}">
                <a16:creationId xmlns:a16="http://schemas.microsoft.com/office/drawing/2014/main" id="{5F8451B4-438C-344B-85C3-28DE851B8C06}"/>
              </a:ext>
            </a:extLst>
          </p:cNvPr>
          <p:cNvSpPr>
            <a:spLocks noGrp="1"/>
          </p:cNvSpPr>
          <p:nvPr>
            <p:ph idx="1"/>
          </p:nvPr>
        </p:nvSpPr>
        <p:spPr>
          <a:xfrm>
            <a:off x="668866" y="1253331"/>
            <a:ext cx="10515600" cy="4351338"/>
          </a:xfrm>
        </p:spPr>
        <p:txBody>
          <a:bodyPr/>
          <a:lstStyle/>
          <a:p>
            <a:r>
              <a:rPr lang="en-GB" dirty="0"/>
              <a:t>Shilling (1993)describes how the body in modern societies as become the source of physical capital, ‘the possessor of power, status and symbolic forms’ (p. 127), which can be converted into other forms of capital: economic capital (e.g. professional sports and sponsor-ship); cultural capital (e.g. scholarships to schools, colleges and universities) and social capital (e.g. alumni networks, international connections through sports organisations).</a:t>
            </a:r>
            <a:endParaRPr lang="en-US" dirty="0"/>
          </a:p>
        </p:txBody>
      </p:sp>
    </p:spTree>
    <p:extLst>
      <p:ext uri="{BB962C8B-B14F-4D97-AF65-F5344CB8AC3E}">
        <p14:creationId xmlns:p14="http://schemas.microsoft.com/office/powerpoint/2010/main" val="41864849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FB14E-0AB9-194D-9EC0-0688E1B6056E}"/>
              </a:ext>
            </a:extLst>
          </p:cNvPr>
          <p:cNvSpPr>
            <a:spLocks noGrp="1"/>
          </p:cNvSpPr>
          <p:nvPr>
            <p:ph type="title"/>
          </p:nvPr>
        </p:nvSpPr>
        <p:spPr>
          <a:xfrm>
            <a:off x="1013011" y="-201675"/>
            <a:ext cx="10515600" cy="1325563"/>
          </a:xfrm>
        </p:spPr>
        <p:txBody>
          <a:bodyPr/>
          <a:lstStyle/>
          <a:p>
            <a:r>
              <a:rPr lang="en-US" b="1" dirty="0">
                <a:solidFill>
                  <a:schemeClr val="bg1"/>
                </a:solidFill>
              </a:rPr>
              <a:t>Wright and Burrows continued </a:t>
            </a:r>
            <a:endParaRPr lang="en-US" dirty="0"/>
          </a:p>
        </p:txBody>
      </p:sp>
      <p:sp>
        <p:nvSpPr>
          <p:cNvPr id="3" name="Content Placeholder 2">
            <a:extLst>
              <a:ext uri="{FF2B5EF4-FFF2-40B4-BE49-F238E27FC236}">
                <a16:creationId xmlns:a16="http://schemas.microsoft.com/office/drawing/2014/main" id="{CC42C49C-2BD3-4C4D-9B03-3F587FEAE4FD}"/>
              </a:ext>
            </a:extLst>
          </p:cNvPr>
          <p:cNvSpPr>
            <a:spLocks noGrp="1"/>
          </p:cNvSpPr>
          <p:nvPr>
            <p:ph idx="1"/>
          </p:nvPr>
        </p:nvSpPr>
        <p:spPr>
          <a:xfrm>
            <a:off x="838200" y="1486958"/>
            <a:ext cx="10515600" cy="4351338"/>
          </a:xfrm>
        </p:spPr>
        <p:txBody>
          <a:bodyPr>
            <a:normAutofit lnSpcReduction="10000"/>
          </a:bodyPr>
          <a:lstStyle/>
          <a:p>
            <a:r>
              <a:rPr lang="en-GB" dirty="0"/>
              <a:t>physical capital is not only an embodied capacity to use the body, but the appearance of the body, the body as evidence of particular work on the body. This latter notion of physical capital is embedded in forms of physical education that focus on the relationship between fitness and health, where the appearance of body is assumed to be an indicator of not only good health but the work done on the body, and the dispositions to managing the self that this is taken to imply. ‘Ability’ here could arguably be equated with the appearance of the body as an indicator of ‘fitness’*that is the ‘endurance’ capacity of the body/the capacity of the body to do physical work. The value of such ability in this context seems, however, less to do with what the body can do than with what the body looks like it can do.</a:t>
            </a:r>
            <a:endParaRPr lang="en-US" dirty="0"/>
          </a:p>
        </p:txBody>
      </p:sp>
    </p:spTree>
    <p:extLst>
      <p:ext uri="{BB962C8B-B14F-4D97-AF65-F5344CB8AC3E}">
        <p14:creationId xmlns:p14="http://schemas.microsoft.com/office/powerpoint/2010/main" val="9939212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DDA06-75DE-5A42-97EA-EEAE60040043}"/>
              </a:ext>
            </a:extLst>
          </p:cNvPr>
          <p:cNvSpPr>
            <a:spLocks noGrp="1"/>
          </p:cNvSpPr>
          <p:nvPr>
            <p:ph type="title"/>
          </p:nvPr>
        </p:nvSpPr>
        <p:spPr>
          <a:xfrm>
            <a:off x="838200" y="-177054"/>
            <a:ext cx="10515600" cy="1325563"/>
          </a:xfrm>
        </p:spPr>
        <p:txBody>
          <a:bodyPr/>
          <a:lstStyle/>
          <a:p>
            <a:r>
              <a:rPr lang="en-US" b="1" dirty="0">
                <a:solidFill>
                  <a:schemeClr val="bg1"/>
                </a:solidFill>
              </a:rPr>
              <a:t>Wright and Burrows continued </a:t>
            </a:r>
            <a:endParaRPr lang="en-US" dirty="0"/>
          </a:p>
        </p:txBody>
      </p:sp>
      <p:sp>
        <p:nvSpPr>
          <p:cNvPr id="3" name="Content Placeholder 2">
            <a:extLst>
              <a:ext uri="{FF2B5EF4-FFF2-40B4-BE49-F238E27FC236}">
                <a16:creationId xmlns:a16="http://schemas.microsoft.com/office/drawing/2014/main" id="{5FFF4BBD-BD5E-C240-BE5A-F5689E652915}"/>
              </a:ext>
            </a:extLst>
          </p:cNvPr>
          <p:cNvSpPr>
            <a:spLocks noGrp="1"/>
          </p:cNvSpPr>
          <p:nvPr>
            <p:ph idx="1"/>
          </p:nvPr>
        </p:nvSpPr>
        <p:spPr>
          <a:xfrm>
            <a:off x="838200" y="1385358"/>
            <a:ext cx="10515600" cy="4351338"/>
          </a:xfrm>
        </p:spPr>
        <p:txBody>
          <a:bodyPr/>
          <a:lstStyle/>
          <a:p>
            <a:r>
              <a:rPr lang="en-GB" dirty="0"/>
              <a:t>The loss of physical capital (that is health, strength, bodily appearance) during the ageing process can also deny older adults power. First, it creates barriers to the accumulation of other forms of capital. Second, low physical capital is often directly translated into low esteem or is deemed to have poor social value. Whether in the form of bodily dispositions or in deep-seeded internalised behaviours, such as posture, demeanour or speech, the ageing body is stigmatised</a:t>
            </a:r>
          </a:p>
          <a:p>
            <a:endParaRPr lang="en-GB" dirty="0"/>
          </a:p>
          <a:p>
            <a:r>
              <a:rPr lang="en-GB" dirty="0"/>
              <a:t>We will talk about aging tomorrow morning</a:t>
            </a:r>
            <a:endParaRPr lang="en-US" dirty="0"/>
          </a:p>
        </p:txBody>
      </p:sp>
    </p:spTree>
    <p:extLst>
      <p:ext uri="{BB962C8B-B14F-4D97-AF65-F5344CB8AC3E}">
        <p14:creationId xmlns:p14="http://schemas.microsoft.com/office/powerpoint/2010/main" val="37244041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9FBE7-D84C-2045-A8E5-4A1A00867B8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CEF0680-6C05-8343-B10E-4786D008D6DE}"/>
              </a:ext>
            </a:extLst>
          </p:cNvPr>
          <p:cNvSpPr>
            <a:spLocks noGrp="1"/>
          </p:cNvSpPr>
          <p:nvPr>
            <p:ph idx="1"/>
          </p:nvPr>
        </p:nvSpPr>
        <p:spPr/>
        <p:txBody>
          <a:bodyPr/>
          <a:lstStyle/>
          <a:p>
            <a:r>
              <a:rPr lang="en-GB" dirty="0"/>
              <a:t>Whitehead’s definition seems to provide an ideal to work towards. It also provides an alternative to the attributes that Connell associates with participation in sport and masculinity……What it doesn’t have is any reference to the social and cultural contexts in which we learn and use movement; it does not acknowledge how particular repertoires of being, including movement are socially constructed in relation to gender, class, race and how particular forms of movement have relevance for particular social and cultural contexts</a:t>
            </a:r>
            <a:endParaRPr lang="en-US" dirty="0"/>
          </a:p>
        </p:txBody>
      </p:sp>
    </p:spTree>
    <p:extLst>
      <p:ext uri="{BB962C8B-B14F-4D97-AF65-F5344CB8AC3E}">
        <p14:creationId xmlns:p14="http://schemas.microsoft.com/office/powerpoint/2010/main" val="9613952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12295"/>
            <a:ext cx="10515600" cy="1325563"/>
          </a:xfrm>
        </p:spPr>
        <p:txBody>
          <a:bodyPr/>
          <a:lstStyle/>
          <a:p>
            <a:pPr algn="ctr"/>
            <a:r>
              <a:rPr lang="en-US" b="1" dirty="0">
                <a:solidFill>
                  <a:schemeClr val="bg1"/>
                </a:solidFill>
              </a:rPr>
              <a:t>Definition of Literacy</a:t>
            </a:r>
          </a:p>
        </p:txBody>
      </p:sp>
      <p:sp>
        <p:nvSpPr>
          <p:cNvPr id="3" name="Content Placeholder 2"/>
          <p:cNvSpPr>
            <a:spLocks noGrp="1"/>
          </p:cNvSpPr>
          <p:nvPr>
            <p:ph idx="1"/>
          </p:nvPr>
        </p:nvSpPr>
        <p:spPr>
          <a:xfrm>
            <a:off x="489285" y="1491332"/>
            <a:ext cx="10515600" cy="4717131"/>
          </a:xfrm>
        </p:spPr>
        <p:txBody>
          <a:bodyPr/>
          <a:lstStyle/>
          <a:p>
            <a:r>
              <a:rPr lang="en-US" dirty="0"/>
              <a:t>The ability to identify, understand, interpret, create, communicate and compute, using printed and written materials associated with varying contexts. Literacy involves a continuum of learning in enabling individuals to achieve their goals, to develop their knowledge and potential, and to participate fully in their community and wider society. (UNESCO, 2004)</a:t>
            </a:r>
          </a:p>
          <a:p>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44916" y="3976259"/>
            <a:ext cx="4347410" cy="2644674"/>
          </a:xfrm>
          <a:prstGeom prst="rect">
            <a:avLst/>
          </a:prstGeom>
        </p:spPr>
      </p:pic>
    </p:spTree>
    <p:extLst>
      <p:ext uri="{BB962C8B-B14F-4D97-AF65-F5344CB8AC3E}">
        <p14:creationId xmlns:p14="http://schemas.microsoft.com/office/powerpoint/2010/main" val="24598844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53063" y="-148222"/>
            <a:ext cx="10515600" cy="1325563"/>
          </a:xfrm>
        </p:spPr>
        <p:txBody>
          <a:bodyPr/>
          <a:lstStyle/>
          <a:p>
            <a:r>
              <a:rPr lang="en-US" b="1" dirty="0">
                <a:solidFill>
                  <a:schemeClr val="bg1"/>
                </a:solidFill>
              </a:rPr>
              <a:t>Physical Literacy</a:t>
            </a:r>
          </a:p>
        </p:txBody>
      </p:sp>
      <p:sp>
        <p:nvSpPr>
          <p:cNvPr id="3" name="Content Placeholder 2"/>
          <p:cNvSpPr>
            <a:spLocks noGrp="1"/>
          </p:cNvSpPr>
          <p:nvPr>
            <p:ph idx="1"/>
          </p:nvPr>
        </p:nvSpPr>
        <p:spPr>
          <a:xfrm>
            <a:off x="886326" y="1016920"/>
            <a:ext cx="10515600" cy="4351338"/>
          </a:xfrm>
        </p:spPr>
        <p:txBody>
          <a:bodyPr/>
          <a:lstStyle/>
          <a:p>
            <a:r>
              <a:rPr lang="en-US" dirty="0"/>
              <a:t>The ability to </a:t>
            </a:r>
            <a:r>
              <a:rPr lang="en-US" dirty="0">
                <a:solidFill>
                  <a:srgbClr val="FF0000"/>
                </a:solidFill>
              </a:rPr>
              <a:t>move with confidence and competence </a:t>
            </a:r>
            <a:r>
              <a:rPr lang="en-US" dirty="0"/>
              <a:t>using </a:t>
            </a:r>
            <a:r>
              <a:rPr lang="en-US" dirty="0">
                <a:solidFill>
                  <a:srgbClr val="FF0000"/>
                </a:solidFill>
              </a:rPr>
              <a:t>all the physical assets they have at their disposal at any given point in time across </a:t>
            </a:r>
            <a:r>
              <a:rPr lang="en-US" dirty="0"/>
              <a:t>varying contexts. </a:t>
            </a:r>
            <a:r>
              <a:rPr lang="en-US" dirty="0">
                <a:solidFill>
                  <a:srgbClr val="FF0000"/>
                </a:solidFill>
              </a:rPr>
              <a:t>Physical </a:t>
            </a:r>
            <a:r>
              <a:rPr lang="en-US" dirty="0"/>
              <a:t>Literacy involves a continuum of learning </a:t>
            </a:r>
            <a:r>
              <a:rPr lang="en-US" dirty="0">
                <a:solidFill>
                  <a:srgbClr val="FF0000"/>
                </a:solidFill>
              </a:rPr>
              <a:t>by </a:t>
            </a:r>
            <a:r>
              <a:rPr lang="en-US" dirty="0"/>
              <a:t>enabling individuals to achieve their goals, to develop their knowledge, </a:t>
            </a:r>
            <a:r>
              <a:rPr lang="en-US" dirty="0">
                <a:solidFill>
                  <a:srgbClr val="FF0000"/>
                </a:solidFill>
              </a:rPr>
              <a:t>movement </a:t>
            </a:r>
            <a:r>
              <a:rPr lang="en-US" dirty="0"/>
              <a:t>and potential, and to participate fully in their community and wider society.                                                  (Adapted from UNESCO literacy definition, 2004)</a:t>
            </a:r>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8543" y="3913888"/>
            <a:ext cx="2409791" cy="194637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69642" y="3100946"/>
            <a:ext cx="2132931" cy="2759312"/>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58727" y="3886658"/>
            <a:ext cx="3500521" cy="1951230"/>
          </a:xfrm>
          <a:prstGeom prst="rect">
            <a:avLst/>
          </a:prstGeom>
        </p:spPr>
      </p:pic>
    </p:spTree>
    <p:extLst>
      <p:ext uri="{BB962C8B-B14F-4D97-AF65-F5344CB8AC3E}">
        <p14:creationId xmlns:p14="http://schemas.microsoft.com/office/powerpoint/2010/main" val="21234859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502F2-C215-764E-8C3C-AD0A517D0517}"/>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02FEEB8D-A16A-A243-943F-C121C4F79EF6}"/>
              </a:ext>
            </a:extLst>
          </p:cNvPr>
          <p:cNvSpPr>
            <a:spLocks noGrp="1"/>
          </p:cNvSpPr>
          <p:nvPr>
            <p:ph idx="1"/>
          </p:nvPr>
        </p:nvSpPr>
        <p:spPr/>
        <p:txBody>
          <a:bodyPr/>
          <a:lstStyle/>
          <a:p>
            <a:r>
              <a:rPr lang="en-US" dirty="0"/>
              <a:t>In this paper Wright and Burrows go on to highlight data from schools in Australia where a pupil talks about being disengaged and excluded from PE as she had moved from Fiji and didn’t know what to do so never was involved……they ask what if this was a literacy situation ? With a pupil leaving school with no engagement in literature ?</a:t>
            </a:r>
          </a:p>
        </p:txBody>
      </p:sp>
    </p:spTree>
    <p:extLst>
      <p:ext uri="{BB962C8B-B14F-4D97-AF65-F5344CB8AC3E}">
        <p14:creationId xmlns:p14="http://schemas.microsoft.com/office/powerpoint/2010/main" val="383898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1B2D6-FC5F-4446-A9B7-59121D298A39}"/>
              </a:ext>
            </a:extLst>
          </p:cNvPr>
          <p:cNvSpPr>
            <a:spLocks noGrp="1"/>
          </p:cNvSpPr>
          <p:nvPr>
            <p:ph type="title"/>
          </p:nvPr>
        </p:nvSpPr>
        <p:spPr>
          <a:xfrm>
            <a:off x="990600" y="-159809"/>
            <a:ext cx="10515600" cy="1325563"/>
          </a:xfrm>
        </p:spPr>
        <p:txBody>
          <a:bodyPr/>
          <a:lstStyle/>
          <a:p>
            <a:r>
              <a:rPr lang="en-US" b="1" dirty="0">
                <a:solidFill>
                  <a:schemeClr val="bg1"/>
                </a:solidFill>
              </a:rPr>
              <a:t>Aging </a:t>
            </a:r>
          </a:p>
        </p:txBody>
      </p:sp>
      <p:sp>
        <p:nvSpPr>
          <p:cNvPr id="3" name="Content Placeholder 2">
            <a:extLst>
              <a:ext uri="{FF2B5EF4-FFF2-40B4-BE49-F238E27FC236}">
                <a16:creationId xmlns:a16="http://schemas.microsoft.com/office/drawing/2014/main" id="{9F159EF7-9EA8-234E-AB4C-B62B86A00141}"/>
              </a:ext>
            </a:extLst>
          </p:cNvPr>
          <p:cNvSpPr>
            <a:spLocks noGrp="1"/>
          </p:cNvSpPr>
          <p:nvPr>
            <p:ph idx="1"/>
          </p:nvPr>
        </p:nvSpPr>
        <p:spPr>
          <a:xfrm>
            <a:off x="448733" y="1253331"/>
            <a:ext cx="10515600" cy="4351338"/>
          </a:xfrm>
        </p:spPr>
        <p:txBody>
          <a:bodyPr/>
          <a:lstStyle/>
          <a:p>
            <a:r>
              <a:rPr lang="en-US" dirty="0"/>
              <a:t>Dr Peter Herbert</a:t>
            </a:r>
          </a:p>
        </p:txBody>
      </p:sp>
    </p:spTree>
    <p:extLst>
      <p:ext uri="{BB962C8B-B14F-4D97-AF65-F5344CB8AC3E}">
        <p14:creationId xmlns:p14="http://schemas.microsoft.com/office/powerpoint/2010/main" val="12544745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21BF4-22D5-1645-9BA1-CF2D7512D6A9}"/>
              </a:ext>
            </a:extLst>
          </p:cNvPr>
          <p:cNvSpPr>
            <a:spLocks noGrp="1"/>
          </p:cNvSpPr>
          <p:nvPr>
            <p:ph type="title"/>
          </p:nvPr>
        </p:nvSpPr>
        <p:spPr>
          <a:xfrm>
            <a:off x="1126066" y="-159809"/>
            <a:ext cx="10515600" cy="1325563"/>
          </a:xfrm>
        </p:spPr>
        <p:txBody>
          <a:bodyPr/>
          <a:lstStyle/>
          <a:p>
            <a:r>
              <a:rPr lang="en-US" b="1" dirty="0">
                <a:solidFill>
                  <a:schemeClr val="bg1"/>
                </a:solidFill>
              </a:rPr>
              <a:t>Assessment prep / literature / referencing </a:t>
            </a:r>
          </a:p>
        </p:txBody>
      </p:sp>
      <p:sp>
        <p:nvSpPr>
          <p:cNvPr id="3" name="Content Placeholder 2">
            <a:extLst>
              <a:ext uri="{FF2B5EF4-FFF2-40B4-BE49-F238E27FC236}">
                <a16:creationId xmlns:a16="http://schemas.microsoft.com/office/drawing/2014/main" id="{0DCE7C06-6AAD-354E-87DB-A3F8EFF908FD}"/>
              </a:ext>
            </a:extLst>
          </p:cNvPr>
          <p:cNvSpPr>
            <a:spLocks noGrp="1"/>
          </p:cNvSpPr>
          <p:nvPr>
            <p:ph idx="1"/>
          </p:nvPr>
        </p:nvSpPr>
        <p:spPr>
          <a:xfrm>
            <a:off x="838200" y="1253331"/>
            <a:ext cx="10515600" cy="4351338"/>
          </a:xfrm>
        </p:spPr>
        <p:txBody>
          <a:bodyPr>
            <a:normAutofit lnSpcReduction="10000"/>
          </a:bodyPr>
          <a:lstStyle/>
          <a:p>
            <a:r>
              <a:rPr lang="en-US" dirty="0"/>
              <a:t>Need to organize and manage your reading. </a:t>
            </a:r>
          </a:p>
          <a:p>
            <a:endParaRPr lang="en-US" dirty="0"/>
          </a:p>
          <a:p>
            <a:endParaRPr lang="en-US" dirty="0"/>
          </a:p>
          <a:p>
            <a:r>
              <a:rPr lang="en-US" dirty="0"/>
              <a:t>Have a clear position for your paper </a:t>
            </a:r>
            <a:r>
              <a:rPr lang="en-US" i="1" dirty="0"/>
              <a:t>there will be a recorded session by Andy on Moodle in couple of weeks to help with this as well</a:t>
            </a:r>
            <a:endParaRPr lang="en-US" dirty="0"/>
          </a:p>
          <a:p>
            <a:endParaRPr lang="en-US" dirty="0"/>
          </a:p>
          <a:p>
            <a:r>
              <a:rPr lang="en-US" dirty="0"/>
              <a:t>Structure  - intro – main points – conclusion </a:t>
            </a:r>
          </a:p>
          <a:p>
            <a:endParaRPr lang="en-US" dirty="0"/>
          </a:p>
          <a:p>
            <a:r>
              <a:rPr lang="en-US" dirty="0"/>
              <a:t>Referencing  - Harvard handbook – library </a:t>
            </a:r>
          </a:p>
        </p:txBody>
      </p:sp>
    </p:spTree>
    <p:extLst>
      <p:ext uri="{BB962C8B-B14F-4D97-AF65-F5344CB8AC3E}">
        <p14:creationId xmlns:p14="http://schemas.microsoft.com/office/powerpoint/2010/main" val="13947908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D3D25-FEC0-9144-B94D-771E318E0464}"/>
              </a:ext>
            </a:extLst>
          </p:cNvPr>
          <p:cNvSpPr>
            <a:spLocks noGrp="1"/>
          </p:cNvSpPr>
          <p:nvPr>
            <p:ph type="title"/>
          </p:nvPr>
        </p:nvSpPr>
        <p:spPr>
          <a:xfrm>
            <a:off x="838200" y="-210608"/>
            <a:ext cx="10515600" cy="1325563"/>
          </a:xfrm>
        </p:spPr>
        <p:txBody>
          <a:bodyPr/>
          <a:lstStyle/>
          <a:p>
            <a:r>
              <a:rPr lang="en-US" b="1" dirty="0">
                <a:solidFill>
                  <a:schemeClr val="bg1"/>
                </a:solidFill>
              </a:rPr>
              <a:t>Assessment Questions ??</a:t>
            </a:r>
          </a:p>
        </p:txBody>
      </p:sp>
      <p:sp>
        <p:nvSpPr>
          <p:cNvPr id="3" name="Content Placeholder 2">
            <a:extLst>
              <a:ext uri="{FF2B5EF4-FFF2-40B4-BE49-F238E27FC236}">
                <a16:creationId xmlns:a16="http://schemas.microsoft.com/office/drawing/2014/main" id="{706FBDB1-E2D2-504F-BDC7-263012FFADF1}"/>
              </a:ext>
            </a:extLst>
          </p:cNvPr>
          <p:cNvSpPr>
            <a:spLocks noGrp="1"/>
          </p:cNvSpPr>
          <p:nvPr>
            <p:ph idx="1"/>
          </p:nvPr>
        </p:nvSpPr>
        <p:spPr/>
        <p:txBody>
          <a:bodyPr/>
          <a:lstStyle/>
          <a:p>
            <a:pPr marL="0" indent="0">
              <a:buNone/>
            </a:pPr>
            <a:endParaRPr lang="en-US" dirty="0"/>
          </a:p>
          <a:p>
            <a:pPr marL="0" indent="0">
              <a:buNone/>
            </a:pPr>
            <a:endParaRPr lang="en-US" dirty="0"/>
          </a:p>
          <a:p>
            <a:pPr marL="0" indent="0">
              <a:buNone/>
            </a:pPr>
            <a:r>
              <a:rPr lang="en-US"/>
              <a:t>Let’s </a:t>
            </a:r>
            <a:r>
              <a:rPr lang="en-US" dirty="0"/>
              <a:t>just talk about possible directions for </a:t>
            </a:r>
            <a:r>
              <a:rPr lang="en-US"/>
              <a:t>your assessment </a:t>
            </a:r>
          </a:p>
          <a:p>
            <a:pPr marL="0" indent="0">
              <a:buNone/>
            </a:pPr>
            <a:endParaRPr lang="en-US" dirty="0"/>
          </a:p>
          <a:p>
            <a:pPr marL="0" indent="0">
              <a:buNone/>
            </a:pPr>
            <a:r>
              <a:rPr lang="en-US" dirty="0"/>
              <a:t>Student meeting </a:t>
            </a:r>
          </a:p>
          <a:p>
            <a:pPr marL="0" indent="0">
              <a:buNone/>
            </a:pPr>
            <a:endParaRPr lang="en-US" dirty="0"/>
          </a:p>
        </p:txBody>
      </p:sp>
    </p:spTree>
    <p:extLst>
      <p:ext uri="{BB962C8B-B14F-4D97-AF65-F5344CB8AC3E}">
        <p14:creationId xmlns:p14="http://schemas.microsoft.com/office/powerpoint/2010/main" val="7165576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5C41B-9932-5340-968D-A77DEACDC3E5}"/>
              </a:ext>
            </a:extLst>
          </p:cNvPr>
          <p:cNvSpPr>
            <a:spLocks noGrp="1"/>
          </p:cNvSpPr>
          <p:nvPr>
            <p:ph type="title"/>
          </p:nvPr>
        </p:nvSpPr>
        <p:spPr>
          <a:xfrm>
            <a:off x="990600" y="-176742"/>
            <a:ext cx="10515600" cy="1325563"/>
          </a:xfrm>
        </p:spPr>
        <p:txBody>
          <a:bodyPr/>
          <a:lstStyle/>
          <a:p>
            <a:r>
              <a:rPr lang="en-US" b="1" dirty="0">
                <a:solidFill>
                  <a:schemeClr val="bg1"/>
                </a:solidFill>
              </a:rPr>
              <a:t>The outdoors and competence</a:t>
            </a:r>
          </a:p>
        </p:txBody>
      </p:sp>
      <p:sp>
        <p:nvSpPr>
          <p:cNvPr id="7" name="Content Placeholder 6">
            <a:extLst>
              <a:ext uri="{FF2B5EF4-FFF2-40B4-BE49-F238E27FC236}">
                <a16:creationId xmlns:a16="http://schemas.microsoft.com/office/drawing/2014/main" id="{90D1E3CD-F936-D04A-81EE-8EFFBC3D9231}"/>
              </a:ext>
            </a:extLst>
          </p:cNvPr>
          <p:cNvSpPr>
            <a:spLocks noGrp="1"/>
          </p:cNvSpPr>
          <p:nvPr>
            <p:ph idx="1"/>
          </p:nvPr>
        </p:nvSpPr>
        <p:spPr>
          <a:xfrm>
            <a:off x="651934" y="1253331"/>
            <a:ext cx="10515600" cy="4351338"/>
          </a:xfrm>
        </p:spPr>
        <p:txBody>
          <a:bodyPr/>
          <a:lstStyle/>
          <a:p>
            <a:r>
              <a:rPr lang="en-US" dirty="0"/>
              <a:t>If we are to give a broad range of activities how can this look beyond sport ?</a:t>
            </a:r>
          </a:p>
          <a:p>
            <a:endParaRPr lang="en-US" dirty="0"/>
          </a:p>
          <a:p>
            <a:r>
              <a:rPr lang="en-US" dirty="0"/>
              <a:t>The outdoors and some of the evidence about its contribution to physical competence</a:t>
            </a:r>
          </a:p>
          <a:p>
            <a:endParaRPr lang="en-US" dirty="0"/>
          </a:p>
          <a:p>
            <a:r>
              <a:rPr lang="en-US" dirty="0" err="1"/>
              <a:t>Fjortoft</a:t>
            </a:r>
            <a:r>
              <a:rPr lang="en-US" dirty="0"/>
              <a:t>  etc. </a:t>
            </a:r>
            <a:r>
              <a:rPr lang="en-US" dirty="0" err="1"/>
              <a:t>moodle</a:t>
            </a:r>
            <a:r>
              <a:rPr lang="en-US" dirty="0"/>
              <a:t> </a:t>
            </a:r>
          </a:p>
          <a:p>
            <a:endParaRPr lang="en-US" dirty="0"/>
          </a:p>
        </p:txBody>
      </p:sp>
    </p:spTree>
    <p:extLst>
      <p:ext uri="{BB962C8B-B14F-4D97-AF65-F5344CB8AC3E}">
        <p14:creationId xmlns:p14="http://schemas.microsoft.com/office/powerpoint/2010/main" val="9952949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4EB4F-4463-2F4A-A644-1D744D094348}"/>
              </a:ext>
            </a:extLst>
          </p:cNvPr>
          <p:cNvSpPr>
            <a:spLocks noGrp="1"/>
          </p:cNvSpPr>
          <p:nvPr>
            <p:ph type="title"/>
          </p:nvPr>
        </p:nvSpPr>
        <p:spPr>
          <a:xfrm>
            <a:off x="2243667" y="-121776"/>
            <a:ext cx="10515600" cy="1325563"/>
          </a:xfrm>
        </p:spPr>
        <p:txBody>
          <a:bodyPr/>
          <a:lstStyle/>
          <a:p>
            <a:r>
              <a:rPr lang="en-US" altLang="en-US" b="1" dirty="0">
                <a:solidFill>
                  <a:schemeClr val="bg1"/>
                </a:solidFill>
              </a:rPr>
              <a:t>Theory of Affordances</a:t>
            </a:r>
            <a:endParaRPr lang="en-US" dirty="0"/>
          </a:p>
        </p:txBody>
      </p:sp>
      <p:sp>
        <p:nvSpPr>
          <p:cNvPr id="3" name="Content Placeholder 2">
            <a:extLst>
              <a:ext uri="{FF2B5EF4-FFF2-40B4-BE49-F238E27FC236}">
                <a16:creationId xmlns:a16="http://schemas.microsoft.com/office/drawing/2014/main" id="{C4776C3F-6CD4-C94A-98F1-3A6CF56507FF}"/>
              </a:ext>
            </a:extLst>
          </p:cNvPr>
          <p:cNvSpPr>
            <a:spLocks noGrp="1"/>
          </p:cNvSpPr>
          <p:nvPr>
            <p:ph idx="1"/>
          </p:nvPr>
        </p:nvSpPr>
        <p:spPr>
          <a:xfrm>
            <a:off x="5418665" y="1253331"/>
            <a:ext cx="6002867" cy="4351338"/>
          </a:xfrm>
        </p:spPr>
        <p:txBody>
          <a:bodyPr/>
          <a:lstStyle/>
          <a:p>
            <a:r>
              <a:rPr lang="en-US" altLang="en-US" dirty="0"/>
              <a:t>Affordance theory states that the world is perceived not only in terms of object shapes and spatial relationships but also in terms of object possibilities for action (affordances) — perception drives action.                J. J. Gibson (1904-1979)</a:t>
            </a:r>
          </a:p>
          <a:p>
            <a:endParaRPr lang="en-US" altLang="en-US" dirty="0"/>
          </a:p>
          <a:p>
            <a:r>
              <a:rPr lang="en-US" altLang="en-US" dirty="0"/>
              <a:t>How does this relate to physical competence?</a:t>
            </a:r>
          </a:p>
        </p:txBody>
      </p:sp>
      <p:pic>
        <p:nvPicPr>
          <p:cNvPr id="4" name="Content Placeholder 3">
            <a:extLst>
              <a:ext uri="{FF2B5EF4-FFF2-40B4-BE49-F238E27FC236}">
                <a16:creationId xmlns:a16="http://schemas.microsoft.com/office/drawing/2014/main" id="{1B0F5528-46BF-544C-80CD-CC137EDEC6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1805" y="1027906"/>
            <a:ext cx="4684377" cy="4626307"/>
          </a:xfrm>
          <a:prstGeom prst="rect">
            <a:avLst/>
          </a:prstGeom>
        </p:spPr>
      </p:pic>
    </p:spTree>
    <p:extLst>
      <p:ext uri="{BB962C8B-B14F-4D97-AF65-F5344CB8AC3E}">
        <p14:creationId xmlns:p14="http://schemas.microsoft.com/office/powerpoint/2010/main" val="27699033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6943" y="-176051"/>
            <a:ext cx="10515600" cy="1325563"/>
          </a:xfrm>
        </p:spPr>
        <p:txBody>
          <a:bodyPr/>
          <a:lstStyle/>
          <a:p>
            <a:r>
              <a:rPr lang="en-US" b="1" dirty="0">
                <a:solidFill>
                  <a:schemeClr val="bg1"/>
                </a:solidFill>
              </a:rPr>
              <a:t>The theory of affordances </a:t>
            </a:r>
          </a:p>
        </p:txBody>
      </p:sp>
      <p:sp>
        <p:nvSpPr>
          <p:cNvPr id="3" name="Content Placeholder 2"/>
          <p:cNvSpPr>
            <a:spLocks noGrp="1"/>
          </p:cNvSpPr>
          <p:nvPr>
            <p:ph idx="1"/>
          </p:nvPr>
        </p:nvSpPr>
        <p:spPr>
          <a:xfrm>
            <a:off x="279242" y="1149512"/>
            <a:ext cx="6738257" cy="4351338"/>
          </a:xfrm>
        </p:spPr>
        <p:txBody>
          <a:bodyPr>
            <a:normAutofit fontScale="92500" lnSpcReduction="20000"/>
          </a:bodyPr>
          <a:lstStyle/>
          <a:p>
            <a:pPr marL="0" indent="0">
              <a:buNone/>
            </a:pPr>
            <a:endParaRPr lang="en-US" dirty="0"/>
          </a:p>
          <a:p>
            <a:r>
              <a:rPr lang="en-US" dirty="0"/>
              <a:t>”The affordances of the environment are what it offers to the animal, what it provides or furnishes</a:t>
            </a:r>
            <a:r>
              <a:rPr lang="is-IS" dirty="0"/>
              <a:t>…”</a:t>
            </a:r>
          </a:p>
          <a:p>
            <a:endParaRPr lang="is-IS" dirty="0"/>
          </a:p>
          <a:p>
            <a:r>
              <a:rPr lang="is-IS" dirty="0"/>
              <a:t>However, they are relevant to the animal...eg. </a:t>
            </a:r>
            <a:r>
              <a:rPr lang="en-US" dirty="0"/>
              <a:t>S</a:t>
            </a:r>
            <a:r>
              <a:rPr lang="is-IS" dirty="0"/>
              <a:t>olid ground give support for animals to stand, walk run etc. </a:t>
            </a:r>
            <a:r>
              <a:rPr lang="en-US" dirty="0"/>
              <a:t>B</a:t>
            </a:r>
            <a:r>
              <a:rPr lang="is-IS" dirty="0"/>
              <a:t>ut a marsh land and water is sink-into- able into depending on the weight of the animal ...or supporting of weight if you are a bug </a:t>
            </a:r>
          </a:p>
          <a:p>
            <a:endParaRPr lang="is-IS" dirty="0"/>
          </a:p>
          <a:p>
            <a:pPr lvl="8"/>
            <a:r>
              <a:rPr lang="en-US" dirty="0"/>
              <a:t>G</a:t>
            </a:r>
            <a:r>
              <a:rPr lang="is-IS" dirty="0"/>
              <a:t>ibson p 127</a:t>
            </a:r>
          </a:p>
        </p:txBody>
      </p:sp>
      <p:pic>
        <p:nvPicPr>
          <p:cNvPr id="4" name="Picture 4">
            <a:extLst>
              <a:ext uri="{FF2B5EF4-FFF2-40B4-BE49-F238E27FC236}">
                <a16:creationId xmlns:a16="http://schemas.microsoft.com/office/drawing/2014/main" id="{E5D7EED0-1194-2B4F-ACB0-8A3FADE8C71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315199" y="149747"/>
            <a:ext cx="3471334" cy="25897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3" descr="EYJMC951">
            <a:extLst>
              <a:ext uri="{FF2B5EF4-FFF2-40B4-BE49-F238E27FC236}">
                <a16:creationId xmlns:a16="http://schemas.microsoft.com/office/drawing/2014/main" id="{6C0DC150-3550-4F4C-A15A-5CF33DE735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18374" y="4985845"/>
            <a:ext cx="2673626" cy="18721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Content Placeholder 3">
            <a:extLst>
              <a:ext uri="{FF2B5EF4-FFF2-40B4-BE49-F238E27FC236}">
                <a16:creationId xmlns:a16="http://schemas.microsoft.com/office/drawing/2014/main" id="{92968B04-0257-CF44-98D6-8AA5FABB88A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877027" y="2852778"/>
            <a:ext cx="3282694" cy="2019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pic>
    </p:spTree>
    <p:extLst>
      <p:ext uri="{BB962C8B-B14F-4D97-AF65-F5344CB8AC3E}">
        <p14:creationId xmlns:p14="http://schemas.microsoft.com/office/powerpoint/2010/main" val="14320106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045030"/>
          </a:xfrm>
        </p:spPr>
        <p:txBody>
          <a:bodyPr/>
          <a:lstStyle/>
          <a:p>
            <a:pPr algn="ctr"/>
            <a:r>
              <a:rPr lang="en-GB" b="1" dirty="0" err="1">
                <a:solidFill>
                  <a:schemeClr val="bg1"/>
                </a:solidFill>
                <a:cs typeface="Calibri" panose="020F0502020204030204" pitchFamily="34" charset="0"/>
              </a:rPr>
              <a:t>Diolch</a:t>
            </a:r>
            <a:r>
              <a:rPr lang="en-GB" b="1">
                <a:solidFill>
                  <a:schemeClr val="bg1"/>
                </a:solidFill>
                <a:cs typeface="Calibri" panose="020F0502020204030204" pitchFamily="34" charset="0"/>
              </a:rPr>
              <a:t>/ Thank you  </a:t>
            </a:r>
          </a:p>
        </p:txBody>
      </p:sp>
      <p:sp>
        <p:nvSpPr>
          <p:cNvPr id="4" name="Content Placeholder 3"/>
          <p:cNvSpPr>
            <a:spLocks noGrp="1"/>
          </p:cNvSpPr>
          <p:nvPr>
            <p:ph idx="1"/>
          </p:nvPr>
        </p:nvSpPr>
        <p:spPr/>
        <p:txBody>
          <a:bodyPr/>
          <a:lstStyle/>
          <a:p>
            <a:r>
              <a:rPr lang="en-US">
                <a:hlinkClick r:id="rId2"/>
              </a:rPr>
              <a:t>N.wainwright@uwtsd.ac.uk</a:t>
            </a:r>
            <a:endParaRPr lang="en-US"/>
          </a:p>
          <a:p>
            <a:r>
              <a:rPr lang="en-US"/>
              <a:t>@</a:t>
            </a:r>
            <a:r>
              <a:rPr lang="en-US" err="1"/>
              <a:t>naldaw</a:t>
            </a:r>
            <a:endParaRPr lang="en-US"/>
          </a:p>
          <a:p>
            <a:r>
              <a:rPr lang="en-US"/>
              <a:t>@</a:t>
            </a:r>
            <a:r>
              <a:rPr lang="en-US" err="1"/>
              <a:t>Phys_Lit_Wales</a:t>
            </a:r>
            <a:endParaRPr lang="en-US"/>
          </a:p>
          <a:p>
            <a:endParaRPr lang="en-US"/>
          </a:p>
          <a:p>
            <a:r>
              <a:rPr lang="en-US">
                <a:hlinkClick r:id="rId3"/>
              </a:rPr>
              <a:t>www.physicalliteracy.cymru</a:t>
            </a:r>
            <a:endParaRPr lang="en-US"/>
          </a:p>
          <a:p>
            <a:endParaRPr lang="en-US"/>
          </a:p>
        </p:txBody>
      </p:sp>
    </p:spTree>
    <p:extLst>
      <p:ext uri="{BB962C8B-B14F-4D97-AF65-F5344CB8AC3E}">
        <p14:creationId xmlns:p14="http://schemas.microsoft.com/office/powerpoint/2010/main" val="32614374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EEF62C05E3CE948847BA126F0AAA57B" ma:contentTypeVersion="20" ma:contentTypeDescription="Create a new document." ma:contentTypeScope="" ma:versionID="bf15749da801df6c4d76b4c1c575166a">
  <xsd:schema xmlns:xsd="http://www.w3.org/2001/XMLSchema" xmlns:xs="http://www.w3.org/2001/XMLSchema" xmlns:p="http://schemas.microsoft.com/office/2006/metadata/properties" xmlns:ns3="917ebe23-77a0-4db3-9660-de977ba204ce" xmlns:ns4="23b19444-a407-4d64-bb54-26f24f987b4b" targetNamespace="http://schemas.microsoft.com/office/2006/metadata/properties" ma:root="true" ma:fieldsID="36d2ab1b962e95c797463246971e89d5" ns3:_="" ns4:_="">
    <xsd:import namespace="917ebe23-77a0-4db3-9660-de977ba204ce"/>
    <xsd:import namespace="23b19444-a407-4d64-bb54-26f24f987b4b"/>
    <xsd:element name="properties">
      <xsd:complexType>
        <xsd:sequence>
          <xsd:element name="documentManagement">
            <xsd:complexType>
              <xsd:all>
                <xsd:element ref="ns3:SharedWithUsers" minOccurs="0"/>
                <xsd:element ref="ns3:SharedWithDetails" minOccurs="0"/>
                <xsd:element ref="ns3:SharingHintHash" minOccurs="0"/>
                <xsd:element ref="ns3:LastSharedByUser" minOccurs="0"/>
                <xsd:element ref="ns3:LastSharedByTime"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OCR" minOccurs="0"/>
                <xsd:element ref="ns4:MediaServiceAutoKeyPoints" minOccurs="0"/>
                <xsd:element ref="ns4:MediaServiceKeyPoints" minOccurs="0"/>
                <xsd:element ref="ns4:MediaServiceLocation" minOccurs="0"/>
                <xsd:element ref="ns4:MediaLengthInSeconds" minOccurs="0"/>
                <xsd:element ref="ns4:MediaServiceSearchProperties" minOccurs="0"/>
                <xsd:element ref="ns4:_activity" minOccurs="0"/>
                <xsd:element ref="ns4:MediaServiceObjectDetectorVersions"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17ebe23-77a0-4db3-9660-de977ba204ce"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element name="LastSharedByUser" ma:index="11" nillable="true" ma:displayName="Last Shared By User" ma:description="" ma:internalName="LastSharedByUser" ma:readOnly="true">
      <xsd:simpleType>
        <xsd:restriction base="dms:Note">
          <xsd:maxLength value="255"/>
        </xsd:restriction>
      </xsd:simpleType>
    </xsd:element>
    <xsd:element name="LastSharedByTime" ma:index="12" nillable="true" ma:displayName="Last Shared By Time" ma:description="" ma:internalName="LastSharedByTim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23b19444-a407-4d64-bb54-26f24f987b4b" elementFormDefault="qualified">
    <xsd:import namespace="http://schemas.microsoft.com/office/2006/documentManagement/types"/>
    <xsd:import namespace="http://schemas.microsoft.com/office/infopath/2007/PartnerControls"/>
    <xsd:element name="MediaServiceMetadata" ma:index="13" nillable="true" ma:displayName="MediaServiceMetadata" ma:description="" ma:hidden="true" ma:internalName="MediaServiceMetadata" ma:readOnly="true">
      <xsd:simpleType>
        <xsd:restriction base="dms:Note"/>
      </xsd:simpleType>
    </xsd:element>
    <xsd:element name="MediaServiceFastMetadata" ma:index="14" nillable="true" ma:displayName="MediaServiceFastMetadata" ma:description="" ma:hidden="true" ma:internalName="MediaServiceFastMetadata" ma:readOnly="true">
      <xsd:simpleType>
        <xsd:restriction base="dms:Note"/>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AutoKeyPoints" ma:index="20" nillable="true" ma:displayName="MediaServiceAutoKeyPoints" ma:hidden="true" ma:internalName="MediaServiceAutoKeyPoints" ma:readOnly="true">
      <xsd:simpleType>
        <xsd:restriction base="dms:Note"/>
      </xsd:simpleType>
    </xsd:element>
    <xsd:element name="MediaServiceKeyPoints" ma:index="21" nillable="true" ma:displayName="KeyPoints" ma:internalName="MediaServiceKeyPoints" ma:readOnly="true">
      <xsd:simpleType>
        <xsd:restriction base="dms:Note">
          <xsd:maxLength value="255"/>
        </xsd:restriction>
      </xsd:simpleType>
    </xsd:element>
    <xsd:element name="MediaServiceLocation" ma:index="22" nillable="true" ma:displayName="Location" ma:internalName="MediaServiceLocation" ma:readOnly="true">
      <xsd:simpleType>
        <xsd:restriction base="dms:Text"/>
      </xsd:simpleType>
    </xsd:element>
    <xsd:element name="MediaLengthInSeconds" ma:index="23" nillable="true" ma:displayName="Length (seconds)" ma:internalName="MediaLengthInSeconds" ma:readOnly="true">
      <xsd:simpleType>
        <xsd:restriction base="dms:Unknow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_activity" ma:index="25" nillable="true" ma:displayName="_activity" ma:hidden="true" ma:internalName="_activity">
      <xsd:simpleType>
        <xsd:restriction base="dms:Note"/>
      </xsd:simpleType>
    </xsd:element>
    <xsd:element name="MediaServiceObjectDetectorVersions" ma:index="26" nillable="true" ma:displayName="MediaServiceObjectDetectorVersions" ma:hidden="true" ma:indexed="true" ma:internalName="MediaServiceObjectDetectorVersions" ma:readOnly="true">
      <xsd:simpleType>
        <xsd:restriction base="dms:Text"/>
      </xsd:simpleType>
    </xsd:element>
    <xsd:element name="MediaServiceSystemTags" ma:index="27"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23b19444-a407-4d64-bb54-26f24f987b4b" xsi:nil="true"/>
  </documentManagement>
</p:properties>
</file>

<file path=customXml/itemProps1.xml><?xml version="1.0" encoding="utf-8"?>
<ds:datastoreItem xmlns:ds="http://schemas.openxmlformats.org/officeDocument/2006/customXml" ds:itemID="{2D4F96AA-C970-46CB-AE84-EE5E8647FA0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17ebe23-77a0-4db3-9660-de977ba204ce"/>
    <ds:schemaRef ds:uri="23b19444-a407-4d64-bb54-26f24f987b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BDCE205-37B1-4035-AAB5-36934EED7BE8}">
  <ds:schemaRefs>
    <ds:schemaRef ds:uri="http://schemas.microsoft.com/sharepoint/v3/contenttype/forms"/>
  </ds:schemaRefs>
</ds:datastoreItem>
</file>

<file path=customXml/itemProps3.xml><?xml version="1.0" encoding="utf-8"?>
<ds:datastoreItem xmlns:ds="http://schemas.openxmlformats.org/officeDocument/2006/customXml" ds:itemID="{1D2C2302-7908-430D-BB0D-46BD5B9775AD}">
  <ds:schemaRefs>
    <ds:schemaRef ds:uri="http://schemas.microsoft.com/office/2006/documentManagement/types"/>
    <ds:schemaRef ds:uri="http://purl.org/dc/elements/1.1/"/>
    <ds:schemaRef ds:uri="http://purl.org/dc/dcmitype/"/>
    <ds:schemaRef ds:uri="http://schemas.openxmlformats.org/package/2006/metadata/core-properties"/>
    <ds:schemaRef ds:uri="http://schemas.microsoft.com/office/2006/metadata/properties"/>
    <ds:schemaRef ds:uri="23b19444-a407-4d64-bb54-26f24f987b4b"/>
    <ds:schemaRef ds:uri="http://www.w3.org/XML/1998/namespace"/>
    <ds:schemaRef ds:uri="http://schemas.microsoft.com/office/infopath/2007/PartnerControls"/>
    <ds:schemaRef ds:uri="917ebe23-77a0-4db3-9660-de977ba204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3093</TotalTime>
  <Words>2166</Words>
  <Application>Microsoft Office PowerPoint</Application>
  <PresentationFormat>Widescreen</PresentationFormat>
  <Paragraphs>167</Paragraphs>
  <Slides>35</Slides>
  <Notes>6</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35</vt:i4>
      </vt:variant>
    </vt:vector>
  </HeadingPairs>
  <TitlesOfParts>
    <vt:vector size="44" baseType="lpstr">
      <vt:lpstr>Arial</vt:lpstr>
      <vt:lpstr>Calibri</vt:lpstr>
      <vt:lpstr>Calibri Light</vt:lpstr>
      <vt:lpstr>Candara</vt:lpstr>
      <vt:lpstr>Times New Roman</vt:lpstr>
      <vt:lpstr>Wingdings</vt:lpstr>
      <vt:lpstr>Office Theme</vt:lpstr>
      <vt:lpstr>Custom Design</vt:lpstr>
      <vt:lpstr>1_Custom Design</vt:lpstr>
      <vt:lpstr>Developing and Supporting Physical Competence  Weekend 2 </vt:lpstr>
      <vt:lpstr>  Overview of the 2 days</vt:lpstr>
      <vt:lpstr>Assessment 2</vt:lpstr>
      <vt:lpstr>What do we mean by Embodied pedagogies ?</vt:lpstr>
      <vt:lpstr>PowerPoint Presentation</vt:lpstr>
      <vt:lpstr>PowerPoint Presentation</vt:lpstr>
      <vt:lpstr>PowerPoint Presentation</vt:lpstr>
      <vt:lpstr>Cote….to sample or specialize </vt:lpstr>
      <vt:lpstr> </vt:lpstr>
      <vt:lpstr>Many organisations have LTAD pathways </vt:lpstr>
      <vt:lpstr>Early specialization …Meyer et al 2015 paper 1 </vt:lpstr>
      <vt:lpstr>PowerPoint Presentation</vt:lpstr>
      <vt:lpstr>PowerPoint Presentation</vt:lpstr>
      <vt:lpstr>Meyer et al., 2015 paper 2</vt:lpstr>
      <vt:lpstr>PowerPoint Presentation</vt:lpstr>
      <vt:lpstr>Goodway and Robinson  -  Support for early sampling </vt:lpstr>
      <vt:lpstr>Injury prevention </vt:lpstr>
      <vt:lpstr>PowerPoint Presentation</vt:lpstr>
      <vt:lpstr>Lets do some functional movement ……</vt:lpstr>
      <vt:lpstr>What do we mean by Embodied pedagogies ?</vt:lpstr>
      <vt:lpstr>Wright and Burrows 2006</vt:lpstr>
      <vt:lpstr>Wright and Burrows continued </vt:lpstr>
      <vt:lpstr>Wright and Burrows continued </vt:lpstr>
      <vt:lpstr>Wright and Burrows continued </vt:lpstr>
      <vt:lpstr>PowerPoint Presentation</vt:lpstr>
      <vt:lpstr>Definition of Literacy</vt:lpstr>
      <vt:lpstr>Physical Literacy</vt:lpstr>
      <vt:lpstr>PowerPoint Presentation</vt:lpstr>
      <vt:lpstr>Aging </vt:lpstr>
      <vt:lpstr>Assessment prep / literature / referencing </vt:lpstr>
      <vt:lpstr>Assessment Questions ??</vt:lpstr>
      <vt:lpstr>The outdoors and competence</vt:lpstr>
      <vt:lpstr>Theory of Affordances</vt:lpstr>
      <vt:lpstr>The theory of affordances </vt:lpstr>
      <vt:lpstr>Diolch/ 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Supporting Physical Development  in Early Childhood  BMSA4000</dc:title>
  <dc:creator>Amanda John (0501153)</dc:creator>
  <cp:lastModifiedBy>Nalda Wainwright</cp:lastModifiedBy>
  <cp:revision>9</cp:revision>
  <dcterms:created xsi:type="dcterms:W3CDTF">2019-09-16T14:48:23Z</dcterms:created>
  <dcterms:modified xsi:type="dcterms:W3CDTF">2023-11-17T16:28:11Z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0x010100CEEF62C05E3CE948847BA126F0AAA57B</vt:lpwstr>
  </property>
</Properties>
</file>