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2.xml" ContentType="application/vnd.openxmlformats-officedocument.theme+xml"/>
  <Override PartName="/ppt/slideLayouts/slideLayout36.xml" ContentType="application/vnd.openxmlformats-officedocument.presentationml.slideLayout+xml"/>
  <Override PartName="/ppt/theme/theme1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4.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5.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16.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7.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8.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19.xml" ContentType="application/vnd.openxmlformats-officedocument.theme+xml"/>
  <Override PartName="/ppt/slideLayouts/slideLayout76.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38"/>
  </p:notesMasterIdLst>
  <p:sldIdLst>
    <p:sldId id="719" r:id="rId24"/>
    <p:sldId id="825" r:id="rId25"/>
    <p:sldId id="844" r:id="rId26"/>
    <p:sldId id="848" r:id="rId27"/>
    <p:sldId id="849" r:id="rId28"/>
    <p:sldId id="847" r:id="rId29"/>
    <p:sldId id="846" r:id="rId30"/>
    <p:sldId id="838" r:id="rId31"/>
    <p:sldId id="845" r:id="rId32"/>
    <p:sldId id="850" r:id="rId33"/>
    <p:sldId id="851" r:id="rId34"/>
    <p:sldId id="852" r:id="rId35"/>
    <p:sldId id="853" r:id="rId36"/>
    <p:sldId id="720"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99"/>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4" d="100"/>
          <a:sy n="94" d="100"/>
        </p:scale>
        <p:origin x="75" y="7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presProps" Target="presProps.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25/09/2024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a:p>
        </p:txBody>
      </p:sp>
    </p:spTree>
    <p:extLst>
      <p:ext uri="{BB962C8B-B14F-4D97-AF65-F5344CB8AC3E}">
        <p14:creationId xmlns:p14="http://schemas.microsoft.com/office/powerpoint/2010/main" val="3990441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a:p>
        </p:txBody>
      </p:sp>
    </p:spTree>
    <p:extLst>
      <p:ext uri="{BB962C8B-B14F-4D97-AF65-F5344CB8AC3E}">
        <p14:creationId xmlns:p14="http://schemas.microsoft.com/office/powerpoint/2010/main" val="10089784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a:p>
        </p:txBody>
      </p:sp>
    </p:spTree>
    <p:extLst>
      <p:ext uri="{BB962C8B-B14F-4D97-AF65-F5344CB8AC3E}">
        <p14:creationId xmlns:p14="http://schemas.microsoft.com/office/powerpoint/2010/main" val="130862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a:p>
        </p:txBody>
      </p:sp>
    </p:spTree>
    <p:extLst>
      <p:ext uri="{BB962C8B-B14F-4D97-AF65-F5344CB8AC3E}">
        <p14:creationId xmlns:p14="http://schemas.microsoft.com/office/powerpoint/2010/main" val="15100581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a:p>
        </p:txBody>
      </p:sp>
    </p:spTree>
    <p:extLst>
      <p:ext uri="{BB962C8B-B14F-4D97-AF65-F5344CB8AC3E}">
        <p14:creationId xmlns:p14="http://schemas.microsoft.com/office/powerpoint/2010/main" val="42731469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a:p>
        </p:txBody>
      </p:sp>
    </p:spTree>
    <p:extLst>
      <p:ext uri="{BB962C8B-B14F-4D97-AF65-F5344CB8AC3E}">
        <p14:creationId xmlns:p14="http://schemas.microsoft.com/office/powerpoint/2010/main" val="29837965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a:p>
        </p:txBody>
      </p:sp>
    </p:spTree>
    <p:extLst>
      <p:ext uri="{BB962C8B-B14F-4D97-AF65-F5344CB8AC3E}">
        <p14:creationId xmlns:p14="http://schemas.microsoft.com/office/powerpoint/2010/main" val="25685632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a:p>
        </p:txBody>
      </p:sp>
    </p:spTree>
    <p:extLst>
      <p:ext uri="{BB962C8B-B14F-4D97-AF65-F5344CB8AC3E}">
        <p14:creationId xmlns:p14="http://schemas.microsoft.com/office/powerpoint/2010/main" val="33089923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a:p>
        </p:txBody>
      </p:sp>
    </p:spTree>
    <p:extLst>
      <p:ext uri="{BB962C8B-B14F-4D97-AF65-F5344CB8AC3E}">
        <p14:creationId xmlns:p14="http://schemas.microsoft.com/office/powerpoint/2010/main" val="9096218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a:p>
        </p:txBody>
      </p:sp>
    </p:spTree>
    <p:extLst>
      <p:ext uri="{BB962C8B-B14F-4D97-AF65-F5344CB8AC3E}">
        <p14:creationId xmlns:p14="http://schemas.microsoft.com/office/powerpoint/2010/main" val="7899538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a:p>
        </p:txBody>
      </p:sp>
    </p:spTree>
    <p:extLst>
      <p:ext uri="{BB962C8B-B14F-4D97-AF65-F5344CB8AC3E}">
        <p14:creationId xmlns:p14="http://schemas.microsoft.com/office/powerpoint/2010/main" val="24155853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a:p>
        </p:txBody>
      </p:sp>
    </p:spTree>
    <p:extLst>
      <p:ext uri="{BB962C8B-B14F-4D97-AF65-F5344CB8AC3E}">
        <p14:creationId xmlns:p14="http://schemas.microsoft.com/office/powerpoint/2010/main" val="10576503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theme" Target="../theme/theme12.xml"/><Relationship Id="rId2" Type="http://schemas.openxmlformats.org/officeDocument/2006/relationships/slideLayout" Target="../slideLayouts/slideLayout35.xml"/><Relationship Id="rId1" Type="http://schemas.openxmlformats.org/officeDocument/2006/relationships/slideLayout" Target="../slideLayouts/slideLayout34.xml"/><Relationship Id="rId4" Type="http://schemas.openxmlformats.org/officeDocument/2006/relationships/image" Target="../media/image13.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6.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39.xml"/><Relationship Id="rId7" Type="http://schemas.openxmlformats.org/officeDocument/2006/relationships/image" Target="../media/image15.png"/><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theme" Target="../theme/theme14.xml"/><Relationship Id="rId5" Type="http://schemas.openxmlformats.org/officeDocument/2006/relationships/slideLayout" Target="../slideLayouts/slideLayout41.xml"/><Relationship Id="rId4"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4.xml"/><Relationship Id="rId7" Type="http://schemas.openxmlformats.org/officeDocument/2006/relationships/image" Target="../media/image16.png"/><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theme" Target="../theme/theme15.xml"/><Relationship Id="rId5" Type="http://schemas.openxmlformats.org/officeDocument/2006/relationships/slideLayout" Target="../slideLayouts/slideLayout46.xml"/><Relationship Id="rId4" Type="http://schemas.openxmlformats.org/officeDocument/2006/relationships/slideLayout" Target="../slideLayouts/slideLayout45.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49.xml"/><Relationship Id="rId7" Type="http://schemas.openxmlformats.org/officeDocument/2006/relationships/image" Target="../media/image17.png"/><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theme" Target="../theme/theme16.xml"/><Relationship Id="rId5" Type="http://schemas.openxmlformats.org/officeDocument/2006/relationships/slideLayout" Target="../slideLayouts/slideLayout51.xml"/><Relationship Id="rId4" Type="http://schemas.openxmlformats.org/officeDocument/2006/relationships/slideLayout" Target="../slideLayouts/slideLayout50.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7.xml"/><Relationship Id="rId7" Type="http://schemas.openxmlformats.org/officeDocument/2006/relationships/theme" Target="../theme/theme18.xml"/><Relationship Id="rId2" Type="http://schemas.openxmlformats.org/officeDocument/2006/relationships/slideLayout" Target="../slideLayouts/slideLayout66.xml"/><Relationship Id="rId1" Type="http://schemas.openxmlformats.org/officeDocument/2006/relationships/slideLayout" Target="../slideLayouts/slideLayout65.xml"/><Relationship Id="rId6" Type="http://schemas.openxmlformats.org/officeDocument/2006/relationships/slideLayout" Target="../slideLayouts/slideLayout70.xml"/><Relationship Id="rId5" Type="http://schemas.openxmlformats.org/officeDocument/2006/relationships/slideLayout" Target="../slideLayouts/slideLayout69.xml"/><Relationship Id="rId4" Type="http://schemas.openxmlformats.org/officeDocument/2006/relationships/slideLayout" Target="../slideLayouts/slideLayout68.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3.xml"/><Relationship Id="rId7" Type="http://schemas.openxmlformats.org/officeDocument/2006/relationships/image" Target="../media/image24.png"/><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theme" Target="../theme/theme19.xml"/><Relationship Id="rId5" Type="http://schemas.openxmlformats.org/officeDocument/2006/relationships/slideLayout" Target="../slideLayouts/slideLayout75.xml"/><Relationship Id="rId4" Type="http://schemas.openxmlformats.org/officeDocument/2006/relationships/slideLayout" Target="../slideLayouts/slideLayout74.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4"/>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30.xml"/></Relationships>
</file>

<file path=ppt/slides/_rels/slide3.xml.rels><?xml version="1.0" encoding="UTF-8" standalone="yes"?>
<Relationships xmlns="http://schemas.openxmlformats.org/package/2006/relationships"><Relationship Id="rId3" Type="http://schemas.openxmlformats.org/officeDocument/2006/relationships/image" Target="../media/image27.gif"/><Relationship Id="rId2" Type="http://schemas.openxmlformats.org/officeDocument/2006/relationships/notesSlide" Target="../notesSlides/notesSlide2.xml"/><Relationship Id="rId1" Type="http://schemas.openxmlformats.org/officeDocument/2006/relationships/slideLayout" Target="../slideLayouts/slideLayout30.xml"/></Relationships>
</file>

<file path=ppt/slides/_rels/slide4.xml.rels><?xml version="1.0" encoding="UTF-8" standalone="yes"?>
<Relationships xmlns="http://schemas.openxmlformats.org/package/2006/relationships"><Relationship Id="rId3" Type="http://schemas.openxmlformats.org/officeDocument/2006/relationships/image" Target="../media/image28.gif"/><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3" Type="http://schemas.openxmlformats.org/officeDocument/2006/relationships/image" Target="../media/image29.gif"/><Relationship Id="rId2" Type="http://schemas.openxmlformats.org/officeDocument/2006/relationships/notesSlide" Target="../notesSlides/notesSlide4.xml"/><Relationship Id="rId1" Type="http://schemas.openxmlformats.org/officeDocument/2006/relationships/slideLayout" Target="../slideLayouts/slideLayout30.xml"/></Relationships>
</file>

<file path=ppt/slides/_rels/slide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30.xml"/><Relationship Id="rId5" Type="http://schemas.openxmlformats.org/officeDocument/2006/relationships/image" Target="../media/image32.png"/><Relationship Id="rId4" Type="http://schemas.openxmlformats.org/officeDocument/2006/relationships/image" Target="../media/image31.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30.xml"/><Relationship Id="rId6" Type="http://schemas.openxmlformats.org/officeDocument/2006/relationships/image" Target="../media/image74.png"/><Relationship Id="rId5" Type="http://schemas.openxmlformats.org/officeDocument/2006/relationships/image" Target="../media/image73.png"/><Relationship Id="rId4" Type="http://schemas.openxmlformats.org/officeDocument/2006/relationships/image" Target="../media/image72.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1.xml"/><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3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876182" y="4335285"/>
            <a:ext cx="5315818" cy="3088946"/>
          </a:xfrm>
        </p:spPr>
        <p:txBody>
          <a:body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2047314" y="188452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latin typeface="Cambria" panose="02040503050406030204" pitchFamily="18" charset="0"/>
                <a:ea typeface="Cambria" panose="02040503050406030204" pitchFamily="18" charset="0"/>
                <a:cs typeface="Arial"/>
              </a:rPr>
              <a:t>Module Name	: Radio Frequency Systems</a:t>
            </a:r>
          </a:p>
          <a:p>
            <a:r>
              <a:rPr lang="en-GB" sz="2200" b="1" dirty="0">
                <a:latin typeface="Cambria" panose="02040503050406030204" pitchFamily="18" charset="0"/>
                <a:ea typeface="Cambria" panose="02040503050406030204" pitchFamily="18" charset="0"/>
                <a:cs typeface="Arial"/>
              </a:rPr>
              <a:t>Module Code	: ACDA5019</a:t>
            </a:r>
          </a:p>
          <a:p>
            <a:r>
              <a:rPr lang="en-GB" sz="2200" b="1" dirty="0">
                <a:latin typeface="Cambria" panose="02040503050406030204" pitchFamily="18" charset="0"/>
                <a:ea typeface="Cambria" panose="02040503050406030204" pitchFamily="18" charset="0"/>
                <a:cs typeface="Arial"/>
              </a:rPr>
              <a:t>Topic 		: AM - Demodulation</a:t>
            </a:r>
          </a:p>
          <a:p>
            <a:r>
              <a:rPr lang="en-GB" sz="2200" b="1" dirty="0">
                <a:latin typeface="Cambria" panose="02040503050406030204" pitchFamily="18" charset="0"/>
                <a:ea typeface="Cambria" panose="02040503050406030204" pitchFamily="18" charset="0"/>
                <a:cs typeface="Arial"/>
              </a:rPr>
              <a:t>Lecture 	: 2</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2 - Amplitude Modulation</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447040" y="1120479"/>
            <a:ext cx="11594969" cy="1325563"/>
          </a:xfrm>
        </p:spPr>
        <p:txBody>
          <a:bodyPr>
            <a:normAutofit/>
          </a:bodyPr>
          <a:lstStyle/>
          <a:p>
            <a:r>
              <a:rPr lang="en-GB" sz="3200" b="1" dirty="0"/>
              <a:t>Amplitude Demodulation</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695960" y="2279762"/>
            <a:ext cx="9570720" cy="3697174"/>
          </a:xfrm>
        </p:spPr>
        <p:txBody>
          <a:bodyPr>
            <a:noAutofit/>
          </a:bodyPr>
          <a:lstStyle/>
          <a:p>
            <a:pPr algn="just">
              <a:lnSpc>
                <a:spcPct val="150000"/>
              </a:lnSpc>
            </a:pPr>
            <a:r>
              <a:rPr lang="en-GB" sz="2200" dirty="0"/>
              <a:t>The process of extracting an original message signal from the modulated wave is known as detection or demodulation.</a:t>
            </a:r>
          </a:p>
        </p:txBody>
      </p:sp>
      <p:pic>
        <p:nvPicPr>
          <p:cNvPr id="7" name="Picture 6">
            <a:extLst>
              <a:ext uri="{FF2B5EF4-FFF2-40B4-BE49-F238E27FC236}">
                <a16:creationId xmlns:a16="http://schemas.microsoft.com/office/drawing/2014/main" id="{598CCA7E-5AC3-B562-F8C6-BF170D5B7BDB}"/>
              </a:ext>
            </a:extLst>
          </p:cNvPr>
          <p:cNvPicPr>
            <a:picLocks noChangeAspect="1"/>
          </p:cNvPicPr>
          <p:nvPr/>
        </p:nvPicPr>
        <p:blipFill>
          <a:blip r:embed="rId3"/>
          <a:stretch>
            <a:fillRect/>
          </a:stretch>
        </p:blipFill>
        <p:spPr>
          <a:xfrm>
            <a:off x="890692" y="3605325"/>
            <a:ext cx="10137988" cy="2764906"/>
          </a:xfrm>
          <a:prstGeom prst="rect">
            <a:avLst/>
          </a:prstGeom>
        </p:spPr>
      </p:pic>
    </p:spTree>
    <p:extLst>
      <p:ext uri="{BB962C8B-B14F-4D97-AF65-F5344CB8AC3E}">
        <p14:creationId xmlns:p14="http://schemas.microsoft.com/office/powerpoint/2010/main" val="19260085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2 - Amplitude Modulation</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217236" y="864525"/>
            <a:ext cx="11594969" cy="875961"/>
          </a:xfrm>
        </p:spPr>
        <p:txBody>
          <a:bodyPr>
            <a:normAutofit/>
          </a:bodyPr>
          <a:lstStyle/>
          <a:p>
            <a:r>
              <a:rPr lang="en-GB" sz="3200" b="1" dirty="0"/>
              <a:t>Signal from the Antenna</a:t>
            </a:r>
          </a:p>
        </p:txBody>
      </p:sp>
      <p:sp>
        <p:nvSpPr>
          <p:cNvPr id="17" name="Content Placeholder 16">
            <a:extLst>
              <a:ext uri="{FF2B5EF4-FFF2-40B4-BE49-F238E27FC236}">
                <a16:creationId xmlns:a16="http://schemas.microsoft.com/office/drawing/2014/main" id="{A0724047-499E-6876-F049-F66836C175F9}"/>
              </a:ext>
            </a:extLst>
          </p:cNvPr>
          <p:cNvSpPr>
            <a:spLocks noGrp="1"/>
          </p:cNvSpPr>
          <p:nvPr>
            <p:ph idx="1"/>
          </p:nvPr>
        </p:nvSpPr>
        <p:spPr>
          <a:xfrm>
            <a:off x="541906" y="4856421"/>
            <a:ext cx="11594969" cy="3007255"/>
          </a:xfrm>
        </p:spPr>
        <p:txBody>
          <a:bodyPr>
            <a:normAutofit/>
          </a:bodyPr>
          <a:lstStyle/>
          <a:p>
            <a:r>
              <a:rPr lang="en-GB" sz="2200" dirty="0"/>
              <a:t>The three main reasons for signal distortion in transmission impairment are</a:t>
            </a:r>
          </a:p>
          <a:p>
            <a:pPr marL="0" indent="0">
              <a:buNone/>
            </a:pPr>
            <a:r>
              <a:rPr lang="en-GB" sz="2200" dirty="0"/>
              <a:t>   	-Environmental parameters.</a:t>
            </a:r>
          </a:p>
          <a:p>
            <a:pPr marL="0" indent="0">
              <a:buNone/>
            </a:pPr>
            <a:r>
              <a:rPr lang="en-GB" sz="2200" dirty="0"/>
              <a:t>  	-Properties of the transmission medium.</a:t>
            </a:r>
          </a:p>
          <a:p>
            <a:pPr marL="0" indent="0">
              <a:buNone/>
            </a:pPr>
            <a:r>
              <a:rPr lang="en-GB" sz="2200" dirty="0"/>
              <a:t>              -The distance between the transmission end and receiving end.</a:t>
            </a:r>
          </a:p>
          <a:p>
            <a:endParaRPr lang="en-GB" sz="2200" dirty="0"/>
          </a:p>
        </p:txBody>
      </p:sp>
      <p:pic>
        <p:nvPicPr>
          <p:cNvPr id="18" name="Picture 17" descr="Background pattern&#10;&#10;Description automatically generated">
            <a:extLst>
              <a:ext uri="{FF2B5EF4-FFF2-40B4-BE49-F238E27FC236}">
                <a16:creationId xmlns:a16="http://schemas.microsoft.com/office/drawing/2014/main" id="{AD729E57-2C71-7106-51A7-E6CBB6769A66}"/>
              </a:ext>
            </a:extLst>
          </p:cNvPr>
          <p:cNvPicPr>
            <a:picLocks noChangeAspect="1"/>
          </p:cNvPicPr>
          <p:nvPr/>
        </p:nvPicPr>
        <p:blipFill>
          <a:blip r:embed="rId3">
            <a:biLevel thresh="75000"/>
          </a:blip>
          <a:stretch>
            <a:fillRect/>
          </a:stretch>
        </p:blipFill>
        <p:spPr>
          <a:xfrm>
            <a:off x="541906" y="1609585"/>
            <a:ext cx="11019725" cy="3302004"/>
          </a:xfrm>
          <a:prstGeom prst="rect">
            <a:avLst/>
          </a:prstGeom>
        </p:spPr>
      </p:pic>
    </p:spTree>
    <p:extLst>
      <p:ext uri="{BB962C8B-B14F-4D97-AF65-F5344CB8AC3E}">
        <p14:creationId xmlns:p14="http://schemas.microsoft.com/office/powerpoint/2010/main" val="22635605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2 - Amplitude Modulation</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4</a:t>
            </a:fld>
            <a:endParaRPr lang="en-GB"/>
          </a:p>
        </p:txBody>
      </p:sp>
      <p:pic>
        <p:nvPicPr>
          <p:cNvPr id="7" name="Picture 6" descr="Background pattern&#10;&#10;Description automatically generated with medium confidence">
            <a:extLst>
              <a:ext uri="{FF2B5EF4-FFF2-40B4-BE49-F238E27FC236}">
                <a16:creationId xmlns:a16="http://schemas.microsoft.com/office/drawing/2014/main" id="{B59C7206-1A1A-9FB3-9E71-2DEE77510012}"/>
              </a:ext>
            </a:extLst>
          </p:cNvPr>
          <p:cNvPicPr>
            <a:picLocks noChangeAspect="1"/>
          </p:cNvPicPr>
          <p:nvPr/>
        </p:nvPicPr>
        <p:blipFill>
          <a:blip r:embed="rId3">
            <a:clrChange>
              <a:clrFrom>
                <a:srgbClr val="FCFCFF"/>
              </a:clrFrom>
              <a:clrTo>
                <a:srgbClr val="FCFCFF">
                  <a:alpha val="0"/>
                </a:srgbClr>
              </a:clrTo>
            </a:clrChange>
          </a:blip>
          <a:stretch>
            <a:fillRect/>
          </a:stretch>
        </p:blipFill>
        <p:spPr>
          <a:xfrm>
            <a:off x="777240" y="2548540"/>
            <a:ext cx="9433249" cy="4532980"/>
          </a:xfrm>
          <a:prstGeom prst="rect">
            <a:avLst/>
          </a:prstGeom>
        </p:spPr>
      </p:pic>
      <p:sp>
        <p:nvSpPr>
          <p:cNvPr id="8" name="TextBox 7">
            <a:extLst>
              <a:ext uri="{FF2B5EF4-FFF2-40B4-BE49-F238E27FC236}">
                <a16:creationId xmlns:a16="http://schemas.microsoft.com/office/drawing/2014/main" id="{C324F749-FA5F-A281-9110-8B3CFD665AF0}"/>
              </a:ext>
            </a:extLst>
          </p:cNvPr>
          <p:cNvSpPr txBox="1"/>
          <p:nvPr/>
        </p:nvSpPr>
        <p:spPr>
          <a:xfrm>
            <a:off x="546806" y="1132841"/>
            <a:ext cx="9513853" cy="1508105"/>
          </a:xfrm>
          <a:prstGeom prst="rect">
            <a:avLst/>
          </a:prstGeom>
          <a:noFill/>
        </p:spPr>
        <p:txBody>
          <a:bodyPr wrap="square" rtlCol="0">
            <a:spAutoFit/>
          </a:bodyPr>
          <a:lstStyle/>
          <a:p>
            <a:r>
              <a:rPr lang="en-US" sz="2400" b="1" dirty="0"/>
              <a:t>RF Amplifier</a:t>
            </a:r>
          </a:p>
          <a:p>
            <a:endParaRPr lang="en-US" sz="2000" b="1" dirty="0"/>
          </a:p>
          <a:p>
            <a:r>
              <a:rPr lang="en-US" sz="2400" dirty="0"/>
              <a:t>The  Amplifier not only amplifies the desired signal but also amplifies the noise during transmission and noise from the amplifier.</a:t>
            </a:r>
          </a:p>
        </p:txBody>
      </p:sp>
    </p:spTree>
    <p:extLst>
      <p:ext uri="{BB962C8B-B14F-4D97-AF65-F5344CB8AC3E}">
        <p14:creationId xmlns:p14="http://schemas.microsoft.com/office/powerpoint/2010/main" val="2170303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2 - Amplitude Modulation</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5</a:t>
            </a:fld>
            <a:endParaRPr lang="en-GB"/>
          </a:p>
        </p:txBody>
      </p:sp>
      <p:sp>
        <p:nvSpPr>
          <p:cNvPr id="2" name="TextBox 1">
            <a:extLst>
              <a:ext uri="{FF2B5EF4-FFF2-40B4-BE49-F238E27FC236}">
                <a16:creationId xmlns:a16="http://schemas.microsoft.com/office/drawing/2014/main" id="{514C924C-1D36-3176-7BEA-37D19FF69ADE}"/>
              </a:ext>
            </a:extLst>
          </p:cNvPr>
          <p:cNvSpPr txBox="1"/>
          <p:nvPr/>
        </p:nvSpPr>
        <p:spPr>
          <a:xfrm>
            <a:off x="150017" y="1180079"/>
            <a:ext cx="9344508" cy="1569660"/>
          </a:xfrm>
          <a:prstGeom prst="rect">
            <a:avLst/>
          </a:prstGeom>
          <a:noFill/>
        </p:spPr>
        <p:txBody>
          <a:bodyPr wrap="square" rtlCol="0">
            <a:spAutoFit/>
          </a:bodyPr>
          <a:lstStyle/>
          <a:p>
            <a:r>
              <a:rPr lang="en-US" sz="2400" b="1" dirty="0">
                <a:latin typeface="Cambria" panose="02040503050406030204" pitchFamily="18" charset="0"/>
                <a:ea typeface="Cambria" panose="02040503050406030204" pitchFamily="18" charset="0"/>
              </a:rPr>
              <a:t>Filter(High Pass Filter)</a:t>
            </a:r>
          </a:p>
          <a:p>
            <a:r>
              <a:rPr lang="en-US" sz="2400" b="1" dirty="0">
                <a:latin typeface="Cambria" panose="02040503050406030204" pitchFamily="18" charset="0"/>
                <a:ea typeface="Cambria" panose="02040503050406030204" pitchFamily="18" charset="0"/>
              </a:rPr>
              <a:t>        </a:t>
            </a:r>
          </a:p>
          <a:p>
            <a:r>
              <a:rPr lang="en-US" sz="2400" dirty="0">
                <a:latin typeface="Cambria" panose="02040503050406030204" pitchFamily="18" charset="0"/>
                <a:ea typeface="Cambria" panose="02040503050406030204" pitchFamily="18" charset="0"/>
              </a:rPr>
              <a:t>Filters the noise signals from the amplifier and passes only the desired frequency.</a:t>
            </a:r>
          </a:p>
        </p:txBody>
      </p:sp>
      <p:pic>
        <p:nvPicPr>
          <p:cNvPr id="3" name="Picture 2" descr="Diagram&#10;&#10;Description automatically generated">
            <a:extLst>
              <a:ext uri="{FF2B5EF4-FFF2-40B4-BE49-F238E27FC236}">
                <a16:creationId xmlns:a16="http://schemas.microsoft.com/office/drawing/2014/main" id="{B378FD18-B5EB-D804-6C82-5D6F098F745D}"/>
              </a:ext>
            </a:extLst>
          </p:cNvPr>
          <p:cNvPicPr>
            <a:picLocks noChangeAspect="1"/>
          </p:cNvPicPr>
          <p:nvPr/>
        </p:nvPicPr>
        <p:blipFill>
          <a:blip r:embed="rId3">
            <a:biLevel thresh="75000"/>
          </a:blip>
          <a:stretch>
            <a:fillRect/>
          </a:stretch>
        </p:blipFill>
        <p:spPr>
          <a:xfrm>
            <a:off x="1142789" y="2858335"/>
            <a:ext cx="8687218" cy="3461000"/>
          </a:xfrm>
          <a:prstGeom prst="rect">
            <a:avLst/>
          </a:prstGeom>
        </p:spPr>
      </p:pic>
      <p:sp>
        <p:nvSpPr>
          <p:cNvPr id="5" name="Slide Number Placeholder 3">
            <a:extLst>
              <a:ext uri="{FF2B5EF4-FFF2-40B4-BE49-F238E27FC236}">
                <a16:creationId xmlns:a16="http://schemas.microsoft.com/office/drawing/2014/main" id="{C73DE742-1F53-6640-D8A8-6CAD6CF4B176}"/>
              </a:ext>
            </a:extLst>
          </p:cNvPr>
          <p:cNvSpPr txBox="1">
            <a:spLocks/>
          </p:cNvSpPr>
          <p:nvPr/>
        </p:nvSpPr>
        <p:spPr>
          <a:xfrm>
            <a:off x="5486398" y="7006153"/>
            <a:ext cx="5768529" cy="1445857"/>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r>
              <a:rPr lang="en-US" sz="2800">
                <a:solidFill>
                  <a:schemeClr val="tx1">
                    <a:alpha val="15000"/>
                  </a:schemeClr>
                </a:solidFill>
                <a:latin typeface="+mj-lt"/>
              </a:rPr>
              <a:t>15</a:t>
            </a:r>
            <a:endParaRPr lang="en-US" sz="2800" dirty="0">
              <a:solidFill>
                <a:schemeClr val="tx1">
                  <a:alpha val="15000"/>
                </a:schemeClr>
              </a:solidFill>
              <a:latin typeface="+mj-lt"/>
            </a:endParaRPr>
          </a:p>
        </p:txBody>
      </p:sp>
    </p:spTree>
    <p:extLst>
      <p:ext uri="{BB962C8B-B14F-4D97-AF65-F5344CB8AC3E}">
        <p14:creationId xmlns:p14="http://schemas.microsoft.com/office/powerpoint/2010/main" val="784924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2 - Amplitude Modulation</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6</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447040" y="1120479"/>
            <a:ext cx="11594969" cy="1325563"/>
          </a:xfrm>
        </p:spPr>
        <p:txBody>
          <a:bodyPr>
            <a:normAutofit/>
          </a:bodyPr>
          <a:lstStyle/>
          <a:p>
            <a:r>
              <a:rPr lang="en-GB" sz="3200" b="1" dirty="0"/>
              <a:t>Envelope Detector</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1027498" y="4138729"/>
            <a:ext cx="8467027" cy="3697174"/>
          </a:xfrm>
        </p:spPr>
        <p:txBody>
          <a:bodyPr>
            <a:noAutofit/>
          </a:bodyPr>
          <a:lstStyle/>
          <a:p>
            <a:pPr algn="just">
              <a:lnSpc>
                <a:spcPct val="150000"/>
              </a:lnSpc>
            </a:pPr>
            <a:r>
              <a:rPr lang="en-GB" sz="2200" dirty="0"/>
              <a:t>An envelope detector is an electronic circuit that takes a high-frequency signal as input and provides an output which is the envelope of the original signal. </a:t>
            </a:r>
          </a:p>
          <a:p>
            <a:pPr algn="just">
              <a:lnSpc>
                <a:spcPct val="150000"/>
              </a:lnSpc>
            </a:pPr>
            <a:r>
              <a:rPr lang="en-GB" sz="2200" dirty="0"/>
              <a:t>Envelope Detector is a Non-Coherent type of demodulation technique.</a:t>
            </a:r>
          </a:p>
          <a:p>
            <a:pPr marL="0" indent="0" algn="just">
              <a:lnSpc>
                <a:spcPct val="150000"/>
              </a:lnSpc>
              <a:buNone/>
            </a:pPr>
            <a:endParaRPr lang="en-GB" sz="2200" dirty="0"/>
          </a:p>
        </p:txBody>
      </p:sp>
      <p:pic>
        <p:nvPicPr>
          <p:cNvPr id="6" name="Picture 5">
            <a:extLst>
              <a:ext uri="{FF2B5EF4-FFF2-40B4-BE49-F238E27FC236}">
                <a16:creationId xmlns:a16="http://schemas.microsoft.com/office/drawing/2014/main" id="{26D82930-AEF7-2D51-4E0B-918C9B1BF7D2}"/>
              </a:ext>
            </a:extLst>
          </p:cNvPr>
          <p:cNvPicPr>
            <a:picLocks noChangeAspect="1"/>
          </p:cNvPicPr>
          <p:nvPr/>
        </p:nvPicPr>
        <p:blipFill>
          <a:blip r:embed="rId3"/>
          <a:stretch>
            <a:fillRect/>
          </a:stretch>
        </p:blipFill>
        <p:spPr>
          <a:xfrm>
            <a:off x="3733083" y="1783260"/>
            <a:ext cx="3699674" cy="2011998"/>
          </a:xfrm>
          <a:prstGeom prst="rect">
            <a:avLst/>
          </a:prstGeom>
        </p:spPr>
      </p:pic>
      <p:pic>
        <p:nvPicPr>
          <p:cNvPr id="13" name="Picture 12">
            <a:extLst>
              <a:ext uri="{FF2B5EF4-FFF2-40B4-BE49-F238E27FC236}">
                <a16:creationId xmlns:a16="http://schemas.microsoft.com/office/drawing/2014/main" id="{475E7C32-1A54-110F-704A-C3884215EEC8}"/>
              </a:ext>
            </a:extLst>
          </p:cNvPr>
          <p:cNvPicPr>
            <a:picLocks noChangeAspect="1"/>
          </p:cNvPicPr>
          <p:nvPr/>
        </p:nvPicPr>
        <p:blipFill>
          <a:blip r:embed="rId4"/>
          <a:stretch>
            <a:fillRect/>
          </a:stretch>
        </p:blipFill>
        <p:spPr>
          <a:xfrm>
            <a:off x="580453" y="2342684"/>
            <a:ext cx="2882202" cy="1194321"/>
          </a:xfrm>
          <a:prstGeom prst="rect">
            <a:avLst/>
          </a:prstGeom>
        </p:spPr>
      </p:pic>
      <p:pic>
        <p:nvPicPr>
          <p:cNvPr id="15" name="Picture 14">
            <a:extLst>
              <a:ext uri="{FF2B5EF4-FFF2-40B4-BE49-F238E27FC236}">
                <a16:creationId xmlns:a16="http://schemas.microsoft.com/office/drawing/2014/main" id="{BAEB7B28-836B-F0B5-CFC7-F442493346D0}"/>
              </a:ext>
            </a:extLst>
          </p:cNvPr>
          <p:cNvPicPr>
            <a:picLocks noChangeAspect="1"/>
          </p:cNvPicPr>
          <p:nvPr/>
        </p:nvPicPr>
        <p:blipFill>
          <a:blip r:embed="rId5"/>
          <a:stretch>
            <a:fillRect/>
          </a:stretch>
        </p:blipFill>
        <p:spPr>
          <a:xfrm>
            <a:off x="7857988" y="2084717"/>
            <a:ext cx="3464062" cy="1871132"/>
          </a:xfrm>
          <a:prstGeom prst="rect">
            <a:avLst/>
          </a:prstGeom>
        </p:spPr>
      </p:pic>
    </p:spTree>
    <p:extLst>
      <p:ext uri="{BB962C8B-B14F-4D97-AF65-F5344CB8AC3E}">
        <p14:creationId xmlns:p14="http://schemas.microsoft.com/office/powerpoint/2010/main" val="4167325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2 - Amplitude Modulation</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7</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76595" y="1335213"/>
            <a:ext cx="11594969" cy="569840"/>
          </a:xfrm>
        </p:spPr>
        <p:txBody>
          <a:bodyPr>
            <a:noAutofit/>
          </a:bodyPr>
          <a:lstStyle/>
          <a:p>
            <a:r>
              <a:rPr lang="en-GB" sz="2800" b="1" dirty="0"/>
              <a:t>Working Principle:</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979234" y="2278627"/>
            <a:ext cx="9989689" cy="3735653"/>
          </a:xfrm>
        </p:spPr>
        <p:txBody>
          <a:bodyPr>
            <a:noAutofit/>
          </a:bodyPr>
          <a:lstStyle/>
          <a:p>
            <a:pPr marL="447675" indent="-447675" algn="just">
              <a:lnSpc>
                <a:spcPct val="150000"/>
              </a:lnSpc>
            </a:pPr>
            <a:r>
              <a:rPr lang="en-GB" sz="2400" dirty="0"/>
              <a:t>The AM signal (with a high-frequency carrier) enters the circuit.</a:t>
            </a:r>
          </a:p>
          <a:p>
            <a:pPr marL="447675" indent="-447675" algn="just">
              <a:lnSpc>
                <a:spcPct val="150000"/>
              </a:lnSpc>
            </a:pPr>
            <a:r>
              <a:rPr lang="en-GB" sz="2400" dirty="0"/>
              <a:t>The diode rectifies the signal, allowing only the positive half-cycles to pass.</a:t>
            </a:r>
          </a:p>
          <a:p>
            <a:pPr marL="447675" indent="-447675" algn="just">
              <a:lnSpc>
                <a:spcPct val="150000"/>
              </a:lnSpc>
            </a:pPr>
            <a:r>
              <a:rPr lang="en-GB" sz="2400" dirty="0"/>
              <a:t>The capacitor charges to the peak voltage of the rectified signal and discharges through the resistor. This follows the envelope of the AM signal.</a:t>
            </a:r>
          </a:p>
          <a:p>
            <a:pPr marL="447675" indent="-447675" algn="just">
              <a:lnSpc>
                <a:spcPct val="150000"/>
              </a:lnSpc>
            </a:pPr>
            <a:r>
              <a:rPr lang="en-GB" sz="2400" dirty="0"/>
              <a:t>The result at the output is a smooth waveform representing the modulating signal (the original message) without the high-frequency carrier.</a:t>
            </a:r>
          </a:p>
        </p:txBody>
      </p:sp>
    </p:spTree>
    <p:extLst>
      <p:ext uri="{BB962C8B-B14F-4D97-AF65-F5344CB8AC3E}">
        <p14:creationId xmlns:p14="http://schemas.microsoft.com/office/powerpoint/2010/main" val="681689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2 - Amplitude Modulation</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8</a:t>
            </a:fld>
            <a:endParaRPr lang="en-GB"/>
          </a:p>
        </p:txBody>
      </p:sp>
      <p:pic>
        <p:nvPicPr>
          <p:cNvPr id="6" name="Picture 6" descr="A picture containing text, clock&#10;&#10;Description automatically generated">
            <a:extLst>
              <a:ext uri="{FF2B5EF4-FFF2-40B4-BE49-F238E27FC236}">
                <a16:creationId xmlns:a16="http://schemas.microsoft.com/office/drawing/2014/main" id="{D913C9F2-40CB-E0DC-31DB-6E64DCD56882}"/>
              </a:ext>
            </a:extLst>
          </p:cNvPr>
          <p:cNvPicPr>
            <a:picLocks noGrp="1" noChangeAspect="1"/>
          </p:cNvPicPr>
          <p:nvPr>
            <p:ph idx="1"/>
          </p:nvPr>
        </p:nvPicPr>
        <p:blipFill>
          <a:blip r:embed="rId3"/>
          <a:stretch>
            <a:fillRect/>
          </a:stretch>
        </p:blipFill>
        <p:spPr>
          <a:xfrm>
            <a:off x="537004" y="3793604"/>
            <a:ext cx="4135728" cy="2531235"/>
          </a:xfrm>
        </p:spPr>
      </p:pic>
      <p:sp>
        <p:nvSpPr>
          <p:cNvPr id="8" name="Slide Number Placeholder 4">
            <a:extLst>
              <a:ext uri="{FF2B5EF4-FFF2-40B4-BE49-F238E27FC236}">
                <a16:creationId xmlns:a16="http://schemas.microsoft.com/office/drawing/2014/main" id="{91D4BD1D-F570-AE04-A3BB-385A050E18F3}"/>
              </a:ext>
            </a:extLst>
          </p:cNvPr>
          <p:cNvSpPr txBox="1">
            <a:spLocks/>
          </p:cNvSpPr>
          <p:nvPr/>
        </p:nvSpPr>
        <p:spPr>
          <a:xfrm>
            <a:off x="0" y="0"/>
            <a:ext cx="0" cy="0"/>
          </a:xfr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82685A-BD3A-4230-8D85-804689F67293}" type="slidenum">
              <a:rPr lang="en-GB" smtClean="0"/>
              <a:pPr/>
              <a:t>8</a:t>
            </a:fld>
            <a:endParaRPr lang="en-GB"/>
          </a:p>
        </p:txBody>
      </p:sp>
      <p:sp>
        <p:nvSpPr>
          <p:cNvPr id="10" name="TextBox 9">
            <a:extLst>
              <a:ext uri="{FF2B5EF4-FFF2-40B4-BE49-F238E27FC236}">
                <a16:creationId xmlns:a16="http://schemas.microsoft.com/office/drawing/2014/main" id="{D62F4468-50ED-97CB-04EF-485860FE6289}"/>
              </a:ext>
            </a:extLst>
          </p:cNvPr>
          <p:cNvSpPr txBox="1"/>
          <p:nvPr/>
        </p:nvSpPr>
        <p:spPr>
          <a:xfrm>
            <a:off x="211072" y="1242598"/>
            <a:ext cx="11930128" cy="2532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000" b="1" dirty="0">
                <a:latin typeface="+mj-lt"/>
                <a:ea typeface="Lato"/>
                <a:cs typeface="Lato"/>
              </a:rPr>
              <a:t>Low Pass Filter </a:t>
            </a:r>
          </a:p>
          <a:p>
            <a:pPr marL="625475" indent="-265113">
              <a:lnSpc>
                <a:spcPct val="150000"/>
              </a:lnSpc>
              <a:buFont typeface="Arial" panose="020B0604020202020204" pitchFamily="34" charset="0"/>
              <a:buChar char="•"/>
            </a:pPr>
            <a:r>
              <a:rPr lang="en-GB" sz="2200" b="1" dirty="0">
                <a:latin typeface="+mj-lt"/>
                <a:ea typeface="Lato"/>
                <a:cs typeface="Calibri" panose="020F0502020204030204"/>
              </a:rPr>
              <a:t>The output of the detector contains ripples. So, it is need to connect the output to the Low Pass Filter.</a:t>
            </a:r>
          </a:p>
          <a:p>
            <a:pPr marL="625475" indent="-265113">
              <a:lnSpc>
                <a:spcPct val="150000"/>
              </a:lnSpc>
              <a:buFont typeface="Arial" panose="020B0604020202020204" pitchFamily="34" charset="0"/>
              <a:buChar char="•"/>
            </a:pPr>
            <a:r>
              <a:rPr lang="en-US" sz="2200" dirty="0">
                <a:latin typeface="Calibri "/>
                <a:ea typeface="Lato"/>
                <a:cs typeface="Lato"/>
              </a:rPr>
              <a:t>The low pass filter only allows low-frequency signals from 0Hz to its cut-off frequency, </a:t>
            </a:r>
            <a:r>
              <a:rPr lang="en-US" sz="2200" dirty="0" err="1">
                <a:latin typeface="Calibri "/>
                <a:ea typeface="Lato"/>
                <a:cs typeface="Lato"/>
              </a:rPr>
              <a:t>ƒc</a:t>
            </a:r>
            <a:r>
              <a:rPr lang="en-US" sz="2200" dirty="0">
                <a:latin typeface="Calibri "/>
                <a:ea typeface="Lato"/>
                <a:cs typeface="Lato"/>
              </a:rPr>
              <a:t> point to pass while blocking those any higher frequency.</a:t>
            </a:r>
            <a:endParaRPr lang="en-US" sz="2200" dirty="0">
              <a:latin typeface="Calibri "/>
              <a:ea typeface="Cambria"/>
              <a:cs typeface="Calibri"/>
            </a:endParaRPr>
          </a:p>
        </p:txBody>
      </p:sp>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BBE7CA6B-A99B-9B31-20B2-4EE08A5EE7E2}"/>
                  </a:ext>
                </a:extLst>
              </p:cNvPr>
              <p:cNvSpPr txBox="1"/>
              <p:nvPr/>
            </p:nvSpPr>
            <p:spPr>
              <a:xfrm>
                <a:off x="5821678" y="3509102"/>
                <a:ext cx="3019425" cy="1070421"/>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2200" i="1" smtClean="0">
                          <a:effectLst/>
                          <a:latin typeface="Cambria Math" panose="02040503050406030204" pitchFamily="18" charset="0"/>
                          <a:ea typeface="Calibri" panose="020F0502020204030204" pitchFamily="34" charset="0"/>
                          <a:cs typeface="Times New Roman" panose="02020603050405020304" pitchFamily="18" charset="0"/>
                        </a:rPr>
                        <m:t>𝑉</m:t>
                      </m:r>
                      <m:r>
                        <a:rPr lang="en-US" sz="2200" i="1" baseline="-25000">
                          <a:effectLst/>
                          <a:latin typeface="Cambria Math" panose="02040503050406030204" pitchFamily="18" charset="0"/>
                          <a:ea typeface="Calibri" panose="020F0502020204030204" pitchFamily="34" charset="0"/>
                          <a:cs typeface="Times New Roman" panose="02020603050405020304" pitchFamily="18" charset="0"/>
                        </a:rPr>
                        <m:t>𝑜𝑢𝑡</m:t>
                      </m:r>
                      <m:r>
                        <a:rPr lang="en-US" sz="2200" i="1" baseline="-25000">
                          <a:effectLst/>
                          <a:latin typeface="Cambria Math" panose="02040503050406030204" pitchFamily="18" charset="0"/>
                          <a:ea typeface="Calibri" panose="020F0502020204030204" pitchFamily="34" charset="0"/>
                          <a:cs typeface="Times New Roman" panose="02020603050405020304" pitchFamily="18" charset="0"/>
                        </a:rPr>
                        <m:t> = </m:t>
                      </m:r>
                      <m:f>
                        <m:fPr>
                          <m:ctrlPr>
                            <a:rPr lang="en-US" sz="22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200" i="1">
                              <a:effectLst/>
                              <a:latin typeface="Cambria Math" panose="02040503050406030204" pitchFamily="18" charset="0"/>
                              <a:ea typeface="Calibri" panose="020F0502020204030204" pitchFamily="34" charset="0"/>
                              <a:cs typeface="Times New Roman" panose="02020603050405020304" pitchFamily="18" charset="0"/>
                            </a:rPr>
                            <m:t>𝑋𝑐</m:t>
                          </m:r>
                        </m:num>
                        <m:den>
                          <m:r>
                            <a:rPr lang="en-US" sz="2200" i="1">
                              <a:effectLst/>
                              <a:latin typeface="Cambria Math" panose="02040503050406030204" pitchFamily="18" charset="0"/>
                              <a:ea typeface="Calibri" panose="020F0502020204030204" pitchFamily="34" charset="0"/>
                              <a:cs typeface="Cambria Math" panose="02040503050406030204" pitchFamily="18" charset="0"/>
                            </a:rPr>
                            <m:t>𝑋𝑐</m:t>
                          </m:r>
                          <m:r>
                            <a:rPr lang="en-US" sz="2200" i="1">
                              <a:effectLst/>
                              <a:latin typeface="Cambria Math" panose="02040503050406030204" pitchFamily="18" charset="0"/>
                              <a:ea typeface="Calibri" panose="020F0502020204030204" pitchFamily="34" charset="0"/>
                              <a:cs typeface="Cambria Math" panose="02040503050406030204" pitchFamily="18" charset="0"/>
                            </a:rPr>
                            <m:t>+</m:t>
                          </m:r>
                          <m:r>
                            <a:rPr lang="en-US" sz="2200" i="1">
                              <a:effectLst/>
                              <a:latin typeface="Cambria Math" panose="02040503050406030204" pitchFamily="18" charset="0"/>
                              <a:ea typeface="Calibri" panose="020F0502020204030204" pitchFamily="34" charset="0"/>
                              <a:cs typeface="Cambria Math" panose="02040503050406030204" pitchFamily="18" charset="0"/>
                            </a:rPr>
                            <m:t>𝑅</m:t>
                          </m:r>
                        </m:den>
                      </m:f>
                      <m:r>
                        <a:rPr lang="en-US" sz="2200" i="1">
                          <a:effectLst/>
                          <a:latin typeface="Cambria Math" panose="02040503050406030204" pitchFamily="18" charset="0"/>
                          <a:ea typeface="Calibri" panose="020F0502020204030204" pitchFamily="34" charset="0"/>
                          <a:cs typeface="Times New Roman" panose="02020603050405020304" pitchFamily="18" charset="0"/>
                        </a:rPr>
                        <m:t>∗</m:t>
                      </m:r>
                      <m:r>
                        <a:rPr lang="en-US" sz="2200" i="1">
                          <a:effectLst/>
                          <a:latin typeface="Cambria Math" panose="02040503050406030204" pitchFamily="18" charset="0"/>
                          <a:ea typeface="Calibri" panose="020F0502020204030204" pitchFamily="34" charset="0"/>
                          <a:cs typeface="Times New Roman" panose="02020603050405020304" pitchFamily="18" charset="0"/>
                        </a:rPr>
                        <m:t>𝑉𝑖𝑛</m:t>
                      </m:r>
                      <m:r>
                        <a:rPr lang="en-US" sz="2200" i="1">
                          <a:effectLst/>
                          <a:latin typeface="Cambria Math" panose="02040503050406030204" pitchFamily="18" charset="0"/>
                          <a:ea typeface="Calibri" panose="020F0502020204030204" pitchFamily="34" charset="0"/>
                          <a:cs typeface="Times New Roman" panose="02020603050405020304" pitchFamily="18" charset="0"/>
                        </a:rPr>
                        <m:t> </m:t>
                      </m:r>
                    </m:oMath>
                  </m:oMathPara>
                </a14:m>
                <a:endParaRPr lang="en-US" sz="2200" dirty="0">
                  <a:effectLst/>
                  <a:latin typeface="Cambria" panose="02040503050406030204" pitchFamily="18" charset="0"/>
                  <a:ea typeface="Cambria" panose="02040503050406030204" pitchFamily="18" charset="0"/>
                  <a:cs typeface="Times New Roman" panose="02020603050405020304" pitchFamily="18" charset="0"/>
                </a:endParaRPr>
              </a:p>
              <a:p>
                <a:endParaRPr lang="en-US" sz="2200" dirty="0">
                  <a:latin typeface="Cambria" panose="02040503050406030204" pitchFamily="18" charset="0"/>
                  <a:ea typeface="Cambria" panose="02040503050406030204" pitchFamily="18" charset="0"/>
                </a:endParaRPr>
              </a:p>
            </p:txBody>
          </p:sp>
        </mc:Choice>
        <mc:Fallback xmlns="">
          <p:sp>
            <p:nvSpPr>
              <p:cNvPr id="11" name="TextBox 10">
                <a:extLst>
                  <a:ext uri="{FF2B5EF4-FFF2-40B4-BE49-F238E27FC236}">
                    <a16:creationId xmlns:a16="http://schemas.microsoft.com/office/drawing/2014/main" id="{BBE7CA6B-A99B-9B31-20B2-4EE08A5EE7E2}"/>
                  </a:ext>
                </a:extLst>
              </p:cNvPr>
              <p:cNvSpPr txBox="1">
                <a:spLocks noRot="1" noChangeAspect="1" noMove="1" noResize="1" noEditPoints="1" noAdjustHandles="1" noChangeArrowheads="1" noChangeShapeType="1" noTextEdit="1"/>
              </p:cNvSpPr>
              <p:nvPr/>
            </p:nvSpPr>
            <p:spPr>
              <a:xfrm>
                <a:off x="5821678" y="3509102"/>
                <a:ext cx="3019425" cy="1070421"/>
              </a:xfrm>
              <a:prstGeom prst="rect">
                <a:avLst/>
              </a:prstGeom>
              <a:blipFill>
                <a:blip r:embed="rId4"/>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A84456F9-9F48-493E-2415-42CD195508EB}"/>
                  </a:ext>
                </a:extLst>
              </p:cNvPr>
              <p:cNvSpPr txBox="1"/>
              <p:nvPr/>
            </p:nvSpPr>
            <p:spPr>
              <a:xfrm>
                <a:off x="5912804" y="4876140"/>
                <a:ext cx="6167436" cy="572273"/>
              </a:xfrm>
              <a:prstGeom prst="rect">
                <a:avLst/>
              </a:prstGeom>
              <a:noFill/>
            </p:spPr>
            <p:txBody>
              <a:bodyPr wrap="square">
                <a:spAutoFit/>
              </a:bodyPr>
              <a:lstStyle/>
              <a:p>
                <a:r>
                  <a:rPr lang="en-US" sz="2200" dirty="0">
                    <a:latin typeface="Cambria" panose="02040503050406030204" pitchFamily="18" charset="0"/>
                    <a:ea typeface="Cambria" panose="02040503050406030204" pitchFamily="18" charset="0"/>
                  </a:rPr>
                  <a:t>We Know that </a:t>
                </a:r>
                <a14:m>
                  <m:oMath xmlns:m="http://schemas.openxmlformats.org/officeDocument/2006/math">
                    <m:r>
                      <a:rPr lang="en-US" sz="2200" i="1" smtClean="0">
                        <a:latin typeface="Cambria Math" panose="02040503050406030204" pitchFamily="18" charset="0"/>
                      </a:rPr>
                      <m:t>𝑋𝑐</m:t>
                    </m:r>
                    <m:r>
                      <a:rPr lang="en-US" sz="2200" i="0">
                        <a:latin typeface="Cambria Math" panose="02040503050406030204" pitchFamily="18" charset="0"/>
                      </a:rPr>
                      <m:t>= </m:t>
                    </m:r>
                    <m:f>
                      <m:fPr>
                        <m:ctrlPr>
                          <a:rPr lang="en-US" sz="2200" i="1">
                            <a:solidFill>
                              <a:srgbClr val="836967"/>
                            </a:solidFill>
                            <a:latin typeface="Cambria Math" panose="02040503050406030204" pitchFamily="18" charset="0"/>
                          </a:rPr>
                        </m:ctrlPr>
                      </m:fPr>
                      <m:num>
                        <m:r>
                          <a:rPr lang="en-US" sz="2200" i="0">
                            <a:latin typeface="Cambria Math" panose="02040503050406030204" pitchFamily="18" charset="0"/>
                          </a:rPr>
                          <m:t>1</m:t>
                        </m:r>
                      </m:num>
                      <m:den>
                        <m:r>
                          <a:rPr lang="en-US" sz="2200" i="1">
                            <a:latin typeface="Cambria Math" panose="02040503050406030204" pitchFamily="18" charset="0"/>
                          </a:rPr>
                          <m:t>𝜔</m:t>
                        </m:r>
                        <m:r>
                          <a:rPr lang="en-US" sz="2200" i="1">
                            <a:latin typeface="Cambria Math" panose="02040503050406030204" pitchFamily="18" charset="0"/>
                          </a:rPr>
                          <m:t>𝑐</m:t>
                        </m:r>
                      </m:den>
                    </m:f>
                  </m:oMath>
                </a14:m>
                <a:endParaRPr lang="en-US" sz="2200" dirty="0">
                  <a:latin typeface="Cambria" panose="02040503050406030204" pitchFamily="18" charset="0"/>
                  <a:ea typeface="Cambria" panose="02040503050406030204" pitchFamily="18" charset="0"/>
                </a:endParaRPr>
              </a:p>
            </p:txBody>
          </p:sp>
        </mc:Choice>
        <mc:Fallback xmlns="">
          <p:sp>
            <p:nvSpPr>
              <p:cNvPr id="12" name="TextBox 11">
                <a:extLst>
                  <a:ext uri="{FF2B5EF4-FFF2-40B4-BE49-F238E27FC236}">
                    <a16:creationId xmlns:a16="http://schemas.microsoft.com/office/drawing/2014/main" id="{A84456F9-9F48-493E-2415-42CD195508EB}"/>
                  </a:ext>
                </a:extLst>
              </p:cNvPr>
              <p:cNvSpPr txBox="1">
                <a:spLocks noRot="1" noChangeAspect="1" noMove="1" noResize="1" noEditPoints="1" noAdjustHandles="1" noChangeArrowheads="1" noChangeShapeType="1" noTextEdit="1"/>
              </p:cNvSpPr>
              <p:nvPr/>
            </p:nvSpPr>
            <p:spPr>
              <a:xfrm>
                <a:off x="5912804" y="4876140"/>
                <a:ext cx="6167436" cy="572273"/>
              </a:xfrm>
              <a:prstGeom prst="rect">
                <a:avLst/>
              </a:prstGeom>
              <a:blipFill>
                <a:blip r:embed="rId5"/>
                <a:stretch>
                  <a:fillRect l="-1285" b="-6383"/>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1F51217B-C7E9-0931-AC99-4F883F1D5CCE}"/>
                  </a:ext>
                </a:extLst>
              </p:cNvPr>
              <p:cNvSpPr txBox="1"/>
              <p:nvPr/>
            </p:nvSpPr>
            <p:spPr>
              <a:xfrm>
                <a:off x="5516542" y="4362990"/>
                <a:ext cx="6167436" cy="430887"/>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US" sz="2200" i="1" smtClean="0">
                          <a:latin typeface="Cambria Math" panose="02040503050406030204" pitchFamily="18" charset="0"/>
                        </a:rPr>
                        <m:t>𝑋𝑐</m:t>
                      </m:r>
                      <m:r>
                        <a:rPr lang="en-US" sz="2200" i="0">
                          <a:latin typeface="Cambria Math" panose="02040503050406030204" pitchFamily="18" charset="0"/>
                        </a:rPr>
                        <m:t> </m:t>
                      </m:r>
                      <m:r>
                        <a:rPr lang="en-US" sz="2200" i="1">
                          <a:latin typeface="Cambria Math" panose="02040503050406030204" pitchFamily="18" charset="0"/>
                        </a:rPr>
                        <m:t>𝑖𝑠</m:t>
                      </m:r>
                      <m:r>
                        <a:rPr lang="en-US" sz="2200" i="0">
                          <a:latin typeface="Cambria Math" panose="02040503050406030204" pitchFamily="18" charset="0"/>
                        </a:rPr>
                        <m:t>  </m:t>
                      </m:r>
                      <m:r>
                        <a:rPr lang="en-US" sz="2200" i="1">
                          <a:latin typeface="Cambria Math" panose="02040503050406030204" pitchFamily="18" charset="0"/>
                        </a:rPr>
                        <m:t>𝑡h𝑒</m:t>
                      </m:r>
                      <m:r>
                        <a:rPr lang="en-US" sz="2200" i="0">
                          <a:latin typeface="Cambria Math" panose="02040503050406030204" pitchFamily="18" charset="0"/>
                        </a:rPr>
                        <m:t> </m:t>
                      </m:r>
                      <m:r>
                        <a:rPr lang="en-US" sz="2200" i="1">
                          <a:latin typeface="Cambria Math" panose="02040503050406030204" pitchFamily="18" charset="0"/>
                        </a:rPr>
                        <m:t>𝑅𝑒𝑎𝑐𝑡𝑎𝑛𝑐𝑒</m:t>
                      </m:r>
                      <m:r>
                        <a:rPr lang="en-US" sz="2200" i="0">
                          <a:latin typeface="Cambria Math" panose="02040503050406030204" pitchFamily="18" charset="0"/>
                        </a:rPr>
                        <m:t> </m:t>
                      </m:r>
                      <m:r>
                        <a:rPr lang="en-US" sz="2200" i="1">
                          <a:latin typeface="Cambria Math" panose="02040503050406030204" pitchFamily="18" charset="0"/>
                        </a:rPr>
                        <m:t>𝑂𝑓</m:t>
                      </m:r>
                      <m:r>
                        <a:rPr lang="en-US" sz="2200" i="0">
                          <a:latin typeface="Cambria Math" panose="02040503050406030204" pitchFamily="18" charset="0"/>
                        </a:rPr>
                        <m:t> </m:t>
                      </m:r>
                      <m:r>
                        <a:rPr lang="en-US" sz="2200" i="1">
                          <a:latin typeface="Cambria Math" panose="02040503050406030204" pitchFamily="18" charset="0"/>
                        </a:rPr>
                        <m:t>𝑡h𝑒</m:t>
                      </m:r>
                      <m:r>
                        <a:rPr lang="en-US" sz="2200" i="0">
                          <a:latin typeface="Cambria Math" panose="02040503050406030204" pitchFamily="18" charset="0"/>
                        </a:rPr>
                        <m:t> </m:t>
                      </m:r>
                      <m:r>
                        <a:rPr lang="en-US" sz="2200" i="1">
                          <a:latin typeface="Cambria Math" panose="02040503050406030204" pitchFamily="18" charset="0"/>
                        </a:rPr>
                        <m:t>𝐶𝑎𝑝𝑎𝑐𝑖𝑡𝑜𝑟</m:t>
                      </m:r>
                    </m:oMath>
                  </m:oMathPara>
                </a14:m>
                <a:endParaRPr lang="en-US" sz="2200" dirty="0"/>
              </a:p>
            </p:txBody>
          </p:sp>
        </mc:Choice>
        <mc:Fallback xmlns="">
          <p:sp>
            <p:nvSpPr>
              <p:cNvPr id="13" name="TextBox 12">
                <a:extLst>
                  <a:ext uri="{FF2B5EF4-FFF2-40B4-BE49-F238E27FC236}">
                    <a16:creationId xmlns:a16="http://schemas.microsoft.com/office/drawing/2014/main" id="{1F51217B-C7E9-0931-AC99-4F883F1D5CCE}"/>
                  </a:ext>
                </a:extLst>
              </p:cNvPr>
              <p:cNvSpPr txBox="1">
                <a:spLocks noRot="1" noChangeAspect="1" noMove="1" noResize="1" noEditPoints="1" noAdjustHandles="1" noChangeArrowheads="1" noChangeShapeType="1" noTextEdit="1"/>
              </p:cNvSpPr>
              <p:nvPr/>
            </p:nvSpPr>
            <p:spPr>
              <a:xfrm>
                <a:off x="5516542" y="4362990"/>
                <a:ext cx="6167436" cy="430887"/>
              </a:xfrm>
              <a:prstGeom prst="rect">
                <a:avLst/>
              </a:prstGeom>
              <a:blipFill>
                <a:blip r:embed="rId6"/>
                <a:stretch>
                  <a:fillRect b="-17143"/>
                </a:stretch>
              </a:blipFill>
            </p:spPr>
            <p:txBody>
              <a:bodyPr/>
              <a:lstStyle/>
              <a:p>
                <a:r>
                  <a:rPr lang="en-GB">
                    <a:noFill/>
                  </a:rPr>
                  <a:t> </a:t>
                </a:r>
              </a:p>
            </p:txBody>
          </p:sp>
        </mc:Fallback>
      </mc:AlternateContent>
      <p:sp>
        <p:nvSpPr>
          <p:cNvPr id="14" name="TextBox 13">
            <a:extLst>
              <a:ext uri="{FF2B5EF4-FFF2-40B4-BE49-F238E27FC236}">
                <a16:creationId xmlns:a16="http://schemas.microsoft.com/office/drawing/2014/main" id="{9FEC80CD-C1F9-DD11-515A-6DC506D39FE6}"/>
              </a:ext>
            </a:extLst>
          </p:cNvPr>
          <p:cNvSpPr txBox="1"/>
          <p:nvPr/>
        </p:nvSpPr>
        <p:spPr>
          <a:xfrm>
            <a:off x="4856480" y="5492014"/>
            <a:ext cx="7487561" cy="800860"/>
          </a:xfrm>
          <a:prstGeom prst="rect">
            <a:avLst/>
          </a:prstGeom>
          <a:noFill/>
        </p:spPr>
        <p:txBody>
          <a:bodyPr wrap="square">
            <a:spAutoFit/>
          </a:bodyPr>
          <a:lstStyle/>
          <a:p>
            <a:pPr marL="0" marR="0">
              <a:lnSpc>
                <a:spcPct val="107000"/>
              </a:lnSpc>
              <a:spcBef>
                <a:spcPts val="0"/>
              </a:spcBef>
              <a:spcAft>
                <a:spcPts val="800"/>
              </a:spcAft>
              <a:tabLst>
                <a:tab pos="1021080" algn="l"/>
              </a:tabLst>
            </a:pPr>
            <a:r>
              <a:rPr lang="en-US" sz="2200" dirty="0">
                <a:effectLst/>
                <a:latin typeface="Calibri "/>
                <a:ea typeface="Cambria" panose="02040503050406030204" pitchFamily="18" charset="0"/>
                <a:cs typeface="Times New Roman" panose="02020603050405020304" pitchFamily="18" charset="0"/>
              </a:rPr>
              <a:t>When f</a:t>
            </a:r>
            <a:r>
              <a:rPr lang="en-US" sz="2200" baseline="-25000" dirty="0">
                <a:effectLst/>
                <a:latin typeface="Calibri "/>
                <a:ea typeface="Cambria" panose="02040503050406030204" pitchFamily="18" charset="0"/>
                <a:cs typeface="Times New Roman" panose="02020603050405020304" pitchFamily="18" charset="0"/>
              </a:rPr>
              <a:t>c </a:t>
            </a:r>
            <a:r>
              <a:rPr lang="en-US" sz="2200" dirty="0">
                <a:effectLst/>
                <a:latin typeface="Calibri "/>
                <a:ea typeface="Cambria" panose="02040503050406030204" pitchFamily="18" charset="0"/>
                <a:cs typeface="Times New Roman" panose="02020603050405020304" pitchFamily="18" charset="0"/>
              </a:rPr>
              <a:t>increases, the value of the reactance reduces, hence output will also reduce.</a:t>
            </a:r>
          </a:p>
        </p:txBody>
      </p:sp>
    </p:spTree>
    <p:extLst>
      <p:ext uri="{BB962C8B-B14F-4D97-AF65-F5344CB8AC3E}">
        <p14:creationId xmlns:p14="http://schemas.microsoft.com/office/powerpoint/2010/main" val="439033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2 - Amplitude Modulation</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9</a:t>
            </a:fld>
            <a:endParaRPr lang="en-GB"/>
          </a:p>
        </p:txBody>
      </p:sp>
      <p:sp>
        <p:nvSpPr>
          <p:cNvPr id="10" name="Title 9">
            <a:extLst>
              <a:ext uri="{FF2B5EF4-FFF2-40B4-BE49-F238E27FC236}">
                <a16:creationId xmlns:a16="http://schemas.microsoft.com/office/drawing/2014/main" id="{90ED6D52-288C-9A11-277F-69EE7B841221}"/>
              </a:ext>
            </a:extLst>
          </p:cNvPr>
          <p:cNvSpPr>
            <a:spLocks noGrp="1"/>
          </p:cNvSpPr>
          <p:nvPr>
            <p:ph type="title"/>
          </p:nvPr>
        </p:nvSpPr>
        <p:spPr/>
        <p:txBody>
          <a:bodyPr>
            <a:normAutofit/>
          </a:bodyPr>
          <a:lstStyle/>
          <a:p>
            <a:r>
              <a:rPr lang="en-GB" sz="3200" b="1" dirty="0"/>
              <a:t>DC Blocker</a:t>
            </a:r>
          </a:p>
        </p:txBody>
      </p:sp>
      <p:sp>
        <p:nvSpPr>
          <p:cNvPr id="12" name="Content Placeholder 11">
            <a:extLst>
              <a:ext uri="{FF2B5EF4-FFF2-40B4-BE49-F238E27FC236}">
                <a16:creationId xmlns:a16="http://schemas.microsoft.com/office/drawing/2014/main" id="{8786E64B-9A45-5EBF-EAF5-D3229C852B50}"/>
              </a:ext>
            </a:extLst>
          </p:cNvPr>
          <p:cNvSpPr>
            <a:spLocks noGrp="1"/>
          </p:cNvSpPr>
          <p:nvPr>
            <p:ph idx="1"/>
          </p:nvPr>
        </p:nvSpPr>
        <p:spPr>
          <a:xfrm>
            <a:off x="1047215" y="2554187"/>
            <a:ext cx="8940066" cy="3651349"/>
          </a:xfrm>
        </p:spPr>
        <p:txBody>
          <a:bodyPr>
            <a:normAutofit/>
          </a:bodyPr>
          <a:lstStyle/>
          <a:p>
            <a:pPr>
              <a:lnSpc>
                <a:spcPct val="150000"/>
              </a:lnSpc>
            </a:pPr>
            <a:r>
              <a:rPr lang="en-GB" sz="2200"/>
              <a:t>DC </a:t>
            </a:r>
            <a:r>
              <a:rPr lang="en-GB" sz="2200" dirty="0"/>
              <a:t>Blocks are components that prevent the flow of DC signals into systems while allowing higher frequency RF signals to pass through. </a:t>
            </a:r>
          </a:p>
          <a:p>
            <a:pPr>
              <a:lnSpc>
                <a:spcPct val="150000"/>
              </a:lnSpc>
            </a:pPr>
            <a:r>
              <a:rPr lang="en-GB" sz="2200" dirty="0"/>
              <a:t>DC Blocks are placed within a system to stop any signal with a frequency of Zero Hz (DC) .</a:t>
            </a:r>
          </a:p>
        </p:txBody>
      </p:sp>
    </p:spTree>
    <p:extLst>
      <p:ext uri="{BB962C8B-B14F-4D97-AF65-F5344CB8AC3E}">
        <p14:creationId xmlns:p14="http://schemas.microsoft.com/office/powerpoint/2010/main" val="1603020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2 - Amplitude Modulation</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10</a:t>
            </a:fld>
            <a:endParaRPr lang="en-GB"/>
          </a:p>
        </p:txBody>
      </p:sp>
      <p:sp>
        <p:nvSpPr>
          <p:cNvPr id="6" name="Content Placeholder 2">
            <a:extLst>
              <a:ext uri="{FF2B5EF4-FFF2-40B4-BE49-F238E27FC236}">
                <a16:creationId xmlns:a16="http://schemas.microsoft.com/office/drawing/2014/main" id="{4195D011-E58A-AD34-3962-B57F9734E333}"/>
              </a:ext>
            </a:extLst>
          </p:cNvPr>
          <p:cNvSpPr txBox="1">
            <a:spLocks/>
          </p:cNvSpPr>
          <p:nvPr/>
        </p:nvSpPr>
        <p:spPr>
          <a:xfrm>
            <a:off x="167640" y="1328470"/>
            <a:ext cx="11607800" cy="48108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sz="2400" b="1" dirty="0"/>
              <a:t>Exercise 2: </a:t>
            </a:r>
          </a:p>
          <a:p>
            <a:pPr marL="0" indent="0" algn="just">
              <a:lnSpc>
                <a:spcPct val="150000"/>
              </a:lnSpc>
              <a:buFont typeface="Arial" panose="020B0604020202020204" pitchFamily="34" charset="0"/>
              <a:buNone/>
            </a:pPr>
            <a:r>
              <a:rPr lang="en-GB" sz="2200" dirty="0"/>
              <a:t>In Simulink, Design an AM demodulation blocks and retain the Message signal back. Analyse the signals in both time and frequency domain and prove that the same signal is received at the receiver.</a:t>
            </a:r>
          </a:p>
        </p:txBody>
      </p:sp>
    </p:spTree>
    <p:extLst>
      <p:ext uri="{BB962C8B-B14F-4D97-AF65-F5344CB8AC3E}">
        <p14:creationId xmlns:p14="http://schemas.microsoft.com/office/powerpoint/2010/main" val="18747246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2 - Amplitude Modulation</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11</a:t>
            </a:fld>
            <a:endParaRPr lang="en-GB"/>
          </a:p>
        </p:txBody>
      </p:sp>
      <p:sp>
        <p:nvSpPr>
          <p:cNvPr id="3" name="Content Placeholder 2">
            <a:extLst>
              <a:ext uri="{FF2B5EF4-FFF2-40B4-BE49-F238E27FC236}">
                <a16:creationId xmlns:a16="http://schemas.microsoft.com/office/drawing/2014/main" id="{30E7F28A-741D-6A31-B629-C0DC51D39509}"/>
              </a:ext>
            </a:extLst>
          </p:cNvPr>
          <p:cNvSpPr>
            <a:spLocks noGrp="1"/>
          </p:cNvSpPr>
          <p:nvPr>
            <p:ph idx="1"/>
          </p:nvPr>
        </p:nvSpPr>
        <p:spPr>
          <a:xfrm>
            <a:off x="167640" y="1328470"/>
            <a:ext cx="11607800" cy="481081"/>
          </a:xfrm>
        </p:spPr>
        <p:txBody>
          <a:bodyPr>
            <a:noAutofit/>
          </a:bodyPr>
          <a:lstStyle/>
          <a:p>
            <a:pPr marL="0" indent="0" algn="just">
              <a:lnSpc>
                <a:spcPct val="150000"/>
              </a:lnSpc>
              <a:buNone/>
            </a:pPr>
            <a:r>
              <a:rPr lang="en-GB" sz="2400" b="1" dirty="0"/>
              <a:t>Simulink Blocks</a:t>
            </a:r>
            <a:endParaRPr lang="en-GB" sz="2200" dirty="0"/>
          </a:p>
        </p:txBody>
      </p:sp>
      <p:pic>
        <p:nvPicPr>
          <p:cNvPr id="5" name="Picture 4">
            <a:extLst>
              <a:ext uri="{FF2B5EF4-FFF2-40B4-BE49-F238E27FC236}">
                <a16:creationId xmlns:a16="http://schemas.microsoft.com/office/drawing/2014/main" id="{BA0D7145-21BD-7E14-3681-2EAF16724FBB}"/>
              </a:ext>
            </a:extLst>
          </p:cNvPr>
          <p:cNvPicPr>
            <a:picLocks noChangeAspect="1"/>
          </p:cNvPicPr>
          <p:nvPr/>
        </p:nvPicPr>
        <p:blipFill>
          <a:blip r:embed="rId3"/>
          <a:stretch>
            <a:fillRect/>
          </a:stretch>
        </p:blipFill>
        <p:spPr>
          <a:xfrm>
            <a:off x="2768599" y="1569010"/>
            <a:ext cx="8523039" cy="4951998"/>
          </a:xfrm>
          <a:prstGeom prst="rect">
            <a:avLst/>
          </a:prstGeom>
        </p:spPr>
      </p:pic>
    </p:spTree>
    <p:extLst>
      <p:ext uri="{BB962C8B-B14F-4D97-AF65-F5344CB8AC3E}">
        <p14:creationId xmlns:p14="http://schemas.microsoft.com/office/powerpoint/2010/main" val="40623402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2 - Amplitude Modulation</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12</a:t>
            </a:fld>
            <a:endParaRPr lang="en-GB"/>
          </a:p>
        </p:txBody>
      </p:sp>
      <p:sp>
        <p:nvSpPr>
          <p:cNvPr id="6" name="Content Placeholder 2">
            <a:extLst>
              <a:ext uri="{FF2B5EF4-FFF2-40B4-BE49-F238E27FC236}">
                <a16:creationId xmlns:a16="http://schemas.microsoft.com/office/drawing/2014/main" id="{DE2277AF-B550-C768-8509-9ACFCF6E57B8}"/>
              </a:ext>
            </a:extLst>
          </p:cNvPr>
          <p:cNvSpPr txBox="1">
            <a:spLocks/>
          </p:cNvSpPr>
          <p:nvPr/>
        </p:nvSpPr>
        <p:spPr>
          <a:xfrm>
            <a:off x="167640" y="1328470"/>
            <a:ext cx="11607800" cy="48108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sz="2400" b="1"/>
              <a:t>Time Domain</a:t>
            </a:r>
            <a:endParaRPr lang="en-GB" sz="2200" dirty="0"/>
          </a:p>
        </p:txBody>
      </p:sp>
      <p:pic>
        <p:nvPicPr>
          <p:cNvPr id="13" name="Picture 12">
            <a:extLst>
              <a:ext uri="{FF2B5EF4-FFF2-40B4-BE49-F238E27FC236}">
                <a16:creationId xmlns:a16="http://schemas.microsoft.com/office/drawing/2014/main" id="{DB84ABA3-57B9-C6E2-8ACE-92B4C631ACEF}"/>
              </a:ext>
            </a:extLst>
          </p:cNvPr>
          <p:cNvPicPr>
            <a:picLocks noChangeAspect="1"/>
          </p:cNvPicPr>
          <p:nvPr/>
        </p:nvPicPr>
        <p:blipFill>
          <a:blip r:embed="rId3"/>
          <a:stretch>
            <a:fillRect/>
          </a:stretch>
        </p:blipFill>
        <p:spPr>
          <a:xfrm>
            <a:off x="2311133" y="1328470"/>
            <a:ext cx="8853335" cy="5048449"/>
          </a:xfrm>
          <a:prstGeom prst="rect">
            <a:avLst/>
          </a:prstGeom>
        </p:spPr>
      </p:pic>
    </p:spTree>
    <p:extLst>
      <p:ext uri="{BB962C8B-B14F-4D97-AF65-F5344CB8AC3E}">
        <p14:creationId xmlns:p14="http://schemas.microsoft.com/office/powerpoint/2010/main" val="7487655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2 - Amplitude Modulation</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13</a:t>
            </a:fld>
            <a:endParaRPr lang="en-GB"/>
          </a:p>
        </p:txBody>
      </p:sp>
      <p:sp>
        <p:nvSpPr>
          <p:cNvPr id="6" name="Content Placeholder 2">
            <a:extLst>
              <a:ext uri="{FF2B5EF4-FFF2-40B4-BE49-F238E27FC236}">
                <a16:creationId xmlns:a16="http://schemas.microsoft.com/office/drawing/2014/main" id="{DE2277AF-B550-C768-8509-9ACFCF6E57B8}"/>
              </a:ext>
            </a:extLst>
          </p:cNvPr>
          <p:cNvSpPr txBox="1">
            <a:spLocks/>
          </p:cNvSpPr>
          <p:nvPr/>
        </p:nvSpPr>
        <p:spPr>
          <a:xfrm>
            <a:off x="106680" y="939538"/>
            <a:ext cx="11607800" cy="48108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sz="2400" b="1" dirty="0"/>
              <a:t>Frequency Domain</a:t>
            </a:r>
            <a:endParaRPr lang="en-GB" sz="2200" dirty="0"/>
          </a:p>
        </p:txBody>
      </p:sp>
      <p:pic>
        <p:nvPicPr>
          <p:cNvPr id="3" name="Picture 2">
            <a:extLst>
              <a:ext uri="{FF2B5EF4-FFF2-40B4-BE49-F238E27FC236}">
                <a16:creationId xmlns:a16="http://schemas.microsoft.com/office/drawing/2014/main" id="{88F25C1A-EDC4-BB5E-6BF0-5B98212BDABD}"/>
              </a:ext>
            </a:extLst>
          </p:cNvPr>
          <p:cNvPicPr>
            <a:picLocks noChangeAspect="1"/>
          </p:cNvPicPr>
          <p:nvPr/>
        </p:nvPicPr>
        <p:blipFill>
          <a:blip r:embed="rId3"/>
          <a:stretch>
            <a:fillRect/>
          </a:stretch>
        </p:blipFill>
        <p:spPr>
          <a:xfrm>
            <a:off x="2033186" y="1493519"/>
            <a:ext cx="9396814" cy="4888099"/>
          </a:xfrm>
          <a:prstGeom prst="rect">
            <a:avLst/>
          </a:prstGeom>
        </p:spPr>
      </p:pic>
    </p:spTree>
    <p:extLst>
      <p:ext uri="{BB962C8B-B14F-4D97-AF65-F5344CB8AC3E}">
        <p14:creationId xmlns:p14="http://schemas.microsoft.com/office/powerpoint/2010/main" val="24263994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4375931" y="2913611"/>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a:latin typeface="Arial"/>
                <a:cs typeface="Arial"/>
              </a:rPr>
              <a:t>Thank you</a:t>
            </a:r>
            <a:endParaRPr lang="en-US"/>
          </a:p>
        </p:txBody>
      </p:sp>
    </p:spTree>
    <p:extLst>
      <p:ext uri="{BB962C8B-B14F-4D97-AF65-F5344CB8AC3E}">
        <p14:creationId xmlns:p14="http://schemas.microsoft.com/office/powerpoint/2010/main" val="394902790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2" ma:contentTypeDescription="Create a new document." ma:contentTypeScope="" ma:versionID="5c81c53a402e6d4cdf1213f0cdb4457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e1b2890ab1318a7a06729010eb0bbf9"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DB61DE1-D78C-49DF-BF2B-F8284A9B5320}">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602</Words>
  <Application>Microsoft Office PowerPoint</Application>
  <PresentationFormat>Widescreen</PresentationFormat>
  <Paragraphs>109</Paragraphs>
  <Slides>14</Slides>
  <Notes>12</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14</vt:i4>
      </vt:variant>
    </vt:vector>
  </HeadingPairs>
  <TitlesOfParts>
    <vt:vector size="40" baseType="lpstr">
      <vt:lpstr>Calibri </vt:lpstr>
      <vt:lpstr>Arial</vt:lpstr>
      <vt:lpstr>Calibri</vt:lpstr>
      <vt:lpstr>Calibri Light</vt:lpstr>
      <vt:lpstr>Cambria</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Amplitude Demodulation</vt:lpstr>
      <vt:lpstr>Signal from the Antenna</vt:lpstr>
      <vt:lpstr>PowerPoint Presentation</vt:lpstr>
      <vt:lpstr>PowerPoint Presentation</vt:lpstr>
      <vt:lpstr>Envelope Detector</vt:lpstr>
      <vt:lpstr>Working Principle:</vt:lpstr>
      <vt:lpstr>PowerPoint Presentation</vt:lpstr>
      <vt:lpstr>DC Blocker</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39</cp:revision>
  <dcterms:created xsi:type="dcterms:W3CDTF">2021-03-09T15:35:42Z</dcterms:created>
  <dcterms:modified xsi:type="dcterms:W3CDTF">2024-09-25T10:09:58Z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