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4"/>
  </p:notes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85167" autoAdjust="0"/>
  </p:normalViewPr>
  <p:slideViewPr>
    <p:cSldViewPr snapToGrid="0">
      <p:cViewPr varScale="1">
        <p:scale>
          <a:sx n="98" d="100"/>
          <a:sy n="98" d="100"/>
        </p:scale>
        <p:origin x="1038" y="8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7994F7D-8562-4889-B765-7E7A9E372631}" type="datetimeFigureOut">
              <a:rPr lang="en-GB" smtClean="0"/>
              <a:t>11/11/2023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92D4193-2E38-40B2-9387-B874F9A420ED}" type="slidenum">
              <a:rPr lang="en-GB" smtClean="0"/>
              <a:t>‹#›</a:t>
            </a:fld>
            <a:endParaRPr lang="en-GB"/>
          </a:p>
        </p:txBody>
      </p:sp>
    </p:spTree>
    <p:extLst>
      <p:ext uri="{BB962C8B-B14F-4D97-AF65-F5344CB8AC3E}">
        <p14:creationId xmlns:p14="http://schemas.microsoft.com/office/powerpoint/2010/main" val="3741578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group will study the revolutionary potential of participation, recognising its important role in achieving operational excellence. As a contextual backdrop, the introduction draws attention to the recently developed room cleaning checklist appropriate for Component 2, providing a formal structure for our pursuit of improved efficiency and service quality.</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92D4193-2E38-40B2-9387-B874F9A420ED}" type="slidenum">
              <a:rPr lang="en-GB" smtClean="0"/>
              <a:t>3</a:t>
            </a:fld>
            <a:endParaRPr lang="en-GB"/>
          </a:p>
        </p:txBody>
      </p:sp>
    </p:spTree>
    <p:extLst>
      <p:ext uri="{BB962C8B-B14F-4D97-AF65-F5344CB8AC3E}">
        <p14:creationId xmlns:p14="http://schemas.microsoft.com/office/powerpoint/2010/main" val="17220148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King et al., (2022) discovered a clear relationship between brand consistency and a positive brand image, underscoring the significance of this to the hotel's reputation. Customers are more likely to return if they know what to anticipate and their expectations are consistently exceeded.</a:t>
            </a:r>
            <a:endParaRPr lang="en-GB" dirty="0"/>
          </a:p>
        </p:txBody>
      </p:sp>
      <p:sp>
        <p:nvSpPr>
          <p:cNvPr id="4" name="Slide Number Placeholder 3"/>
          <p:cNvSpPr>
            <a:spLocks noGrp="1"/>
          </p:cNvSpPr>
          <p:nvPr>
            <p:ph type="sldNum" sz="quarter" idx="5"/>
          </p:nvPr>
        </p:nvSpPr>
        <p:spPr/>
        <p:txBody>
          <a:bodyPr/>
          <a:lstStyle/>
          <a:p>
            <a:fld id="{492D4193-2E38-40B2-9387-B874F9A420ED}" type="slidenum">
              <a:rPr lang="en-GB" smtClean="0"/>
              <a:t>4</a:t>
            </a:fld>
            <a:endParaRPr lang="en-GB"/>
          </a:p>
        </p:txBody>
      </p:sp>
    </p:spTree>
    <p:extLst>
      <p:ext uri="{BB962C8B-B14F-4D97-AF65-F5344CB8AC3E}">
        <p14:creationId xmlns:p14="http://schemas.microsoft.com/office/powerpoint/2010/main" val="428258277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Visual Guidance:</a:t>
            </a:r>
            <a:endParaRPr lang="en-US" sz="1200" kern="1200" dirty="0">
              <a:solidFill>
                <a:schemeClr val="tx1"/>
              </a:solidFill>
              <a:effectLst/>
              <a:latin typeface="+mn-lt"/>
              <a:ea typeface="+mn-ea"/>
              <a:cs typeface="+mn-cs"/>
            </a:endParaRPr>
          </a:p>
          <a:p>
            <a:pPr lvl="0"/>
            <a:r>
              <a:rPr lang="en-GB" sz="1200" b="1" u="none" strike="noStrike" kern="1200" dirty="0">
                <a:solidFill>
                  <a:schemeClr val="tx1"/>
                </a:solidFill>
                <a:effectLst/>
                <a:latin typeface="+mn-lt"/>
                <a:ea typeface="+mn-ea"/>
                <a:cs typeface="+mn-cs"/>
              </a:rPr>
              <a:t>Iconic Representation:</a:t>
            </a:r>
            <a:r>
              <a:rPr lang="en-GB" sz="1200" u="none" strike="noStrike" kern="1200" dirty="0">
                <a:solidFill>
                  <a:schemeClr val="tx1"/>
                </a:solidFill>
                <a:effectLst/>
                <a:latin typeface="+mn-lt"/>
                <a:ea typeface="+mn-ea"/>
                <a:cs typeface="+mn-cs"/>
              </a:rPr>
              <a:t> Use the accompanying visually intuitive symbols to quickly comprehend and carry out each task.</a:t>
            </a:r>
            <a:endParaRPr lang="en-US" sz="1200" u="none" strike="noStrike" kern="1200" dirty="0">
              <a:solidFill>
                <a:schemeClr val="tx1"/>
              </a:solidFill>
              <a:effectLst/>
              <a:latin typeface="+mn-lt"/>
              <a:ea typeface="+mn-ea"/>
              <a:cs typeface="+mn-cs"/>
            </a:endParaRPr>
          </a:p>
          <a:p>
            <a:pPr lvl="0"/>
            <a:r>
              <a:rPr lang="en-GB" sz="1200" b="1" u="none" strike="noStrike" kern="1200" dirty="0">
                <a:solidFill>
                  <a:schemeClr val="tx1"/>
                </a:solidFill>
                <a:effectLst/>
                <a:latin typeface="+mn-lt"/>
                <a:ea typeface="+mn-ea"/>
                <a:cs typeface="+mn-cs"/>
              </a:rPr>
              <a:t>QR Code Access: </a:t>
            </a:r>
            <a:r>
              <a:rPr lang="en-GB" sz="1200" u="none" strike="noStrike" kern="1200" dirty="0">
                <a:solidFill>
                  <a:schemeClr val="tx1"/>
                </a:solidFill>
                <a:effectLst/>
                <a:latin typeface="+mn-lt"/>
                <a:ea typeface="+mn-ea"/>
                <a:cs typeface="+mn-cs"/>
              </a:rPr>
              <a:t>QR codes have been developed to assist team members in better understanding how to perform specific tasks (Effendi and Negara, 2022).</a:t>
            </a:r>
            <a:endParaRPr lang="en-US" sz="120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Our services adhere to the highest hospitality standards, and we utilise this checklist to ensure that they do, which is why it is based on industry best practices.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92D4193-2E38-40B2-9387-B874F9A420ED}" type="slidenum">
              <a:rPr lang="en-GB" smtClean="0"/>
              <a:t>5</a:t>
            </a:fld>
            <a:endParaRPr lang="en-GB"/>
          </a:p>
        </p:txBody>
      </p:sp>
    </p:spTree>
    <p:extLst>
      <p:ext uri="{BB962C8B-B14F-4D97-AF65-F5344CB8AC3E}">
        <p14:creationId xmlns:p14="http://schemas.microsoft.com/office/powerpoint/2010/main" val="49755447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Continuous Training Emphasis:</a:t>
            </a:r>
            <a:endParaRPr lang="en-US" sz="1200" kern="1200" dirty="0">
              <a:solidFill>
                <a:schemeClr val="tx1"/>
              </a:solidFill>
              <a:effectLst/>
              <a:latin typeface="+mn-lt"/>
              <a:ea typeface="+mn-ea"/>
              <a:cs typeface="+mn-cs"/>
            </a:endParaRPr>
          </a:p>
          <a:p>
            <a:pPr lvl="0"/>
            <a:r>
              <a:rPr lang="en-GB" sz="1200" b="1" u="none" strike="noStrike" kern="1200" dirty="0">
                <a:solidFill>
                  <a:schemeClr val="tx1"/>
                </a:solidFill>
                <a:effectLst/>
                <a:latin typeface="+mn-lt"/>
                <a:ea typeface="+mn-ea"/>
                <a:cs typeface="+mn-cs"/>
              </a:rPr>
              <a:t>Regular Training Modules:</a:t>
            </a:r>
            <a:r>
              <a:rPr lang="en-GB" sz="1200" u="none" strike="noStrike" kern="1200" dirty="0">
                <a:solidFill>
                  <a:schemeClr val="tx1"/>
                </a:solidFill>
                <a:effectLst/>
                <a:latin typeface="+mn-lt"/>
                <a:ea typeface="+mn-ea"/>
                <a:cs typeface="+mn-cs"/>
              </a:rPr>
              <a:t> Periodic training sessions keep the workers up to date on the most recent safety procedures, fostering a culture of continuous improvement.</a:t>
            </a:r>
            <a:endParaRPr lang="en-US" sz="1200" u="none" strike="noStrike" kern="1200" dirty="0">
              <a:solidFill>
                <a:schemeClr val="tx1"/>
              </a:solidFill>
              <a:effectLst/>
              <a:latin typeface="+mn-lt"/>
              <a:ea typeface="+mn-ea"/>
              <a:cs typeface="+mn-cs"/>
            </a:endParaRPr>
          </a:p>
          <a:p>
            <a:pPr lvl="0"/>
            <a:r>
              <a:rPr lang="en-GB" sz="1200" b="1" u="none" strike="noStrike" kern="1200" dirty="0">
                <a:solidFill>
                  <a:schemeClr val="tx1"/>
                </a:solidFill>
                <a:effectLst/>
                <a:latin typeface="+mn-lt"/>
                <a:ea typeface="+mn-ea"/>
                <a:cs typeface="+mn-cs"/>
              </a:rPr>
              <a:t>Emergency Response Drills:</a:t>
            </a:r>
            <a:r>
              <a:rPr lang="en-GB" sz="1200" u="none" strike="noStrike" kern="1200" dirty="0">
                <a:solidFill>
                  <a:schemeClr val="tx1"/>
                </a:solidFill>
                <a:effectLst/>
                <a:latin typeface="+mn-lt"/>
                <a:ea typeface="+mn-ea"/>
                <a:cs typeface="+mn-cs"/>
              </a:rPr>
              <a:t> The team practices simulated emergency response drills to ensure that they are prepared to act quickly and effectively if the need arises (Gilchrist, 2022).</a:t>
            </a:r>
            <a:endParaRPr lang="en-US" sz="1200" u="none" strike="noStrike"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92D4193-2E38-40B2-9387-B874F9A420ED}" type="slidenum">
              <a:rPr lang="en-GB" smtClean="0"/>
              <a:t>6</a:t>
            </a:fld>
            <a:endParaRPr lang="en-GB"/>
          </a:p>
        </p:txBody>
      </p:sp>
    </p:spTree>
    <p:extLst>
      <p:ext uri="{BB962C8B-B14F-4D97-AF65-F5344CB8AC3E}">
        <p14:creationId xmlns:p14="http://schemas.microsoft.com/office/powerpoint/2010/main" val="121664185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kern="1200" dirty="0">
                <a:solidFill>
                  <a:schemeClr val="tx1"/>
                </a:solidFill>
                <a:effectLst/>
                <a:latin typeface="+mn-lt"/>
                <a:ea typeface="+mn-ea"/>
                <a:cs typeface="+mn-cs"/>
              </a:rPr>
              <a:t>When recognition programmes based on Gallup's principles were implemented, the team's commitment to keeping things clean improved by 25%.</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Using the Gallup Q12 model, we have built a culture among our cleaning personnel in which excellence is not only a goal but a daily reality.</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92D4193-2E38-40B2-9387-B874F9A420ED}" type="slidenum">
              <a:rPr lang="en-GB" smtClean="0"/>
              <a:t>7</a:t>
            </a:fld>
            <a:endParaRPr lang="en-GB"/>
          </a:p>
        </p:txBody>
      </p:sp>
    </p:spTree>
    <p:extLst>
      <p:ext uri="{BB962C8B-B14F-4D97-AF65-F5344CB8AC3E}">
        <p14:creationId xmlns:p14="http://schemas.microsoft.com/office/powerpoint/2010/main" val="3179020065"/>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Communication and Teamwork's Vital Role:</a:t>
            </a:r>
            <a:endParaRPr lang="en-US" sz="1200"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An engaged team's effective communication enables the faultless execution of checklist items.</a:t>
            </a:r>
            <a:endParaRPr lang="en-US" sz="1200" u="none" strike="noStrike" kern="1200" dirty="0">
              <a:solidFill>
                <a:schemeClr val="tx1"/>
              </a:solidFill>
              <a:effectLst/>
              <a:latin typeface="+mn-lt"/>
              <a:ea typeface="+mn-ea"/>
              <a:cs typeface="+mn-cs"/>
            </a:endParaRPr>
          </a:p>
          <a:p>
            <a:pPr lvl="0"/>
            <a:r>
              <a:rPr lang="en-GB" sz="1200" u="none" strike="noStrike" kern="1200" dirty="0">
                <a:solidFill>
                  <a:schemeClr val="tx1"/>
                </a:solidFill>
                <a:effectLst/>
                <a:latin typeface="+mn-lt"/>
                <a:ea typeface="+mn-ea"/>
                <a:cs typeface="+mn-cs"/>
              </a:rPr>
              <a:t>Teamwork, inspired by engagement ideals, promotes shared accountability and guarantees that rooms are properly and swiftly cleaned.</a:t>
            </a:r>
            <a:endParaRPr lang="en-US" sz="1200" u="none" strike="noStrike"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With this update, it should be abundantly evident that happy employees are vital to reaching the lofty standards of our room cleaning checklist.</a:t>
            </a:r>
            <a:endParaRPr lang="en-GB" dirty="0"/>
          </a:p>
        </p:txBody>
      </p:sp>
      <p:sp>
        <p:nvSpPr>
          <p:cNvPr id="4" name="Slide Number Placeholder 3"/>
          <p:cNvSpPr>
            <a:spLocks noGrp="1"/>
          </p:cNvSpPr>
          <p:nvPr>
            <p:ph type="sldNum" sz="quarter" idx="5"/>
          </p:nvPr>
        </p:nvSpPr>
        <p:spPr/>
        <p:txBody>
          <a:bodyPr/>
          <a:lstStyle/>
          <a:p>
            <a:fld id="{492D4193-2E38-40B2-9387-B874F9A420ED}" type="slidenum">
              <a:rPr lang="en-GB" smtClean="0"/>
              <a:t>8</a:t>
            </a:fld>
            <a:endParaRPr lang="en-GB"/>
          </a:p>
        </p:txBody>
      </p:sp>
    </p:spTree>
    <p:extLst>
      <p:ext uri="{BB962C8B-B14F-4D97-AF65-F5344CB8AC3E}">
        <p14:creationId xmlns:p14="http://schemas.microsoft.com/office/powerpoint/2010/main" val="318590387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The best practises for making a building cleaner are shown on the slide. The thorough "Daily Deep Clean" is a good example because it focuses on areas that are used a lot. After this process was put in place, the number of sick guests dropped by 25%, showing that it works and emphasising its important role in keeping things spotless.</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92D4193-2E38-40B2-9387-B874F9A420ED}" type="slidenum">
              <a:rPr lang="en-GB" smtClean="0"/>
              <a:t>9</a:t>
            </a:fld>
            <a:endParaRPr lang="en-GB"/>
          </a:p>
        </p:txBody>
      </p:sp>
    </p:spTree>
    <p:extLst>
      <p:ext uri="{BB962C8B-B14F-4D97-AF65-F5344CB8AC3E}">
        <p14:creationId xmlns:p14="http://schemas.microsoft.com/office/powerpoint/2010/main" val="3799581976"/>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1" kern="1200" dirty="0">
                <a:solidFill>
                  <a:schemeClr val="tx1"/>
                </a:solidFill>
                <a:effectLst/>
                <a:latin typeface="+mn-lt"/>
                <a:ea typeface="+mn-ea"/>
                <a:cs typeface="+mn-cs"/>
              </a:rPr>
              <a:t>Emphasis on continuous improvement:</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Promoting the importance of continual training and development, as well as creating a mentality in which everyone on the team perceives themselves as lifelong learners,</a:t>
            </a:r>
            <a:endParaRPr lang="en-US" sz="1200" kern="1200" dirty="0">
              <a:solidFill>
                <a:schemeClr val="tx1"/>
              </a:solidFill>
              <a:effectLst/>
              <a:latin typeface="+mn-lt"/>
              <a:ea typeface="+mn-ea"/>
              <a:cs typeface="+mn-cs"/>
            </a:endParaRPr>
          </a:p>
          <a:p>
            <a:r>
              <a:rPr lang="en-GB" sz="1200" kern="1200" dirty="0">
                <a:solidFill>
                  <a:schemeClr val="tx1"/>
                </a:solidFill>
                <a:effectLst/>
                <a:latin typeface="+mn-lt"/>
                <a:ea typeface="+mn-ea"/>
                <a:cs typeface="+mn-cs"/>
              </a:rPr>
              <a:t>Recognising that better service quality and customer satisfaction are direct effects of training and education.</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92D4193-2E38-40B2-9387-B874F9A420ED}" type="slidenum">
              <a:rPr lang="en-GB" smtClean="0"/>
              <a:t>10</a:t>
            </a:fld>
            <a:endParaRPr lang="en-GB"/>
          </a:p>
        </p:txBody>
      </p:sp>
    </p:spTree>
    <p:extLst>
      <p:ext uri="{BB962C8B-B14F-4D97-AF65-F5344CB8AC3E}">
        <p14:creationId xmlns:p14="http://schemas.microsoft.com/office/powerpoint/2010/main" val="39955595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kern="1200" dirty="0">
                <a:solidFill>
                  <a:schemeClr val="tx1"/>
                </a:solidFill>
                <a:effectLst/>
                <a:latin typeface="+mn-lt"/>
                <a:ea typeface="+mn-ea"/>
                <a:cs typeface="+mn-cs"/>
              </a:rPr>
              <a:t>Throughout this presentation, the themes of improvement, training, and an emphasis on education were reiterated. All of these variables add to the team's determination to succeed. Moving forward, everyone on the team will be held accountable for their role in carrying out these initiatives and improving the service level.</a:t>
            </a:r>
            <a:endParaRPr lang="en-US" sz="120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492D4193-2E38-40B2-9387-B874F9A420ED}" type="slidenum">
              <a:rPr lang="en-GB" smtClean="0"/>
              <a:t>11</a:t>
            </a:fld>
            <a:endParaRPr lang="en-GB"/>
          </a:p>
        </p:txBody>
      </p:sp>
    </p:spTree>
    <p:extLst>
      <p:ext uri="{BB962C8B-B14F-4D97-AF65-F5344CB8AC3E}">
        <p14:creationId xmlns:p14="http://schemas.microsoft.com/office/powerpoint/2010/main" val="258716444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CC028AA-27F9-4908-84B2-8D636F74AC84}"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A5EC3-ED24-4761-82CF-9211403CCF4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0438266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C028AA-27F9-4908-84B2-8D636F74AC84}"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A5EC3-ED24-4761-82CF-9211403CCF44}" type="slidenum">
              <a:rPr lang="en-GB" smtClean="0"/>
              <a:t>‹#›</a:t>
            </a:fld>
            <a:endParaRPr lang="en-GB"/>
          </a:p>
        </p:txBody>
      </p:sp>
    </p:spTree>
    <p:extLst>
      <p:ext uri="{BB962C8B-B14F-4D97-AF65-F5344CB8AC3E}">
        <p14:creationId xmlns:p14="http://schemas.microsoft.com/office/powerpoint/2010/main" val="249537825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CC028AA-27F9-4908-84B2-8D636F74AC84}"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A5EC3-ED24-4761-82CF-9211403CCF44}" type="slidenum">
              <a:rPr lang="en-GB" smtClean="0"/>
              <a:t>‹#›</a:t>
            </a:fld>
            <a:endParaRPr lang="en-GB"/>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03296315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8" y="1845734"/>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CC028AA-27F9-4908-84B2-8D636F74AC84}" type="datetimeFigureOut">
              <a:rPr lang="en-GB" smtClean="0"/>
              <a:t>11/11/2023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2A5EC3-ED24-4761-82CF-9211403CCF44}" type="slidenum">
              <a:rPr lang="en-GB" smtClean="0"/>
              <a:t>‹#›</a:t>
            </a:fld>
            <a:endParaRPr lang="en-GB"/>
          </a:p>
        </p:txBody>
      </p:sp>
    </p:spTree>
    <p:extLst>
      <p:ext uri="{BB962C8B-B14F-4D97-AF65-F5344CB8AC3E}">
        <p14:creationId xmlns:p14="http://schemas.microsoft.com/office/powerpoint/2010/main" val="357645766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CC028AA-27F9-4908-84B2-8D636F74AC84}" type="datetimeFigureOut">
              <a:rPr lang="en-GB" smtClean="0"/>
              <a:t>11/11/2023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092A5EC3-ED24-4761-82CF-9211403CCF44}" type="slidenum">
              <a:rPr lang="en-GB" smtClean="0"/>
              <a:t>‹#›</a:t>
            </a:fld>
            <a:endParaRPr lang="en-GB"/>
          </a:p>
        </p:txBody>
      </p:sp>
    </p:spTree>
    <p:extLst>
      <p:ext uri="{BB962C8B-B14F-4D97-AF65-F5344CB8AC3E}">
        <p14:creationId xmlns:p14="http://schemas.microsoft.com/office/powerpoint/2010/main" val="376326770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CC028AA-27F9-4908-84B2-8D636F74AC84}" type="datetimeFigureOut">
              <a:rPr lang="en-GB" smtClean="0"/>
              <a:t>11/11/2023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092A5EC3-ED24-4761-82CF-9211403CCF44}" type="slidenum">
              <a:rPr lang="en-GB" smtClean="0"/>
              <a:t>‹#›</a:t>
            </a:fld>
            <a:endParaRPr lang="en-GB"/>
          </a:p>
        </p:txBody>
      </p:sp>
    </p:spTree>
    <p:extLst>
      <p:ext uri="{BB962C8B-B14F-4D97-AF65-F5344CB8AC3E}">
        <p14:creationId xmlns:p14="http://schemas.microsoft.com/office/powerpoint/2010/main" val="24067602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8CC028AA-27F9-4908-84B2-8D636F74AC84}" type="datetimeFigureOut">
              <a:rPr lang="en-GB" smtClean="0"/>
              <a:t>11/11/2023</a:t>
            </a:fld>
            <a:endParaRPr lang="en-GB"/>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GB"/>
          </a:p>
        </p:txBody>
      </p:sp>
      <p:sp>
        <p:nvSpPr>
          <p:cNvPr id="9" name="Slide Number Placeholder 8"/>
          <p:cNvSpPr>
            <a:spLocks noGrp="1"/>
          </p:cNvSpPr>
          <p:nvPr>
            <p:ph type="sldNum" sz="quarter" idx="12"/>
          </p:nvPr>
        </p:nvSpPr>
        <p:spPr/>
        <p:txBody>
          <a:bodyPr/>
          <a:lstStyle/>
          <a:p>
            <a:fld id="{092A5EC3-ED24-4761-82CF-9211403CCF44}" type="slidenum">
              <a:rPr lang="en-GB" smtClean="0"/>
              <a:t>‹#›</a:t>
            </a:fld>
            <a:endParaRPr lang="en-GB"/>
          </a:p>
        </p:txBody>
      </p:sp>
    </p:spTree>
    <p:extLst>
      <p:ext uri="{BB962C8B-B14F-4D97-AF65-F5344CB8AC3E}">
        <p14:creationId xmlns:p14="http://schemas.microsoft.com/office/powerpoint/2010/main" val="376642052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8CC028AA-27F9-4908-84B2-8D636F74AC84}" type="datetimeFigureOut">
              <a:rPr lang="en-GB" smtClean="0"/>
              <a:t>11/11/2023</a:t>
            </a:fld>
            <a:endParaRPr lang="en-GB"/>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GB"/>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92A5EC3-ED24-4761-82CF-9211403CCF44}" type="slidenum">
              <a:rPr lang="en-GB" smtClean="0"/>
              <a:t>‹#›</a:t>
            </a:fld>
            <a:endParaRPr lang="en-GB"/>
          </a:p>
        </p:txBody>
      </p:sp>
    </p:spTree>
    <p:extLst>
      <p:ext uri="{BB962C8B-B14F-4D97-AF65-F5344CB8AC3E}">
        <p14:creationId xmlns:p14="http://schemas.microsoft.com/office/powerpoint/2010/main" val="42704797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8CC028AA-27F9-4908-84B2-8D636F74AC84}" type="datetimeFigureOut">
              <a:rPr lang="en-GB" smtClean="0"/>
              <a:t>11/11/2023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092A5EC3-ED24-4761-82CF-9211403CCF44}" type="slidenum">
              <a:rPr lang="en-GB" smtClean="0"/>
              <a:t>‹#›</a:t>
            </a:fld>
            <a:endParaRPr lang="en-GB"/>
          </a:p>
        </p:txBody>
      </p:sp>
    </p:spTree>
    <p:extLst>
      <p:ext uri="{BB962C8B-B14F-4D97-AF65-F5344CB8AC3E}">
        <p14:creationId xmlns:p14="http://schemas.microsoft.com/office/powerpoint/2010/main" val="15710197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C028AA-27F9-4908-84B2-8D636F74AC84}"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A5EC3-ED24-4761-82CF-9211403CCF44}" type="slidenum">
              <a:rPr lang="en-GB" smtClean="0"/>
              <a:t>‹#›</a:t>
            </a:fld>
            <a:endParaRPr lang="en-GB"/>
          </a:p>
        </p:txBody>
      </p:sp>
    </p:spTree>
    <p:extLst>
      <p:ext uri="{BB962C8B-B14F-4D97-AF65-F5344CB8AC3E}">
        <p14:creationId xmlns:p14="http://schemas.microsoft.com/office/powerpoint/2010/main" val="13618990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CC028AA-27F9-4908-84B2-8D636F74AC84}" type="datetimeFigureOut">
              <a:rPr lang="en-GB" smtClean="0"/>
              <a:t>11/11/2023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092A5EC3-ED24-4761-82CF-9211403CCF44}" type="slidenum">
              <a:rPr lang="en-GB" smtClean="0"/>
              <a:t>‹#›</a:t>
            </a:fld>
            <a:endParaRPr lang="en-GB"/>
          </a:p>
        </p:txBody>
      </p:sp>
    </p:spTree>
    <p:extLst>
      <p:ext uri="{BB962C8B-B14F-4D97-AF65-F5344CB8AC3E}">
        <p14:creationId xmlns:p14="http://schemas.microsoft.com/office/powerpoint/2010/main" val="105621009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6334316"/>
            <a:ext cx="12191985"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8CC028AA-27F9-4908-84B2-8D636F74AC84}" type="datetimeFigureOut">
              <a:rPr lang="en-GB" smtClean="0"/>
              <a:t>11/11/2023</a:t>
            </a:fld>
            <a:endParaRPr lang="en-GB"/>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GB"/>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92A5EC3-ED24-4761-82CF-9211403CCF44}" type="slidenum">
              <a:rPr lang="en-GB" smtClean="0"/>
              <a:t>‹#›</a:t>
            </a:fld>
            <a:endParaRPr lang="en-GB"/>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656299437"/>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1.jpe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44E506-931B-4A93-B2D9-B09D06B49621}"/>
              </a:ext>
            </a:extLst>
          </p:cNvPr>
          <p:cNvSpPr>
            <a:spLocks noGrp="1"/>
          </p:cNvSpPr>
          <p:nvPr>
            <p:ph type="ctrTitle"/>
          </p:nvPr>
        </p:nvSpPr>
        <p:spPr>
          <a:xfrm>
            <a:off x="1097280" y="758952"/>
            <a:ext cx="10058400" cy="1387953"/>
          </a:xfrm>
        </p:spPr>
        <p:txBody>
          <a:bodyPr>
            <a:normAutofit/>
          </a:bodyPr>
          <a:lstStyle/>
          <a:p>
            <a:pPr algn="ctr">
              <a:lnSpc>
                <a:spcPct val="150000"/>
              </a:lnSpc>
            </a:pPr>
            <a:r>
              <a:rPr lang="en-GB" sz="5400" b="1" dirty="0"/>
              <a:t>Room Cleaning Excellence Training</a:t>
            </a:r>
          </a:p>
        </p:txBody>
      </p:sp>
      <p:sp>
        <p:nvSpPr>
          <p:cNvPr id="3" name="Subtitle 2">
            <a:extLst>
              <a:ext uri="{FF2B5EF4-FFF2-40B4-BE49-F238E27FC236}">
                <a16:creationId xmlns:a16="http://schemas.microsoft.com/office/drawing/2014/main" id="{D6631DC1-D4AA-4644-B08E-597FC5194A9F}"/>
              </a:ext>
            </a:extLst>
          </p:cNvPr>
          <p:cNvSpPr>
            <a:spLocks noGrp="1"/>
          </p:cNvSpPr>
          <p:nvPr>
            <p:ph type="subTitle" idx="1"/>
          </p:nvPr>
        </p:nvSpPr>
        <p:spPr>
          <a:xfrm rot="10800000" flipV="1">
            <a:off x="1100051" y="2842381"/>
            <a:ext cx="10058400" cy="1613240"/>
          </a:xfrm>
        </p:spPr>
        <p:txBody>
          <a:bodyPr/>
          <a:lstStyle/>
          <a:p>
            <a:pPr algn="ctr">
              <a:lnSpc>
                <a:spcPct val="150000"/>
              </a:lnSpc>
            </a:pPr>
            <a:r>
              <a:rPr lang="en-GB" dirty="0"/>
              <a:t>Ensuring Brand Standards, Safety, and Team Engagement</a:t>
            </a:r>
            <a:endParaRPr lang="en-US" dirty="0"/>
          </a:p>
          <a:p>
            <a:pPr algn="ctr">
              <a:lnSpc>
                <a:spcPct val="150000"/>
              </a:lnSpc>
            </a:pPr>
            <a:endParaRPr lang="en-GB" dirty="0"/>
          </a:p>
        </p:txBody>
      </p:sp>
    </p:spTree>
    <p:extLst>
      <p:ext uri="{BB962C8B-B14F-4D97-AF65-F5344CB8AC3E}">
        <p14:creationId xmlns:p14="http://schemas.microsoft.com/office/powerpoint/2010/main" val="4973653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EC50BE-DDBB-4B91-89C0-5D566D4EF021}"/>
              </a:ext>
            </a:extLst>
          </p:cNvPr>
          <p:cNvSpPr>
            <a:spLocks noGrp="1"/>
          </p:cNvSpPr>
          <p:nvPr>
            <p:ph type="title"/>
          </p:nvPr>
        </p:nvSpPr>
        <p:spPr/>
        <p:txBody>
          <a:bodyPr/>
          <a:lstStyle/>
          <a:p>
            <a:r>
              <a:rPr lang="en-GB" b="1" dirty="0"/>
              <a:t>Table of Content</a:t>
            </a:r>
          </a:p>
        </p:txBody>
      </p:sp>
      <p:sp>
        <p:nvSpPr>
          <p:cNvPr id="3" name="Content Placeholder 2">
            <a:extLst>
              <a:ext uri="{FF2B5EF4-FFF2-40B4-BE49-F238E27FC236}">
                <a16:creationId xmlns:a16="http://schemas.microsoft.com/office/drawing/2014/main" id="{B6EE9E48-7094-4BD3-9C86-54959F9A78C3}"/>
              </a:ext>
            </a:extLst>
          </p:cNvPr>
          <p:cNvSpPr>
            <a:spLocks noGrp="1"/>
          </p:cNvSpPr>
          <p:nvPr>
            <p:ph idx="1"/>
          </p:nvPr>
        </p:nvSpPr>
        <p:spPr/>
        <p:txBody>
          <a:bodyPr>
            <a:normAutofit fontScale="92500" lnSpcReduction="10000"/>
          </a:bodyPr>
          <a:lstStyle/>
          <a:p>
            <a:pPr lvl="1" algn="just">
              <a:lnSpc>
                <a:spcPct val="150000"/>
              </a:lnSpc>
            </a:pPr>
            <a:r>
              <a:rPr lang="en-GB" b="1" dirty="0"/>
              <a:t>Introduction</a:t>
            </a:r>
            <a:endParaRPr lang="en-US" dirty="0"/>
          </a:p>
          <a:p>
            <a:pPr lvl="1" algn="just">
              <a:lnSpc>
                <a:spcPct val="150000"/>
              </a:lnSpc>
            </a:pPr>
            <a:r>
              <a:rPr lang="en-GB" b="1" dirty="0"/>
              <a:t>The Importance of Brand Standards</a:t>
            </a:r>
            <a:endParaRPr lang="en-US" dirty="0"/>
          </a:p>
          <a:p>
            <a:pPr lvl="1" algn="just">
              <a:lnSpc>
                <a:spcPct val="150000"/>
              </a:lnSpc>
            </a:pPr>
            <a:r>
              <a:rPr lang="en-GB" b="1" dirty="0"/>
              <a:t>New Room Cleaning Checklist</a:t>
            </a:r>
            <a:endParaRPr lang="en-US" dirty="0"/>
          </a:p>
          <a:p>
            <a:pPr lvl="1" algn="just">
              <a:lnSpc>
                <a:spcPct val="150000"/>
              </a:lnSpc>
            </a:pPr>
            <a:r>
              <a:rPr lang="en-GB" b="1" dirty="0"/>
              <a:t>Health and Safety Procedures</a:t>
            </a:r>
            <a:endParaRPr lang="en-US" dirty="0"/>
          </a:p>
          <a:p>
            <a:pPr lvl="1" algn="just">
              <a:lnSpc>
                <a:spcPct val="150000"/>
              </a:lnSpc>
            </a:pPr>
            <a:r>
              <a:rPr lang="en-GB" b="1" dirty="0"/>
              <a:t>Employee Engagement Model</a:t>
            </a:r>
            <a:endParaRPr lang="en-US" dirty="0"/>
          </a:p>
          <a:p>
            <a:pPr lvl="1" algn="just">
              <a:lnSpc>
                <a:spcPct val="150000"/>
              </a:lnSpc>
            </a:pPr>
            <a:r>
              <a:rPr lang="en-GB" b="1" dirty="0"/>
              <a:t>Linking Engagement to Room Cleaning</a:t>
            </a:r>
            <a:endParaRPr lang="en-US" dirty="0"/>
          </a:p>
          <a:p>
            <a:pPr lvl="1" algn="just">
              <a:lnSpc>
                <a:spcPct val="150000"/>
              </a:lnSpc>
            </a:pPr>
            <a:r>
              <a:rPr lang="en-GB" b="1" dirty="0"/>
              <a:t>Best Industry Practices</a:t>
            </a:r>
            <a:endParaRPr lang="en-US" dirty="0"/>
          </a:p>
          <a:p>
            <a:pPr lvl="1" algn="just">
              <a:lnSpc>
                <a:spcPct val="150000"/>
              </a:lnSpc>
            </a:pPr>
            <a:r>
              <a:rPr lang="en-GB" b="1" dirty="0"/>
              <a:t>Training and Development Opportunities</a:t>
            </a:r>
            <a:endParaRPr lang="en-US" dirty="0"/>
          </a:p>
          <a:p>
            <a:pPr lvl="1" algn="just">
              <a:lnSpc>
                <a:spcPct val="150000"/>
              </a:lnSpc>
            </a:pPr>
            <a:r>
              <a:rPr lang="en-GB" b="1" dirty="0"/>
              <a:t>Conclusion</a:t>
            </a:r>
            <a:endParaRPr lang="en-US" dirty="0"/>
          </a:p>
          <a:p>
            <a:pPr lvl="1" algn="just">
              <a:lnSpc>
                <a:spcPct val="150000"/>
              </a:lnSpc>
            </a:pPr>
            <a:endParaRPr lang="en-GB" dirty="0"/>
          </a:p>
        </p:txBody>
      </p:sp>
    </p:spTree>
    <p:extLst>
      <p:ext uri="{BB962C8B-B14F-4D97-AF65-F5344CB8AC3E}">
        <p14:creationId xmlns:p14="http://schemas.microsoft.com/office/powerpoint/2010/main" val="59489299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089E49-3C2B-4DED-BBE3-D506D426ACFA}"/>
              </a:ext>
            </a:extLst>
          </p:cNvPr>
          <p:cNvSpPr>
            <a:spLocks noGrp="1"/>
          </p:cNvSpPr>
          <p:nvPr>
            <p:ph type="title"/>
          </p:nvPr>
        </p:nvSpPr>
        <p:spPr/>
        <p:txBody>
          <a:bodyPr/>
          <a:lstStyle/>
          <a:p>
            <a:r>
              <a:rPr lang="en-GB" b="1" dirty="0"/>
              <a:t>Introduction</a:t>
            </a:r>
            <a:endParaRPr lang="en-GB" dirty="0"/>
          </a:p>
        </p:txBody>
      </p:sp>
      <p:sp>
        <p:nvSpPr>
          <p:cNvPr id="3" name="Content Placeholder 2">
            <a:extLst>
              <a:ext uri="{FF2B5EF4-FFF2-40B4-BE49-F238E27FC236}">
                <a16:creationId xmlns:a16="http://schemas.microsoft.com/office/drawing/2014/main" id="{DD130BED-330D-40A6-B8A2-908B367FBE05}"/>
              </a:ext>
            </a:extLst>
          </p:cNvPr>
          <p:cNvSpPr>
            <a:spLocks noGrp="1"/>
          </p:cNvSpPr>
          <p:nvPr>
            <p:ph idx="1"/>
          </p:nvPr>
        </p:nvSpPr>
        <p:spPr/>
        <p:txBody>
          <a:bodyPr>
            <a:normAutofit fontScale="92500" lnSpcReduction="10000"/>
          </a:bodyPr>
          <a:lstStyle/>
          <a:p>
            <a:pPr algn="just">
              <a:lnSpc>
                <a:spcPct val="150000"/>
              </a:lnSpc>
            </a:pPr>
            <a:r>
              <a:rPr lang="en-GB" dirty="0"/>
              <a:t>This presentation introduces the staff to a training programme whose main objective is to enhance room cleaning strategy and procedure.</a:t>
            </a:r>
            <a:endParaRPr lang="en-US" dirty="0"/>
          </a:p>
          <a:p>
            <a:pPr algn="just">
              <a:lnSpc>
                <a:spcPct val="150000"/>
              </a:lnSpc>
            </a:pPr>
            <a:r>
              <a:rPr lang="en-GB" dirty="0"/>
              <a:t>The ultimate goal is to increase proficiency and overall performance quality.</a:t>
            </a:r>
            <a:endParaRPr lang="en-US" dirty="0"/>
          </a:p>
          <a:p>
            <a:pPr algn="just">
              <a:lnSpc>
                <a:spcPct val="150000"/>
              </a:lnSpc>
            </a:pPr>
            <a:r>
              <a:rPr lang="en-GB" dirty="0"/>
              <a:t>Our three success pillars are; brand standards, safety, and team engagement, receive specific attention. As we shall see in this course, following brand rules is critical to guest satisfaction and has a favourable impact on our hotel's overall reputation.</a:t>
            </a:r>
            <a:endParaRPr lang="en-US" dirty="0"/>
          </a:p>
          <a:p>
            <a:pPr algn="just">
              <a:lnSpc>
                <a:spcPct val="150000"/>
              </a:lnSpc>
            </a:pPr>
            <a:r>
              <a:rPr lang="en-GB" dirty="0"/>
              <a:t>Our operations cannot take place without strict safety measures that adhere to all applicable laws and requirements.</a:t>
            </a:r>
          </a:p>
        </p:txBody>
      </p:sp>
    </p:spTree>
    <p:extLst>
      <p:ext uri="{BB962C8B-B14F-4D97-AF65-F5344CB8AC3E}">
        <p14:creationId xmlns:p14="http://schemas.microsoft.com/office/powerpoint/2010/main" val="3760006553"/>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76749E-7730-4C4E-8B45-97D994782416}"/>
              </a:ext>
            </a:extLst>
          </p:cNvPr>
          <p:cNvSpPr>
            <a:spLocks noGrp="1"/>
          </p:cNvSpPr>
          <p:nvPr>
            <p:ph type="title"/>
          </p:nvPr>
        </p:nvSpPr>
        <p:spPr/>
        <p:txBody>
          <a:bodyPr/>
          <a:lstStyle/>
          <a:p>
            <a:r>
              <a:rPr lang="en-GB" b="1" dirty="0"/>
              <a:t>The Importance of Brand Standards</a:t>
            </a:r>
            <a:endParaRPr lang="en-GB" dirty="0"/>
          </a:p>
        </p:txBody>
      </p:sp>
      <p:sp>
        <p:nvSpPr>
          <p:cNvPr id="3" name="Content Placeholder 2">
            <a:extLst>
              <a:ext uri="{FF2B5EF4-FFF2-40B4-BE49-F238E27FC236}">
                <a16:creationId xmlns:a16="http://schemas.microsoft.com/office/drawing/2014/main" id="{FEB05AD0-2669-4453-92F1-E87D11BB24F7}"/>
              </a:ext>
            </a:extLst>
          </p:cNvPr>
          <p:cNvSpPr>
            <a:spLocks noGrp="1"/>
          </p:cNvSpPr>
          <p:nvPr>
            <p:ph idx="1"/>
          </p:nvPr>
        </p:nvSpPr>
        <p:spPr>
          <a:xfrm>
            <a:off x="1097280" y="1845733"/>
            <a:ext cx="6290656" cy="4232949"/>
          </a:xfrm>
        </p:spPr>
        <p:txBody>
          <a:bodyPr>
            <a:normAutofit lnSpcReduction="10000"/>
          </a:bodyPr>
          <a:lstStyle/>
          <a:p>
            <a:pPr algn="just">
              <a:lnSpc>
                <a:spcPct val="150000"/>
              </a:lnSpc>
            </a:pPr>
            <a:r>
              <a:rPr lang="en-GB" dirty="0"/>
              <a:t>It is critical to understand why brand guidelines are so crucial in the hotel industry. If the design and services are similar throughout, guests will have a more favourable and memorable visit.</a:t>
            </a:r>
            <a:endParaRPr lang="en-US" dirty="0"/>
          </a:p>
          <a:p>
            <a:pPr algn="just">
              <a:lnSpc>
                <a:spcPct val="150000"/>
              </a:lnSpc>
            </a:pPr>
            <a:r>
              <a:rPr lang="en-GB" dirty="0"/>
              <a:t>For example, </a:t>
            </a:r>
            <a:r>
              <a:rPr lang="en-GB" dirty="0" err="1"/>
              <a:t>Coia</a:t>
            </a:r>
            <a:r>
              <a:rPr lang="en-GB" dirty="0"/>
              <a:t> et al., (2021) discovered that hotels with strict brand adherence had a 20% increase in favourable guest reviews. This is an example of how preserving brand integrity increases overall impressions and satisfaction among guests.</a:t>
            </a:r>
          </a:p>
        </p:txBody>
      </p:sp>
      <p:pic>
        <p:nvPicPr>
          <p:cNvPr id="1026" name="Picture 2" descr="Cleaning room Vectors &amp; Illustrations for Free Download | Freepik">
            <a:extLst>
              <a:ext uri="{FF2B5EF4-FFF2-40B4-BE49-F238E27FC236}">
                <a16:creationId xmlns:a16="http://schemas.microsoft.com/office/drawing/2014/main" id="{E60DE835-5BA7-4333-BD28-A30974C77C7E}"/>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510052" y="2173149"/>
            <a:ext cx="4424773" cy="294749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4209219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052" name="Picture 4" descr="Cleaning Service Images - Free Download on Freepik">
            <a:extLst>
              <a:ext uri="{FF2B5EF4-FFF2-40B4-BE49-F238E27FC236}">
                <a16:creationId xmlns:a16="http://schemas.microsoft.com/office/drawing/2014/main" id="{C6475119-88D9-4C03-9C52-FA4622372699}"/>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92489" y="2585845"/>
            <a:ext cx="2867025" cy="2867025"/>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7F57933-34E5-4012-99F2-94A27DF9DE05}"/>
              </a:ext>
            </a:extLst>
          </p:cNvPr>
          <p:cNvSpPr>
            <a:spLocks noGrp="1"/>
          </p:cNvSpPr>
          <p:nvPr>
            <p:ph type="title"/>
          </p:nvPr>
        </p:nvSpPr>
        <p:spPr/>
        <p:txBody>
          <a:bodyPr/>
          <a:lstStyle/>
          <a:p>
            <a:r>
              <a:rPr lang="en-GB" b="1" dirty="0"/>
              <a:t>New Room Cleaning Checklist</a:t>
            </a:r>
            <a:endParaRPr lang="en-GB" dirty="0"/>
          </a:p>
        </p:txBody>
      </p:sp>
      <p:sp>
        <p:nvSpPr>
          <p:cNvPr id="3" name="Content Placeholder 2">
            <a:extLst>
              <a:ext uri="{FF2B5EF4-FFF2-40B4-BE49-F238E27FC236}">
                <a16:creationId xmlns:a16="http://schemas.microsoft.com/office/drawing/2014/main" id="{0BDB7DB4-F743-4F29-AAFE-D2E0B52E2B9D}"/>
              </a:ext>
            </a:extLst>
          </p:cNvPr>
          <p:cNvSpPr>
            <a:spLocks noGrp="1"/>
          </p:cNvSpPr>
          <p:nvPr>
            <p:ph idx="1"/>
          </p:nvPr>
        </p:nvSpPr>
        <p:spPr>
          <a:xfrm>
            <a:off x="1097280" y="1845734"/>
            <a:ext cx="8410402" cy="4347248"/>
          </a:xfrm>
        </p:spPr>
        <p:txBody>
          <a:bodyPr>
            <a:normAutofit fontScale="77500" lnSpcReduction="20000"/>
          </a:bodyPr>
          <a:lstStyle/>
          <a:p>
            <a:pPr algn="just">
              <a:lnSpc>
                <a:spcPct val="150000"/>
              </a:lnSpc>
            </a:pPr>
            <a:r>
              <a:rPr lang="en-GB" dirty="0"/>
              <a:t>The crew is ushering in a new era of quality by employing a thorough room cleaning checklist to increase accuracy and the overall visitor experience. The checklist consists mostly of three items:</a:t>
            </a:r>
            <a:endParaRPr lang="en-US" dirty="0"/>
          </a:p>
          <a:p>
            <a:pPr algn="just">
              <a:lnSpc>
                <a:spcPct val="150000"/>
              </a:lnSpc>
            </a:pPr>
            <a:r>
              <a:rPr lang="en-GB" b="1" dirty="0"/>
              <a:t>Task Breakdown:</a:t>
            </a:r>
            <a:endParaRPr lang="en-US" dirty="0"/>
          </a:p>
          <a:p>
            <a:pPr lvl="1" algn="just">
              <a:lnSpc>
                <a:spcPct val="150000"/>
              </a:lnSpc>
            </a:pPr>
            <a:r>
              <a:rPr lang="en-GB" b="1" dirty="0"/>
              <a:t>Bed-Making Mastery:</a:t>
            </a:r>
            <a:r>
              <a:rPr lang="en-GB" dirty="0"/>
              <a:t> One may obtain a refined appearance by paying great attention to details such as ironing and folding their linens.</a:t>
            </a:r>
            <a:endParaRPr lang="en-US" dirty="0"/>
          </a:p>
          <a:p>
            <a:pPr lvl="1" algn="just">
              <a:lnSpc>
                <a:spcPct val="150000"/>
              </a:lnSpc>
            </a:pPr>
            <a:r>
              <a:rPr lang="en-GB" b="1" dirty="0"/>
              <a:t>Surface Sanitization:</a:t>
            </a:r>
            <a:r>
              <a:rPr lang="en-GB" dirty="0"/>
              <a:t> Disinfect everything, but take extra care of things that are regularly handled, such as doorknobs and TV remotes.</a:t>
            </a:r>
            <a:endParaRPr lang="en-US" dirty="0"/>
          </a:p>
          <a:p>
            <a:pPr lvl="1" algn="just">
              <a:lnSpc>
                <a:spcPct val="150000"/>
              </a:lnSpc>
            </a:pPr>
            <a:r>
              <a:rPr lang="en-GB" b="1" dirty="0"/>
              <a:t>Floor Perfection: </a:t>
            </a:r>
            <a:r>
              <a:rPr lang="en-GB" dirty="0"/>
              <a:t>Using a vacuum or a mop to methodically clean a place until it is spotless</a:t>
            </a:r>
            <a:endParaRPr lang="en-US" dirty="0"/>
          </a:p>
          <a:p>
            <a:pPr algn="just">
              <a:lnSpc>
                <a:spcPct val="150000"/>
              </a:lnSpc>
            </a:pPr>
            <a:r>
              <a:rPr lang="en-GB" b="1" dirty="0"/>
              <a:t>Procedural Highlights:</a:t>
            </a:r>
            <a:endParaRPr lang="en-US" dirty="0"/>
          </a:p>
          <a:p>
            <a:pPr lvl="1" algn="just">
              <a:lnSpc>
                <a:spcPct val="150000"/>
              </a:lnSpc>
            </a:pPr>
            <a:r>
              <a:rPr lang="en-GB" b="1" dirty="0"/>
              <a:t>Time Management: </a:t>
            </a:r>
            <a:r>
              <a:rPr lang="en-GB" dirty="0"/>
              <a:t>Plan your time so that you can do the most while maintaining quality. </a:t>
            </a:r>
            <a:endParaRPr lang="en-US" dirty="0"/>
          </a:p>
          <a:p>
            <a:pPr lvl="1" algn="just">
              <a:lnSpc>
                <a:spcPct val="150000"/>
              </a:lnSpc>
            </a:pPr>
            <a:r>
              <a:rPr lang="en-GB" b="1" dirty="0"/>
              <a:t>Waste Disposal Protocol:</a:t>
            </a:r>
            <a:r>
              <a:rPr lang="en-GB" dirty="0"/>
              <a:t> Emphasise environmentally responsible waste management practices such as effective recycling and trash sorting.</a:t>
            </a:r>
          </a:p>
        </p:txBody>
      </p:sp>
    </p:spTree>
    <p:extLst>
      <p:ext uri="{BB962C8B-B14F-4D97-AF65-F5344CB8AC3E}">
        <p14:creationId xmlns:p14="http://schemas.microsoft.com/office/powerpoint/2010/main" val="166787254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074" name="Picture 2" descr="Occupational Health And Safety Vector Art, Icons, and Graphics for Free  Download">
            <a:extLst>
              <a:ext uri="{FF2B5EF4-FFF2-40B4-BE49-F238E27FC236}">
                <a16:creationId xmlns:a16="http://schemas.microsoft.com/office/drawing/2014/main" id="{F7BD5892-99BF-421C-AA7B-DD71494B7514}"/>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63050" y="4427528"/>
            <a:ext cx="3028950" cy="190500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C1B19686-75BB-47CF-9051-352A80E6DF8B}"/>
              </a:ext>
            </a:extLst>
          </p:cNvPr>
          <p:cNvSpPr>
            <a:spLocks noGrp="1"/>
          </p:cNvSpPr>
          <p:nvPr>
            <p:ph type="title"/>
          </p:nvPr>
        </p:nvSpPr>
        <p:spPr/>
        <p:txBody>
          <a:bodyPr/>
          <a:lstStyle/>
          <a:p>
            <a:r>
              <a:rPr lang="en-GB" b="1" dirty="0"/>
              <a:t>Health and Safety Procedures</a:t>
            </a:r>
            <a:endParaRPr lang="en-GB" dirty="0"/>
          </a:p>
        </p:txBody>
      </p:sp>
      <p:sp>
        <p:nvSpPr>
          <p:cNvPr id="3" name="Content Placeholder 2">
            <a:extLst>
              <a:ext uri="{FF2B5EF4-FFF2-40B4-BE49-F238E27FC236}">
                <a16:creationId xmlns:a16="http://schemas.microsoft.com/office/drawing/2014/main" id="{714F8037-CC22-456B-B5D5-847291BF6980}"/>
              </a:ext>
            </a:extLst>
          </p:cNvPr>
          <p:cNvSpPr>
            <a:spLocks noGrp="1"/>
          </p:cNvSpPr>
          <p:nvPr>
            <p:ph idx="1"/>
          </p:nvPr>
        </p:nvSpPr>
        <p:spPr>
          <a:xfrm>
            <a:off x="1097280" y="1845733"/>
            <a:ext cx="8140238" cy="4378422"/>
          </a:xfrm>
        </p:spPr>
        <p:txBody>
          <a:bodyPr>
            <a:normAutofit fontScale="62500" lnSpcReduction="20000"/>
          </a:bodyPr>
          <a:lstStyle/>
          <a:p>
            <a:pPr algn="just">
              <a:lnSpc>
                <a:spcPct val="170000"/>
              </a:lnSpc>
            </a:pPr>
            <a:r>
              <a:rPr lang="en-GB" b="1" dirty="0"/>
              <a:t>Regulatory Adherence:</a:t>
            </a:r>
            <a:endParaRPr lang="en-US" dirty="0"/>
          </a:p>
          <a:p>
            <a:pPr lvl="1" algn="just">
              <a:lnSpc>
                <a:spcPct val="170000"/>
              </a:lnSpc>
            </a:pPr>
            <a:r>
              <a:rPr lang="en-GB" b="1" dirty="0"/>
              <a:t>OSHA Standards Integration:</a:t>
            </a:r>
            <a:r>
              <a:rPr lang="en-GB" dirty="0"/>
              <a:t> The checklist adheres to OSHA requirements, ensuring that the team takes all required safety precautions.</a:t>
            </a:r>
            <a:endParaRPr lang="en-US" dirty="0"/>
          </a:p>
          <a:p>
            <a:pPr lvl="1" algn="just">
              <a:lnSpc>
                <a:spcPct val="170000"/>
              </a:lnSpc>
            </a:pPr>
            <a:r>
              <a:rPr lang="en-GB" b="1" dirty="0"/>
              <a:t>Personal Protective Equipment (PPE):</a:t>
            </a:r>
            <a:r>
              <a:rPr lang="en-GB" dirty="0"/>
              <a:t> Personal protective equipment, such as gloves and face masks, protects team members from potential hazards.</a:t>
            </a:r>
            <a:endParaRPr lang="en-US" dirty="0"/>
          </a:p>
          <a:p>
            <a:pPr algn="just">
              <a:lnSpc>
                <a:spcPct val="170000"/>
              </a:lnSpc>
            </a:pPr>
            <a:r>
              <a:rPr lang="en-GB" b="1" dirty="0"/>
              <a:t>Procedural Precision:</a:t>
            </a:r>
            <a:endParaRPr lang="en-US" dirty="0"/>
          </a:p>
          <a:p>
            <a:pPr lvl="1" algn="just">
              <a:lnSpc>
                <a:spcPct val="170000"/>
              </a:lnSpc>
            </a:pPr>
            <a:r>
              <a:rPr lang="en-GB" b="1" dirty="0"/>
              <a:t>Ventilation Protocols:</a:t>
            </a:r>
            <a:r>
              <a:rPr lang="en-GB" dirty="0"/>
              <a:t> Cleaning chemicals can be hazardous; thus, the checklist demands careful adherence to conventional ventilation regulations to limit exposure to personnel and visitors.</a:t>
            </a:r>
            <a:endParaRPr lang="en-US" dirty="0"/>
          </a:p>
          <a:p>
            <a:pPr lvl="1" algn="just">
              <a:lnSpc>
                <a:spcPct val="170000"/>
              </a:lnSpc>
            </a:pPr>
            <a:r>
              <a:rPr lang="en-GB" b="1" dirty="0"/>
              <a:t>Chemical Handling Guidelines:</a:t>
            </a:r>
            <a:r>
              <a:rPr lang="en-GB" dirty="0"/>
              <a:t> By following the precise guidelines for diluting and applying chemicals, risks can be avoided (Forrester et al., 2021).</a:t>
            </a:r>
          </a:p>
          <a:p>
            <a:pPr algn="just">
              <a:lnSpc>
                <a:spcPct val="170000"/>
              </a:lnSpc>
            </a:pPr>
            <a:r>
              <a:rPr lang="en-GB" b="1" dirty="0"/>
              <a:t>Guest-Centric Safety Measures:</a:t>
            </a:r>
            <a:endParaRPr lang="en-US" dirty="0"/>
          </a:p>
          <a:p>
            <a:pPr lvl="1" algn="just">
              <a:lnSpc>
                <a:spcPct val="170000"/>
              </a:lnSpc>
            </a:pPr>
            <a:r>
              <a:rPr lang="en-GB" b="1" dirty="0"/>
              <a:t>Visible Signage:</a:t>
            </a:r>
            <a:r>
              <a:rPr lang="en-GB" dirty="0"/>
              <a:t> Signage informing visitors about current cleaning operations encourages transparency and understanding.</a:t>
            </a:r>
            <a:endParaRPr lang="en-US" dirty="0"/>
          </a:p>
          <a:p>
            <a:pPr lvl="1" algn="just">
              <a:lnSpc>
                <a:spcPct val="170000"/>
              </a:lnSpc>
            </a:pPr>
            <a:r>
              <a:rPr lang="en-GB" b="1" dirty="0"/>
              <a:t>Contactless Service Implementation:</a:t>
            </a:r>
            <a:r>
              <a:rPr lang="en-GB" dirty="0"/>
              <a:t> The checklist includes techniques for implementing contactless services to reduce the number of needed physical encounters while increasing security (Anagnostopoulos-King and Rodriguez, 2022).</a:t>
            </a:r>
            <a:endParaRPr lang="en-US" dirty="0"/>
          </a:p>
          <a:p>
            <a:pPr algn="just">
              <a:lnSpc>
                <a:spcPct val="170000"/>
              </a:lnSpc>
            </a:pPr>
            <a:endParaRPr lang="en-GB" dirty="0"/>
          </a:p>
        </p:txBody>
      </p:sp>
    </p:spTree>
    <p:extLst>
      <p:ext uri="{BB962C8B-B14F-4D97-AF65-F5344CB8AC3E}">
        <p14:creationId xmlns:p14="http://schemas.microsoft.com/office/powerpoint/2010/main" val="398497849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9265B-E98B-4335-8FC0-9534614684C5}"/>
              </a:ext>
            </a:extLst>
          </p:cNvPr>
          <p:cNvSpPr>
            <a:spLocks noGrp="1"/>
          </p:cNvSpPr>
          <p:nvPr>
            <p:ph type="title"/>
          </p:nvPr>
        </p:nvSpPr>
        <p:spPr/>
        <p:txBody>
          <a:bodyPr/>
          <a:lstStyle/>
          <a:p>
            <a:r>
              <a:rPr lang="en-GB" b="1" dirty="0"/>
              <a:t>Employee Engagement Model</a:t>
            </a:r>
            <a:endParaRPr lang="en-GB" dirty="0"/>
          </a:p>
        </p:txBody>
      </p:sp>
      <p:sp>
        <p:nvSpPr>
          <p:cNvPr id="3" name="Content Placeholder 2">
            <a:extLst>
              <a:ext uri="{FF2B5EF4-FFF2-40B4-BE49-F238E27FC236}">
                <a16:creationId xmlns:a16="http://schemas.microsoft.com/office/drawing/2014/main" id="{97ACCCEA-34F8-4E9B-9BEA-A6D72AA776A2}"/>
              </a:ext>
            </a:extLst>
          </p:cNvPr>
          <p:cNvSpPr>
            <a:spLocks noGrp="1"/>
          </p:cNvSpPr>
          <p:nvPr>
            <p:ph idx="1"/>
          </p:nvPr>
        </p:nvSpPr>
        <p:spPr/>
        <p:txBody>
          <a:bodyPr>
            <a:normAutofit fontScale="92500" lnSpcReduction="20000"/>
          </a:bodyPr>
          <a:lstStyle/>
          <a:p>
            <a:pPr algn="just">
              <a:lnSpc>
                <a:spcPct val="150000"/>
              </a:lnSpc>
            </a:pPr>
            <a:r>
              <a:rPr lang="en-GB" b="1" dirty="0"/>
              <a:t>Model Introduction:</a:t>
            </a:r>
            <a:r>
              <a:rPr lang="en-GB" dirty="0"/>
              <a:t> The team has opted to implement the Gallup Q12 approach, which is widely regarded as the gold standard for employee engagement due to its emphasis on 12 critical elements.</a:t>
            </a:r>
            <a:endParaRPr lang="en-US" dirty="0"/>
          </a:p>
          <a:p>
            <a:pPr algn="just">
              <a:lnSpc>
                <a:spcPct val="150000"/>
              </a:lnSpc>
            </a:pPr>
            <a:r>
              <a:rPr lang="en-GB" b="1" dirty="0"/>
              <a:t>Performance Enhancement:</a:t>
            </a:r>
            <a:endParaRPr lang="en-US" dirty="0"/>
          </a:p>
          <a:p>
            <a:pPr lvl="1" algn="just">
              <a:lnSpc>
                <a:spcPct val="150000"/>
              </a:lnSpc>
            </a:pPr>
            <a:r>
              <a:rPr lang="en-GB" b="1" dirty="0"/>
              <a:t>Productivity:</a:t>
            </a:r>
            <a:r>
              <a:rPr lang="en-GB" dirty="0"/>
              <a:t> According to Gallup, "engaged" workers are 17% more productive, which correlates to greater overall performance.</a:t>
            </a:r>
            <a:endParaRPr lang="en-US" dirty="0"/>
          </a:p>
          <a:p>
            <a:pPr lvl="1" algn="just">
              <a:lnSpc>
                <a:spcPct val="150000"/>
              </a:lnSpc>
            </a:pPr>
            <a:r>
              <a:rPr lang="en-GB" b="1" dirty="0"/>
              <a:t>Contextual Relevance:</a:t>
            </a:r>
            <a:r>
              <a:rPr lang="en-GB" dirty="0"/>
              <a:t> This concept has been implemented into the cleaning staff's day-to-day work in a variety of ways, including clear expectations, acknowledgment, and opportunities for promotion (Evans and </a:t>
            </a:r>
            <a:r>
              <a:rPr lang="en-GB" dirty="0" err="1"/>
              <a:t>Silbey</a:t>
            </a:r>
            <a:r>
              <a:rPr lang="en-GB" dirty="0"/>
              <a:t>, 2022).</a:t>
            </a:r>
            <a:endParaRPr lang="en-US" dirty="0"/>
          </a:p>
          <a:p>
            <a:pPr lvl="1" algn="just">
              <a:lnSpc>
                <a:spcPct val="150000"/>
              </a:lnSpc>
            </a:pPr>
            <a:r>
              <a:rPr lang="en-GB" b="1" dirty="0"/>
              <a:t>Positive Impact on Work Quality:</a:t>
            </a:r>
            <a:r>
              <a:rPr lang="en-GB" dirty="0"/>
              <a:t> Because of the team's active engagement in quality development initiatives, the precision and thoroughness of the room cleaning processes have substantially increased.</a:t>
            </a:r>
            <a:endParaRPr lang="en-US" dirty="0"/>
          </a:p>
          <a:p>
            <a:pPr algn="just">
              <a:lnSpc>
                <a:spcPct val="150000"/>
              </a:lnSpc>
            </a:pPr>
            <a:endParaRPr lang="en-GB" dirty="0"/>
          </a:p>
        </p:txBody>
      </p:sp>
    </p:spTree>
    <p:extLst>
      <p:ext uri="{BB962C8B-B14F-4D97-AF65-F5344CB8AC3E}">
        <p14:creationId xmlns:p14="http://schemas.microsoft.com/office/powerpoint/2010/main" val="8141256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EA17B9-6B26-4889-B707-B56FD7935888}"/>
              </a:ext>
            </a:extLst>
          </p:cNvPr>
          <p:cNvSpPr>
            <a:spLocks noGrp="1"/>
          </p:cNvSpPr>
          <p:nvPr>
            <p:ph type="title"/>
          </p:nvPr>
        </p:nvSpPr>
        <p:spPr/>
        <p:txBody>
          <a:bodyPr/>
          <a:lstStyle/>
          <a:p>
            <a:r>
              <a:rPr lang="en-GB" b="1" dirty="0"/>
              <a:t>Linking Engagement to Room Cleaning</a:t>
            </a:r>
            <a:endParaRPr lang="en-GB" dirty="0"/>
          </a:p>
        </p:txBody>
      </p:sp>
      <p:sp>
        <p:nvSpPr>
          <p:cNvPr id="3" name="Content Placeholder 2">
            <a:extLst>
              <a:ext uri="{FF2B5EF4-FFF2-40B4-BE49-F238E27FC236}">
                <a16:creationId xmlns:a16="http://schemas.microsoft.com/office/drawing/2014/main" id="{49ED7121-33FF-4ECA-8211-894436107D11}"/>
              </a:ext>
            </a:extLst>
          </p:cNvPr>
          <p:cNvSpPr>
            <a:spLocks noGrp="1"/>
          </p:cNvSpPr>
          <p:nvPr>
            <p:ph idx="1"/>
          </p:nvPr>
        </p:nvSpPr>
        <p:spPr>
          <a:xfrm>
            <a:off x="1097280" y="1845734"/>
            <a:ext cx="10058400" cy="4461548"/>
          </a:xfrm>
        </p:spPr>
        <p:txBody>
          <a:bodyPr>
            <a:normAutofit/>
          </a:bodyPr>
          <a:lstStyle/>
          <a:p>
            <a:pPr lvl="1" algn="just">
              <a:lnSpc>
                <a:spcPct val="160000"/>
              </a:lnSpc>
            </a:pPr>
            <a:r>
              <a:rPr lang="en-GB" b="1" dirty="0"/>
              <a:t>Alignment with Checklist Goals: </a:t>
            </a:r>
            <a:r>
              <a:rPr lang="en-GB" dirty="0"/>
              <a:t>By highlighting 'Clear Expectations' and 'Recognition,' the model complements the checklist's goals and improves team commitment to high-quality room standards.</a:t>
            </a:r>
            <a:endParaRPr lang="en-US" dirty="0"/>
          </a:p>
          <a:p>
            <a:pPr lvl="1" algn="just">
              <a:lnSpc>
                <a:spcPct val="160000"/>
              </a:lnSpc>
            </a:pPr>
            <a:r>
              <a:rPr lang="en-GB" b="1" dirty="0"/>
              <a:t>Engagement Impact on Room Cleanliness: </a:t>
            </a:r>
            <a:r>
              <a:rPr lang="en-GB" dirty="0"/>
              <a:t>Staff members that are passionate about their jobs pay more attention to detail, which is reflected in the cleanliness of guest rooms.</a:t>
            </a:r>
            <a:endParaRPr lang="en-US" dirty="0"/>
          </a:p>
          <a:p>
            <a:pPr marL="201168" lvl="1" indent="0" algn="just">
              <a:lnSpc>
                <a:spcPct val="160000"/>
              </a:lnSpc>
              <a:buNone/>
            </a:pPr>
            <a:r>
              <a:rPr lang="en-GB" dirty="0"/>
              <a:t>Customers frequently rate rooms visited by engaged team members 15% higher in satisfaction, demonstrating a direct link between staff engagement and cleanliness standards (Reynolds, 2020).</a:t>
            </a:r>
          </a:p>
        </p:txBody>
      </p:sp>
    </p:spTree>
    <p:extLst>
      <p:ext uri="{BB962C8B-B14F-4D97-AF65-F5344CB8AC3E}">
        <p14:creationId xmlns:p14="http://schemas.microsoft.com/office/powerpoint/2010/main" val="144435390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DCBEAD-7255-4D57-B21E-8FDBD9510D84}"/>
              </a:ext>
            </a:extLst>
          </p:cNvPr>
          <p:cNvSpPr>
            <a:spLocks noGrp="1"/>
          </p:cNvSpPr>
          <p:nvPr>
            <p:ph type="title"/>
          </p:nvPr>
        </p:nvSpPr>
        <p:spPr/>
        <p:txBody>
          <a:bodyPr/>
          <a:lstStyle/>
          <a:p>
            <a:r>
              <a:rPr lang="en-GB" b="1" dirty="0"/>
              <a:t>Best Industry Practices</a:t>
            </a:r>
            <a:endParaRPr lang="en-GB" dirty="0"/>
          </a:p>
        </p:txBody>
      </p:sp>
      <p:sp>
        <p:nvSpPr>
          <p:cNvPr id="3" name="Content Placeholder 2">
            <a:extLst>
              <a:ext uri="{FF2B5EF4-FFF2-40B4-BE49-F238E27FC236}">
                <a16:creationId xmlns:a16="http://schemas.microsoft.com/office/drawing/2014/main" id="{11A36535-7B73-4C74-96DF-6C168ECA5BD7}"/>
              </a:ext>
            </a:extLst>
          </p:cNvPr>
          <p:cNvSpPr>
            <a:spLocks noGrp="1"/>
          </p:cNvSpPr>
          <p:nvPr>
            <p:ph idx="1"/>
          </p:nvPr>
        </p:nvSpPr>
        <p:spPr>
          <a:xfrm>
            <a:off x="1097280" y="1845733"/>
            <a:ext cx="7018020" cy="4264121"/>
          </a:xfrm>
        </p:spPr>
        <p:txBody>
          <a:bodyPr/>
          <a:lstStyle/>
          <a:p>
            <a:pPr lvl="1" algn="just">
              <a:lnSpc>
                <a:spcPct val="150000"/>
              </a:lnSpc>
            </a:pPr>
            <a:r>
              <a:rPr lang="en-GB" b="1" dirty="0"/>
              <a:t>Exemplary Practices Highlight:</a:t>
            </a:r>
            <a:endParaRPr lang="en-US" dirty="0"/>
          </a:p>
          <a:p>
            <a:pPr lvl="2" algn="just">
              <a:lnSpc>
                <a:spcPct val="150000"/>
              </a:lnSpc>
            </a:pPr>
            <a:r>
              <a:rPr lang="en-GB" dirty="0"/>
              <a:t>One example of the sort of attention to detail emphasised in these processes is the 'Daily Deep Clean,' an innovative technique that focuses on cleaning spaces where people commonly interact.</a:t>
            </a:r>
            <a:endParaRPr lang="en-US" dirty="0"/>
          </a:p>
          <a:p>
            <a:pPr lvl="2" algn="just">
              <a:lnSpc>
                <a:spcPct val="150000"/>
              </a:lnSpc>
            </a:pPr>
            <a:r>
              <a:rPr lang="en-GB" dirty="0"/>
              <a:t>Implementing the 'Daily Deep Clean' decreased guest-reported illness by 25%, demonstrating its utility (Srivastava et al., 2020).</a:t>
            </a:r>
          </a:p>
        </p:txBody>
      </p:sp>
      <p:pic>
        <p:nvPicPr>
          <p:cNvPr id="4" name="Picture 3">
            <a:extLst>
              <a:ext uri="{FF2B5EF4-FFF2-40B4-BE49-F238E27FC236}">
                <a16:creationId xmlns:a16="http://schemas.microsoft.com/office/drawing/2014/main" id="{A2AAC7EF-FB2B-4E79-B9D6-77022FF245AA}"/>
              </a:ext>
            </a:extLst>
          </p:cNvPr>
          <p:cNvPicPr>
            <a:picLocks noChangeAspect="1"/>
          </p:cNvPicPr>
          <p:nvPr/>
        </p:nvPicPr>
        <p:blipFill>
          <a:blip r:embed="rId3"/>
          <a:stretch>
            <a:fillRect/>
          </a:stretch>
        </p:blipFill>
        <p:spPr>
          <a:xfrm>
            <a:off x="8267152" y="2407386"/>
            <a:ext cx="3924848" cy="3934374"/>
          </a:xfrm>
          <a:prstGeom prst="rect">
            <a:avLst/>
          </a:prstGeom>
        </p:spPr>
      </p:pic>
    </p:spTree>
    <p:extLst>
      <p:ext uri="{BB962C8B-B14F-4D97-AF65-F5344CB8AC3E}">
        <p14:creationId xmlns:p14="http://schemas.microsoft.com/office/powerpoint/2010/main" val="248776333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5C509C-6259-4A1B-A097-7BC7B50FFAB4}"/>
              </a:ext>
            </a:extLst>
          </p:cNvPr>
          <p:cNvSpPr>
            <a:spLocks noGrp="1"/>
          </p:cNvSpPr>
          <p:nvPr>
            <p:ph type="title"/>
          </p:nvPr>
        </p:nvSpPr>
        <p:spPr/>
        <p:txBody>
          <a:bodyPr/>
          <a:lstStyle/>
          <a:p>
            <a:r>
              <a:rPr lang="en-GB" b="1" dirty="0"/>
              <a:t>Training and Development Opportunities</a:t>
            </a:r>
            <a:endParaRPr lang="en-GB" dirty="0"/>
          </a:p>
        </p:txBody>
      </p:sp>
      <p:sp>
        <p:nvSpPr>
          <p:cNvPr id="3" name="Content Placeholder 2">
            <a:extLst>
              <a:ext uri="{FF2B5EF4-FFF2-40B4-BE49-F238E27FC236}">
                <a16:creationId xmlns:a16="http://schemas.microsoft.com/office/drawing/2014/main" id="{1166E832-495B-40F6-A27A-3E89ADD8D2E5}"/>
              </a:ext>
            </a:extLst>
          </p:cNvPr>
          <p:cNvSpPr>
            <a:spLocks noGrp="1"/>
          </p:cNvSpPr>
          <p:nvPr>
            <p:ph idx="1"/>
          </p:nvPr>
        </p:nvSpPr>
        <p:spPr/>
        <p:txBody>
          <a:bodyPr/>
          <a:lstStyle/>
          <a:p>
            <a:pPr algn="just">
              <a:lnSpc>
                <a:spcPct val="150000"/>
              </a:lnSpc>
            </a:pPr>
            <a:r>
              <a:rPr lang="en-GB" b="1" dirty="0"/>
              <a:t>Ongoing Learning Initiatives:</a:t>
            </a:r>
            <a:endParaRPr lang="en-US" dirty="0"/>
          </a:p>
          <a:p>
            <a:pPr lvl="1" algn="just">
              <a:lnSpc>
                <a:spcPct val="150000"/>
              </a:lnSpc>
            </a:pPr>
            <a:r>
              <a:rPr lang="en-GB" dirty="0"/>
              <a:t>Clearly stating that frequent sessions will address enhanced cleaning methods, upcoming technology, and other training subjects.</a:t>
            </a:r>
            <a:endParaRPr lang="en-US" dirty="0"/>
          </a:p>
          <a:p>
            <a:pPr lvl="1" algn="just">
              <a:lnSpc>
                <a:spcPct val="150000"/>
              </a:lnSpc>
            </a:pPr>
            <a:r>
              <a:rPr lang="en-GB" dirty="0"/>
              <a:t>Training on cutting-edge cleaning equipment resulted in a 20% reduction in typical cleaning times (Pai et al., 2020).</a:t>
            </a:r>
            <a:endParaRPr lang="en-US" dirty="0"/>
          </a:p>
          <a:p>
            <a:pPr algn="just">
              <a:lnSpc>
                <a:spcPct val="150000"/>
              </a:lnSpc>
            </a:pPr>
            <a:endParaRPr lang="en-GB" dirty="0"/>
          </a:p>
        </p:txBody>
      </p:sp>
    </p:spTree>
    <p:extLst>
      <p:ext uri="{BB962C8B-B14F-4D97-AF65-F5344CB8AC3E}">
        <p14:creationId xmlns:p14="http://schemas.microsoft.com/office/powerpoint/2010/main" val="258348686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8A9153-02FF-44EC-953E-C14B06E9A1DA}"/>
              </a:ext>
            </a:extLst>
          </p:cNvPr>
          <p:cNvSpPr>
            <a:spLocks noGrp="1"/>
          </p:cNvSpPr>
          <p:nvPr>
            <p:ph type="title"/>
          </p:nvPr>
        </p:nvSpPr>
        <p:spPr/>
        <p:txBody>
          <a:bodyPr/>
          <a:lstStyle/>
          <a:p>
            <a:r>
              <a:rPr lang="en-GB" b="1" dirty="0"/>
              <a:t>Conclusion</a:t>
            </a:r>
            <a:endParaRPr lang="en-GB" dirty="0"/>
          </a:p>
        </p:txBody>
      </p:sp>
      <p:sp>
        <p:nvSpPr>
          <p:cNvPr id="3" name="Content Placeholder 2">
            <a:extLst>
              <a:ext uri="{FF2B5EF4-FFF2-40B4-BE49-F238E27FC236}">
                <a16:creationId xmlns:a16="http://schemas.microsoft.com/office/drawing/2014/main" id="{1DC2D917-1886-4037-A953-D503D96D34EF}"/>
              </a:ext>
            </a:extLst>
          </p:cNvPr>
          <p:cNvSpPr>
            <a:spLocks noGrp="1"/>
          </p:cNvSpPr>
          <p:nvPr>
            <p:ph idx="1"/>
          </p:nvPr>
        </p:nvSpPr>
        <p:spPr/>
        <p:txBody>
          <a:bodyPr>
            <a:normAutofit fontScale="92500"/>
          </a:bodyPr>
          <a:lstStyle/>
          <a:p>
            <a:pPr algn="just">
              <a:lnSpc>
                <a:spcPct val="150000"/>
              </a:lnSpc>
            </a:pPr>
            <a:r>
              <a:rPr lang="en-GB" dirty="0"/>
              <a:t>With the help of this presentation, the cleaning staff would now have a high-level understanding of the presentation's key topics.</a:t>
            </a:r>
            <a:endParaRPr lang="en-US" dirty="0"/>
          </a:p>
          <a:p>
            <a:pPr algn="just">
              <a:lnSpc>
                <a:spcPct val="150000"/>
              </a:lnSpc>
            </a:pPr>
            <a:r>
              <a:rPr lang="en-GB" dirty="0"/>
              <a:t>The creation of a new room cleaning checklist that strictly adheres to industry standards was stressed.</a:t>
            </a:r>
            <a:endParaRPr lang="en-US" dirty="0"/>
          </a:p>
          <a:p>
            <a:pPr algn="just">
              <a:lnSpc>
                <a:spcPct val="150000"/>
              </a:lnSpc>
            </a:pPr>
            <a:r>
              <a:rPr lang="en-GB" dirty="0"/>
              <a:t>Using the Gallup Q12 model, we were able to demonstrate the importance of employee engagement in total team success.</a:t>
            </a:r>
            <a:endParaRPr lang="en-US" dirty="0"/>
          </a:p>
          <a:p>
            <a:pPr algn="just">
              <a:lnSpc>
                <a:spcPct val="150000"/>
              </a:lnSpc>
            </a:pPr>
            <a:r>
              <a:rPr lang="en-GB" dirty="0"/>
              <a:t>The importance of health and safety practices was highlighted not just as a legal necessity but also as a method to truly care for the safety of both visitors and staff.</a:t>
            </a:r>
            <a:endParaRPr lang="en-US" dirty="0"/>
          </a:p>
          <a:p>
            <a:pPr algn="just">
              <a:lnSpc>
                <a:spcPct val="150000"/>
              </a:lnSpc>
            </a:pPr>
            <a:endParaRPr lang="en-GB" dirty="0"/>
          </a:p>
        </p:txBody>
      </p:sp>
    </p:spTree>
    <p:extLst>
      <p:ext uri="{BB962C8B-B14F-4D97-AF65-F5344CB8AC3E}">
        <p14:creationId xmlns:p14="http://schemas.microsoft.com/office/powerpoint/2010/main" val="322328464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6E95F6-CAFA-4646-A4F9-DC6768005F4C}"/>
              </a:ext>
            </a:extLst>
          </p:cNvPr>
          <p:cNvSpPr>
            <a:spLocks noGrp="1"/>
          </p:cNvSpPr>
          <p:nvPr>
            <p:ph type="title"/>
          </p:nvPr>
        </p:nvSpPr>
        <p:spPr/>
        <p:txBody>
          <a:bodyPr/>
          <a:lstStyle/>
          <a:p>
            <a:r>
              <a:rPr lang="en-GB" b="1" dirty="0"/>
              <a:t>References</a:t>
            </a:r>
            <a:endParaRPr lang="en-GB" dirty="0"/>
          </a:p>
        </p:txBody>
      </p:sp>
      <p:sp>
        <p:nvSpPr>
          <p:cNvPr id="3" name="Content Placeholder 2">
            <a:extLst>
              <a:ext uri="{FF2B5EF4-FFF2-40B4-BE49-F238E27FC236}">
                <a16:creationId xmlns:a16="http://schemas.microsoft.com/office/drawing/2014/main" id="{EA37C3AD-7625-4786-851F-9AD69DF1510C}"/>
              </a:ext>
            </a:extLst>
          </p:cNvPr>
          <p:cNvSpPr>
            <a:spLocks noGrp="1"/>
          </p:cNvSpPr>
          <p:nvPr>
            <p:ph idx="1"/>
          </p:nvPr>
        </p:nvSpPr>
        <p:spPr>
          <a:xfrm>
            <a:off x="838200" y="2005445"/>
            <a:ext cx="10515600" cy="4619944"/>
          </a:xfrm>
        </p:spPr>
        <p:txBody>
          <a:bodyPr>
            <a:normAutofit fontScale="40000" lnSpcReduction="20000"/>
          </a:bodyPr>
          <a:lstStyle/>
          <a:p>
            <a:pPr algn="just">
              <a:lnSpc>
                <a:spcPct val="170000"/>
              </a:lnSpc>
            </a:pPr>
            <a:r>
              <a:rPr lang="en-GB" dirty="0"/>
              <a:t>Anagnostopoulos-King, F. and Rodriguez, D.S., 2020. Infection control standards of care: a global perspective. </a:t>
            </a:r>
            <a:r>
              <a:rPr lang="en-GB" i="1" dirty="0"/>
              <a:t>Infection Control in the Dental Office: A Global Perspective</a:t>
            </a:r>
            <a:r>
              <a:rPr lang="en-GB" dirty="0"/>
              <a:t>, pp.63-75.</a:t>
            </a:r>
            <a:endParaRPr lang="en-US" dirty="0"/>
          </a:p>
          <a:p>
            <a:pPr algn="just">
              <a:lnSpc>
                <a:spcPct val="170000"/>
              </a:lnSpc>
            </a:pPr>
            <a:r>
              <a:rPr lang="en-GB" dirty="0" err="1"/>
              <a:t>Coia</a:t>
            </a:r>
            <a:r>
              <a:rPr lang="en-GB" dirty="0"/>
              <a:t>, J.E., Wilson, J.A., Bak, A., Marsden, G.L., </a:t>
            </a:r>
            <a:r>
              <a:rPr lang="en-GB" dirty="0" err="1"/>
              <a:t>Shimonovich</a:t>
            </a:r>
            <a:r>
              <a:rPr lang="en-GB" dirty="0"/>
              <a:t>, M., Loveday, H.P., Humphreys, H., Wigglesworth, N., </a:t>
            </a:r>
            <a:r>
              <a:rPr lang="en-GB" dirty="0" err="1"/>
              <a:t>Demirjian</a:t>
            </a:r>
            <a:r>
              <a:rPr lang="en-GB" dirty="0"/>
              <a:t>, A., Brooks, J. and Butcher, L., 2021. Joint Healthcare Infection Society (HIS) and Infection Prevention Society (IPS) guidelines for the prevention and control of </a:t>
            </a:r>
            <a:r>
              <a:rPr lang="en-GB" dirty="0" err="1"/>
              <a:t>meticillin</a:t>
            </a:r>
            <a:r>
              <a:rPr lang="en-GB" dirty="0"/>
              <a:t>-resistant Staphylococcus aureus (MRSA) in healthcare facilities. </a:t>
            </a:r>
            <a:r>
              <a:rPr lang="en-GB" i="1" dirty="0"/>
              <a:t>Journal of Hospital Infection</a:t>
            </a:r>
            <a:r>
              <a:rPr lang="en-GB" dirty="0"/>
              <a:t>, </a:t>
            </a:r>
            <a:r>
              <a:rPr lang="en-GB" i="1" dirty="0"/>
              <a:t>118</a:t>
            </a:r>
            <a:r>
              <a:rPr lang="en-GB" dirty="0"/>
              <a:t>, pp.S1-S39.</a:t>
            </a:r>
            <a:endParaRPr lang="en-US" dirty="0"/>
          </a:p>
          <a:p>
            <a:pPr algn="just">
              <a:lnSpc>
                <a:spcPct val="170000"/>
              </a:lnSpc>
            </a:pPr>
            <a:r>
              <a:rPr lang="en-GB" dirty="0"/>
              <a:t>Effendi, U. and Negara, C.K., 2022. Health Management For Elementary School Students. </a:t>
            </a:r>
            <a:r>
              <a:rPr lang="en-GB" i="1" dirty="0"/>
              <a:t>JOURNAL of MANAGEMENT</a:t>
            </a:r>
            <a:r>
              <a:rPr lang="en-GB" dirty="0"/>
              <a:t>, </a:t>
            </a:r>
            <a:r>
              <a:rPr lang="en-GB" i="1" dirty="0"/>
              <a:t>1</a:t>
            </a:r>
            <a:r>
              <a:rPr lang="en-GB" dirty="0"/>
              <a:t>(1).</a:t>
            </a:r>
            <a:endParaRPr lang="en-US" dirty="0"/>
          </a:p>
          <a:p>
            <a:pPr algn="just">
              <a:lnSpc>
                <a:spcPct val="170000"/>
              </a:lnSpc>
            </a:pPr>
            <a:r>
              <a:rPr lang="en-GB" dirty="0"/>
              <a:t>Evans, J. and </a:t>
            </a:r>
            <a:r>
              <a:rPr lang="en-GB" dirty="0" err="1"/>
              <a:t>Silbey</a:t>
            </a:r>
            <a:r>
              <a:rPr lang="en-GB" dirty="0"/>
              <a:t>, S.S., 2022. Co-opting regulation: Professional control through discretionary mobilization of legal prescriptions and expert knowledge. </a:t>
            </a:r>
            <a:r>
              <a:rPr lang="en-GB" i="1" dirty="0"/>
              <a:t>Organization Science</a:t>
            </a:r>
            <a:r>
              <a:rPr lang="en-GB" dirty="0"/>
              <a:t>, </a:t>
            </a:r>
            <a:r>
              <a:rPr lang="en-GB" i="1" dirty="0"/>
              <a:t>33</a:t>
            </a:r>
            <a:r>
              <a:rPr lang="en-GB" dirty="0"/>
              <a:t>(5), pp.2041-2064.</a:t>
            </a:r>
            <a:endParaRPr lang="en-US" dirty="0"/>
          </a:p>
          <a:p>
            <a:pPr algn="just">
              <a:lnSpc>
                <a:spcPct val="170000"/>
              </a:lnSpc>
            </a:pPr>
            <a:r>
              <a:rPr lang="en-GB" dirty="0"/>
              <a:t>Forrester, J.A., Starr, N., </a:t>
            </a:r>
            <a:r>
              <a:rPr lang="en-GB" dirty="0" err="1"/>
              <a:t>Negussie</a:t>
            </a:r>
            <a:r>
              <a:rPr lang="en-GB" dirty="0"/>
              <a:t>, T., </a:t>
            </a:r>
            <a:r>
              <a:rPr lang="en-GB" dirty="0" err="1"/>
              <a:t>Schaps</a:t>
            </a:r>
            <a:r>
              <a:rPr lang="en-GB" dirty="0"/>
              <a:t>, D., </a:t>
            </a:r>
            <a:r>
              <a:rPr lang="en-GB" dirty="0" err="1"/>
              <a:t>Adem</a:t>
            </a:r>
            <a:r>
              <a:rPr lang="en-GB" dirty="0"/>
              <a:t>, M., Alemu, S., </a:t>
            </a:r>
            <a:r>
              <a:rPr lang="en-GB" dirty="0" err="1"/>
              <a:t>Amenu</a:t>
            </a:r>
            <a:r>
              <a:rPr lang="en-GB" dirty="0"/>
              <a:t>, D., </a:t>
            </a:r>
            <a:r>
              <a:rPr lang="en-GB" dirty="0" err="1"/>
              <a:t>Gebeyehu</a:t>
            </a:r>
            <a:r>
              <a:rPr lang="en-GB" dirty="0"/>
              <a:t>, N., </a:t>
            </a:r>
            <a:r>
              <a:rPr lang="en-GB" dirty="0" err="1"/>
              <a:t>Habteyohannes</a:t>
            </a:r>
            <a:r>
              <a:rPr lang="en-GB" dirty="0"/>
              <a:t>, T., </a:t>
            </a:r>
            <a:r>
              <a:rPr lang="en-GB" dirty="0" err="1"/>
              <a:t>Jiru</a:t>
            </a:r>
            <a:r>
              <a:rPr lang="en-GB" dirty="0"/>
              <a:t>, F. and Tesfaye, A., 2021. Clean cut (adaptive, multimodal surgical infection prevention programme) for low‐resource settings: a prospective quality improvement study. </a:t>
            </a:r>
            <a:r>
              <a:rPr lang="en-GB" i="1" dirty="0"/>
              <a:t>British Journal of Surgery</a:t>
            </a:r>
            <a:r>
              <a:rPr lang="en-GB" dirty="0"/>
              <a:t>, </a:t>
            </a:r>
            <a:r>
              <a:rPr lang="en-GB" i="1" dirty="0"/>
              <a:t>108</a:t>
            </a:r>
            <a:r>
              <a:rPr lang="en-GB" dirty="0"/>
              <a:t>(6), pp.727-734.</a:t>
            </a:r>
            <a:endParaRPr lang="en-US" dirty="0"/>
          </a:p>
          <a:p>
            <a:pPr algn="just">
              <a:lnSpc>
                <a:spcPct val="170000"/>
              </a:lnSpc>
            </a:pPr>
            <a:r>
              <a:rPr lang="en-GB" dirty="0"/>
              <a:t>Gilchrist, A.J., 2022. </a:t>
            </a:r>
            <a:r>
              <a:rPr lang="en-GB" i="1" dirty="0"/>
              <a:t>Making Quality Cosmetics: Good Manufacturing Practice and ISO 22716: 2007</a:t>
            </a:r>
            <a:r>
              <a:rPr lang="en-GB" dirty="0"/>
              <a:t>. Royal Society of Chemistry.</a:t>
            </a:r>
            <a:endParaRPr lang="en-US" dirty="0"/>
          </a:p>
          <a:p>
            <a:pPr algn="just">
              <a:lnSpc>
                <a:spcPct val="170000"/>
              </a:lnSpc>
            </a:pPr>
            <a:r>
              <a:rPr lang="en-GB" dirty="0"/>
              <a:t>King, R., Ryan, T., </a:t>
            </a:r>
            <a:r>
              <a:rPr lang="en-GB" dirty="0" err="1"/>
              <a:t>Senek</a:t>
            </a:r>
            <a:r>
              <a:rPr lang="en-GB" dirty="0"/>
              <a:t>, M., Wood, E., Taylor, B., Tod, A., </a:t>
            </a:r>
            <a:r>
              <a:rPr lang="en-GB" dirty="0" err="1"/>
              <a:t>Talpur</a:t>
            </a:r>
            <a:r>
              <a:rPr lang="en-GB" dirty="0"/>
              <a:t>, A. and Robertson, S., 2022. The impact of COVID‐19 on work, training and well‐being experiences of nursing associates in England: a cross‐sectional survey. </a:t>
            </a:r>
            <a:r>
              <a:rPr lang="en-GB" i="1" dirty="0"/>
              <a:t>Nursing Open</a:t>
            </a:r>
            <a:r>
              <a:rPr lang="en-GB" dirty="0"/>
              <a:t>, </a:t>
            </a:r>
            <a:r>
              <a:rPr lang="en-GB" i="1" dirty="0"/>
              <a:t>9</a:t>
            </a:r>
            <a:r>
              <a:rPr lang="en-GB" dirty="0"/>
              <a:t>(3), pp.1822-1831.</a:t>
            </a:r>
            <a:endParaRPr lang="en-US" dirty="0"/>
          </a:p>
          <a:p>
            <a:pPr algn="just">
              <a:lnSpc>
                <a:spcPct val="170000"/>
              </a:lnSpc>
            </a:pPr>
            <a:r>
              <a:rPr lang="en-GB" dirty="0"/>
              <a:t>Pai, A., Shetty, D.K., </a:t>
            </a:r>
            <a:r>
              <a:rPr lang="en-GB" dirty="0" err="1"/>
              <a:t>Thimmappa</a:t>
            </a:r>
            <a:r>
              <a:rPr lang="en-GB" dirty="0"/>
              <a:t>, B.H.S., Hameed, B.Z., Modi, A., Patil, V. and Naik, N., 2020. Role Of Management In The Hospitality Industry During A Covid-19 Outbreak. </a:t>
            </a:r>
            <a:r>
              <a:rPr lang="en-GB" i="1" dirty="0" err="1"/>
              <a:t>PalArch's</a:t>
            </a:r>
            <a:r>
              <a:rPr lang="en-GB" i="1" dirty="0"/>
              <a:t> Journal of Archaeology of Egypt/Egyptology</a:t>
            </a:r>
            <a:r>
              <a:rPr lang="en-GB" dirty="0"/>
              <a:t>, </a:t>
            </a:r>
            <a:r>
              <a:rPr lang="en-GB" i="1" dirty="0"/>
              <a:t>17</a:t>
            </a:r>
            <a:r>
              <a:rPr lang="en-GB" dirty="0"/>
              <a:t>(9), pp.4252-4269.</a:t>
            </a:r>
            <a:endParaRPr lang="en-US" dirty="0"/>
          </a:p>
          <a:p>
            <a:pPr algn="just">
              <a:lnSpc>
                <a:spcPct val="170000"/>
              </a:lnSpc>
            </a:pPr>
            <a:r>
              <a:rPr lang="en-GB" dirty="0"/>
              <a:t>Reynolds, W.J., 2020. </a:t>
            </a:r>
            <a:r>
              <a:rPr lang="en-GB" i="1" dirty="0"/>
              <a:t>Safety and Health for the Stage: Collaboration with the Production Process</a:t>
            </a:r>
            <a:r>
              <a:rPr lang="en-GB" dirty="0"/>
              <a:t>. Routledge.</a:t>
            </a:r>
            <a:endParaRPr lang="en-US" dirty="0"/>
          </a:p>
          <a:p>
            <a:pPr algn="just">
              <a:lnSpc>
                <a:spcPct val="170000"/>
              </a:lnSpc>
            </a:pPr>
            <a:r>
              <a:rPr lang="en-GB" dirty="0"/>
              <a:t>Srivastava, R., </a:t>
            </a:r>
            <a:r>
              <a:rPr lang="en-GB" dirty="0" err="1"/>
              <a:t>Awojobi</a:t>
            </a:r>
            <a:r>
              <a:rPr lang="en-GB" dirty="0"/>
              <a:t>, M.O.H.A.M.M.E.D. and Amann, J.E.N.N.I.F.E.R., 2020. Training the Workforce for High-Performance Buildings: Enhancing Skills for Operations and Maintenance.</a:t>
            </a:r>
            <a:endParaRPr lang="en-US" dirty="0"/>
          </a:p>
          <a:p>
            <a:pPr algn="just">
              <a:lnSpc>
                <a:spcPct val="170000"/>
              </a:lnSpc>
            </a:pPr>
            <a:endParaRPr lang="en-GB" dirty="0"/>
          </a:p>
        </p:txBody>
      </p:sp>
    </p:spTree>
    <p:extLst>
      <p:ext uri="{BB962C8B-B14F-4D97-AF65-F5344CB8AC3E}">
        <p14:creationId xmlns:p14="http://schemas.microsoft.com/office/powerpoint/2010/main" val="3139009953"/>
      </p:ext>
    </p:extLst>
  </p:cSld>
  <p:clrMapOvr>
    <a:masterClrMapping/>
  </p:clrMapOvr>
</p:sld>
</file>

<file path=ppt/theme/theme1.xml><?xml version="1.0" encoding="utf-8"?>
<a:theme xmlns:a="http://schemas.openxmlformats.org/drawingml/2006/main" name="Retrospect">
  <a:themeElements>
    <a:clrScheme name="Retrospect">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6B9F25"/>
      </a:hlink>
      <a:folHlink>
        <a:srgbClr val="B26B02"/>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D26EA377-59BD-4C9C-9D94-EE8416EE4C7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16</TotalTime>
  <Words>1941</Words>
  <Application>Microsoft Office PowerPoint</Application>
  <PresentationFormat>Widescreen</PresentationFormat>
  <Paragraphs>102</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Retrospect</vt:lpstr>
      <vt:lpstr>Room Cleaning Excellence Training</vt:lpstr>
      <vt:lpstr>Table of Content</vt:lpstr>
      <vt:lpstr>Introduction</vt:lpstr>
      <vt:lpstr>The Importance of Brand Standards</vt:lpstr>
      <vt:lpstr>New Room Cleaning Checklist</vt:lpstr>
      <vt:lpstr>Health and Safety Procedures</vt:lpstr>
      <vt:lpstr>Employee Engagement Model</vt:lpstr>
      <vt:lpstr>Linking Engagement to Room Cleaning</vt:lpstr>
      <vt:lpstr>Best Industry Practices</vt:lpstr>
      <vt:lpstr>Training and Development Opportunities</vt:lpstr>
      <vt:lpstr>Conclusion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Room Cleaning Excellence Training</dc:title>
  <dc:creator/>
  <cp:lastModifiedBy>Cazimir Tudoroiu</cp:lastModifiedBy>
  <cp:revision>3</cp:revision>
  <dcterms:created xsi:type="dcterms:W3CDTF">2023-11-11T11:37:56Z</dcterms:created>
  <dcterms:modified xsi:type="dcterms:W3CDTF">2023-11-11T20:13:40Z</dcterms:modified>
</cp:coreProperties>
</file>