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60" r:id="rId4"/>
    <p:sldId id="261" r:id="rId5"/>
    <p:sldId id="259"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608"/>
    <p:restoredTop sz="77568"/>
  </p:normalViewPr>
  <p:slideViewPr>
    <p:cSldViewPr snapToGrid="0">
      <p:cViewPr varScale="1">
        <p:scale>
          <a:sx n="72" d="100"/>
          <a:sy n="72" d="100"/>
        </p:scale>
        <p:origin x="106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325A13-032E-5C41-BE96-3F5316344058}" type="datetimeFigureOut">
              <a:rPr lang="en-US" smtClean="0"/>
              <a:t>2/10/26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B32BC6-6AAC-3446-8462-D686867CB819}" type="slidenum">
              <a:rPr lang="en-US" smtClean="0"/>
              <a:t>‹#›</a:t>
            </a:fld>
            <a:endParaRPr lang="en-US"/>
          </a:p>
        </p:txBody>
      </p:sp>
    </p:spTree>
    <p:extLst>
      <p:ext uri="{BB962C8B-B14F-4D97-AF65-F5344CB8AC3E}">
        <p14:creationId xmlns:p14="http://schemas.microsoft.com/office/powerpoint/2010/main" val="3893247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8EB32BC6-6AAC-3446-8462-D686867CB819}" type="slidenum">
              <a:rPr lang="en-US" smtClean="0"/>
              <a:t>3</a:t>
            </a:fld>
            <a:endParaRPr lang="en-US"/>
          </a:p>
        </p:txBody>
      </p:sp>
    </p:spTree>
    <p:extLst>
      <p:ext uri="{BB962C8B-B14F-4D97-AF65-F5344CB8AC3E}">
        <p14:creationId xmlns:p14="http://schemas.microsoft.com/office/powerpoint/2010/main" val="104511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Gnosticism – the idea of divinity in all things versus divinity coming from out there and there being some sort of hierarchy of goodness and divineness.</a:t>
            </a:r>
          </a:p>
        </p:txBody>
      </p:sp>
      <p:sp>
        <p:nvSpPr>
          <p:cNvPr id="4" name="Slide Number Placeholder 3"/>
          <p:cNvSpPr>
            <a:spLocks noGrp="1"/>
          </p:cNvSpPr>
          <p:nvPr>
            <p:ph type="sldNum" sz="quarter" idx="5"/>
          </p:nvPr>
        </p:nvSpPr>
        <p:spPr/>
        <p:txBody>
          <a:bodyPr/>
          <a:lstStyle/>
          <a:p>
            <a:fld id="{8EB32BC6-6AAC-3446-8462-D686867CB819}" type="slidenum">
              <a:rPr lang="en-US" smtClean="0"/>
              <a:t>5</a:t>
            </a:fld>
            <a:endParaRPr lang="en-US"/>
          </a:p>
        </p:txBody>
      </p:sp>
    </p:spTree>
    <p:extLst>
      <p:ext uri="{BB962C8B-B14F-4D97-AF65-F5344CB8AC3E}">
        <p14:creationId xmlns:p14="http://schemas.microsoft.com/office/powerpoint/2010/main" val="1412095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Duty and obligation with religion vs active desire to make something happen or change with magic</a:t>
            </a:r>
          </a:p>
          <a:p>
            <a:endParaRPr lang="en-US" dirty="0"/>
          </a:p>
          <a:p>
            <a:r>
              <a:rPr lang="en-US" dirty="0"/>
              <a:t>Action at a distance.</a:t>
            </a:r>
          </a:p>
          <a:p>
            <a:r>
              <a:rPr lang="en-US" dirty="0"/>
              <a:t>Nature and occult forces – magnetism, tides – now explained by natural science</a:t>
            </a:r>
          </a:p>
        </p:txBody>
      </p:sp>
      <p:sp>
        <p:nvSpPr>
          <p:cNvPr id="4" name="Slide Number Placeholder 3"/>
          <p:cNvSpPr>
            <a:spLocks noGrp="1"/>
          </p:cNvSpPr>
          <p:nvPr>
            <p:ph type="sldNum" sz="quarter" idx="5"/>
          </p:nvPr>
        </p:nvSpPr>
        <p:spPr/>
        <p:txBody>
          <a:bodyPr/>
          <a:lstStyle/>
          <a:p>
            <a:fld id="{8EB32BC6-6AAC-3446-8462-D686867CB819}" type="slidenum">
              <a:rPr lang="en-US" smtClean="0"/>
              <a:t>6</a:t>
            </a:fld>
            <a:endParaRPr lang="en-US"/>
          </a:p>
        </p:txBody>
      </p:sp>
    </p:spTree>
    <p:extLst>
      <p:ext uri="{BB962C8B-B14F-4D97-AF65-F5344CB8AC3E}">
        <p14:creationId xmlns:p14="http://schemas.microsoft.com/office/powerpoint/2010/main" val="2882292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3B108-494B-6775-E5A4-C489B79FB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CB3B57-E325-604E-7E39-5C63B66F62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BB91F-A66F-C628-873B-255215EAE5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6069BCC-E924-B829-39D1-E712C1968854}"/>
              </a:ext>
            </a:extLst>
          </p:cNvPr>
          <p:cNvSpPr>
            <a:spLocks noGrp="1"/>
          </p:cNvSpPr>
          <p:nvPr>
            <p:ph type="sldNum" sz="quarter" idx="5"/>
          </p:nvPr>
        </p:nvSpPr>
        <p:spPr/>
        <p:txBody>
          <a:bodyPr/>
          <a:lstStyle/>
          <a:p>
            <a:fld id="{8EB32BC6-6AAC-3446-8462-D686867CB819}" type="slidenum">
              <a:rPr lang="en-US" smtClean="0"/>
              <a:t>8</a:t>
            </a:fld>
            <a:endParaRPr lang="en-US"/>
          </a:p>
        </p:txBody>
      </p:sp>
    </p:spTree>
    <p:extLst>
      <p:ext uri="{BB962C8B-B14F-4D97-AF65-F5344CB8AC3E}">
        <p14:creationId xmlns:p14="http://schemas.microsoft.com/office/powerpoint/2010/main" val="487008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5436F-1BD6-973D-B717-E01D793C566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ECF08EF-635C-1FBD-241D-340EDD231E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02865BA-6BD2-CB90-D5F7-862613697807}"/>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C4B6BF96-D198-C257-F7ED-3493D518CF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234DD2-E687-4D5E-D291-A88CF6509E27}"/>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2918988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645E1-1946-F089-0930-1B8775F95D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C6E488-A0F7-CAB2-773C-E3FA009701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8465A5-5161-1390-DDC5-99DDF4D6BACE}"/>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9161DD8E-174A-73F6-E10D-D2AADEB609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B9226A-BECB-CA2B-5815-EC21A69EAB94}"/>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3300178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BC55-D997-DE1B-177F-A20B068950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2D857EC-69D0-1716-B825-462199882C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C937C3-B786-515A-946F-68ACC289EB9F}"/>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A19FB218-D874-5C0E-36A8-FF3126CCF5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179DE5-760D-B731-70E8-E0CDA313EAAA}"/>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2689120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16174-565D-06BA-2017-7546A1968E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1CAA27-96EE-DA21-9863-0D7378A9D1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BA7AA00-12F5-1D50-433C-5A7BE679D1E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6F1281-EE79-8859-7C55-621B1E9E4C83}"/>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6" name="Footer Placeholder 5">
            <a:extLst>
              <a:ext uri="{FF2B5EF4-FFF2-40B4-BE49-F238E27FC236}">
                <a16:creationId xmlns:a16="http://schemas.microsoft.com/office/drawing/2014/main" id="{4AB3367B-8440-EE26-21E1-0D8C3677BA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05243E-23DA-88F2-D7C8-082C278B1871}"/>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1158800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A13C3-5C98-95F8-25E6-204312A87C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693F67E-F914-07BC-1967-8A2BF88137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4A8488-0E46-4E87-5F02-E9988CD99E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B362208-F2ED-2CB5-5498-48A4278262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9CE01D7-5D01-FEFE-F13C-C5DF177D7F0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40555CC-9732-5C5E-E1DA-17BD0E9766C6}"/>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8" name="Footer Placeholder 7">
            <a:extLst>
              <a:ext uri="{FF2B5EF4-FFF2-40B4-BE49-F238E27FC236}">
                <a16:creationId xmlns:a16="http://schemas.microsoft.com/office/drawing/2014/main" id="{E7ED0078-28B4-D786-580B-3D2A0BD4F56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CAD43-93F2-8E58-E881-66D10817FF7E}"/>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723984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9D403-28E3-3553-3E71-03658C4222D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D61EC1C-705D-FE1A-ECFD-1650F8E75014}"/>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4" name="Footer Placeholder 3">
            <a:extLst>
              <a:ext uri="{FF2B5EF4-FFF2-40B4-BE49-F238E27FC236}">
                <a16:creationId xmlns:a16="http://schemas.microsoft.com/office/drawing/2014/main" id="{8405595C-65C6-68BC-64C4-A2DF602440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1AA5E2-BDFF-479E-614C-75C4CFBA6394}"/>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1514098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23E021-D728-946A-59FB-6F760CAF9E4D}"/>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3" name="Footer Placeholder 2">
            <a:extLst>
              <a:ext uri="{FF2B5EF4-FFF2-40B4-BE49-F238E27FC236}">
                <a16:creationId xmlns:a16="http://schemas.microsoft.com/office/drawing/2014/main" id="{46A8BEF3-B5D2-1655-F913-2734B99438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E75E93-A07C-FB87-E441-7EA28843480B}"/>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253683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80EA-80F5-A168-79E9-4A5D513D3D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68A1C0-E54C-A276-F132-5376D0BEC0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C11FC3B-7D58-0A8F-5982-F0A5A92536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23F4A3-A335-08BE-808F-DD72CF9BCFF9}"/>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6" name="Footer Placeholder 5">
            <a:extLst>
              <a:ext uri="{FF2B5EF4-FFF2-40B4-BE49-F238E27FC236}">
                <a16:creationId xmlns:a16="http://schemas.microsoft.com/office/drawing/2014/main" id="{22315DBC-3AF3-9E6A-524D-C5031570B9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CAA10A-7E9B-E73A-88B3-DDBA4F200A63}"/>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3778113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1F29-2E82-1B29-E399-741C481CA8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DC0D83-CCEA-F41D-7248-55309917BE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837DC2-D19A-4E1A-1C01-91F0DB176F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D72A6B-5DD4-3A43-9937-2909776B2D1E}"/>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6" name="Footer Placeholder 5">
            <a:extLst>
              <a:ext uri="{FF2B5EF4-FFF2-40B4-BE49-F238E27FC236}">
                <a16:creationId xmlns:a16="http://schemas.microsoft.com/office/drawing/2014/main" id="{5D557FA3-D8BC-13DD-EEDF-B82A8EACF7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94E306-86BB-B863-C14C-206F569C5BC3}"/>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207945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1548-71AC-E44F-9E11-E31A63F8AE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7C3040-2787-17DC-89CB-84866744C71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4BCD00-9F06-0500-84B5-901BEAC0DFD3}"/>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3560D232-54C6-9BFF-7B93-294D7C3310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6E07ED-B82D-B941-D851-395D9ABFD81C}"/>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1325069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BF4103-129B-A9A4-A47D-0D34CCC8A98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E4ED2E-9EE2-12E5-FA35-03BD81837A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DAB9E1-31E2-7E0B-ABEF-F0E7C21524F7}"/>
              </a:ext>
            </a:extLst>
          </p:cNvPr>
          <p:cNvSpPr>
            <a:spLocks noGrp="1"/>
          </p:cNvSpPr>
          <p:nvPr>
            <p:ph type="dt" sz="half" idx="10"/>
          </p:nvPr>
        </p:nvSpPr>
        <p:spPr/>
        <p:txBody>
          <a:body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31C4BFA5-6A0E-7676-FE64-77E1A809B0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4B8810-D9F6-4D70-558C-11D7C253691F}"/>
              </a:ext>
            </a:extLst>
          </p:cNvPr>
          <p:cNvSpPr>
            <a:spLocks noGrp="1"/>
          </p:cNvSpPr>
          <p:nvPr>
            <p:ph type="sldNum" sz="quarter" idx="12"/>
          </p:nvPr>
        </p:nvSpPr>
        <p:spPr/>
        <p:txBody>
          <a:bodyPr/>
          <a:lstStyle/>
          <a:p>
            <a:fld id="{AE4D5F64-C866-F345-90CF-79F6DA36962A}" type="slidenum">
              <a:rPr lang="en-US" smtClean="0"/>
              <a:t>‹#›</a:t>
            </a:fld>
            <a:endParaRPr lang="en-US"/>
          </a:p>
        </p:txBody>
      </p:sp>
    </p:spTree>
    <p:extLst>
      <p:ext uri="{BB962C8B-B14F-4D97-AF65-F5344CB8AC3E}">
        <p14:creationId xmlns:p14="http://schemas.microsoft.com/office/powerpoint/2010/main" val="1858448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311155-54C3-3643-9807-74F05BBE2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04AD29-4774-9A2F-777B-B0BD123D6D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225A2-B204-2C3E-5A6A-73A9FB6744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455AF8-EF27-BC45-8A85-3947C1C977CF}" type="datetimeFigureOut">
              <a:rPr lang="en-US" smtClean="0"/>
              <a:t>2/10/26</a:t>
            </a:fld>
            <a:endParaRPr lang="en-US"/>
          </a:p>
        </p:txBody>
      </p:sp>
      <p:sp>
        <p:nvSpPr>
          <p:cNvPr id="5" name="Footer Placeholder 4">
            <a:extLst>
              <a:ext uri="{FF2B5EF4-FFF2-40B4-BE49-F238E27FC236}">
                <a16:creationId xmlns:a16="http://schemas.microsoft.com/office/drawing/2014/main" id="{819EA8D3-3EF8-5FFA-DDD6-861880C20D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199458E-D67B-5A97-4CF0-DBAAED6C15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4D5F64-C866-F345-90CF-79F6DA36962A}" type="slidenum">
              <a:rPr lang="en-US" smtClean="0"/>
              <a:t>‹#›</a:t>
            </a:fld>
            <a:endParaRPr lang="en-US"/>
          </a:p>
        </p:txBody>
      </p:sp>
    </p:spTree>
    <p:extLst>
      <p:ext uri="{BB962C8B-B14F-4D97-AF65-F5344CB8AC3E}">
        <p14:creationId xmlns:p14="http://schemas.microsoft.com/office/powerpoint/2010/main" val="1477172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uwtsd.idm.oclc.org/10.1093/oso/9780190064976.003.0008" TargetMode="External"/><Relationship Id="rId2" Type="http://schemas.openxmlformats.org/officeDocument/2006/relationships/hyperlink" Target="https://doi-org.uwtsd.idm.oclc.org/10.1093/oso/9780190064976.002.000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156E-BB93-9CC0-6B80-B7EEAFCE086B}"/>
              </a:ext>
            </a:extLst>
          </p:cNvPr>
          <p:cNvSpPr>
            <a:spLocks noGrp="1"/>
          </p:cNvSpPr>
          <p:nvPr>
            <p:ph type="ctrTitle"/>
          </p:nvPr>
        </p:nvSpPr>
        <p:spPr>
          <a:xfrm>
            <a:off x="377372" y="570506"/>
            <a:ext cx="11495314" cy="1202023"/>
          </a:xfrm>
        </p:spPr>
        <p:txBody>
          <a:bodyPr>
            <a:noAutofit/>
          </a:bodyPr>
          <a:lstStyle/>
          <a:p>
            <a:pPr algn="l"/>
            <a:r>
              <a:rPr lang="en-US" sz="3200" dirty="0">
                <a:latin typeface="Times New Roman" panose="02020603050405020304" pitchFamily="18" charset="0"/>
                <a:cs typeface="Times New Roman" panose="02020603050405020304" pitchFamily="18" charset="0"/>
              </a:rPr>
              <a:t>Student Activity: </a:t>
            </a:r>
            <a:br>
              <a:rPr lang="en-US"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Compare and contrast the Christian rite of communion with spell XIII, lines 760-1050 from the Greek Magical Papyri. </a:t>
            </a: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ABCFC16-4B4A-F198-CA33-019B6DBC0539}"/>
              </a:ext>
            </a:extLst>
          </p:cNvPr>
          <p:cNvSpPr>
            <a:spLocks noGrp="1"/>
          </p:cNvSpPr>
          <p:nvPr>
            <p:ph type="subTitle" idx="1"/>
          </p:nvPr>
        </p:nvSpPr>
        <p:spPr>
          <a:xfrm>
            <a:off x="377372" y="2603232"/>
            <a:ext cx="11495314" cy="3347402"/>
          </a:xfrm>
        </p:spPr>
        <p:txBody>
          <a:bodyPr>
            <a:noAutofit/>
          </a:bodyPr>
          <a:lstStyle/>
          <a:p>
            <a:pPr algn="l"/>
            <a:r>
              <a:rPr lang="en-GB" b="1" dirty="0">
                <a:latin typeface="Times New Roman" panose="02020603050405020304" pitchFamily="18" charset="0"/>
                <a:cs typeface="Times New Roman" panose="02020603050405020304" pitchFamily="18" charset="0"/>
              </a:rPr>
              <a:t>Magical and Religious Rites: What is magical and what is religious?</a:t>
            </a:r>
          </a:p>
          <a:p>
            <a:pPr algn="l"/>
            <a:endParaRPr lang="en-GB" b="1"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Why has one procedure been classified as religious, and the other magical? </a:t>
            </a:r>
          </a:p>
          <a:p>
            <a:pPr algn="l"/>
            <a:r>
              <a:rPr lang="en-GB" dirty="0">
                <a:latin typeface="Times New Roman" panose="02020603050405020304" pitchFamily="18" charset="0"/>
                <a:cs typeface="Times New Roman" panose="02020603050405020304" pitchFamily="18" charset="0"/>
              </a:rPr>
              <a:t>What parameters make them magical or religious? </a:t>
            </a:r>
          </a:p>
          <a:p>
            <a:pPr algn="l"/>
            <a:r>
              <a:rPr lang="en-GB" dirty="0">
                <a:latin typeface="Times New Roman" panose="02020603050405020304" pitchFamily="18" charset="0"/>
                <a:cs typeface="Times New Roman" panose="02020603050405020304" pitchFamily="18" charset="0"/>
              </a:rPr>
              <a:t>Do you agree with these classifications? Why or why not?</a:t>
            </a:r>
            <a:r>
              <a:rPr lang="en-GB" b="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0516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FE2A75-CC61-DD85-CE4C-577C1C08DD6E}"/>
              </a:ext>
            </a:extLst>
          </p:cNvPr>
          <p:cNvSpPr txBox="1">
            <a:spLocks/>
          </p:cNvSpPr>
          <p:nvPr/>
        </p:nvSpPr>
        <p:spPr>
          <a:xfrm>
            <a:off x="397357" y="1048043"/>
            <a:ext cx="11397286" cy="56692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dirty="0">
                <a:latin typeface="Times New Roman" panose="02020603050405020304" pitchFamily="18" charset="0"/>
                <a:cs typeface="Times New Roman" panose="02020603050405020304" pitchFamily="18" charset="0"/>
              </a:rPr>
              <a:t>Spell XIII from the Greek Magical Papyri – lines 760-1050 – gives instructions ‘[for recitation] of the heptagram, and the spell to which the god gives attention.’</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‘Be with me always for good, a good [god dwelling] on a good [man], yourself immune to magic, giving me health no magic can harm, well-being, prosperity, glory, victory, power, sex appeal.’ (801-805)</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‘Its uses are the following: When you want to put down fear or anger.’ (1043-1044)</a:t>
            </a: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Christian Communion: </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There is no one Christianity and Christians disagree on whether there is transubstantiation, real spiritual presence of if Communion is purely symbolic. However, on the whole communion is a ritual, which allows Christians to remember Jesus’ sacrifice.</a:t>
            </a:r>
          </a:p>
          <a:p>
            <a:r>
              <a:rPr lang="en-US" sz="1800" dirty="0">
                <a:latin typeface="Times New Roman" panose="02020603050405020304" pitchFamily="18" charset="0"/>
                <a:cs typeface="Times New Roman" panose="02020603050405020304" pitchFamily="18" charset="0"/>
              </a:rPr>
              <a:t> </a:t>
            </a:r>
          </a:p>
        </p:txBody>
      </p:sp>
      <p:sp>
        <p:nvSpPr>
          <p:cNvPr id="8" name="Title 1">
            <a:extLst>
              <a:ext uri="{FF2B5EF4-FFF2-40B4-BE49-F238E27FC236}">
                <a16:creationId xmlns:a16="http://schemas.microsoft.com/office/drawing/2014/main" id="{70BCC9D0-B813-FD28-AF6B-1D5701769B42}"/>
              </a:ext>
            </a:extLst>
          </p:cNvPr>
          <p:cNvSpPr txBox="1">
            <a:spLocks/>
          </p:cNvSpPr>
          <p:nvPr/>
        </p:nvSpPr>
        <p:spPr>
          <a:xfrm>
            <a:off x="348343" y="331356"/>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PGM XIII (760-1050) and Christian Communion</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92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BFCB8-85D2-9F6A-C93A-3DB9C1CC9F81}"/>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5CBACCF5-E72C-F58A-057B-0D26906A3BA3}"/>
              </a:ext>
            </a:extLst>
          </p:cNvPr>
          <p:cNvSpPr txBox="1">
            <a:spLocks/>
          </p:cNvSpPr>
          <p:nvPr/>
        </p:nvSpPr>
        <p:spPr>
          <a:xfrm>
            <a:off x="348343" y="886265"/>
            <a:ext cx="11397286" cy="597173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Times New Roman" panose="02020603050405020304" pitchFamily="18" charset="0"/>
                <a:cs typeface="Times New Roman" panose="02020603050405020304" pitchFamily="18" charset="0"/>
              </a:rPr>
              <a:t>Preparation </a:t>
            </a:r>
          </a:p>
          <a:p>
            <a:endParaRPr lang="en-GB" sz="1800" dirty="0">
              <a:latin typeface="Times New Roman" panose="02020603050405020304" pitchFamily="18" charset="0"/>
              <a:cs typeface="Times New Roman" panose="02020603050405020304" pitchFamily="18" charset="0"/>
            </a:endParaRPr>
          </a:p>
          <a:p>
            <a:r>
              <a:rPr lang="en-GB" sz="1800" dirty="0" err="1">
                <a:solidFill>
                  <a:srgbClr val="0070C0"/>
                </a:solidFill>
                <a:latin typeface="Times New Roman" panose="02020603050405020304" pitchFamily="18" charset="0"/>
                <a:cs typeface="Times New Roman" panose="02020603050405020304" pitchFamily="18" charset="0"/>
              </a:rPr>
              <a:t>PGM:’Then</a:t>
            </a:r>
            <a:r>
              <a:rPr lang="en-GB" sz="1800" dirty="0">
                <a:solidFill>
                  <a:srgbClr val="0070C0"/>
                </a:solidFill>
                <a:latin typeface="Times New Roman" panose="02020603050405020304" pitchFamily="18" charset="0"/>
                <a:cs typeface="Times New Roman" panose="02020603050405020304" pitchFamily="18" charset="0"/>
              </a:rPr>
              <a:t>/ putting milk, wine, water in a new vessel, pour a libation while burning frankincense.’ (1015-1016)</a:t>
            </a:r>
          </a:p>
          <a:p>
            <a:r>
              <a:rPr lang="en-GB" sz="1800" dirty="0">
                <a:solidFill>
                  <a:srgbClr val="00B050"/>
                </a:solidFill>
                <a:latin typeface="Times New Roman" panose="02020603050405020304" pitchFamily="18" charset="0"/>
                <a:cs typeface="Times New Roman" panose="02020603050405020304" pitchFamily="18" charset="0"/>
              </a:rPr>
              <a:t>The Eucharist: The priest breaks the consecrated bread.</a:t>
            </a:r>
          </a:p>
          <a:p>
            <a:endParaRPr lang="en-GB" sz="1800" dirty="0">
              <a:solidFill>
                <a:srgbClr val="00B050"/>
              </a:solidFill>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Instruction and Choreography</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Speaking to the rising Sun, stretching out your right hand to your left and your left hand/ likewise toe the left, say ‘A’ (824-825)</a:t>
            </a:r>
          </a:p>
          <a:p>
            <a:r>
              <a:rPr lang="en-GB" sz="1800" dirty="0">
                <a:solidFill>
                  <a:srgbClr val="00B050"/>
                </a:solidFill>
                <a:latin typeface="Times New Roman" panose="02020603050405020304" pitchFamily="18" charset="0"/>
                <a:cs typeface="Times New Roman" panose="02020603050405020304" pitchFamily="18" charset="0"/>
              </a:rPr>
              <a:t>Eucharist: All stand and face East.</a:t>
            </a:r>
          </a:p>
          <a:p>
            <a:endParaRPr lang="en-GB"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Recitation/ Chanting/ Singing</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‘SAR APHARA APHARA I ABRAARM</a:t>
            </a:r>
            <a:r>
              <a:rPr lang="en-GB" sz="1800" dirty="0">
                <a:latin typeface="Times New Roman" panose="02020603050405020304" pitchFamily="18" charset="0"/>
                <a:cs typeface="Times New Roman" panose="02020603050405020304" pitchFamily="18" charset="0"/>
              </a:rPr>
              <a:t> 		</a:t>
            </a:r>
            <a:r>
              <a:rPr lang="en-GB" sz="1800" dirty="0">
                <a:solidFill>
                  <a:srgbClr val="00B050"/>
                </a:solidFill>
                <a:latin typeface="Times New Roman" panose="02020603050405020304" pitchFamily="18" charset="0"/>
                <a:cs typeface="Times New Roman" panose="02020603050405020304" pitchFamily="18" charset="0"/>
              </a:rPr>
              <a:t>The Eucharist: </a:t>
            </a:r>
          </a:p>
          <a:p>
            <a:r>
              <a:rPr lang="en-GB" sz="1800" dirty="0">
                <a:solidFill>
                  <a:srgbClr val="0070C0"/>
                </a:solidFill>
                <a:latin typeface="Times New Roman" panose="02020603050405020304" pitchFamily="18" charset="0"/>
                <a:cs typeface="Times New Roman" panose="02020603050405020304" pitchFamily="18" charset="0"/>
              </a:rPr>
              <a:t>ARAPHA ABRAACH PERTAOMECH.’ (779-780)</a:t>
            </a: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One God and many divine presences (?)</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I call on your, eternal and unbegotten, who are one, who alone hold together the whole creation of all things, whom none understands, whom the gods worship. (843-844)</a:t>
            </a:r>
          </a:p>
          <a:p>
            <a:r>
              <a:rPr lang="en-GB" sz="1800" dirty="0">
                <a:solidFill>
                  <a:srgbClr val="00B050"/>
                </a:solidFill>
                <a:latin typeface="Times New Roman" panose="02020603050405020304" pitchFamily="18" charset="0"/>
                <a:cs typeface="Times New Roman" panose="02020603050405020304" pitchFamily="18" charset="0"/>
              </a:rPr>
              <a:t>Eucharist: ‘Therefore, with angels and archangels, and with all the company of heaven, we laud and magnify they glorious name, evermore, praising thee and singing.’</a:t>
            </a:r>
          </a:p>
          <a:p>
            <a:endParaRPr lang="en-US" sz="1800" dirty="0">
              <a:latin typeface="Times New Roman" panose="02020603050405020304" pitchFamily="18" charset="0"/>
              <a:cs typeface="Times New Roman" panose="02020603050405020304" pitchFamily="18" charset="0"/>
            </a:endParaRPr>
          </a:p>
        </p:txBody>
      </p:sp>
      <p:sp>
        <p:nvSpPr>
          <p:cNvPr id="8" name="Title 1">
            <a:extLst>
              <a:ext uri="{FF2B5EF4-FFF2-40B4-BE49-F238E27FC236}">
                <a16:creationId xmlns:a16="http://schemas.microsoft.com/office/drawing/2014/main" id="{C9EE1305-F8AA-B447-33B5-2B4616F5972B}"/>
              </a:ext>
            </a:extLst>
          </p:cNvPr>
          <p:cNvSpPr txBox="1">
            <a:spLocks/>
          </p:cNvSpPr>
          <p:nvPr/>
        </p:nvSpPr>
        <p:spPr>
          <a:xfrm>
            <a:off x="348343" y="206158"/>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Elements of Similarity:</a:t>
            </a:r>
            <a:endParaRPr lang="en-US" sz="3200" dirty="0">
              <a:latin typeface="Times New Roman" panose="02020603050405020304" pitchFamily="18" charset="0"/>
              <a:cs typeface="Times New Roman" panose="02020603050405020304" pitchFamily="18" charset="0"/>
            </a:endParaRPr>
          </a:p>
        </p:txBody>
      </p:sp>
      <p:pic>
        <p:nvPicPr>
          <p:cNvPr id="3" name="Picture 2" descr="A sheet of music with lines and text&#10;&#10;AI-generated content may be incorrect.">
            <a:extLst>
              <a:ext uri="{FF2B5EF4-FFF2-40B4-BE49-F238E27FC236}">
                <a16:creationId xmlns:a16="http://schemas.microsoft.com/office/drawing/2014/main" id="{6FBD59D5-49D6-F8B1-4115-BCA958A5B176}"/>
              </a:ext>
            </a:extLst>
          </p:cNvPr>
          <p:cNvPicPr>
            <a:picLocks noChangeAspect="1"/>
          </p:cNvPicPr>
          <p:nvPr/>
        </p:nvPicPr>
        <p:blipFill>
          <a:blip r:embed="rId3"/>
          <a:stretch>
            <a:fillRect/>
          </a:stretch>
        </p:blipFill>
        <p:spPr>
          <a:xfrm>
            <a:off x="7387959" y="3603191"/>
            <a:ext cx="3311072" cy="1655536"/>
          </a:xfrm>
          <a:prstGeom prst="rect">
            <a:avLst/>
          </a:prstGeom>
        </p:spPr>
      </p:pic>
    </p:spTree>
    <p:extLst>
      <p:ext uri="{BB962C8B-B14F-4D97-AF65-F5344CB8AC3E}">
        <p14:creationId xmlns:p14="http://schemas.microsoft.com/office/powerpoint/2010/main" val="1762735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E2BA7-5533-B891-844A-8956A515A7C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1196E723-6349-71EA-3E1E-C068D4928C1F}"/>
              </a:ext>
            </a:extLst>
          </p:cNvPr>
          <p:cNvSpPr txBox="1">
            <a:spLocks/>
          </p:cNvSpPr>
          <p:nvPr/>
        </p:nvSpPr>
        <p:spPr>
          <a:xfrm>
            <a:off x="397357" y="1541176"/>
            <a:ext cx="11397286" cy="25462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Times New Roman" panose="02020603050405020304" pitchFamily="18" charset="0"/>
                <a:cs typeface="Times New Roman" panose="02020603050405020304" pitchFamily="18" charset="0"/>
              </a:rPr>
              <a:t>Ingestion</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‘Having said these words thrice, lick off the leaf, and have the lamella with you.’ (1051)</a:t>
            </a:r>
          </a:p>
          <a:p>
            <a:r>
              <a:rPr lang="en-GB" sz="1800" dirty="0">
                <a:solidFill>
                  <a:srgbClr val="00B050"/>
                </a:solidFill>
                <a:latin typeface="Times New Roman" panose="02020603050405020304" pitchFamily="18" charset="0"/>
                <a:cs typeface="Times New Roman" panose="02020603050405020304" pitchFamily="18" charset="0"/>
              </a:rPr>
              <a:t>The Eucharist: ‘Take, eat; this is my body, which is given for you; do this in remembrance of me.’</a:t>
            </a:r>
          </a:p>
          <a:p>
            <a:endParaRPr lang="en-GB" sz="1800" dirty="0">
              <a:solidFill>
                <a:srgbClr val="00B050"/>
              </a:solidFill>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Communion</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a:t>
            </a:r>
            <a:r>
              <a:rPr lang="en-US" sz="1800" dirty="0">
                <a:solidFill>
                  <a:srgbClr val="0070C0"/>
                </a:solidFill>
                <a:latin typeface="Times New Roman" panose="02020603050405020304" pitchFamily="18" charset="0"/>
                <a:cs typeface="Times New Roman" panose="02020603050405020304" pitchFamily="18" charset="0"/>
              </a:rPr>
              <a:t>Therefore, I am conjoined [with you], O great one, and I have you in my heart.’ (931-932)</a:t>
            </a:r>
          </a:p>
          <a:p>
            <a:r>
              <a:rPr lang="en-US" sz="1800" dirty="0">
                <a:solidFill>
                  <a:srgbClr val="00B050"/>
                </a:solidFill>
                <a:latin typeface="Times New Roman" panose="02020603050405020304" pitchFamily="18" charset="0"/>
                <a:cs typeface="Times New Roman" panose="02020603050405020304" pitchFamily="18" charset="0"/>
              </a:rPr>
              <a:t>The Eucharist: ‘Eat and drink in remembrance that Christ died for you, and feed on him in your hearts, by faith, with thanksgiving.’</a:t>
            </a:r>
          </a:p>
        </p:txBody>
      </p:sp>
      <p:sp>
        <p:nvSpPr>
          <p:cNvPr id="8" name="Title 1">
            <a:extLst>
              <a:ext uri="{FF2B5EF4-FFF2-40B4-BE49-F238E27FC236}">
                <a16:creationId xmlns:a16="http://schemas.microsoft.com/office/drawing/2014/main" id="{0BC94F8C-E0B6-8849-C1CF-F5A6D75CE6A7}"/>
              </a:ext>
            </a:extLst>
          </p:cNvPr>
          <p:cNvSpPr txBox="1">
            <a:spLocks/>
          </p:cNvSpPr>
          <p:nvPr/>
        </p:nvSpPr>
        <p:spPr>
          <a:xfrm>
            <a:off x="348343" y="457965"/>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Elements of Similarity:</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9869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012BC-A036-A379-59B1-B6CC036183C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EC57212-A0E2-CA82-B3B2-515721F0B3C8}"/>
              </a:ext>
            </a:extLst>
          </p:cNvPr>
          <p:cNvSpPr txBox="1">
            <a:spLocks/>
          </p:cNvSpPr>
          <p:nvPr/>
        </p:nvSpPr>
        <p:spPr>
          <a:xfrm>
            <a:off x="358616" y="955837"/>
            <a:ext cx="11397286" cy="56974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Times New Roman" panose="02020603050405020304" pitchFamily="18" charset="0"/>
                <a:cs typeface="Times New Roman" panose="02020603050405020304" pitchFamily="18" charset="0"/>
              </a:rPr>
              <a:t>Compulsion vs supplication.</a:t>
            </a:r>
          </a:p>
          <a:p>
            <a:endParaRPr lang="en-GB" sz="1800" dirty="0">
              <a:solidFill>
                <a:srgbClr val="0070C0"/>
              </a:solidFill>
              <a:latin typeface="Times New Roman" panose="02020603050405020304" pitchFamily="18" charset="0"/>
              <a:cs typeface="Times New Roman" panose="02020603050405020304" pitchFamily="18" charset="0"/>
            </a:endParaRPr>
          </a:p>
          <a:p>
            <a:r>
              <a:rPr lang="en-US" sz="1800" dirty="0">
                <a:solidFill>
                  <a:srgbClr val="0070C0"/>
                </a:solidFill>
                <a:latin typeface="Times New Roman" panose="02020603050405020304" pitchFamily="18" charset="0"/>
                <a:cs typeface="Times New Roman" panose="02020603050405020304" pitchFamily="18" charset="0"/>
              </a:rPr>
              <a:t>PGM XIII: ‘Come into my mind and my understanding for all the time of my life and accomplish for me all the desires of my soul.’ (793-794)</a:t>
            </a:r>
          </a:p>
          <a:p>
            <a:r>
              <a:rPr lang="en-US" sz="1800" dirty="0">
                <a:solidFill>
                  <a:srgbClr val="00B050"/>
                </a:solidFill>
                <a:latin typeface="Times New Roman" panose="02020603050405020304" pitchFamily="18" charset="0"/>
                <a:cs typeface="Times New Roman" panose="02020603050405020304" pitchFamily="18" charset="0"/>
              </a:rPr>
              <a:t>The Eucharist: ‘Forgive us all that is past, and grant that we may serve thee in newness of life to the glory of thy name.’</a:t>
            </a:r>
          </a:p>
          <a:p>
            <a:endParaRPr lang="en-US" sz="1800" dirty="0">
              <a:latin typeface="Times New Roman" panose="02020603050405020304" pitchFamily="18" charset="0"/>
              <a:cs typeface="Times New Roman" panose="02020603050405020304" pitchFamily="18" charset="0"/>
            </a:endParaRPr>
          </a:p>
          <a:p>
            <a:r>
              <a:rPr lang="en-US" sz="1800" b="1" dirty="0">
                <a:latin typeface="Times New Roman" panose="02020603050405020304" pitchFamily="18" charset="0"/>
                <a:cs typeface="Times New Roman" panose="02020603050405020304" pitchFamily="18" charset="0"/>
              </a:rPr>
              <a:t>The presence of Feminine Divinity vs Patriarchal Foundation </a:t>
            </a:r>
          </a:p>
          <a:p>
            <a:endParaRPr lang="en-US" sz="1800" dirty="0">
              <a:latin typeface="Times New Roman" panose="02020603050405020304" pitchFamily="18" charset="0"/>
              <a:cs typeface="Times New Roman" panose="02020603050405020304" pitchFamily="18" charset="0"/>
            </a:endParaRPr>
          </a:p>
          <a:p>
            <a:r>
              <a:rPr lang="en-US" sz="1800" dirty="0">
                <a:solidFill>
                  <a:srgbClr val="0070C0"/>
                </a:solidFill>
                <a:latin typeface="Times New Roman" panose="02020603050405020304" pitchFamily="18" charset="0"/>
                <a:cs typeface="Times New Roman" panose="02020603050405020304" pitchFamily="18" charset="0"/>
              </a:rPr>
              <a:t>PGM XIII: ‘I call on you as by the voice of the male gods…. I call on you as by the voice of the female gods.’</a:t>
            </a:r>
          </a:p>
          <a:p>
            <a:r>
              <a:rPr lang="en-US" sz="1800" dirty="0">
                <a:solidFill>
                  <a:srgbClr val="00B050"/>
                </a:solidFill>
                <a:latin typeface="Times New Roman" panose="02020603050405020304" pitchFamily="18" charset="0"/>
                <a:cs typeface="Times New Roman" panose="02020603050405020304" pitchFamily="18" charset="0"/>
              </a:rPr>
              <a:t>The Eucharist: ‘O Lord God, heavenly King, God The Father almighty.’</a:t>
            </a:r>
          </a:p>
          <a:p>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Individual vs communal.</a:t>
            </a:r>
          </a:p>
          <a:p>
            <a:endParaRPr lang="en-GB" sz="1800" dirty="0">
              <a:latin typeface="Times New Roman" panose="02020603050405020304" pitchFamily="18" charset="0"/>
              <a:cs typeface="Times New Roman" panose="02020603050405020304" pitchFamily="18" charset="0"/>
            </a:endParaRPr>
          </a:p>
          <a:p>
            <a:r>
              <a:rPr lang="en-GB" sz="1800" dirty="0">
                <a:solidFill>
                  <a:srgbClr val="0070C0"/>
                </a:solidFill>
                <a:latin typeface="Times New Roman" panose="02020603050405020304" pitchFamily="18" charset="0"/>
                <a:cs typeface="Times New Roman" panose="02020603050405020304" pitchFamily="18" charset="0"/>
              </a:rPr>
              <a:t>PGM XIII: ‘Come to me, you from the four winds, ruler of all, who breathed spirit into men for life.’ (762)</a:t>
            </a:r>
          </a:p>
          <a:p>
            <a:r>
              <a:rPr lang="en-GB" sz="1800" dirty="0">
                <a:solidFill>
                  <a:srgbClr val="00B050"/>
                </a:solidFill>
                <a:latin typeface="Times New Roman" panose="02020603050405020304" pitchFamily="18" charset="0"/>
                <a:cs typeface="Times New Roman" panose="02020603050405020304" pitchFamily="18" charset="0"/>
              </a:rPr>
              <a:t>The Eucharist: Though we are many, we are one body, because we all share in one bread.’</a:t>
            </a:r>
          </a:p>
          <a:p>
            <a:endParaRPr lang="en-GB"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Direct access to the deity vs mediated access to the deity. </a:t>
            </a:r>
          </a:p>
          <a:p>
            <a:endParaRPr lang="en-GB" sz="1800" dirty="0">
              <a:latin typeface="Times New Roman" panose="02020603050405020304" pitchFamily="18" charset="0"/>
              <a:cs typeface="Times New Roman" panose="02020603050405020304" pitchFamily="18" charset="0"/>
            </a:endParaRPr>
          </a:p>
          <a:p>
            <a:r>
              <a:rPr lang="en-US" sz="1800" dirty="0">
                <a:solidFill>
                  <a:srgbClr val="0070C0"/>
                </a:solidFill>
                <a:latin typeface="Times New Roman" panose="02020603050405020304" pitchFamily="18" charset="0"/>
                <a:cs typeface="Times New Roman" panose="02020603050405020304" pitchFamily="18" charset="0"/>
              </a:rPr>
              <a:t>PGM XIII: ‘For you are I, and I, you. Whatever I say must happen, for I have your name as a unique phylactery in my heart.’ (795) </a:t>
            </a:r>
          </a:p>
          <a:p>
            <a:r>
              <a:rPr lang="en-GB" sz="1800" dirty="0">
                <a:solidFill>
                  <a:srgbClr val="00B050"/>
                </a:solidFill>
                <a:latin typeface="Times New Roman" panose="02020603050405020304" pitchFamily="18" charset="0"/>
                <a:cs typeface="Times New Roman" panose="02020603050405020304" pitchFamily="18" charset="0"/>
              </a:rPr>
              <a:t>The Eucharist: PRIEST: Draw near with faith. Receive the body of our Lord Jesus Christ, which he gave for you, and his blood which he shed for you.</a:t>
            </a:r>
          </a:p>
        </p:txBody>
      </p:sp>
      <p:sp>
        <p:nvSpPr>
          <p:cNvPr id="2" name="Title 1">
            <a:extLst>
              <a:ext uri="{FF2B5EF4-FFF2-40B4-BE49-F238E27FC236}">
                <a16:creationId xmlns:a16="http://schemas.microsoft.com/office/drawing/2014/main" id="{E15F1F6D-0BCA-377D-670C-019927E706C5}"/>
              </a:ext>
            </a:extLst>
          </p:cNvPr>
          <p:cNvSpPr txBox="1">
            <a:spLocks/>
          </p:cNvSpPr>
          <p:nvPr/>
        </p:nvSpPr>
        <p:spPr>
          <a:xfrm>
            <a:off x="358616" y="317288"/>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Differences:</a:t>
            </a:r>
          </a:p>
        </p:txBody>
      </p:sp>
    </p:spTree>
    <p:extLst>
      <p:ext uri="{BB962C8B-B14F-4D97-AF65-F5344CB8AC3E}">
        <p14:creationId xmlns:p14="http://schemas.microsoft.com/office/powerpoint/2010/main" val="3455146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8D6E2-389E-5E1B-1253-899B6AD22ED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933CB65-560D-E311-0CFC-FE56F6251919}"/>
              </a:ext>
            </a:extLst>
          </p:cNvPr>
          <p:cNvSpPr txBox="1">
            <a:spLocks/>
          </p:cNvSpPr>
          <p:nvPr/>
        </p:nvSpPr>
        <p:spPr>
          <a:xfrm>
            <a:off x="397357" y="981058"/>
            <a:ext cx="11397286" cy="587694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Times New Roman" panose="02020603050405020304" pitchFamily="18" charset="0"/>
                <a:cs typeface="Times New Roman" panose="02020603050405020304" pitchFamily="18" charset="0"/>
              </a:rPr>
              <a:t>Who decides?</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Are the PGM spells not religious and is the Eucharist not magical? </a:t>
            </a:r>
          </a:p>
          <a:p>
            <a:r>
              <a:rPr lang="en-GB" sz="1800" dirty="0">
                <a:latin typeface="Times New Roman" panose="02020603050405020304" pitchFamily="18" charset="0"/>
                <a:cs typeface="Times New Roman" panose="02020603050405020304" pitchFamily="18" charset="0"/>
              </a:rPr>
              <a:t>Do those in power decide? Magic is illicit and religion is sanctioned. </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But then as Otto Bernd-Christian pointed out this </a:t>
            </a:r>
            <a:r>
              <a:rPr lang="en-GB" sz="1800" i="1" dirty="0">
                <a:latin typeface="Times New Roman" panose="02020603050405020304" pitchFamily="18" charset="0"/>
                <a:cs typeface="Times New Roman" panose="02020603050405020304" pitchFamily="18" charset="0"/>
              </a:rPr>
              <a:t>thesis of devian</a:t>
            </a:r>
            <a:r>
              <a:rPr lang="en-GB" sz="1800" dirty="0">
                <a:latin typeface="Times New Roman" panose="02020603050405020304" pitchFamily="18" charset="0"/>
                <a:cs typeface="Times New Roman" panose="02020603050405020304" pitchFamily="18" charset="0"/>
              </a:rPr>
              <a:t>ce doesn’t explain why the authors of the PGM referred to themselves as practising magic and inferred that their magic was not stigmatized but legitimate, effective and positive. P 315</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Definitions change over time!</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	‘As the conceptual history of "magic" spans over more than 2,500 years and runs through a large amount of textual sources drawn from various 	epochs, cultural-religious settings and languages, it would be presumptuous to assume that a few clear and homogenous semantic patterns could 	be tracked down for its entire history.’ OBC p 323</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	“The term </a:t>
            </a:r>
            <a:r>
              <a:rPr lang="en-GB" sz="1400" b="1" dirty="0">
                <a:latin typeface="Times New Roman" panose="02020603050405020304" pitchFamily="18" charset="0"/>
                <a:cs typeface="Times New Roman" panose="02020603050405020304" pitchFamily="18" charset="0"/>
              </a:rPr>
              <a:t>m</a:t>
            </a:r>
            <a:r>
              <a:rPr lang="el-GR" sz="1400" b="1" dirty="0" err="1">
                <a:latin typeface="Times New Roman" panose="02020603050405020304" pitchFamily="18" charset="0"/>
                <a:cs typeface="Times New Roman" panose="02020603050405020304" pitchFamily="18" charset="0"/>
              </a:rPr>
              <a:t>αγεία</a:t>
            </a:r>
            <a:r>
              <a:rPr lang="el-GR" sz="1400" b="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 in PGM refers to formalized ritual actions aimed at instrumentalizing transcendent beings for individual human needs.’ </a:t>
            </a:r>
          </a:p>
          <a:p>
            <a:r>
              <a:rPr lang="en-GB" sz="1400" dirty="0">
                <a:latin typeface="Times New Roman" panose="02020603050405020304" pitchFamily="18" charset="0"/>
                <a:cs typeface="Times New Roman" panose="02020603050405020304" pitchFamily="18" charset="0"/>
              </a:rPr>
              <a:t>	OBC p 336</a:t>
            </a:r>
          </a:p>
          <a:p>
            <a:endParaRPr lang="en-GB" sz="1800" dirty="0">
              <a:latin typeface="Times New Roman" panose="02020603050405020304" pitchFamily="18" charset="0"/>
              <a:cs typeface="Times New Roman" panose="02020603050405020304" pitchFamily="18" charset="0"/>
            </a:endParaRPr>
          </a:p>
          <a:p>
            <a:endParaRPr lang="en-GB" sz="1800" b="1"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How much of the answer lies in intention, understanding and experience?</a:t>
            </a: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And nowadays how much of that is influenced by subscribing to an ‘alternative’ worldview of a sympathetic cosmos?</a:t>
            </a:r>
          </a:p>
        </p:txBody>
      </p:sp>
      <p:sp>
        <p:nvSpPr>
          <p:cNvPr id="2" name="Title 1">
            <a:extLst>
              <a:ext uri="{FF2B5EF4-FFF2-40B4-BE49-F238E27FC236}">
                <a16:creationId xmlns:a16="http://schemas.microsoft.com/office/drawing/2014/main" id="{5AB6615A-ED79-C756-7C9A-EBC164895E48}"/>
              </a:ext>
            </a:extLst>
          </p:cNvPr>
          <p:cNvSpPr txBox="1">
            <a:spLocks/>
          </p:cNvSpPr>
          <p:nvPr/>
        </p:nvSpPr>
        <p:spPr>
          <a:xfrm>
            <a:off x="348343" y="234176"/>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Magic vs Religion</a:t>
            </a:r>
          </a:p>
        </p:txBody>
      </p:sp>
    </p:spTree>
    <p:extLst>
      <p:ext uri="{BB962C8B-B14F-4D97-AF65-F5344CB8AC3E}">
        <p14:creationId xmlns:p14="http://schemas.microsoft.com/office/powerpoint/2010/main" val="772034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38A7494-C7C1-C4D4-734A-12001994309E}"/>
              </a:ext>
            </a:extLst>
          </p:cNvPr>
          <p:cNvSpPr txBox="1"/>
          <p:nvPr/>
        </p:nvSpPr>
        <p:spPr>
          <a:xfrm>
            <a:off x="475783" y="1397862"/>
            <a:ext cx="11240429" cy="5539978"/>
          </a:xfrm>
          <a:prstGeom prst="rect">
            <a:avLst/>
          </a:prstGeom>
          <a:noFill/>
        </p:spPr>
        <p:txBody>
          <a:bodyPr wrap="square">
            <a:spAutoFit/>
          </a:bodyPr>
          <a:lstStyle/>
          <a:p>
            <a:r>
              <a:rPr lang="en-GB" dirty="0">
                <a:solidFill>
                  <a:srgbClr val="000000"/>
                </a:solidFill>
                <a:effectLst/>
                <a:latin typeface="Times New Roman" panose="02020603050405020304" pitchFamily="18" charset="0"/>
                <a:cs typeface="Times New Roman" panose="02020603050405020304" pitchFamily="18" charset="0"/>
              </a:rPr>
              <a:t>‘’Magic" is an emic term employed in ancient textual sources and characterized </a:t>
            </a:r>
            <a:r>
              <a:rPr lang="en-GB" dirty="0">
                <a:latin typeface="Times New Roman" panose="02020603050405020304" pitchFamily="18" charset="0"/>
                <a:cs typeface="Times New Roman" panose="02020603050405020304" pitchFamily="18" charset="0"/>
              </a:rPr>
              <a:t>by a complex semantic field and a diversity of valuations and functions depending, in principle, on the context of its use.’ pp. 340-341</a:t>
            </a:r>
          </a:p>
          <a:p>
            <a:endParaRPr lang="en-GB"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Otto Bernd-Christian, Towards Historicizing "Magic" in Antiquity, </a:t>
            </a:r>
            <a:r>
              <a:rPr lang="en-GB" sz="1200" i="1" dirty="0">
                <a:latin typeface="Times New Roman" panose="02020603050405020304" pitchFamily="18" charset="0"/>
                <a:cs typeface="Times New Roman" panose="02020603050405020304" pitchFamily="18" charset="0"/>
              </a:rPr>
              <a:t>Numen, Vol. 60</a:t>
            </a:r>
            <a:r>
              <a:rPr lang="en-GB" sz="1200" dirty="0">
                <a:latin typeface="Times New Roman" panose="02020603050405020304" pitchFamily="18" charset="0"/>
                <a:cs typeface="Times New Roman" panose="02020603050405020304" pitchFamily="18" charset="0"/>
              </a:rPr>
              <a:t>, No. 2/3  (Leiden, NL: Brill, 2013) pp. 308-347</a:t>
            </a:r>
          </a:p>
          <a:p>
            <a:endParaRPr lang="en-GB" dirty="0">
              <a:solidFill>
                <a:srgbClr val="000000"/>
              </a:solidFill>
              <a:effectLst/>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Religion is not a thing. There is no such thing as “religion,” since “it” is not an it. Religion is not an object that exists beyond human language and discourse. Conceptualizations of religion are racialized, they are gendered, they are sexualized, and they are a way of talking about and acting within and onto bodies. - </a:t>
            </a:r>
            <a:r>
              <a:rPr lang="en-GB" dirty="0">
                <a:solidFill>
                  <a:srgbClr val="000000"/>
                </a:solidFill>
                <a:latin typeface="Times New Roman" panose="02020603050405020304" pitchFamily="18" charset="0"/>
                <a:cs typeface="Times New Roman" panose="02020603050405020304" pitchFamily="18" charset="0"/>
              </a:rPr>
              <a:t>Malory Nye</a:t>
            </a:r>
          </a:p>
          <a:p>
            <a:endParaRPr lang="en-GB" dirty="0">
              <a:solidFill>
                <a:srgbClr val="000000"/>
              </a:solidFill>
              <a:latin typeface="Times New Roman" panose="02020603050405020304" pitchFamily="18" charset="0"/>
              <a:cs typeface="Times New Roman" panose="02020603050405020304" pitchFamily="18" charset="0"/>
            </a:endParaRPr>
          </a:p>
          <a:p>
            <a:r>
              <a:rPr lang="en-GB" sz="1200" dirty="0">
                <a:solidFill>
                  <a:srgbClr val="000000"/>
                </a:solidFill>
                <a:effectLst/>
                <a:latin typeface="Times New Roman" panose="02020603050405020304" pitchFamily="18" charset="0"/>
                <a:cs typeface="Times New Roman" panose="02020603050405020304" pitchFamily="18" charset="0"/>
              </a:rPr>
              <a:t>Nicola Denzey Lewis, </a:t>
            </a:r>
            <a:r>
              <a:rPr lang="en-GB" sz="1200" dirty="0">
                <a:latin typeface="Times New Roman" panose="02020603050405020304" pitchFamily="18" charset="0"/>
                <a:cs typeface="Times New Roman" panose="02020603050405020304" pitchFamily="18" charset="0"/>
              </a:rPr>
              <a:t>Agreed: Religion Is Not a Thing— But Is It an Agent? A Reply to Malory Nye, </a:t>
            </a:r>
            <a:r>
              <a:rPr lang="en-GB" sz="1200" i="1" dirty="0">
                <a:latin typeface="Times New Roman" panose="02020603050405020304" pitchFamily="18" charset="0"/>
                <a:cs typeface="Times New Roman" panose="02020603050405020304" pitchFamily="18" charset="0"/>
              </a:rPr>
              <a:t>What is Religion? Debating the Academic Study of Religion</a:t>
            </a:r>
            <a:r>
              <a:rPr lang="en-GB" sz="1200" dirty="0">
                <a:latin typeface="Times New Roman" panose="02020603050405020304" pitchFamily="18" charset="0"/>
                <a:cs typeface="Times New Roman" panose="02020603050405020304" pitchFamily="18" charset="0"/>
              </a:rPr>
              <a:t> ed. Aaron W Hughes and Russell T McCutcheon</a:t>
            </a:r>
            <a:r>
              <a:rPr lang="en-GB" sz="1200" b="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(New York, 2022; online </a:t>
            </a:r>
            <a:r>
              <a:rPr lang="en-GB" sz="1200" dirty="0" err="1">
                <a:latin typeface="Times New Roman" panose="02020603050405020304" pitchFamily="18" charset="0"/>
                <a:cs typeface="Times New Roman" panose="02020603050405020304" pitchFamily="18" charset="0"/>
              </a:rPr>
              <a:t>edn</a:t>
            </a:r>
            <a:r>
              <a:rPr lang="en-GB" sz="1200" dirty="0">
                <a:latin typeface="Times New Roman" panose="02020603050405020304" pitchFamily="18" charset="0"/>
                <a:cs typeface="Times New Roman" panose="02020603050405020304" pitchFamily="18" charset="0"/>
              </a:rPr>
              <a:t>, Oxford Academic, 21 Oct. 2021) pp. 142-157</a:t>
            </a:r>
          </a:p>
          <a:p>
            <a:r>
              <a:rPr lang="en-GB" sz="1200" dirty="0">
                <a:latin typeface="Times New Roman" panose="02020603050405020304" pitchFamily="18" charset="0"/>
                <a:cs typeface="Times New Roman" panose="02020603050405020304" pitchFamily="18" charset="0"/>
                <a:hlinkClick r:id="rId2"/>
              </a:rPr>
              <a:t>https://doi-org.uwtsd.idm.oclc.org/10.1093/oso/9780190064976.002.0003</a:t>
            </a:r>
            <a:r>
              <a:rPr lang="en-GB" sz="1200" dirty="0">
                <a:latin typeface="Times New Roman" panose="02020603050405020304" pitchFamily="18" charset="0"/>
                <a:cs typeface="Times New Roman" panose="02020603050405020304" pitchFamily="18" charset="0"/>
              </a:rPr>
              <a:t>, accessed 10 Feb. 2026.</a:t>
            </a:r>
          </a:p>
          <a:p>
            <a:endParaRPr lang="en-GB" dirty="0">
              <a:solidFill>
                <a:srgbClr val="000000"/>
              </a:solidFill>
              <a:effectLst/>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Religion is a distinctively modern framework through which individuals and communities connect themselves to the past and envision a future. Religion distinguishes itself from “spirituality” in that, while the latter is often singular, and quietist, the former often contains social formations meant to solidify </a:t>
            </a:r>
            <a:r>
              <a:rPr lang="en-GB" dirty="0" err="1">
                <a:latin typeface="Times New Roman" panose="02020603050405020304" pitchFamily="18" charset="0"/>
                <a:cs typeface="Times New Roman" panose="02020603050405020304" pitchFamily="18" charset="0"/>
              </a:rPr>
              <a:t>collectivity</a:t>
            </a:r>
            <a:r>
              <a:rPr lang="en-GB" dirty="0">
                <a:latin typeface="Times New Roman" panose="02020603050405020304" pitchFamily="18" charset="0"/>
                <a:cs typeface="Times New Roman" panose="02020603050405020304" pitchFamily="18" charset="0"/>
              </a:rPr>
              <a:t> (i.e., ritual) and to construct a hierarchical message of preference (i.e., election) and soteriological vision of the future (i.e., redemption). – Shaul Magid</a:t>
            </a:r>
          </a:p>
          <a:p>
            <a:endParaRPr lang="en-GB" dirty="0">
              <a:solidFill>
                <a:srgbClr val="000000"/>
              </a:solidFill>
              <a:effectLst/>
              <a:latin typeface="Times New Roman" panose="02020603050405020304" pitchFamily="18" charset="0"/>
              <a:cs typeface="Times New Roman" panose="02020603050405020304" pitchFamily="18" charset="0"/>
            </a:endParaRPr>
          </a:p>
          <a:p>
            <a:r>
              <a:rPr lang="en-GB" sz="1200" dirty="0" err="1">
                <a:solidFill>
                  <a:srgbClr val="000000"/>
                </a:solidFill>
                <a:effectLst/>
                <a:latin typeface="Times New Roman" panose="02020603050405020304" pitchFamily="18" charset="0"/>
                <a:cs typeface="Times New Roman" panose="02020603050405020304" pitchFamily="18" charset="0"/>
              </a:rPr>
              <a:t>Kocku</a:t>
            </a:r>
            <a:r>
              <a:rPr lang="en-GB" sz="1200" dirty="0">
                <a:solidFill>
                  <a:srgbClr val="000000"/>
                </a:solidFill>
                <a:effectLst/>
                <a:latin typeface="Times New Roman" panose="02020603050405020304" pitchFamily="18" charset="0"/>
                <a:cs typeface="Times New Roman" panose="02020603050405020304" pitchFamily="18" charset="0"/>
              </a:rPr>
              <a:t> von </a:t>
            </a:r>
            <a:r>
              <a:rPr lang="en-GB" sz="1200" dirty="0" err="1">
                <a:solidFill>
                  <a:srgbClr val="000000"/>
                </a:solidFill>
                <a:effectLst/>
                <a:latin typeface="Times New Roman" panose="02020603050405020304" pitchFamily="18" charset="0"/>
                <a:cs typeface="Times New Roman" panose="02020603050405020304" pitchFamily="18" charset="0"/>
              </a:rPr>
              <a:t>Stuckrad</a:t>
            </a:r>
            <a:r>
              <a:rPr lang="en-GB" sz="1200" dirty="0">
                <a:solidFill>
                  <a:srgbClr val="000000"/>
                </a:solidFill>
                <a:effectLst/>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The Circularity in Defining Religion: A Reply to Shaul Magid</a:t>
            </a:r>
            <a:r>
              <a:rPr lang="en-GB" sz="1200" b="1"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What is Religion? Debating the Academic Study of Religion</a:t>
            </a:r>
            <a:r>
              <a:rPr lang="en-GB" sz="1200" dirty="0">
                <a:latin typeface="Times New Roman" panose="02020603050405020304" pitchFamily="18" charset="0"/>
                <a:cs typeface="Times New Roman" panose="02020603050405020304" pitchFamily="18" charset="0"/>
              </a:rPr>
              <a:t> ed. Aaron W Hughes and Russell T McCutcheon</a:t>
            </a:r>
            <a:r>
              <a:rPr lang="en-GB" sz="1200" b="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(New York, 2022; online </a:t>
            </a:r>
            <a:r>
              <a:rPr lang="en-GB" sz="1200" dirty="0" err="1">
                <a:latin typeface="Times New Roman" panose="02020603050405020304" pitchFamily="18" charset="0"/>
                <a:cs typeface="Times New Roman" panose="02020603050405020304" pitchFamily="18" charset="0"/>
              </a:rPr>
              <a:t>edn</a:t>
            </a:r>
            <a:r>
              <a:rPr lang="en-GB" sz="1200" dirty="0">
                <a:latin typeface="Times New Roman" panose="02020603050405020304" pitchFamily="18" charset="0"/>
                <a:cs typeface="Times New Roman" panose="02020603050405020304" pitchFamily="18" charset="0"/>
              </a:rPr>
              <a:t>, Oxford Academic, 21 Oct. 2021) pp. 110-126</a:t>
            </a:r>
          </a:p>
          <a:p>
            <a:pPr fontAlgn="base"/>
            <a:r>
              <a:rPr lang="en-GB" sz="1200" dirty="0">
                <a:latin typeface="Times New Roman" panose="02020603050405020304" pitchFamily="18" charset="0"/>
                <a:cs typeface="Times New Roman" panose="02020603050405020304" pitchFamily="18" charset="0"/>
                <a:hlinkClick r:id="rId3"/>
              </a:rPr>
              <a:t>https://doi-org.uwtsd.idm.oclc.org/10.1093/oso/9780190064976.003.0008</a:t>
            </a:r>
            <a:r>
              <a:rPr lang="en-GB" sz="1200" dirty="0">
                <a:latin typeface="Times New Roman" panose="02020603050405020304" pitchFamily="18" charset="0"/>
                <a:cs typeface="Times New Roman" panose="02020603050405020304" pitchFamily="18" charset="0"/>
              </a:rPr>
              <a:t> accessed 10 Feb. 2026.</a:t>
            </a:r>
          </a:p>
        </p:txBody>
      </p:sp>
      <p:sp>
        <p:nvSpPr>
          <p:cNvPr id="7" name="TextBox 6">
            <a:extLst>
              <a:ext uri="{FF2B5EF4-FFF2-40B4-BE49-F238E27FC236}">
                <a16:creationId xmlns:a16="http://schemas.microsoft.com/office/drawing/2014/main" id="{5F3BEC6C-AF37-298B-5483-D4F088F46972}"/>
              </a:ext>
            </a:extLst>
          </p:cNvPr>
          <p:cNvSpPr txBox="1"/>
          <p:nvPr/>
        </p:nvSpPr>
        <p:spPr>
          <a:xfrm>
            <a:off x="475784" y="119922"/>
            <a:ext cx="11240428" cy="1077218"/>
          </a:xfrm>
          <a:prstGeom prst="rect">
            <a:avLst/>
          </a:prstGeom>
          <a:noFill/>
        </p:spPr>
        <p:txBody>
          <a:bodyPr wrap="square">
            <a:spAutoFit/>
          </a:bodyPr>
          <a:lstStyle/>
          <a:p>
            <a:r>
              <a:rPr lang="en-GB" sz="3200" dirty="0">
                <a:latin typeface="Times New Roman" panose="02020603050405020304" pitchFamily="18" charset="0"/>
                <a:cs typeface="Times New Roman" panose="02020603050405020304" pitchFamily="18" charset="0"/>
              </a:rPr>
              <a:t>Are terms that require such a huge amount of definition, delineation, explanation and context useful?</a:t>
            </a:r>
          </a:p>
        </p:txBody>
      </p:sp>
    </p:spTree>
    <p:extLst>
      <p:ext uri="{BB962C8B-B14F-4D97-AF65-F5344CB8AC3E}">
        <p14:creationId xmlns:p14="http://schemas.microsoft.com/office/powerpoint/2010/main" val="803912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09DB4-767C-B060-9660-3312F41EA0F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3713391D-ADC6-0C16-55DC-D5CB75680675}"/>
              </a:ext>
            </a:extLst>
          </p:cNvPr>
          <p:cNvSpPr txBox="1">
            <a:spLocks/>
          </p:cNvSpPr>
          <p:nvPr/>
        </p:nvSpPr>
        <p:spPr>
          <a:xfrm>
            <a:off x="397357" y="1223889"/>
            <a:ext cx="11397286" cy="56341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latin typeface="Times New Roman" panose="02020603050405020304" pitchFamily="18" charset="0"/>
                <a:cs typeface="Times New Roman" panose="02020603050405020304" pitchFamily="18" charset="0"/>
              </a:rPr>
              <a:t>Magic (noun) 	</a:t>
            </a:r>
            <a:r>
              <a:rPr lang="en-GB" sz="1400" dirty="0">
                <a:latin typeface="Times New Roman" panose="02020603050405020304" pitchFamily="18" charset="0"/>
                <a:cs typeface="Times New Roman" panose="02020603050405020304" pitchFamily="18" charset="0"/>
              </a:rPr>
              <a:t>[Ancient Persian Priest - Latin – magus – wise and learned man, sorcerer, magician, astrologer]</a:t>
            </a:r>
          </a:p>
          <a:p>
            <a:endParaRPr lang="en-GB" sz="1400" dirty="0">
              <a:latin typeface="Times New Roman" panose="02020603050405020304" pitchFamily="18" charset="0"/>
              <a:cs typeface="Times New Roman" panose="02020603050405020304" pitchFamily="18" charset="0"/>
            </a:endParaRPr>
          </a:p>
          <a:p>
            <a:pPr fontAlgn="base"/>
            <a:r>
              <a:rPr lang="en-GB" sz="1400" dirty="0">
                <a:latin typeface="Times New Roman" panose="02020603050405020304" pitchFamily="18" charset="0"/>
                <a:cs typeface="Times New Roman" panose="02020603050405020304" pitchFamily="18" charset="0"/>
              </a:rPr>
              <a:t>1 a) The use of ritual activities or observances which are intended to influence the course of events or to manipulate the natural world, usually involving the use of an occult or secret body of knowledge; sorcery, witchcraft. Also: this practice as a subject of study.</a:t>
            </a:r>
          </a:p>
          <a:p>
            <a:pPr fontAlgn="base"/>
            <a:r>
              <a:rPr lang="en-GB" sz="1400" dirty="0">
                <a:latin typeface="Times New Roman" panose="02020603050405020304" pitchFamily="18" charset="0"/>
                <a:cs typeface="Times New Roman" panose="02020603050405020304" pitchFamily="18" charset="0"/>
              </a:rPr>
              <a:t>1 b) With defining adjective. natural magic </a:t>
            </a:r>
            <a:r>
              <a:rPr lang="en-GB" sz="1400" i="1" dirty="0">
                <a:latin typeface="Times New Roman" panose="02020603050405020304" pitchFamily="18" charset="0"/>
                <a:cs typeface="Times New Roman" panose="02020603050405020304" pitchFamily="18" charset="0"/>
              </a:rPr>
              <a:t>noun</a:t>
            </a:r>
            <a:r>
              <a:rPr lang="en-GB" sz="1400" dirty="0">
                <a:latin typeface="Times New Roman" panose="02020603050405020304" pitchFamily="18" charset="0"/>
                <a:cs typeface="Times New Roman" panose="02020603050405020304" pitchFamily="18" charset="0"/>
              </a:rPr>
              <a:t> (also †magic natural) </a:t>
            </a:r>
            <a:r>
              <a:rPr lang="en-GB" sz="1400" i="1" dirty="0">
                <a:latin typeface="Times New Roman" panose="02020603050405020304" pitchFamily="18" charset="0"/>
                <a:cs typeface="Times New Roman" panose="02020603050405020304" pitchFamily="18" charset="0"/>
              </a:rPr>
              <a:t>historical</a:t>
            </a:r>
            <a:r>
              <a:rPr lang="en-GB" sz="1400" dirty="0">
                <a:latin typeface="Times New Roman" panose="02020603050405020304" pitchFamily="18" charset="0"/>
                <a:cs typeface="Times New Roman" panose="02020603050405020304" pitchFamily="18" charset="0"/>
              </a:rPr>
              <a:t> magic involving the manipulation of supposed occult properties of the natural world (usually excluding the conjuration of personal spirits); this skill as a subject of study.</a:t>
            </a:r>
          </a:p>
          <a:p>
            <a:pPr fontAlgn="base"/>
            <a:r>
              <a:rPr lang="en-GB" sz="1400" dirty="0">
                <a:latin typeface="Times New Roman" panose="02020603050405020304" pitchFamily="18" charset="0"/>
                <a:cs typeface="Times New Roman" panose="02020603050405020304" pitchFamily="18" charset="0"/>
              </a:rPr>
              <a:t>1 c) An instance of magic; a magical procedure or rite. Also </a:t>
            </a:r>
            <a:r>
              <a:rPr lang="en-GB" sz="1400" i="1" dirty="0">
                <a:latin typeface="Times New Roman" panose="02020603050405020304" pitchFamily="18" charset="0"/>
                <a:cs typeface="Times New Roman" panose="02020603050405020304" pitchFamily="18" charset="0"/>
              </a:rPr>
              <a:t>concrete</a:t>
            </a:r>
            <a:r>
              <a:rPr lang="en-GB" sz="1400" dirty="0">
                <a:latin typeface="Times New Roman" panose="02020603050405020304" pitchFamily="18" charset="0"/>
                <a:cs typeface="Times New Roman" panose="02020603050405020304" pitchFamily="18" charset="0"/>
              </a:rPr>
              <a:t>: a magical object, a charm or fetish.</a:t>
            </a:r>
          </a:p>
          <a:p>
            <a:pPr fontAlgn="base"/>
            <a:r>
              <a:rPr lang="en-GB" sz="1400" dirty="0">
                <a:latin typeface="Times New Roman" panose="02020603050405020304" pitchFamily="18" charset="0"/>
                <a:cs typeface="Times New Roman" panose="02020603050405020304" pitchFamily="18" charset="0"/>
              </a:rPr>
              <a:t>1 d) as if by magic: as though accomplished by supernatural means or trickery; in a preternaturally swift, deft, or timely manner; suddenly and surprisingly.</a:t>
            </a:r>
          </a:p>
          <a:p>
            <a:pPr fontAlgn="base"/>
            <a:r>
              <a:rPr lang="en-GB" sz="1400" dirty="0">
                <a:latin typeface="Times New Roman" panose="02020603050405020304" pitchFamily="18" charset="0"/>
                <a:cs typeface="Times New Roman" panose="02020603050405020304" pitchFamily="18" charset="0"/>
              </a:rPr>
              <a:t>1 e) like magic: without any apparent explanation; with incredible rapidity; with great ease.</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2. </a:t>
            </a:r>
            <a:r>
              <a:rPr lang="en-GB" sz="1400" i="1" dirty="0">
                <a:latin typeface="Times New Roman" panose="02020603050405020304" pitchFamily="18" charset="0"/>
                <a:cs typeface="Times New Roman" panose="02020603050405020304" pitchFamily="18" charset="0"/>
              </a:rPr>
              <a:t>figurative</a:t>
            </a:r>
            <a:r>
              <a:rPr lang="en-GB" sz="1400" dirty="0">
                <a:latin typeface="Times New Roman" panose="02020603050405020304" pitchFamily="18" charset="0"/>
                <a:cs typeface="Times New Roman" panose="02020603050405020304" pitchFamily="18" charset="0"/>
              </a:rPr>
              <a:t>. An inexplicable and remarkable influence producing surprising results; an enchanting or mystical quality; glamour, appeal. Also: exceptional skill or talent, inspired accomplishment.</a:t>
            </a:r>
          </a:p>
          <a:p>
            <a:pPr fontAlgn="base"/>
            <a:r>
              <a:rPr lang="en-GB" sz="1400" dirty="0">
                <a:latin typeface="Times New Roman" panose="02020603050405020304" pitchFamily="18" charset="0"/>
                <a:cs typeface="Times New Roman" panose="02020603050405020304" pitchFamily="18" charset="0"/>
              </a:rPr>
              <a:t>3. The art of producing (by sleight of hand, optical illusion, etc.) apparently inexplicable phenomena; conjuring.</a:t>
            </a:r>
          </a:p>
          <a:p>
            <a:pPr fontAlgn="base"/>
            <a:endParaRPr lang="en-GB" sz="1400" dirty="0">
              <a:latin typeface="Times New Roman" panose="02020603050405020304" pitchFamily="18" charset="0"/>
              <a:cs typeface="Times New Roman" panose="02020603050405020304" pitchFamily="18" charset="0"/>
            </a:endParaRPr>
          </a:p>
          <a:p>
            <a:pPr fontAlgn="base"/>
            <a:r>
              <a:rPr lang="en-GB" sz="1400" b="1" dirty="0">
                <a:latin typeface="Times New Roman" panose="02020603050405020304" pitchFamily="18" charset="0"/>
                <a:cs typeface="Times New Roman" panose="02020603050405020304" pitchFamily="18" charset="0"/>
              </a:rPr>
              <a:t>Religion 		</a:t>
            </a:r>
            <a:r>
              <a:rPr lang="en-GB" sz="1400" dirty="0">
                <a:latin typeface="Times New Roman" panose="02020603050405020304" pitchFamily="18" charset="0"/>
                <a:cs typeface="Times New Roman" panose="02020603050405020304" pitchFamily="18" charset="0"/>
              </a:rPr>
              <a:t>[etymology? - </a:t>
            </a:r>
            <a:r>
              <a:rPr lang="en-GB" sz="1400" dirty="0" err="1">
                <a:latin typeface="Times New Roman" panose="02020603050405020304" pitchFamily="18" charset="0"/>
                <a:cs typeface="Times New Roman" panose="02020603050405020304" pitchFamily="18" charset="0"/>
              </a:rPr>
              <a:t>religare</a:t>
            </a:r>
            <a:r>
              <a:rPr lang="en-GB" sz="1400" dirty="0">
                <a:latin typeface="Times New Roman" panose="02020603050405020304" pitchFamily="18" charset="0"/>
                <a:cs typeface="Times New Roman" panose="02020603050405020304" pitchFamily="18" charset="0"/>
              </a:rPr>
              <a:t> – to bind fast, bind back, tie together, moor,]</a:t>
            </a:r>
          </a:p>
          <a:p>
            <a:pPr fontAlgn="base"/>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 state of life bound by religious vows; the condition of belonging to a religious order.</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Action or conduct indicating belief in, obedience to, and reverence for a god, gods, or similar superhuman power; the performance of religious rites or observances. Also in </a:t>
            </a:r>
            <a:r>
              <a:rPr lang="en-GB" sz="1400" i="1" dirty="0">
                <a:latin typeface="Times New Roman" panose="02020603050405020304" pitchFamily="18" charset="0"/>
                <a:cs typeface="Times New Roman" panose="02020603050405020304" pitchFamily="18" charset="0"/>
              </a:rPr>
              <a:t>plural</a:t>
            </a:r>
            <a:r>
              <a:rPr lang="en-GB" sz="1400" dirty="0">
                <a:latin typeface="Times New Roman" panose="02020603050405020304" pitchFamily="18" charset="0"/>
                <a:cs typeface="Times New Roman" panose="02020603050405020304" pitchFamily="18" charset="0"/>
              </a:rPr>
              <a:t>: religious rites. </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 A religious duty or obligation. </a:t>
            </a:r>
            <a:r>
              <a:rPr lang="en-GB" sz="1400" i="1" dirty="0">
                <a:latin typeface="Times New Roman" panose="02020603050405020304" pitchFamily="18" charset="0"/>
                <a:cs typeface="Times New Roman" panose="02020603050405020304" pitchFamily="18" charset="0"/>
              </a:rPr>
              <a:t>Obsolete</a:t>
            </a:r>
            <a:r>
              <a:rPr lang="en-GB" sz="1400"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 particular system of faith and worship.</a:t>
            </a:r>
          </a:p>
          <a:p>
            <a:pPr marL="285750" indent="-285750">
              <a:buFont typeface="Arial" panose="020B0604020202020204" pitchFamily="34" charset="0"/>
              <a:buChar char="•"/>
            </a:pPr>
            <a:r>
              <a:rPr lang="en-GB" sz="1400" i="1" dirty="0">
                <a:latin typeface="Times New Roman" panose="02020603050405020304" pitchFamily="18" charset="0"/>
                <a:cs typeface="Times New Roman" panose="02020603050405020304" pitchFamily="18" charset="0"/>
              </a:rPr>
              <a:t>figurative</a:t>
            </a:r>
            <a:r>
              <a:rPr lang="en-GB" sz="1400" dirty="0">
                <a:latin typeface="Times New Roman" panose="02020603050405020304" pitchFamily="18" charset="0"/>
                <a:cs typeface="Times New Roman" panose="02020603050405020304" pitchFamily="18" charset="0"/>
              </a:rPr>
              <a:t>. A pursuit, interest, or movement, followed with great devotion.</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Belief in or acknowledgement of some superhuman power or powers (esp. a god or gods) which is typically manifested in obedience, reverence, and worship; such a belief as part of a system defining a code of living, esp. as a means of achieving spiritual or material improvement.</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Strict fidelity or faithfulness; conscientiousness; devotion to some principle. </a:t>
            </a:r>
            <a:endParaRPr lang="en-GB" dirty="0"/>
          </a:p>
          <a:p>
            <a:pPr fontAlgn="base"/>
            <a:endParaRPr lang="en-GB" sz="1400" dirty="0">
              <a:latin typeface="Times New Roman" panose="02020603050405020304" pitchFamily="18" charset="0"/>
              <a:cs typeface="Times New Roman" panose="02020603050405020304" pitchFamily="18" charset="0"/>
            </a:endParaRPr>
          </a:p>
          <a:p>
            <a:pPr fontAlgn="base"/>
            <a:endParaRPr lang="en-GB" sz="1400" dirty="0">
              <a:latin typeface="Times New Roman" panose="02020603050405020304" pitchFamily="18" charset="0"/>
              <a:cs typeface="Times New Roman" panose="02020603050405020304" pitchFamily="18" charset="0"/>
            </a:endParaRPr>
          </a:p>
          <a:p>
            <a:endParaRPr lang="en-GB" sz="1800" b="1"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8FE22022-C0A5-BFB6-AD15-B05D1251594D}"/>
              </a:ext>
            </a:extLst>
          </p:cNvPr>
          <p:cNvSpPr txBox="1">
            <a:spLocks/>
          </p:cNvSpPr>
          <p:nvPr/>
        </p:nvSpPr>
        <p:spPr>
          <a:xfrm>
            <a:off x="397357" y="429830"/>
            <a:ext cx="11495314" cy="5127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OED Definitions - Magic vs Religion</a:t>
            </a:r>
          </a:p>
        </p:txBody>
      </p:sp>
    </p:spTree>
    <p:extLst>
      <p:ext uri="{BB962C8B-B14F-4D97-AF65-F5344CB8AC3E}">
        <p14:creationId xmlns:p14="http://schemas.microsoft.com/office/powerpoint/2010/main" val="966428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385</TotalTime>
  <Words>1907</Words>
  <Application>Microsoft Macintosh PowerPoint</Application>
  <PresentationFormat>Widescreen</PresentationFormat>
  <Paragraphs>132</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Times New Roman</vt:lpstr>
      <vt:lpstr>Office Theme</vt:lpstr>
      <vt:lpstr>Student Activity:  Compare and contrast the Christian rite of communion with spell XIII, lines 760-1050 from the Greek Magical Papyri.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Daisy Plummer (2406954)</dc:creator>
  <cp:lastModifiedBy>Daisy Plummer (2406954)</cp:lastModifiedBy>
  <cp:revision>8</cp:revision>
  <cp:lastPrinted>2026-02-10T15:40:46Z</cp:lastPrinted>
  <dcterms:created xsi:type="dcterms:W3CDTF">2026-02-09T12:47:58Z</dcterms:created>
  <dcterms:modified xsi:type="dcterms:W3CDTF">2026-02-10T18:06:42Z</dcterms:modified>
</cp:coreProperties>
</file>