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2" r:id="rId4"/>
  </p:sldMasterIdLst>
  <p:notesMasterIdLst>
    <p:notesMasterId r:id="rId36"/>
  </p:notesMasterIdLst>
  <p:handoutMasterIdLst>
    <p:handoutMasterId r:id="rId37"/>
  </p:handoutMasterIdLst>
  <p:sldIdLst>
    <p:sldId id="343" r:id="rId5"/>
    <p:sldId id="351" r:id="rId6"/>
    <p:sldId id="352" r:id="rId7"/>
    <p:sldId id="353" r:id="rId8"/>
    <p:sldId id="354" r:id="rId9"/>
    <p:sldId id="330" r:id="rId10"/>
    <p:sldId id="296" r:id="rId11"/>
    <p:sldId id="298" r:id="rId12"/>
    <p:sldId id="322" r:id="rId13"/>
    <p:sldId id="299" r:id="rId14"/>
    <p:sldId id="333" r:id="rId15"/>
    <p:sldId id="300" r:id="rId16"/>
    <p:sldId id="301" r:id="rId17"/>
    <p:sldId id="332" r:id="rId18"/>
    <p:sldId id="325" r:id="rId19"/>
    <p:sldId id="326" r:id="rId20"/>
    <p:sldId id="328" r:id="rId21"/>
    <p:sldId id="327" r:id="rId22"/>
    <p:sldId id="334" r:id="rId23"/>
    <p:sldId id="302" r:id="rId24"/>
    <p:sldId id="303" r:id="rId25"/>
    <p:sldId id="359" r:id="rId26"/>
    <p:sldId id="335" r:id="rId27"/>
    <p:sldId id="356" r:id="rId28"/>
    <p:sldId id="304" r:id="rId29"/>
    <p:sldId id="336" r:id="rId30"/>
    <p:sldId id="324" r:id="rId31"/>
    <p:sldId id="339" r:id="rId32"/>
    <p:sldId id="361" r:id="rId33"/>
    <p:sldId id="362" r:id="rId34"/>
    <p:sldId id="321" r:id="rId3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D5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7AC80F-3CD7-42C7-A598-AD762D1831F9}" v="12" dt="2020-10-12T11:19:15.865"/>
    <p1510:client id="{31BDD854-51E4-4762-8F6A-D76FAFBAE4C2}" v="1" dt="2020-11-15T15:22:54.015"/>
    <p1510:client id="{66F3694D-8FDD-4432-BCEC-6ADDE81F6442}" v="1" dt="2020-10-29T17:07:24.478"/>
    <p1510:client id="{85834C6C-E6D6-1506-DCCE-90FAB361C419}" v="808" dt="2020-10-20T19:00:17.060"/>
    <p1510:client id="{C012135B-105F-4DD9-8003-21BBD75AB2D1}" v="2657" dt="2020-10-12T11:16:53.330"/>
    <p1510:client id="{FA4ABF7A-975B-423C-84C0-D85DDEFDC176}" v="112" dt="2020-10-29T19:54:18.285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53" autoAdjust="0"/>
    <p:restoredTop sz="94660"/>
  </p:normalViewPr>
  <p:slideViewPr>
    <p:cSldViewPr showGuides="1">
      <p:cViewPr varScale="1">
        <p:scale>
          <a:sx n="95" d="100"/>
          <a:sy n="95" d="100"/>
        </p:scale>
        <p:origin x="44" y="184"/>
      </p:cViewPr>
      <p:guideLst>
        <p:guide pos="3839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2355" y="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11/15/2020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11/15/2020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36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377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34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147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Gold star reward</a:t>
            </a:r>
          </a:p>
          <a:p>
            <a:r>
              <a:rPr lang="en-GB"/>
              <a:t>Timer consequence eg lose 5 mins playtime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56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381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40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85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67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646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16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494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965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5289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266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602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540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7578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618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7310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123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582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231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1473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2B05E56-1755-49CC-A826-41C779FC8AC4}" type="slidenum">
              <a:rPr lang="en-GB" altLang="en-US" smtClean="0">
                <a:cs typeface="Arial" charset="0"/>
              </a:rPr>
              <a:pPr/>
              <a:t>31</a:t>
            </a:fld>
            <a:endParaRPr lang="en-GB" altLang="en-US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7536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smtClean="0"/>
              <a:t>11/15/2020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989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90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633" y="1709739"/>
            <a:ext cx="10512862" cy="2852737"/>
          </a:xfrm>
        </p:spPr>
        <p:txBody>
          <a:bodyPr anchor="b"/>
          <a:lstStyle>
            <a:lvl1pPr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633" y="4589464"/>
            <a:ext cx="10512862" cy="1500187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smtClean="0"/>
              <a:t>11/15/2020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24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28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62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32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447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07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61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89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365125"/>
            <a:ext cx="262821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365125"/>
            <a:ext cx="7732286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11/15/2020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42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11/15/2020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02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airadimes.davidtruss.com/category/humour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pngall.com/childhood-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6LEcM0E0io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theconversation.com/the-difference-between-bullying-and-everyday-life-27861" TargetMode="External"/><Relationship Id="rId3" Type="http://schemas.openxmlformats.org/officeDocument/2006/relationships/image" Target="../media/image9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hyperlink" Target="https://iris.peabody.vanderbilt.edu/module/dbi1/cresource/q2/p09/" TargetMode="Externa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https://www.youtube.com/watch?v=Mt4N9GSBoMI" TargetMode="External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shroomery.org/forums/showflat.php/number/20287839" TargetMode="External"/><Relationship Id="rId11" Type="http://schemas.openxmlformats.org/officeDocument/2006/relationships/hyperlink" Target="http://simply2ndresources.blogspot.com/2012/07/caught-you-being-good.html" TargetMode="External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image" Target="../media/image13.png"/><Relationship Id="rId9" Type="http://schemas.openxmlformats.org/officeDocument/2006/relationships/hyperlink" Target="https://en.m.wikipedia.org/wiki/Detention_(TV_series)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anbank.durham.sch.uk/parents/class-dojo-reward-syste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9wv93ceUy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phrdconnections.weebly.com/blog/creating-a-positive-classroom-community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en.wikipedia.org/wiki/Classroom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lblogdesuperpete.blogspot.com.es/2016/09/el-banco-de-la-amistad.html" TargetMode="External"/><Relationship Id="rId5" Type="http://schemas.openxmlformats.org/officeDocument/2006/relationships/image" Target="../media/image37.jpeg"/><Relationship Id="rId4" Type="http://schemas.openxmlformats.org/officeDocument/2006/relationships/hyperlink" Target="https://bloceconomiaiempresa.wordpress.com/2011/10/07/buddy-programme-2011-2012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earch-proquest-com.ezproxy.uwtsd.ac.uk/docview/224843727?accountid=130472&amp;rfr_id=info%3Axri%2Fsid%3Aprimo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britannica.com/2009/02/alfie-kohn-is-bad-for-you-and-dangerous-for-your-children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resources/improvementareas/behaviourandattendance/behaviour/?skip=1&amp;lang=cy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docs/dcells/publications/120713primaryen.pdf" TargetMode="External"/><Relationship Id="rId5" Type="http://schemas.openxmlformats.org/officeDocument/2006/relationships/hyperlink" Target="http://learning.wales.gov.uk/resources/improvementareas/behaviourandattendance/behaviour/?lang=en" TargetMode="External"/><Relationship Id="rId4" Type="http://schemas.openxmlformats.org/officeDocument/2006/relationships/hyperlink" Target="http://wales.gov.uk/docs/dcells/publications/120713primary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94245" y="2693516"/>
            <a:ext cx="9141619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Hinsoddau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65151" y="5126291"/>
            <a:ext cx="914161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599" dirty="0"/>
              <a:t>ECES6010/C</a:t>
            </a:r>
          </a:p>
        </p:txBody>
      </p:sp>
      <p:pic>
        <p:nvPicPr>
          <p:cNvPr id="1026" name="Picture 2" descr="Let us remember: One book, one pen, one child, and one teacher can change the world. - Malala Yousafza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0000">
            <a:off x="470150" y="757285"/>
            <a:ext cx="6082853" cy="319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07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73195" y="322826"/>
            <a:ext cx="10512862" cy="1325563"/>
          </a:xfrm>
        </p:spPr>
        <p:txBody>
          <a:bodyPr/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 / Learning Outcomes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lvl="0" indent="-227965" fontAlgn="base" hangingPunct="0"/>
            <a:r>
              <a:rPr lang="cy-GB" sz="2750" dirty="0"/>
              <a:t>Mynd i’r afael yn feirniadol ag ymchwil gyfoes a damcaniaethau seicolegol a dysgu allweddol er mwyn gwerthuso effeithiolrwydd amrywiaeth o strategaethau dysgu ac addysgu</a:t>
            </a:r>
            <a:r>
              <a:rPr lang="en-GB" sz="2750" dirty="0"/>
              <a:t>.</a:t>
            </a:r>
            <a:endParaRPr lang="en-US" sz="2750"/>
          </a:p>
          <a:p>
            <a:pPr marL="227965" indent="-227965" fontAlgn="base" hangingPunct="0"/>
            <a:endParaRPr lang="en-GB" dirty="0">
              <a:effectLst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 dirty="0"/>
          </a:p>
          <a:p>
            <a:endParaRPr lang="en-GB" dirty="0"/>
          </a:p>
        </p:txBody>
      </p:sp>
      <p:pic>
        <p:nvPicPr>
          <p:cNvPr id="2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0DC17CFD-FBED-4FF6-99B4-6CF852D356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9687" y="4382668"/>
            <a:ext cx="224731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2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73195" y="312251"/>
            <a:ext cx="10512862" cy="1325563"/>
          </a:xfrm>
        </p:spPr>
        <p:txBody>
          <a:bodyPr/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 / Learning Outcomes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Dangos dealltwriaeth feirniadol o’r sgiliau proffesiynol sydd eu hangen i gynllunio, addysgu ac asesu ar gyfer cynnydd  effeithiol a pharhaus mewn dysgu ac addysgu.</a:t>
            </a:r>
            <a:endParaRPr lang="en-GB" dirty="0"/>
          </a:p>
          <a:p>
            <a:pPr fontAlgn="base" hangingPunct="0"/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 dirty="0"/>
          </a:p>
        </p:txBody>
      </p:sp>
      <p:pic>
        <p:nvPicPr>
          <p:cNvPr id="2" name="Picture 2" descr="A picture containing sitting, fruit, person&#10;&#10;Description automatically generated">
            <a:extLst>
              <a:ext uri="{FF2B5EF4-FFF2-40B4-BE49-F238E27FC236}">
                <a16:creationId xmlns:a16="http://schemas.microsoft.com/office/drawing/2014/main" id="{411A865C-E311-4D72-AE15-7393E0C10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4986" y="4356628"/>
            <a:ext cx="2742486" cy="182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24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67472" y="343976"/>
            <a:ext cx="10512862" cy="1325563"/>
          </a:xfrm>
        </p:spPr>
        <p:txBody>
          <a:bodyPr/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 / Learning Outcomes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 fontAlgn="base" hangingPunct="0"/>
            <a:r>
              <a:rPr lang="cy-GB" sz="2750" dirty="0"/>
              <a:t>Trafod yn feirniadol elfennau ymddygiad effeithiol ar gyfer dysgu a chymhwyso damcaniaethau rheoli ymddygiad perthnasol mewn ystod o gyd-destunau addysgol.</a:t>
            </a:r>
            <a:endParaRPr lang="en-GB" sz="2750" dirty="0">
              <a:effectLst/>
              <a:cs typeface="Calibri" panose="020F0502020204030204"/>
            </a:endParaRPr>
          </a:p>
          <a:p>
            <a:pPr marL="227965" indent="-227965" fontAlgn="base" hangingPunct="0"/>
            <a:endParaRPr lang="en-GB" dirty="0">
              <a:effectLst/>
              <a:cs typeface="Calibri" panose="020F0502020204030204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5E3220DA-2107-4A4B-92F5-65D1B232A5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251750" y="4390589"/>
            <a:ext cx="2857598" cy="227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61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20333" y="449726"/>
            <a:ext cx="10512862" cy="1325563"/>
          </a:xfrm>
        </p:spPr>
        <p:txBody>
          <a:bodyPr/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 / Learning Outcomes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fontAlgn="base" hangingPunct="0"/>
            <a:r>
              <a:rPr lang="cy-GB" dirty="0"/>
              <a:t>Trefnu eu gwybodaeth a’r hyn y maent wedi’i ddysgu drwy ddefnyddio amrywiaeth o ffynonellau gwybodaeth, gan gynnwys </a:t>
            </a:r>
            <a:r>
              <a:rPr lang="cy-GB" dirty="0" err="1"/>
              <a:t>TGCh</a:t>
            </a:r>
            <a:r>
              <a:rPr lang="cy-GB" dirty="0"/>
              <a:t>, a chyflwyno’u gwaith ar y lefel briodol.</a:t>
            </a:r>
            <a:r>
              <a:rPr lang="en-GB" dirty="0"/>
              <a:t> </a:t>
            </a:r>
            <a:endParaRPr lang="en-GB" dirty="0">
              <a:effectLst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Organise their knowledge and learning through the use of a range of information sources, including ICT, and present their work at the appropriate level. </a:t>
            </a:r>
          </a:p>
          <a:p>
            <a:endParaRPr lang="en-GB" dirty="0"/>
          </a:p>
        </p:txBody>
      </p:sp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BF7F9F3-9752-47B7-84AE-ACCF69A06E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6798" y="4233744"/>
            <a:ext cx="2742486" cy="218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8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2329" y="427738"/>
            <a:ext cx="10512862" cy="1325563"/>
          </a:xfrm>
        </p:spPr>
        <p:txBody>
          <a:bodyPr>
            <a:normAutofit/>
          </a:bodyPr>
          <a:lstStyle/>
          <a:p>
            <a:r>
              <a:rPr lang="en-GB" sz="4350">
                <a:cs typeface="Calibri Light"/>
              </a:rPr>
              <a:t>Heddiw / </a:t>
            </a:r>
            <a:r>
              <a:rPr lang="en-GB" sz="4350" b="1">
                <a:cs typeface="Calibri Light"/>
              </a:rPr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208998" cy="33161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4000" dirty="0"/>
              <a:t>Sut </a:t>
            </a:r>
            <a:r>
              <a:rPr lang="en-GB" sz="4000" dirty="0" err="1"/>
              <a:t>mae’r</a:t>
            </a:r>
            <a:r>
              <a:rPr lang="en-GB" sz="4000" dirty="0"/>
              <a:t> </a:t>
            </a:r>
            <a:r>
              <a:rPr lang="en-GB" sz="4000" dirty="0" err="1"/>
              <a:t>hinsawdd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cael</a:t>
            </a:r>
            <a:r>
              <a:rPr lang="en-GB" sz="4000" dirty="0"/>
              <a:t> </a:t>
            </a:r>
            <a:r>
              <a:rPr lang="en-GB" sz="4000" dirty="0" err="1"/>
              <a:t>ei</a:t>
            </a:r>
            <a:r>
              <a:rPr lang="en-GB" sz="4000" dirty="0"/>
              <a:t> </a:t>
            </a:r>
            <a:r>
              <a:rPr lang="en-GB" sz="4000" dirty="0" err="1"/>
              <a:t>dylanwadu</a:t>
            </a:r>
            <a:r>
              <a:rPr lang="en-GB" sz="4000" dirty="0"/>
              <a:t> </a:t>
            </a:r>
            <a:r>
              <a:rPr lang="en-GB" sz="4000" dirty="0" err="1"/>
              <a:t>gan</a:t>
            </a:r>
            <a:r>
              <a:rPr lang="en-GB" sz="4000" dirty="0"/>
              <a:t> </a:t>
            </a:r>
            <a:r>
              <a:rPr lang="en-GB" sz="4000" dirty="0" err="1"/>
              <a:t>brif</a:t>
            </a:r>
            <a:r>
              <a:rPr lang="en-GB" sz="4000" dirty="0"/>
              <a:t> </a:t>
            </a:r>
            <a:r>
              <a:rPr lang="en-GB" sz="4000" dirty="0" err="1"/>
              <a:t>ddamcaniaethau</a:t>
            </a:r>
            <a:r>
              <a:rPr lang="en-GB" sz="4000" dirty="0"/>
              <a:t> </a:t>
            </a:r>
            <a:r>
              <a:rPr lang="en-GB" sz="4000" dirty="0" err="1"/>
              <a:t>ymddygiad</a:t>
            </a:r>
            <a:r>
              <a:rPr lang="en-GB" sz="4000" dirty="0"/>
              <a:t>?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How is the learning climate influenced by major behaviour theories?</a:t>
            </a:r>
          </a:p>
        </p:txBody>
      </p:sp>
      <p:pic>
        <p:nvPicPr>
          <p:cNvPr id="5" name="Picture 5" descr="Blackboard Boys Chalkboard · Free vector graphic on Pixabay">
            <a:extLst>
              <a:ext uri="{FF2B5EF4-FFF2-40B4-BE49-F238E27FC236}">
                <a16:creationId xmlns:a16="http://schemas.microsoft.com/office/drawing/2014/main" id="{CE6F84D9-2305-4839-8790-E3F671550C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4316" y="4253228"/>
            <a:ext cx="2743200" cy="2092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46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717" y="355999"/>
            <a:ext cx="11931286" cy="1397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3600" dirty="0"/>
              <a:t>Damcaniaethau dysgu perthnasol/</a:t>
            </a:r>
            <a:r>
              <a:rPr lang="cy-GB" sz="3600" dirty="0" err="1"/>
              <a:t>Related</a:t>
            </a:r>
            <a:r>
              <a:rPr lang="cy-GB" sz="3600" dirty="0"/>
              <a:t> </a:t>
            </a:r>
            <a:r>
              <a:rPr lang="cy-GB" sz="3600" dirty="0" err="1"/>
              <a:t>learning</a:t>
            </a:r>
            <a:r>
              <a:rPr lang="cy-GB" sz="3600" dirty="0"/>
              <a:t> </a:t>
            </a:r>
            <a:r>
              <a:rPr lang="cy-GB" sz="3600" dirty="0" err="1">
                <a:effectLst/>
              </a:rPr>
              <a:t>theories</a:t>
            </a:r>
            <a:endParaRPr lang="en-US" dirty="0" err="1"/>
          </a:p>
        </p:txBody>
      </p:sp>
      <p:sp>
        <p:nvSpPr>
          <p:cNvPr id="8197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endParaRPr lang="en-GB" altLang="en-US" sz="32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Ymddygiadol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Gwybyddol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Dynol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Systemig</a:t>
            </a:r>
            <a:r>
              <a:rPr lang="en-GB" altLang="en-US" sz="3600" i="1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Seicodeinamig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Biolegol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Ecolegol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Dysgu</a:t>
            </a:r>
            <a:r>
              <a:rPr lang="en-GB" altLang="en-US" sz="3600" i="1" dirty="0">
                <a:ea typeface="ＭＳ Ｐゴシック" pitchFamily="34" charset="-128"/>
              </a:rPr>
              <a:t> </a:t>
            </a:r>
            <a:r>
              <a:rPr lang="en-GB" altLang="en-US" sz="3600" i="1" dirty="0" err="1">
                <a:ea typeface="ＭＳ Ｐゴシック" pitchFamily="34" charset="-128"/>
              </a:rPr>
              <a:t>cymdeithasol</a:t>
            </a:r>
            <a:endParaRPr lang="en-US" altLang="en-US" sz="3600" i="1" dirty="0">
              <a:ea typeface="ＭＳ Ｐゴシック" pitchFamily="34" charset="-128"/>
            </a:endParaRPr>
          </a:p>
        </p:txBody>
      </p:sp>
      <p:sp>
        <p:nvSpPr>
          <p:cNvPr id="8198" name="Content Placeholder 5"/>
          <p:cNvSpPr>
            <a:spLocks noGrp="1"/>
          </p:cNvSpPr>
          <p:nvPr>
            <p:ph sz="quarter" idx="4"/>
          </p:nvPr>
        </p:nvSpPr>
        <p:spPr>
          <a:xfrm>
            <a:off x="6544645" y="1988840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Behavioural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Humanistic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Systemic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Psychodynamic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Biological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Ecological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Social learning</a:t>
            </a:r>
            <a:endParaRPr lang="en-US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>
                <a:ea typeface="ＭＳ Ｐゴシック" pitchFamily="34" charset="-128"/>
              </a:rPr>
              <a:t>               </a:t>
            </a:r>
            <a:r>
              <a:rPr lang="cy-GB" altLang="en-US" sz="1100" dirty="0">
                <a:ea typeface="ＭＳ Ｐゴシック" pitchFamily="34" charset="-128"/>
              </a:rPr>
              <a:t>(Grigg, 2015, Welsh Government, 2012)</a:t>
            </a:r>
          </a:p>
        </p:txBody>
      </p:sp>
      <p:pic>
        <p:nvPicPr>
          <p:cNvPr id="3" name="Picture 3" descr="A picture containing toy, food&#10;&#10;Description automatically generated">
            <a:extLst>
              <a:ext uri="{FF2B5EF4-FFF2-40B4-BE49-F238E27FC236}">
                <a16:creationId xmlns:a16="http://schemas.microsoft.com/office/drawing/2014/main" id="{ADBF3F13-506C-4588-8527-FB457A6149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3249739" y="5353500"/>
            <a:ext cx="3688706" cy="117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0230" y="75812"/>
            <a:ext cx="10969943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4400" b="0" dirty="0">
                <a:effectLst/>
              </a:rPr>
              <a:t>Ymddygiadol</a:t>
            </a:r>
            <a:r>
              <a:rPr lang="cy-GB" sz="4400" dirty="0"/>
              <a:t> / </a:t>
            </a:r>
            <a:r>
              <a:rPr lang="cy-GB" sz="4400" b="0" dirty="0" err="1">
                <a:effectLst/>
              </a:rPr>
              <a:t>Behavioura</a:t>
            </a:r>
            <a:r>
              <a:rPr lang="cy-GB" sz="4400" dirty="0" err="1">
                <a:effectLst/>
              </a:rPr>
              <a:t>l</a:t>
            </a:r>
          </a:p>
        </p:txBody>
      </p:sp>
      <p:sp>
        <p:nvSpPr>
          <p:cNvPr id="10245" name="Content Placeholder 4"/>
          <p:cNvSpPr>
            <a:spLocks noGrp="1"/>
          </p:cNvSpPr>
          <p:nvPr>
            <p:ph sz="half" idx="2"/>
          </p:nvPr>
        </p:nvSpPr>
        <p:spPr>
          <a:xfrm>
            <a:off x="611491" y="3053374"/>
            <a:ext cx="5385514" cy="33972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ganlyniad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sy’n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ddysgu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hytrach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na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phroses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gwybyddol</a:t>
            </a:r>
            <a:endParaRPr lang="en-GB" altLang="en-US" sz="24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>
                <a:ea typeface="ＭＳ Ｐゴシック"/>
              </a:rPr>
              <a:t>Gellir </a:t>
            </a:r>
            <a:r>
              <a:rPr lang="en-GB" altLang="en-US" sz="2400" dirty="0" err="1">
                <a:ea typeface="ＭＳ Ｐゴシック"/>
              </a:rPr>
              <a:t>addasu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drwy</a:t>
            </a:r>
            <a:r>
              <a:rPr lang="en-GB" altLang="en-US" sz="2400" dirty="0">
                <a:ea typeface="ＭＳ Ｐゴシック"/>
              </a:rPr>
              <a:t> '</a:t>
            </a:r>
            <a:r>
              <a:rPr lang="en-GB" altLang="en-US" sz="2400" dirty="0" err="1">
                <a:ea typeface="ＭＳ Ｐゴシック"/>
              </a:rPr>
              <a:t>gyflyru</a:t>
            </a:r>
            <a:r>
              <a:rPr lang="en-GB" altLang="en-US" sz="2400" dirty="0">
                <a:ea typeface="ＭＳ Ｐゴシック"/>
              </a:rPr>
              <a:t>'</a:t>
            </a:r>
            <a:endParaRPr lang="en-GB" altLang="en-US" sz="24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Gwyliwch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fideo</a:t>
            </a:r>
            <a:r>
              <a:rPr lang="en-GB" altLang="en-US" sz="2400" dirty="0">
                <a:ea typeface="ＭＳ Ｐゴシック"/>
              </a:rPr>
              <a:t> ac </a:t>
            </a:r>
            <a:r>
              <a:rPr lang="en-GB" altLang="en-US" sz="2400" dirty="0" err="1">
                <a:ea typeface="ＭＳ Ｐゴシック"/>
              </a:rPr>
              <a:t>ysgrifennwch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nodiadau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ynglyn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a’r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ddau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fath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gyflyru</a:t>
            </a:r>
            <a:r>
              <a:rPr lang="en-GB" altLang="en-US" sz="2400" dirty="0">
                <a:ea typeface="ＭＳ Ｐゴシック"/>
              </a:rPr>
              <a:t>:</a:t>
            </a:r>
            <a:endParaRPr lang="en-GB" altLang="en-US" sz="2400">
              <a:ea typeface="ＭＳ Ｐゴシック"/>
              <a:cs typeface="Calibri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157" y="3053374"/>
            <a:ext cx="5387630" cy="33972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>
              <a:defRPr/>
            </a:pPr>
            <a:r>
              <a:rPr lang="en-GB" sz="2400" i="1" dirty="0"/>
              <a:t>Behaviour is the result of learning from the environment rather than cognitive processes</a:t>
            </a:r>
            <a:endParaRPr lang="en-GB" sz="2400" i="1" dirty="0">
              <a:cs typeface="Calibri" panose="020F0502020204030204"/>
            </a:endParaRPr>
          </a:p>
          <a:p>
            <a:pPr marL="227965" indent="-227965">
              <a:defRPr/>
            </a:pPr>
            <a:r>
              <a:rPr lang="en-GB" sz="2400" i="1" dirty="0"/>
              <a:t>Behaviour can be modified through ‘conditioning‘ </a:t>
            </a:r>
            <a:endParaRPr lang="en-GB" sz="2400" i="1" dirty="0">
              <a:cs typeface="Calibri"/>
            </a:endParaRPr>
          </a:p>
          <a:p>
            <a:pPr marL="227965" indent="-227965">
              <a:defRPr/>
            </a:pPr>
            <a:r>
              <a:rPr lang="en-GB" sz="2400" i="1" dirty="0"/>
              <a:t>Watch the following video and make notes about the…</a:t>
            </a:r>
            <a:endParaRPr lang="en-GB" sz="2400" i="1" dirty="0">
              <a:cs typeface="Calibri"/>
            </a:endParaRPr>
          </a:p>
          <a:p>
            <a:pPr marL="227965" indent="-227965">
              <a:defRPr/>
            </a:pPr>
            <a:r>
              <a:rPr lang="en-GB" sz="2400" i="1" dirty="0">
                <a:hlinkClick r:id="rId3"/>
              </a:rPr>
              <a:t>Two types of ‘conditioning’: </a:t>
            </a:r>
            <a:endParaRPr lang="en-GB" sz="2400" i="1" dirty="0">
              <a:cs typeface="Calibri" panose="020F0502020204030204"/>
            </a:endParaRPr>
          </a:p>
        </p:txBody>
      </p:sp>
      <p:pic>
        <p:nvPicPr>
          <p:cNvPr id="10247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679" y="1093560"/>
            <a:ext cx="3897857" cy="140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28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032653" y="206500"/>
            <a:ext cx="10512862" cy="1325563"/>
          </a:xfrm>
        </p:spPr>
        <p:txBody>
          <a:bodyPr/>
          <a:lstStyle/>
          <a:p>
            <a:r>
              <a:rPr lang="en-GB" altLang="en-US" sz="4350" dirty="0" err="1">
                <a:ea typeface="ＭＳ Ｐゴシック"/>
              </a:rPr>
              <a:t>Cyflyru</a:t>
            </a:r>
            <a:r>
              <a:rPr lang="en-GB" altLang="en-US" sz="4350" dirty="0">
                <a:ea typeface="ＭＳ Ｐゴシック"/>
              </a:rPr>
              <a:t> </a:t>
            </a:r>
            <a:r>
              <a:rPr lang="en-GB" altLang="en-US" sz="4350" dirty="0" err="1">
                <a:ea typeface="ＭＳ Ｐゴシック"/>
              </a:rPr>
              <a:t>clasurol</a:t>
            </a:r>
            <a:r>
              <a:rPr lang="en-GB" altLang="en-US" sz="4350" dirty="0">
                <a:ea typeface="ＭＳ Ｐゴシック"/>
              </a:rPr>
              <a:t> / </a:t>
            </a:r>
            <a:r>
              <a:rPr lang="en-GB" sz="4350" i="1" dirty="0"/>
              <a:t>Classical conditioning 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88360" y="3423502"/>
            <a:ext cx="5400600" cy="37444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altLang="en-US" sz="2750" dirty="0" err="1">
                <a:ea typeface="ＭＳ Ｐゴシック"/>
              </a:rPr>
              <a:t>Ymddygiad</a:t>
            </a:r>
            <a:r>
              <a:rPr lang="en-GB" altLang="en-US" sz="2750" dirty="0">
                <a:ea typeface="ＭＳ Ｐゴシック"/>
              </a:rPr>
              <a:t> </a:t>
            </a:r>
            <a:r>
              <a:rPr lang="en-GB" altLang="en-US" sz="2750" dirty="0" err="1">
                <a:ea typeface="ＭＳ Ｐゴシック"/>
              </a:rPr>
              <a:t>ynghlwm</a:t>
            </a:r>
            <a:r>
              <a:rPr lang="en-GB" altLang="en-US" sz="2750" dirty="0">
                <a:ea typeface="ＭＳ Ｐゴシック"/>
              </a:rPr>
              <a:t> â </a:t>
            </a:r>
            <a:r>
              <a:rPr lang="en-GB" altLang="en-US" sz="2750" dirty="0" err="1">
                <a:ea typeface="ＭＳ Ｐゴシック"/>
              </a:rPr>
              <a:t>symbyliad</a:t>
            </a:r>
            <a:r>
              <a:rPr lang="en-GB" altLang="en-US" sz="2750" dirty="0">
                <a:ea typeface="ＭＳ Ｐゴシック"/>
              </a:rPr>
              <a:t> </a:t>
            </a:r>
            <a:r>
              <a:rPr lang="en-GB" altLang="en-US" sz="2750" dirty="0" err="1">
                <a:ea typeface="ＭＳ Ｐゴシック"/>
              </a:rPr>
              <a:t>penodol</a:t>
            </a:r>
            <a:endParaRPr lang="en-GB" altLang="en-US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sz="2750" dirty="0" err="1">
                <a:ea typeface="ＭＳ Ｐゴシック"/>
              </a:rPr>
              <a:t>Yr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athro</a:t>
            </a:r>
            <a:r>
              <a:rPr lang="en-GB" sz="2750" dirty="0">
                <a:ea typeface="ＭＳ Ｐゴシック"/>
              </a:rPr>
              <a:t> </a:t>
            </a:r>
            <a:r>
              <a:rPr lang="en-GB" sz="2750" dirty="0" err="1">
                <a:ea typeface="ＭＳ Ｐゴシック"/>
              </a:rPr>
              <a:t>dosbarth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yn</a:t>
            </a:r>
            <a:r>
              <a:rPr lang="en-GB" sz="2750" dirty="0">
                <a:ea typeface="ＭＳ Ｐゴシック"/>
              </a:rPr>
              <a:t> </a:t>
            </a:r>
            <a:r>
              <a:rPr lang="en-GB" sz="2750" dirty="0" err="1">
                <a:ea typeface="ＭＳ Ｐゴシック"/>
              </a:rPr>
              <a:t>cyflwyno’r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symbyliad</a:t>
            </a:r>
            <a:endParaRPr lang="en-GB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sz="2750" b="1" dirty="0" err="1">
                <a:ea typeface="ＭＳ Ｐゴシック"/>
              </a:rPr>
              <a:t>Allwch</a:t>
            </a:r>
            <a:r>
              <a:rPr lang="en-GB" sz="2750" b="1" dirty="0">
                <a:ea typeface="ＭＳ Ｐゴシック"/>
              </a:rPr>
              <a:t> chi </a:t>
            </a:r>
            <a:r>
              <a:rPr lang="en-GB" sz="2750" b="1" dirty="0" err="1">
                <a:ea typeface="ＭＳ Ｐゴシック"/>
              </a:rPr>
              <a:t>feddwl</a:t>
            </a:r>
            <a:r>
              <a:rPr lang="en-GB" sz="2750" b="1" dirty="0">
                <a:ea typeface="ＭＳ Ｐゴシック"/>
              </a:rPr>
              <a:t> am </a:t>
            </a:r>
            <a:r>
              <a:rPr lang="en-GB" sz="2750" b="1" dirty="0" err="1">
                <a:ea typeface="ＭＳ Ｐゴシック"/>
              </a:rPr>
              <a:t>esiamplau</a:t>
            </a:r>
            <a:r>
              <a:rPr lang="en-GB" sz="2750" b="1" dirty="0">
                <a:ea typeface="ＭＳ Ｐゴシック"/>
              </a:rPr>
              <a:t> o </a:t>
            </a:r>
            <a:r>
              <a:rPr lang="en-GB" sz="2750" b="1" dirty="0" err="1">
                <a:ea typeface="ＭＳ Ｐゴシック"/>
              </a:rPr>
              <a:t>hyn</a:t>
            </a:r>
            <a:r>
              <a:rPr lang="en-GB" sz="2750" b="1" dirty="0">
                <a:ea typeface="ＭＳ Ｐゴシック"/>
              </a:rPr>
              <a:t> </a:t>
            </a:r>
            <a:r>
              <a:rPr lang="en-GB" sz="2750" b="1" dirty="0" err="1">
                <a:ea typeface="ＭＳ Ｐゴシック"/>
              </a:rPr>
              <a:t>mewn</a:t>
            </a:r>
            <a:r>
              <a:rPr lang="en-GB" sz="2750" b="1" dirty="0">
                <a:ea typeface="ＭＳ Ｐゴシック"/>
              </a:rPr>
              <a:t> </a:t>
            </a:r>
            <a:r>
              <a:rPr lang="en-GB" sz="2750" b="1" dirty="0" err="1">
                <a:ea typeface="ＭＳ Ｐゴシック"/>
              </a:rPr>
              <a:t>dosbarth</a:t>
            </a:r>
            <a:r>
              <a:rPr lang="en-GB" sz="2750" b="1" dirty="0">
                <a:ea typeface="ＭＳ Ｐゴシック"/>
              </a:rPr>
              <a:t>? </a:t>
            </a:r>
            <a:endParaRPr lang="en-GB" sz="2750" b="1" dirty="0">
              <a:ea typeface="ＭＳ Ｐゴシック" pitchFamily="34" charset="-128"/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687043" y="3423502"/>
            <a:ext cx="5112568" cy="4032448"/>
          </a:xfrm>
        </p:spPr>
        <p:txBody>
          <a:bodyPr/>
          <a:lstStyle/>
          <a:p>
            <a:r>
              <a:rPr lang="en-GB" i="1" dirty="0"/>
              <a:t>Behaviour connected with a certain stimulus</a:t>
            </a:r>
          </a:p>
          <a:p>
            <a:r>
              <a:rPr lang="en-GB" i="1" dirty="0"/>
              <a:t>Stimulus is introduced by the classroom teacher</a:t>
            </a:r>
          </a:p>
          <a:p>
            <a:r>
              <a:rPr lang="en-GB" b="1" i="1" dirty="0"/>
              <a:t>Can you think of any classroom examples? 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60" y="1598148"/>
            <a:ext cx="1832133" cy="1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5" descr="A group of people sitting at a desk&#10;&#10;Description automatically generated">
            <a:extLst>
              <a:ext uri="{FF2B5EF4-FFF2-40B4-BE49-F238E27FC236}">
                <a16:creationId xmlns:a16="http://schemas.microsoft.com/office/drawing/2014/main" id="{4881A8FD-8AB5-4404-938B-7284459825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3640274" y="1674784"/>
            <a:ext cx="1420860" cy="12818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8475E7-020E-4924-B41B-024578DC0835}"/>
              </a:ext>
            </a:extLst>
          </p:cNvPr>
          <p:cNvSpPr txBox="1"/>
          <p:nvPr/>
        </p:nvSpPr>
        <p:spPr>
          <a:xfrm>
            <a:off x="8326704" y="3613509"/>
            <a:ext cx="2743200" cy="338053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10000"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11" name="Picture 11" descr="School 39 Free Stock Photo - Public Domain Pictures">
            <a:extLst>
              <a:ext uri="{FF2B5EF4-FFF2-40B4-BE49-F238E27FC236}">
                <a16:creationId xmlns:a16="http://schemas.microsoft.com/office/drawing/2014/main" id="{A1C90742-371E-402F-A0DF-8EC2651508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9292" y="1712191"/>
            <a:ext cx="1588661" cy="1028865"/>
          </a:xfrm>
          <a:prstGeom prst="rect">
            <a:avLst/>
          </a:prstGeom>
        </p:spPr>
      </p:pic>
      <p:pic>
        <p:nvPicPr>
          <p:cNvPr id="12" name="Picture 12" descr="A group of people standing in a parking lot&#10;&#10;Description automatically generated">
            <a:extLst>
              <a:ext uri="{FF2B5EF4-FFF2-40B4-BE49-F238E27FC236}">
                <a16:creationId xmlns:a16="http://schemas.microsoft.com/office/drawing/2014/main" id="{E4991213-8D18-4066-88BE-682E7594EF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xmlns="" r:id="rId8"/>
              </a:ext>
            </a:extLst>
          </a:blip>
          <a:stretch>
            <a:fillRect/>
          </a:stretch>
        </p:blipFill>
        <p:spPr>
          <a:xfrm>
            <a:off x="8532249" y="1883218"/>
            <a:ext cx="2201930" cy="10841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C4D554-A880-4104-9A29-EB5F93F2A264}"/>
              </a:ext>
            </a:extLst>
          </p:cNvPr>
          <p:cNvSpPr txBox="1"/>
          <p:nvPr/>
        </p:nvSpPr>
        <p:spPr>
          <a:xfrm>
            <a:off x="8347258" y="2796705"/>
            <a:ext cx="2201932" cy="207882"/>
          </a:xfrm>
          <a:prstGeom prst="rect">
            <a:avLst/>
          </a:prstGeom>
        </p:spPr>
        <p:txBody>
          <a:bodyPr lIns="91440" tIns="45720" rIns="91440" bIns="45720" anchor="t">
            <a:normAutofit fontScale="475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575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sz="3600" b="1" dirty="0">
                <a:ea typeface="ＭＳ Ｐゴシック"/>
                <a:hlinkClick r:id="rId3"/>
              </a:rPr>
              <a:t>Cyflyru gweithredol / </a:t>
            </a:r>
            <a:r>
              <a:rPr lang="en-GB" sz="3600" b="1" i="1" dirty="0">
                <a:hlinkClick r:id="rId3"/>
              </a:rPr>
              <a:t>Operant conditioning</a:t>
            </a:r>
            <a:endParaRPr lang="cy-GB" sz="36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half" idx="2"/>
          </p:nvPr>
        </p:nvSpPr>
        <p:spPr>
          <a:xfrm>
            <a:off x="600633" y="3573016"/>
            <a:ext cx="5385514" cy="309634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ddysgu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a’i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ailadrodd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wrth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wobrwyo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cadarnhaol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rhoi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canlyniad</a:t>
            </a:r>
            <a:r>
              <a:rPr lang="en-GB" altLang="en-US" sz="2800" dirty="0">
                <a:ea typeface="ＭＳ Ｐゴシック" pitchFamily="34" charset="-128"/>
              </a:rPr>
              <a:t> am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negyddol</a:t>
            </a:r>
            <a:r>
              <a:rPr lang="en-GB" altLang="en-US" sz="2800" dirty="0">
                <a:ea typeface="ＭＳ Ｐゴシック" pitchFamily="34" charset="-128"/>
              </a:rPr>
              <a:t>. </a:t>
            </a:r>
            <a:endParaRPr lang="en-US"/>
          </a:p>
          <a:p>
            <a:pPr marL="227965" indent="-227965"/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Pa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ddamcaniaethydd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sy'n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cael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ei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gysylltu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gyda'r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/>
              </a:rPr>
              <a:t>ddamcaniaeth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 hon?</a:t>
            </a:r>
            <a:endParaRPr lang="cy-GB" altLang="en-US" sz="280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452" y="3573016"/>
            <a:ext cx="5387630" cy="2952328"/>
          </a:xfrm>
        </p:spPr>
        <p:txBody>
          <a:bodyPr>
            <a:normAutofit lnSpcReduction="10000"/>
          </a:bodyPr>
          <a:lstStyle/>
          <a:p>
            <a:r>
              <a:rPr lang="en-GB" sz="2800" i="1" dirty="0"/>
              <a:t>A behaviour is connected and repeated by rewarding the positive behaviour and issuing sanctions for the negative behaviour. </a:t>
            </a:r>
          </a:p>
          <a:p>
            <a:r>
              <a:rPr lang="cy-GB" sz="2800" i="1" dirty="0" err="1">
                <a:solidFill>
                  <a:srgbClr val="FF0000"/>
                </a:solidFill>
              </a:rPr>
              <a:t>Which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theorist</a:t>
            </a:r>
            <a:r>
              <a:rPr lang="cy-GB" sz="2800" i="1" dirty="0">
                <a:solidFill>
                  <a:srgbClr val="FF0000"/>
                </a:solidFill>
              </a:rPr>
              <a:t> is </a:t>
            </a:r>
            <a:r>
              <a:rPr lang="cy-GB" sz="2800" i="1" dirty="0" err="1">
                <a:solidFill>
                  <a:srgbClr val="FF0000"/>
                </a:solidFill>
              </a:rPr>
              <a:t>this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theory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associated</a:t>
            </a:r>
            <a:r>
              <a:rPr lang="cy-GB" sz="2800" i="1" dirty="0">
                <a:solidFill>
                  <a:srgbClr val="FF0000"/>
                </a:solidFill>
              </a:rPr>
              <a:t> </a:t>
            </a:r>
            <a:r>
              <a:rPr lang="cy-GB" sz="2800" i="1" dirty="0" err="1">
                <a:solidFill>
                  <a:srgbClr val="FF0000"/>
                </a:solidFill>
              </a:rPr>
              <a:t>with</a:t>
            </a:r>
            <a:r>
              <a:rPr lang="cy-GB" sz="2800" i="1" dirty="0">
                <a:solidFill>
                  <a:srgbClr val="FF0000"/>
                </a:solidFill>
              </a:rPr>
              <a:t>?</a:t>
            </a:r>
            <a:endParaRPr lang="en-GB" sz="2800" dirty="0">
              <a:solidFill>
                <a:srgbClr val="FF0000"/>
              </a:solidFill>
            </a:endParaRPr>
          </a:p>
          <a:p>
            <a:endParaRPr lang="cy-GB" altLang="en-US" sz="2400" dirty="0">
              <a:ea typeface="ＭＳ Ｐゴシック" pitchFamily="34" charset="-128"/>
            </a:endParaRPr>
          </a:p>
          <a:p>
            <a:pPr marL="109537" indent="0">
              <a:buFont typeface="Wingdings 3" pitchFamily="18" charset="2"/>
              <a:buNone/>
              <a:defRPr/>
            </a:pPr>
            <a:endParaRPr lang="cy-GB" sz="24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244" y="1484784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21DCF64A-3300-49C2-9116-2B2A5A1E6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1008149" y="1551567"/>
            <a:ext cx="1224461" cy="1226792"/>
          </a:xfrm>
          <a:prstGeom prst="rect">
            <a:avLst/>
          </a:prstGeom>
        </p:spPr>
      </p:pic>
      <p:pic>
        <p:nvPicPr>
          <p:cNvPr id="7" name="Picture 7" descr="Free vector graphic: Hourglass, Timer, Sand, Clock - Free ...">
            <a:extLst>
              <a:ext uri="{FF2B5EF4-FFF2-40B4-BE49-F238E27FC236}">
                <a16:creationId xmlns:a16="http://schemas.microsoft.com/office/drawing/2014/main" id="{2AD48615-6C06-441C-9D4B-3E9A7DCA47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3611" y="1308666"/>
            <a:ext cx="1089423" cy="1840219"/>
          </a:xfrm>
          <a:prstGeom prst="rect">
            <a:avLst/>
          </a:prstGeom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78035ADE-5FAF-431E-ACAA-2F6010CF3B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xmlns="" r:id="rId9"/>
              </a:ext>
            </a:extLst>
          </a:blip>
          <a:stretch>
            <a:fillRect/>
          </a:stretch>
        </p:blipFill>
        <p:spPr>
          <a:xfrm>
            <a:off x="9913030" y="1592287"/>
            <a:ext cx="1500261" cy="1134836"/>
          </a:xfrm>
          <a:prstGeom prst="rect">
            <a:avLst/>
          </a:prstGeom>
        </p:spPr>
      </p:pic>
      <p:pic>
        <p:nvPicPr>
          <p:cNvPr id="11" name="Picture 11" descr="A picture containing shape&#10;&#10;Description automatically generated">
            <a:extLst>
              <a:ext uri="{FF2B5EF4-FFF2-40B4-BE49-F238E27FC236}">
                <a16:creationId xmlns:a16="http://schemas.microsoft.com/office/drawing/2014/main" id="{E9C7E94A-9878-475F-95CB-489B0E6EA9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xmlns="" r:id="rId11"/>
              </a:ext>
            </a:extLst>
          </a:blip>
          <a:stretch>
            <a:fillRect/>
          </a:stretch>
        </p:blipFill>
        <p:spPr>
          <a:xfrm>
            <a:off x="2584250" y="2039774"/>
            <a:ext cx="1636583" cy="122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42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620688"/>
            <a:ext cx="11093458" cy="1397000"/>
          </a:xfrm>
        </p:spPr>
        <p:txBody>
          <a:bodyPr>
            <a:noAutofit/>
          </a:bodyPr>
          <a:lstStyle/>
          <a:p>
            <a:r>
              <a:rPr lang="en-GB" sz="3600" b="1" dirty="0"/>
              <a:t>How might this theory apply in the classroom?</a:t>
            </a:r>
            <a:br>
              <a:rPr lang="en-GB" sz="3600" b="1" dirty="0"/>
            </a:br>
            <a:r>
              <a:rPr lang="en-GB" sz="3600" b="1" dirty="0"/>
              <a:t>Sut </a:t>
            </a:r>
            <a:r>
              <a:rPr lang="en-GB" sz="3600" b="1" dirty="0" err="1"/>
              <a:t>ellir</a:t>
            </a:r>
            <a:r>
              <a:rPr lang="en-GB" sz="3600" b="1" dirty="0"/>
              <a:t> </a:t>
            </a:r>
            <a:r>
              <a:rPr lang="en-GB" sz="3600" b="1" dirty="0" err="1"/>
              <a:t>cymhwyso'r</a:t>
            </a:r>
            <a:r>
              <a:rPr lang="en-GB" sz="3600" b="1" dirty="0"/>
              <a:t> </a:t>
            </a:r>
            <a:r>
              <a:rPr lang="en-GB" sz="3600" b="1" dirty="0" err="1"/>
              <a:t>ddamcaniaeth</a:t>
            </a:r>
            <a:r>
              <a:rPr lang="en-GB" sz="3600" b="1" dirty="0"/>
              <a:t> hon </a:t>
            </a:r>
            <a:r>
              <a:rPr lang="en-GB" sz="3600" b="1" dirty="0" err="1"/>
              <a:t>yn</a:t>
            </a:r>
            <a:r>
              <a:rPr lang="en-GB" sz="3600" b="1" dirty="0"/>
              <a:t> y </a:t>
            </a:r>
            <a:r>
              <a:rPr lang="en-GB" sz="3600" b="1" dirty="0" err="1"/>
              <a:t>dosbarth</a:t>
            </a:r>
            <a:r>
              <a:rPr lang="en-GB" sz="3600" b="1" dirty="0"/>
              <a:t>?</a:t>
            </a:r>
            <a:r>
              <a:rPr lang="en-GB" sz="4400" b="1" dirty="0"/>
              <a:t/>
            </a:r>
            <a:br>
              <a:rPr lang="en-GB" sz="4400" b="1" dirty="0"/>
            </a:br>
            <a:endParaRPr lang="en-GB" sz="4400" b="1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77788" y="1772816"/>
            <a:ext cx="4977104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sz="3200" dirty="0" err="1"/>
              <a:t>Defnyddiwch</a:t>
            </a:r>
            <a:r>
              <a:rPr lang="en-GB" sz="3200" dirty="0"/>
              <a:t> </a:t>
            </a:r>
            <a:r>
              <a:rPr lang="en-GB" sz="3200" dirty="0" err="1"/>
              <a:t>wobrwyon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atgyfnerthu</a:t>
            </a:r>
            <a:r>
              <a:rPr lang="en-GB" sz="3200" dirty="0"/>
              <a:t> </a:t>
            </a:r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dda</a:t>
            </a:r>
            <a:r>
              <a:rPr lang="en-GB" sz="3200" dirty="0"/>
              <a:t> a </a:t>
            </a:r>
            <a:r>
              <a:rPr lang="en-GB" sz="3200" dirty="0" err="1"/>
              <a:t>sancsiynau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dilyn</a:t>
            </a:r>
            <a:r>
              <a:rPr lang="en-GB" sz="3200" dirty="0"/>
              <a:t> </a:t>
            </a:r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annerbyniol</a:t>
            </a:r>
            <a:endParaRPr lang="en-GB" sz="3200" dirty="0">
              <a:cs typeface="Calibri" panose="020F0502020204030204"/>
            </a:endParaRPr>
          </a:p>
          <a:p>
            <a:pPr marL="227965" indent="-227965"/>
            <a:r>
              <a:rPr lang="en-GB" sz="3200" dirty="0" err="1"/>
              <a:t>Gweithredu</a:t>
            </a:r>
            <a:r>
              <a:rPr lang="en-GB" sz="3200" dirty="0"/>
              <a:t> </a:t>
            </a:r>
            <a:r>
              <a:rPr lang="en-GB" sz="3200" dirty="0" err="1"/>
              <a:t>rheolau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deg</a:t>
            </a:r>
            <a:r>
              <a:rPr lang="en-GB" sz="3200" dirty="0"/>
              <a:t> a </a:t>
            </a:r>
            <a:r>
              <a:rPr lang="en-GB" sz="3200" dirty="0" err="1"/>
              <a:t>chyson</a:t>
            </a:r>
            <a:endParaRPr lang="en-GB" sz="3200" dirty="0">
              <a:cs typeface="Calibri" panose="020F0502020204030204"/>
            </a:endParaRPr>
          </a:p>
          <a:p>
            <a:pPr marL="227965" indent="-227965"/>
            <a:r>
              <a:rPr lang="en-GB" sz="3200" dirty="0">
                <a:hlinkClick r:id="rId3"/>
              </a:rPr>
              <a:t>Gwobrau Dojo </a:t>
            </a:r>
            <a:r>
              <a:rPr lang="en-GB" sz="3200" dirty="0"/>
              <a:t>– </a:t>
            </a:r>
            <a:r>
              <a:rPr lang="en-GB" sz="3200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manteision</a:t>
            </a:r>
            <a:r>
              <a:rPr lang="en-GB" sz="3200" dirty="0"/>
              <a:t> ac </a:t>
            </a:r>
            <a:r>
              <a:rPr lang="en-GB" sz="3200" dirty="0" err="1"/>
              <a:t>anfanteision</a:t>
            </a:r>
            <a:r>
              <a:rPr lang="en-GB" sz="3200" dirty="0"/>
              <a:t> system </a:t>
            </a:r>
            <a:r>
              <a:rPr lang="en-GB" sz="3200" dirty="0" err="1"/>
              <a:t>o'r</a:t>
            </a:r>
            <a:r>
              <a:rPr lang="en-GB" sz="3200" dirty="0"/>
              <a:t> </a:t>
            </a:r>
            <a:r>
              <a:rPr lang="en-GB" sz="3200" dirty="0" err="1"/>
              <a:t>fath</a:t>
            </a:r>
            <a:r>
              <a:rPr lang="en-GB" sz="3200" dirty="0"/>
              <a:t>?</a:t>
            </a:r>
            <a:endParaRPr lang="en-GB" sz="3200" dirty="0">
              <a:cs typeface="Calibri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17698" y="1772816"/>
            <a:ext cx="5205306" cy="447040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Use rewards to reinforce good behaviour and sanctions following poor behaviour</a:t>
            </a:r>
          </a:p>
          <a:p>
            <a:r>
              <a:rPr lang="en-GB" sz="3200" dirty="0"/>
              <a:t>Impose rules consistently and objectively</a:t>
            </a:r>
          </a:p>
          <a:p>
            <a:r>
              <a:rPr lang="en-GB" sz="3200" dirty="0">
                <a:hlinkClick r:id="rId3"/>
              </a:rPr>
              <a:t>Dojo rewards</a:t>
            </a:r>
            <a:r>
              <a:rPr lang="en-GB" sz="3200" dirty="0"/>
              <a:t> – what are the advantages and disadvantages of such a system?</a:t>
            </a:r>
          </a:p>
        </p:txBody>
      </p:sp>
      <p:pic>
        <p:nvPicPr>
          <p:cNvPr id="3077" name="Picture 5" descr="C:\Users\Alison\AppData\Local\Microsoft\Windows\INetCache\IE\18Z7RKTF\Star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92" y="188640"/>
            <a:ext cx="15382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54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/>
              <a:t> </a:t>
            </a:r>
          </a:p>
        </p:txBody>
      </p:sp>
      <p:sp>
        <p:nvSpPr>
          <p:cNvPr id="12293" name="Content Placeholder 4"/>
          <p:cNvSpPr>
            <a:spLocks noGrp="1"/>
          </p:cNvSpPr>
          <p:nvPr>
            <p:ph sz="half" idx="2"/>
          </p:nvPr>
        </p:nvSpPr>
        <p:spPr>
          <a:xfrm>
            <a:off x="189756" y="1844824"/>
            <a:ext cx="5787575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Mae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cael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benderfynu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gan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batrymau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meddwl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credoau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hunan-hyder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agweddau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disgwyliadau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 err="1">
                <a:ea typeface="ＭＳ Ｐゴシック" pitchFamily="34" charset="-128"/>
              </a:rPr>
              <a:t>Mae’r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ffordd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ydym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ymddwyn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ddylanwadu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gan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ffordd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ydym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meddwl</a:t>
            </a:r>
            <a:endParaRPr lang="en-GB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ea typeface="ＭＳ Ｐゴシック"/>
              </a:rPr>
              <a:t>Y </a:t>
            </a:r>
            <a:r>
              <a:rPr lang="en-GB" altLang="en-US" sz="2800" dirty="0" err="1">
                <a:ea typeface="ＭＳ Ｐゴシック"/>
              </a:rPr>
              <a:t>cortecs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yw’r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rhan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ymwybodol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meddwl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rhesymegol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ymennydd</a:t>
            </a:r>
            <a:r>
              <a:rPr lang="en-GB" altLang="en-US" sz="2800" dirty="0">
                <a:ea typeface="ＭＳ Ｐゴシック"/>
              </a:rPr>
              <a:t> ac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penderfynu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ymateb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sefyllfaoedd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penodol</a:t>
            </a:r>
            <a:endParaRPr lang="cy-GB" altLang="en-US" sz="2800" dirty="0">
              <a:ea typeface="ＭＳ Ｐゴシック"/>
              <a:cs typeface="Calibri" panose="020F0502020204030204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quarter" idx="4"/>
          </p:nvPr>
        </p:nvSpPr>
        <p:spPr>
          <a:xfrm>
            <a:off x="6164422" y="1806952"/>
            <a:ext cx="5832648" cy="518457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Behaviour is determined by thinking patterns, beliefs, self-confidence, attitudes and expectations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  <a:defRPr/>
            </a:pPr>
            <a:endParaRPr lang="en-GB" sz="2800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way in which we behave is influenced by our thinking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GB" sz="2800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cortex is the conscious, rational-thinking part of the brain and determines the child’s response to certain situations 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itchFamily="18" charset="2"/>
              <a:buNone/>
              <a:defRPr/>
            </a:pPr>
            <a:endParaRPr lang="cy-GB" altLang="en-US" sz="900" dirty="0">
              <a:ea typeface="ＭＳ Ｐゴシック" pitchFamily="34" charset="-128"/>
            </a:endParaRPr>
          </a:p>
        </p:txBody>
      </p:sp>
      <p:pic>
        <p:nvPicPr>
          <p:cNvPr id="12295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494" y="304444"/>
            <a:ext cx="266429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963793" y="499420"/>
            <a:ext cx="10406714" cy="70788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sz="4000" dirty="0"/>
              <a:t>Gwybyddol                                         </a:t>
            </a:r>
            <a:r>
              <a:rPr lang="cy-GB" sz="4000" dirty="0" err="1"/>
              <a:t>Cognitive</a:t>
            </a:r>
            <a:r>
              <a:rPr lang="cy-GB" sz="4000" dirty="0"/>
              <a:t> 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5985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564" y="239956"/>
            <a:ext cx="10969943" cy="1143000"/>
          </a:xfrm>
        </p:spPr>
        <p:txBody>
          <a:bodyPr>
            <a:noAutofit/>
          </a:bodyPr>
          <a:lstStyle/>
          <a:p>
            <a:pPr marL="109220">
              <a:spcBef>
                <a:spcPts val="400"/>
              </a:spcBef>
              <a:defRPr/>
            </a:pPr>
            <a:r>
              <a:rPr lang="cy-GB" sz="4000" b="1" dirty="0"/>
              <a:t>Gwybyddol                                         </a:t>
            </a:r>
            <a:r>
              <a:rPr lang="cy-GB" sz="4000" b="1" dirty="0" err="1"/>
              <a:t>Cognitive</a:t>
            </a:r>
            <a:r>
              <a:rPr lang="cy-GB" sz="4000" b="1" dirty="0"/>
              <a:t> </a:t>
            </a:r>
            <a:endParaRPr lang="en-US" sz="4350" b="1">
              <a:cs typeface="Calibri Light"/>
            </a:endParaRPr>
          </a:p>
        </p:txBody>
      </p:sp>
      <p:sp>
        <p:nvSpPr>
          <p:cNvPr id="13316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6368474" y="5877272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Consider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the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negative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situations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that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can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cause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this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response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.</a:t>
            </a:r>
          </a:p>
        </p:txBody>
      </p:sp>
      <p:sp>
        <p:nvSpPr>
          <p:cNvPr id="13318" name="Content Placeholder 5"/>
          <p:cNvSpPr>
            <a:spLocks noGrp="1"/>
          </p:cNvSpPr>
          <p:nvPr>
            <p:ph sz="quarter" idx="4"/>
          </p:nvPr>
        </p:nvSpPr>
        <p:spPr>
          <a:xfrm>
            <a:off x="6284714" y="1286024"/>
            <a:ext cx="5544616" cy="460426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If a child is constantly subjected to negative situations, the connections forming the cortex, to deal with situations in a rational way, are limited. </a:t>
            </a:r>
            <a:endParaRPr lang="en-US" sz="2800">
              <a:cs typeface="Calibri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The child has to rely on the limbic system (the body‘s alarm system).  </a:t>
            </a:r>
            <a:endParaRPr lang="en-GB" altLang="en-US" sz="2800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When  they are faced with  even a mild situation the limbic system is triggered .             </a:t>
            </a:r>
            <a:r>
              <a:rPr lang="en-GB" altLang="en-US" sz="1800" dirty="0">
                <a:ea typeface="ＭＳ Ｐゴシック"/>
              </a:rPr>
              <a:t> </a:t>
            </a:r>
            <a:r>
              <a:rPr lang="cy-GB" altLang="en-US" sz="1800" dirty="0">
                <a:ea typeface="ＭＳ Ｐゴシック"/>
              </a:rPr>
              <a:t>(Welsh </a:t>
            </a:r>
            <a:r>
              <a:rPr lang="cy-GB" altLang="en-US" sz="1800" dirty="0" err="1">
                <a:ea typeface="ＭＳ Ｐゴシック"/>
              </a:rPr>
              <a:t>Government</a:t>
            </a:r>
            <a:r>
              <a:rPr lang="cy-GB" altLang="en-US" sz="1800" dirty="0">
                <a:ea typeface="ＭＳ Ｐゴシック"/>
              </a:rPr>
              <a:t>, 2012)</a:t>
            </a:r>
            <a:endParaRPr lang="cy-GB" altLang="en-US" sz="1800">
              <a:ea typeface="ＭＳ Ｐゴシック"/>
              <a:cs typeface="Calibri"/>
            </a:endParaRPr>
          </a:p>
        </p:txBody>
      </p:sp>
      <p:pic>
        <p:nvPicPr>
          <p:cNvPr id="13319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877" y="134516"/>
            <a:ext cx="2474447" cy="1151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EBA3C33-049E-4344-8AF0-6A361ABF7D96}"/>
              </a:ext>
            </a:extLst>
          </p:cNvPr>
          <p:cNvSpPr txBox="1">
            <a:spLocks/>
          </p:cNvSpPr>
          <p:nvPr/>
        </p:nvSpPr>
        <p:spPr>
          <a:xfrm>
            <a:off x="272637" y="5881622"/>
            <a:ext cx="5387630" cy="762000"/>
          </a:xfrm>
          <a:prstGeom prst="rect">
            <a:avLst/>
          </a:prstGeom>
          <a:ln>
            <a:headEnd/>
            <a:tailEnd/>
          </a:ln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126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3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063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9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126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7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189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251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14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377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440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503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altLang="en-US" sz="2400" dirty="0">
                <a:solidFill>
                  <a:srgbClr val="FF0000"/>
                </a:solidFill>
                <a:ea typeface="ＭＳ Ｐゴシック"/>
              </a:rPr>
              <a:t>Ystyriwch y sefyllfaoedd negyddol allai achosi'r ymateb hwn.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9DFCCC-6055-4A5C-834C-2AB2A637DFA9}"/>
              </a:ext>
            </a:extLst>
          </p:cNvPr>
          <p:cNvSpPr txBox="1"/>
          <p:nvPr/>
        </p:nvSpPr>
        <p:spPr>
          <a:xfrm>
            <a:off x="640601" y="1549441"/>
            <a:ext cx="5021111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 dirty="0" err="1"/>
              <a:t>Os</a:t>
            </a:r>
            <a:r>
              <a:rPr lang="en-GB" sz="2200" dirty="0"/>
              <a:t>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plentyn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profi</a:t>
            </a:r>
            <a:r>
              <a:rPr lang="en-GB" sz="2200" dirty="0"/>
              <a:t> </a:t>
            </a:r>
            <a:r>
              <a:rPr lang="en-GB" sz="2200" dirty="0" err="1"/>
              <a:t>sefyllfaoedd</a:t>
            </a:r>
            <a:r>
              <a:rPr lang="en-GB" sz="2200" dirty="0"/>
              <a:t> </a:t>
            </a:r>
            <a:r>
              <a:rPr lang="en-GB" sz="2200" dirty="0" err="1"/>
              <a:t>negyddol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gyson</a:t>
            </a:r>
            <a:r>
              <a:rPr lang="en-GB" sz="2200" dirty="0"/>
              <a:t>, </a:t>
            </a:r>
            <a:r>
              <a:rPr lang="en-GB" sz="2200" dirty="0" err="1"/>
              <a:t>bydd</a:t>
            </a:r>
            <a:r>
              <a:rPr lang="en-GB" sz="2200" dirty="0"/>
              <a:t> y </a:t>
            </a:r>
            <a:r>
              <a:rPr lang="en-GB" sz="2200" dirty="0" err="1"/>
              <a:t>cysylltiadau</a:t>
            </a:r>
            <a:r>
              <a:rPr lang="en-GB" sz="2200" dirty="0"/>
              <a:t> </a:t>
            </a:r>
            <a:r>
              <a:rPr lang="en-GB" sz="2200" dirty="0" err="1"/>
              <a:t>sy'n</a:t>
            </a:r>
            <a:r>
              <a:rPr lang="en-GB" sz="2200" dirty="0"/>
              <a:t> </a:t>
            </a:r>
            <a:r>
              <a:rPr lang="en-GB" sz="2200" dirty="0" err="1"/>
              <a:t>creu'r</a:t>
            </a:r>
            <a:r>
              <a:rPr lang="en-GB" sz="2200" dirty="0"/>
              <a:t> </a:t>
            </a:r>
            <a:r>
              <a:rPr lang="en-GB" sz="2200" dirty="0" err="1"/>
              <a:t>cortecs</a:t>
            </a:r>
            <a:r>
              <a:rPr lang="en-GB" sz="2200" dirty="0"/>
              <a:t>, </a:t>
            </a:r>
            <a:r>
              <a:rPr lang="en-GB" sz="2200" dirty="0" err="1"/>
              <a:t>i</a:t>
            </a:r>
            <a:r>
              <a:rPr lang="en-GB" sz="2200" dirty="0"/>
              <a:t> </a:t>
            </a:r>
            <a:r>
              <a:rPr lang="en-GB" sz="2200" dirty="0" err="1"/>
              <a:t>ddelio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</a:t>
            </a:r>
            <a:r>
              <a:rPr lang="en-GB" sz="2200" dirty="0" err="1"/>
              <a:t>sefyllfaoedd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ffordd</a:t>
            </a:r>
            <a:r>
              <a:rPr lang="en-GB" sz="2200" dirty="0"/>
              <a:t> </a:t>
            </a:r>
            <a:r>
              <a:rPr lang="en-GB" sz="2200" dirty="0" err="1"/>
              <a:t>rhesymegol</a:t>
            </a:r>
            <a:r>
              <a:rPr lang="en-GB" sz="2200" dirty="0"/>
              <a:t>,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gyfyng</a:t>
            </a:r>
            <a:r>
              <a:rPr lang="en-GB" sz="2200" dirty="0"/>
              <a:t>.</a:t>
            </a:r>
            <a:endParaRPr lang="en-GB" sz="22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 err="1">
                <a:cs typeface="Calibri"/>
              </a:rPr>
              <a:t>Rhaid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I'r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plentyn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ddibynnu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ar</a:t>
            </a:r>
            <a:r>
              <a:rPr lang="en-GB" sz="2200" dirty="0">
                <a:cs typeface="Calibri"/>
              </a:rPr>
              <a:t> y system 'limbic' (</a:t>
            </a:r>
            <a:r>
              <a:rPr lang="en-GB" sz="2200" dirty="0" err="1">
                <a:cs typeface="Calibri"/>
              </a:rPr>
              <a:t>cloc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larwm</a:t>
            </a:r>
            <a:r>
              <a:rPr lang="en-GB" sz="2200" dirty="0">
                <a:cs typeface="Calibri"/>
              </a:rPr>
              <a:t> y </a:t>
            </a:r>
            <a:r>
              <a:rPr lang="en-GB" sz="2200" dirty="0" err="1">
                <a:cs typeface="Calibri"/>
              </a:rPr>
              <a:t>corff</a:t>
            </a:r>
            <a:r>
              <a:rPr lang="en-GB" sz="2200" dirty="0">
                <a:cs typeface="Calibri"/>
              </a:rPr>
              <a:t>).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cs typeface="Calibri"/>
              </a:rPr>
              <a:t>Pan </a:t>
            </a:r>
            <a:r>
              <a:rPr lang="en-GB" sz="2200" dirty="0" err="1">
                <a:cs typeface="Calibri"/>
              </a:rPr>
              <a:t>fydd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wynebu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hyd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oed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sefyllfa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ysgafn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fe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fydd</a:t>
            </a:r>
            <a:r>
              <a:rPr lang="en-GB" sz="2200" dirty="0">
                <a:cs typeface="Calibri"/>
              </a:rPr>
              <a:t> y system 'limbic' </a:t>
            </a:r>
            <a:r>
              <a:rPr lang="en-GB" sz="2200" dirty="0" err="1">
                <a:cs typeface="Calibri"/>
              </a:rPr>
              <a:t>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cael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ei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sbarduno</a:t>
            </a:r>
            <a:r>
              <a:rPr lang="en-GB" sz="2200" dirty="0">
                <a:cs typeface="Calibri"/>
              </a:rPr>
              <a:t> ac </a:t>
            </a:r>
            <a:r>
              <a:rPr lang="en-GB" sz="2200" dirty="0" err="1">
                <a:cs typeface="Calibri"/>
              </a:rPr>
              <a:t>arddangosir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yr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ymateb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ymladd</a:t>
            </a:r>
            <a:r>
              <a:rPr lang="en-GB" sz="2200" dirty="0">
                <a:cs typeface="Calibri"/>
              </a:rPr>
              <a:t> neu </a:t>
            </a:r>
            <a:r>
              <a:rPr lang="en-GB" sz="2200" dirty="0" err="1">
                <a:cs typeface="Calibri"/>
              </a:rPr>
              <a:t>ffoi</a:t>
            </a:r>
            <a:r>
              <a:rPr lang="en-GB" sz="2200" dirty="0">
                <a:cs typeface="Calibri"/>
              </a:rPr>
              <a:t> (fight or flight).</a:t>
            </a:r>
          </a:p>
          <a:p>
            <a:r>
              <a:rPr lang="en-GB" sz="2000" dirty="0">
                <a:cs typeface="Calibri"/>
              </a:rPr>
              <a:t>                                          </a:t>
            </a:r>
            <a:r>
              <a:rPr lang="en-GB" sz="1600" dirty="0">
                <a:cs typeface="Calibri"/>
              </a:rPr>
              <a:t>(</a:t>
            </a:r>
            <a:r>
              <a:rPr lang="en-GB" sz="1600" dirty="0" err="1">
                <a:cs typeface="Calibri"/>
              </a:rPr>
              <a:t>Llywodraeth</a:t>
            </a:r>
            <a:r>
              <a:rPr lang="en-GB" sz="1600" dirty="0">
                <a:cs typeface="Calibri"/>
              </a:rPr>
              <a:t> Cymru, 2012)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34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790826" y="48673"/>
            <a:ext cx="12188825" cy="1397000"/>
          </a:xfrm>
        </p:spPr>
        <p:txBody>
          <a:bodyPr>
            <a:normAutofit/>
          </a:bodyPr>
          <a:lstStyle/>
          <a:p>
            <a:r>
              <a:rPr lang="en-US" sz="4000" b="1" dirty="0" err="1"/>
              <a:t>Damcaniaeth</a:t>
            </a:r>
            <a:r>
              <a:rPr lang="en-US" sz="4000" b="1" dirty="0"/>
              <a:t> </a:t>
            </a:r>
            <a:r>
              <a:rPr lang="en-US" sz="4000" b="1" dirty="0" err="1"/>
              <a:t>Gwybyddol</a:t>
            </a:r>
            <a:r>
              <a:rPr lang="en-US" sz="4000" b="1" dirty="0"/>
              <a:t> / Cognitive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671025" y="1525804"/>
            <a:ext cx="4977104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 fontAlgn="base" hangingPunct="0"/>
            <a:r>
              <a:rPr lang="en-GB" sz="2800" dirty="0"/>
              <a:t>Involve pupils in setting and monitoring their own behaviour targets through individual plans</a:t>
            </a:r>
            <a:endParaRPr lang="en-US"/>
          </a:p>
          <a:p>
            <a:pPr marL="227965" indent="-227965" fontAlgn="base" hangingPunct="0"/>
            <a:r>
              <a:rPr lang="en-GB" sz="2800" dirty="0"/>
              <a:t>Use self- regulation strategies such as: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/>
              <a:t>visualisation </a:t>
            </a:r>
            <a:endParaRPr lang="en-GB" sz="2800">
              <a:cs typeface="Calibri"/>
            </a:endParaRPr>
          </a:p>
          <a:p>
            <a:pPr marL="685165" lvl="1" indent="-227965" fontAlgn="base" hangingPunct="0"/>
            <a:r>
              <a:rPr lang="en-GB" sz="2800" dirty="0"/>
              <a:t>talking aloud 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 dirty="0"/>
              <a:t>exploring options</a:t>
            </a:r>
            <a:endParaRPr lang="en-GB" sz="2800" dirty="0">
              <a:cs typeface="Calibri" panose="020F0502020204030204"/>
            </a:endParaRPr>
          </a:p>
        </p:txBody>
      </p:sp>
      <p:pic>
        <p:nvPicPr>
          <p:cNvPr id="1031" name="Picture 7" descr="C:\Users\Dave\AppData\Local\Microsoft\Windows\Temporary Internet Files\Content.IE5\HSAD368W\idea-azione-motivazione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067" y="4113287"/>
            <a:ext cx="1752246" cy="162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529988" y="1484784"/>
            <a:ext cx="5204384" cy="4470400"/>
          </a:xfrm>
          <a:prstGeom prst="rect">
            <a:avLst/>
          </a:prstGeom>
        </p:spPr>
        <p:txBody>
          <a:bodyPr vert="horz" lIns="121899" tIns="60949" rIns="121899" bIns="60949" rtlCol="0" anchor="t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en-GB" sz="2800" dirty="0" err="1"/>
              <a:t>Cynnwys</a:t>
            </a:r>
            <a:r>
              <a:rPr lang="en-GB" sz="2800" dirty="0"/>
              <a:t> </a:t>
            </a:r>
            <a:r>
              <a:rPr lang="en-GB" sz="2800" dirty="0" err="1"/>
              <a:t>disgyblion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broses o </a:t>
            </a:r>
            <a:r>
              <a:rPr lang="en-GB" sz="2800" dirty="0" err="1"/>
              <a:t>osod</a:t>
            </a:r>
            <a:r>
              <a:rPr lang="en-GB" sz="2800" dirty="0"/>
              <a:t> a </a:t>
            </a:r>
            <a:r>
              <a:rPr lang="en-GB" sz="2800" dirty="0" err="1"/>
              <a:t>monitro</a:t>
            </a:r>
            <a:r>
              <a:rPr lang="en-GB" sz="2800" dirty="0"/>
              <a:t> </a:t>
            </a:r>
            <a:r>
              <a:rPr lang="en-GB" sz="2800" dirty="0" err="1"/>
              <a:t>targedau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</a:t>
            </a:r>
            <a:r>
              <a:rPr lang="en-GB" sz="2800" dirty="0" err="1"/>
              <a:t>trwy</a:t>
            </a:r>
            <a:r>
              <a:rPr lang="en-GB" sz="2800" dirty="0"/>
              <a:t> </a:t>
            </a:r>
            <a:r>
              <a:rPr lang="en-GB" sz="2800" dirty="0" err="1"/>
              <a:t>gynlluniau</a:t>
            </a:r>
            <a:r>
              <a:rPr lang="en-GB" sz="2800" dirty="0"/>
              <a:t> </a:t>
            </a:r>
            <a:r>
              <a:rPr lang="en-GB" sz="2800" dirty="0" err="1"/>
              <a:t>unigol</a:t>
            </a:r>
            <a:endParaRPr lang="en-GB" sz="2800" dirty="0">
              <a:cs typeface="Calibri" panose="020F0502020204030204"/>
            </a:endParaRPr>
          </a:p>
          <a:p>
            <a:pPr marL="304165" indent="-304165" fontAlgn="base" hangingPunct="0"/>
            <a:r>
              <a:rPr lang="en-GB" sz="2800" dirty="0" err="1"/>
              <a:t>Defnyddio</a:t>
            </a:r>
            <a:r>
              <a:rPr lang="en-GB" sz="2800" dirty="0"/>
              <a:t> </a:t>
            </a:r>
            <a:r>
              <a:rPr lang="en-GB" sz="2800" dirty="0" err="1"/>
              <a:t>strategaethau</a:t>
            </a:r>
            <a:r>
              <a:rPr lang="en-GB" sz="2800" dirty="0"/>
              <a:t> </a:t>
            </a:r>
            <a:r>
              <a:rPr lang="en-GB" sz="2800" dirty="0" err="1"/>
              <a:t>hunan-reolaeth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:</a:t>
            </a:r>
            <a:endParaRPr lang="en-GB" sz="280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delweddu</a:t>
            </a:r>
            <a:endParaRPr lang="en-GB" sz="2800" dirty="0" err="1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siarad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uchel</a:t>
            </a:r>
            <a:endParaRPr lang="en-GB" sz="280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ymchwilio</a:t>
            </a:r>
            <a:r>
              <a:rPr lang="en-GB" sz="2800" dirty="0"/>
              <a:t> </a:t>
            </a:r>
            <a:r>
              <a:rPr lang="en-GB" sz="2800" dirty="0" err="1"/>
              <a:t>opsiynau</a:t>
            </a:r>
            <a:endParaRPr lang="en-GB" sz="2800" dirty="0">
              <a:cs typeface="Calibri" panose="020F0502020204030204"/>
            </a:endParaRPr>
          </a:p>
          <a:p>
            <a:pPr marL="304165" indent="-304165" fontAlgn="base" hangingPunct="0"/>
            <a:endParaRPr lang="en-GB" sz="2800" i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7446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810324" y="391192"/>
            <a:ext cx="12071077" cy="1397000"/>
          </a:xfrm>
        </p:spPr>
        <p:txBody>
          <a:bodyPr>
            <a:normAutofit/>
          </a:bodyPr>
          <a:lstStyle/>
          <a:p>
            <a:r>
              <a:rPr lang="en-US" sz="4000" b="1" dirty="0" err="1"/>
              <a:t>Damcaniaeth</a:t>
            </a:r>
            <a:r>
              <a:rPr lang="en-US" sz="4000" b="1" dirty="0"/>
              <a:t> </a:t>
            </a:r>
            <a:r>
              <a:rPr lang="en-US" sz="4000" b="1" dirty="0" err="1"/>
              <a:t>Dynol</a:t>
            </a:r>
            <a:r>
              <a:rPr lang="en-US" sz="4000" b="1" dirty="0"/>
              <a:t>                    Humanist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767060" y="1669753"/>
            <a:ext cx="5112569" cy="4967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 fontAlgn="base" hangingPunct="0"/>
            <a:r>
              <a:rPr lang="en-GB" sz="3200" i="1" dirty="0"/>
              <a:t>Behaviour is established through relationships and responding to the emotional needs of each individual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Person-centred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Teacher empathy; care for pupils; raise self-esteem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Pupils make own choices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/>
              <a:t>e.g. Maslow</a:t>
            </a:r>
            <a:endParaRPr lang="en-GB" sz="3200" i="1">
              <a:cs typeface="Calibri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21804" y="1829936"/>
            <a:ext cx="5184576" cy="4911431"/>
          </a:xfrm>
          <a:prstGeom prst="rect">
            <a:avLst/>
          </a:prstGeom>
        </p:spPr>
        <p:txBody>
          <a:bodyPr vert="horz" lIns="121899" tIns="60949" rIns="121899" bIns="60949" rtlCol="0" anchor="t">
            <a:normAutofit fontScale="925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en-GB" sz="3200" err="1"/>
              <a:t>Ymddygiad</a:t>
            </a:r>
            <a:r>
              <a:rPr lang="en-GB" sz="3200" dirty="0"/>
              <a:t> </a:t>
            </a:r>
            <a:r>
              <a:rPr lang="en-GB" sz="3200" err="1"/>
              <a:t>yn</a:t>
            </a:r>
            <a:r>
              <a:rPr lang="en-GB" sz="3200" dirty="0"/>
              <a:t> </a:t>
            </a:r>
            <a:r>
              <a:rPr lang="en-GB" sz="3200" err="1"/>
              <a:t>cael</a:t>
            </a:r>
            <a:r>
              <a:rPr lang="en-GB" sz="3200" dirty="0"/>
              <a:t> </a:t>
            </a:r>
            <a:r>
              <a:rPr lang="en-GB" sz="3200" err="1"/>
              <a:t>ei</a:t>
            </a:r>
            <a:r>
              <a:rPr lang="en-GB" sz="3200" dirty="0"/>
              <a:t> </a:t>
            </a:r>
            <a:r>
              <a:rPr lang="en-GB" sz="3200" err="1"/>
              <a:t>ddylanwadu</a:t>
            </a:r>
            <a:r>
              <a:rPr lang="en-GB" sz="3200" dirty="0"/>
              <a:t> </a:t>
            </a:r>
            <a:r>
              <a:rPr lang="en-GB" sz="3200" err="1"/>
              <a:t>gan</a:t>
            </a:r>
            <a:r>
              <a:rPr lang="en-GB" sz="3200" dirty="0"/>
              <a:t> </a:t>
            </a:r>
            <a:r>
              <a:rPr lang="en-GB" sz="3200" err="1"/>
              <a:t>berthnasau</a:t>
            </a:r>
            <a:r>
              <a:rPr lang="en-GB" sz="3200" dirty="0"/>
              <a:t> ac </a:t>
            </a:r>
            <a:r>
              <a:rPr lang="en-GB" sz="3200" err="1"/>
              <a:t>ymateb</a:t>
            </a:r>
            <a:r>
              <a:rPr lang="en-GB" sz="3200" dirty="0"/>
              <a:t> </a:t>
            </a:r>
            <a:r>
              <a:rPr lang="en-GB" sz="3200" err="1"/>
              <a:t>i</a:t>
            </a:r>
            <a:r>
              <a:rPr lang="en-GB" sz="3200" dirty="0"/>
              <a:t> </a:t>
            </a:r>
            <a:r>
              <a:rPr lang="en-GB" sz="3200" err="1"/>
              <a:t>anghenion</a:t>
            </a:r>
            <a:r>
              <a:rPr lang="en-GB" sz="3200" dirty="0"/>
              <a:t> </a:t>
            </a:r>
            <a:r>
              <a:rPr lang="en-GB" sz="3200" err="1"/>
              <a:t>emosiynol</a:t>
            </a:r>
            <a:r>
              <a:rPr lang="en-GB" sz="3200" dirty="0"/>
              <a:t> </a:t>
            </a:r>
            <a:r>
              <a:rPr lang="en-GB" sz="3200" err="1"/>
              <a:t>pob</a:t>
            </a:r>
            <a:r>
              <a:rPr lang="en-GB" sz="3200" dirty="0"/>
              <a:t> </a:t>
            </a:r>
            <a:r>
              <a:rPr lang="en-GB" sz="3200" err="1"/>
              <a:t>unigolyn</a:t>
            </a:r>
            <a:endParaRPr lang="en-GB" sz="3200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dirty="0"/>
              <a:t>Person-</a:t>
            </a:r>
            <a:r>
              <a:rPr lang="en-GB" sz="3200" err="1"/>
              <a:t>ganolog</a:t>
            </a:r>
            <a:endParaRPr lang="en-GB" sz="3200" err="1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err="1"/>
              <a:t>Empathi</a:t>
            </a:r>
            <a:r>
              <a:rPr lang="en-GB" sz="3200" dirty="0"/>
              <a:t> </a:t>
            </a:r>
            <a:r>
              <a:rPr lang="en-GB" sz="3200" err="1"/>
              <a:t>athro</a:t>
            </a:r>
            <a:r>
              <a:rPr lang="en-GB" sz="3200" dirty="0"/>
              <a:t>; </a:t>
            </a:r>
            <a:r>
              <a:rPr lang="en-GB" sz="3200" err="1"/>
              <a:t>gofal</a:t>
            </a:r>
            <a:r>
              <a:rPr lang="en-GB" sz="3200" dirty="0"/>
              <a:t> </a:t>
            </a:r>
            <a:r>
              <a:rPr lang="en-GB" sz="3200" err="1"/>
              <a:t>disgyblion</a:t>
            </a:r>
            <a:r>
              <a:rPr lang="en-GB" sz="3200" dirty="0"/>
              <a:t>; </a:t>
            </a:r>
            <a:r>
              <a:rPr lang="en-GB" sz="3200" err="1"/>
              <a:t>codi</a:t>
            </a:r>
            <a:r>
              <a:rPr lang="en-GB" sz="3200" dirty="0"/>
              <a:t> </a:t>
            </a:r>
            <a:r>
              <a:rPr lang="en-GB" sz="3200" err="1"/>
              <a:t>hunan</a:t>
            </a:r>
            <a:r>
              <a:rPr lang="en-GB" sz="3200" dirty="0"/>
              <a:t> - </a:t>
            </a:r>
            <a:r>
              <a:rPr lang="en-GB" sz="3200" err="1"/>
              <a:t>werth</a:t>
            </a:r>
            <a:endParaRPr lang="en-GB" sz="3200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err="1"/>
              <a:t>Disgyblion</a:t>
            </a:r>
            <a:r>
              <a:rPr lang="en-GB" sz="3200" dirty="0"/>
              <a:t> </a:t>
            </a:r>
            <a:r>
              <a:rPr lang="en-GB" sz="3200" err="1"/>
              <a:t>yn</a:t>
            </a:r>
            <a:r>
              <a:rPr lang="en-GB" sz="3200" dirty="0"/>
              <a:t> </a:t>
            </a:r>
            <a:r>
              <a:rPr lang="en-GB" sz="3200" err="1"/>
              <a:t>gwneud</a:t>
            </a:r>
            <a:r>
              <a:rPr lang="en-GB" sz="3200" dirty="0"/>
              <a:t> </a:t>
            </a:r>
            <a:r>
              <a:rPr lang="en-GB" sz="3200" err="1"/>
              <a:t>eu</a:t>
            </a:r>
            <a:r>
              <a:rPr lang="en-GB" sz="3200" dirty="0"/>
              <a:t> </a:t>
            </a:r>
            <a:r>
              <a:rPr lang="en-GB" sz="3200" err="1"/>
              <a:t>dewisiadau</a:t>
            </a:r>
            <a:r>
              <a:rPr lang="en-GB" sz="3200" dirty="0"/>
              <a:t> </a:t>
            </a:r>
            <a:r>
              <a:rPr lang="en-GB" sz="3200" err="1"/>
              <a:t>eu</a:t>
            </a:r>
            <a:r>
              <a:rPr lang="en-GB" sz="3200" dirty="0"/>
              <a:t> </a:t>
            </a:r>
            <a:r>
              <a:rPr lang="en-GB" sz="3200" err="1"/>
              <a:t>hunain</a:t>
            </a:r>
            <a:endParaRPr lang="en-GB" sz="3200" err="1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/>
              <a:t>e.e. Maslow</a:t>
            </a:r>
            <a:endParaRPr lang="en-GB" sz="3200">
              <a:cs typeface="Calibri" panose="020F0502020204030204"/>
            </a:endParaRPr>
          </a:p>
        </p:txBody>
      </p:sp>
      <p:pic>
        <p:nvPicPr>
          <p:cNvPr id="4098" name="Picture 2" descr="C:\Users\Alison\AppData\Local\Microsoft\Windows\INetCache\IE\8XJYQPI8\together_holding_hands_by_juganue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79"/>
          <a:stretch/>
        </p:blipFill>
        <p:spPr bwMode="auto">
          <a:xfrm>
            <a:off x="5380179" y="86542"/>
            <a:ext cx="1181877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lison\AppData\Local\Microsoft\Windows\INetCache\IE\TV69KJVG\be-empathetic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5445224"/>
            <a:ext cx="1757197" cy="141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56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7502" y="498268"/>
            <a:ext cx="10512862" cy="1325563"/>
          </a:xfrm>
        </p:spPr>
        <p:txBody>
          <a:bodyPr/>
          <a:lstStyle/>
          <a:p>
            <a:r>
              <a:rPr lang="en-GB" sz="4350" b="1" dirty="0" err="1"/>
              <a:t>Esiampl</a:t>
            </a:r>
            <a:r>
              <a:rPr lang="en-GB" sz="4350" b="1" dirty="0"/>
              <a:t> </a:t>
            </a:r>
            <a:r>
              <a:rPr lang="en-GB" sz="4350" b="1" dirty="0" err="1"/>
              <a:t>Ymarferol</a:t>
            </a:r>
            <a:r>
              <a:rPr lang="en-GB" sz="4350" b="1" dirty="0"/>
              <a:t> / Practical Example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9096" y="1815042"/>
            <a:ext cx="5603474" cy="43619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3200" dirty="0" err="1"/>
              <a:t>Gwyliwch</a:t>
            </a:r>
            <a:r>
              <a:rPr lang="en-GB" sz="3200" dirty="0"/>
              <a:t> y </a:t>
            </a:r>
            <a:r>
              <a:rPr lang="en-GB" sz="3200" dirty="0" err="1"/>
              <a:t>fideo</a:t>
            </a:r>
            <a:r>
              <a:rPr lang="en-GB" sz="3200" dirty="0"/>
              <a:t> </a:t>
            </a:r>
            <a:r>
              <a:rPr lang="en-GB" sz="3200" dirty="0" err="1"/>
              <a:t>byr</a:t>
            </a:r>
            <a:r>
              <a:rPr lang="en-GB" sz="3200" dirty="0"/>
              <a:t> o </a:t>
            </a:r>
            <a:r>
              <a:rPr lang="en-GB" sz="3200" dirty="0" err="1"/>
              <a:t>ddefnydd</a:t>
            </a:r>
            <a:r>
              <a:rPr lang="en-GB" sz="3200" dirty="0"/>
              <a:t> un </a:t>
            </a:r>
            <a:r>
              <a:rPr lang="en-GB" sz="3200" dirty="0" err="1"/>
              <a:t>ysgol</a:t>
            </a:r>
            <a:r>
              <a:rPr lang="en-GB" sz="3200" dirty="0"/>
              <a:t> o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maethu</a:t>
            </a:r>
            <a:r>
              <a:rPr lang="en-GB" sz="3200" dirty="0"/>
              <a:t>. </a:t>
            </a:r>
            <a:endParaRPr lang="en-US"/>
          </a:p>
          <a:p>
            <a:pPr marL="0" indent="0">
              <a:buNone/>
            </a:pPr>
            <a:endParaRPr lang="en-GB" sz="3200" dirty="0"/>
          </a:p>
          <a:p>
            <a:pPr marL="227965" indent="-227965"/>
            <a:r>
              <a:rPr lang="en-GB" sz="3200" dirty="0" err="1"/>
              <a:t>Adlewyrchwch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 </a:t>
            </a:r>
            <a:r>
              <a:rPr lang="en-GB" sz="3200" dirty="0" err="1"/>
              <a:t>yn</a:t>
            </a:r>
            <a:r>
              <a:rPr lang="en-GB" sz="3200" dirty="0"/>
              <a:t> </a:t>
            </a:r>
            <a:r>
              <a:rPr lang="en-GB" sz="3200" dirty="0" err="1"/>
              <a:t>arddangos</a:t>
            </a:r>
            <a:r>
              <a:rPr lang="en-GB" sz="3200" dirty="0"/>
              <a:t> </a:t>
            </a:r>
            <a:r>
              <a:rPr lang="en-GB" sz="3200" dirty="0" err="1"/>
              <a:t>egwyddorion</a:t>
            </a:r>
            <a:r>
              <a:rPr lang="en-GB" sz="3200" dirty="0"/>
              <a:t>  </a:t>
            </a:r>
            <a:r>
              <a:rPr lang="en-GB" sz="3200" dirty="0" err="1"/>
              <a:t>damcaniaeth</a:t>
            </a:r>
            <a:r>
              <a:rPr lang="en-GB" sz="3200" dirty="0"/>
              <a:t> </a:t>
            </a:r>
            <a:r>
              <a:rPr lang="en-GB" sz="3200" dirty="0" err="1"/>
              <a:t>dynol</a:t>
            </a:r>
            <a:r>
              <a:rPr lang="en-GB" sz="3200" dirty="0"/>
              <a:t>. </a:t>
            </a:r>
            <a:endParaRPr lang="en-GB" sz="320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3110" y="1817613"/>
            <a:ext cx="5180251" cy="4351338"/>
          </a:xfrm>
        </p:spPr>
        <p:txBody>
          <a:bodyPr>
            <a:noAutofit/>
          </a:bodyPr>
          <a:lstStyle/>
          <a:p>
            <a:r>
              <a:rPr lang="en-GB" sz="3200" i="1" dirty="0">
                <a:hlinkClick r:id="rId3"/>
              </a:rPr>
              <a:t>Watch this short clip </a:t>
            </a:r>
            <a:r>
              <a:rPr lang="en-GB" sz="3200" i="1" dirty="0"/>
              <a:t>about one school’s use of ‘nurture groups’. </a:t>
            </a:r>
          </a:p>
          <a:p>
            <a:pPr marL="0" indent="0">
              <a:buNone/>
            </a:pPr>
            <a:endParaRPr lang="en-GB" sz="3200" i="1" dirty="0"/>
          </a:p>
          <a:p>
            <a:r>
              <a:rPr lang="en-GB" sz="3200" i="1" dirty="0"/>
              <a:t>Reflect on how this demonstrates the principles of humanist theory. </a:t>
            </a:r>
          </a:p>
        </p:txBody>
      </p:sp>
      <p:pic>
        <p:nvPicPr>
          <p:cNvPr id="5124" name="Picture 4" descr="C:\Users\Alison\AppData\Local\Microsoft\Windows\INetCache\IE\8XJYQPI8\children-clip-art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173" y="4987734"/>
            <a:ext cx="1666875" cy="151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8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80" y="171135"/>
            <a:ext cx="9587828" cy="63510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A963C1-6249-46E3-84D8-529332ED9631}"/>
              </a:ext>
            </a:extLst>
          </p:cNvPr>
          <p:cNvSpPr txBox="1"/>
          <p:nvPr/>
        </p:nvSpPr>
        <p:spPr>
          <a:xfrm>
            <a:off x="9717810" y="1143951"/>
            <a:ext cx="294423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>
                <a:cs typeface="Calibri"/>
              </a:rPr>
              <a:t>HIERARCHIAETH ANGHENION MASLOW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rgbClr val="00B0F0"/>
                </a:solidFill>
                <a:cs typeface="Calibri"/>
              </a:rPr>
              <a:t>Hunan-sylweddoli</a:t>
            </a:r>
            <a:endParaRPr lang="en-GB">
              <a:solidFill>
                <a:srgbClr val="00B0F0"/>
              </a:solidFill>
            </a:endParaRPr>
          </a:p>
          <a:p>
            <a:endParaRPr lang="en-GB" b="1" dirty="0">
              <a:solidFill>
                <a:srgbClr val="00B0F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err="1">
                <a:solidFill>
                  <a:srgbClr val="00B05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00B050"/>
                </a:solidFill>
                <a:cs typeface="Calibri"/>
              </a:rPr>
              <a:t> parch</a:t>
            </a:r>
          </a:p>
          <a:p>
            <a:endParaRPr lang="en-GB" b="1" dirty="0">
              <a:solidFill>
                <a:srgbClr val="00B05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rgbClr val="FFFF00"/>
                </a:solidFill>
                <a:cs typeface="Calibri"/>
              </a:rPr>
              <a:t>Cariad a  </a:t>
            </a:r>
            <a:r>
              <a:rPr lang="en-GB" b="1" err="1">
                <a:solidFill>
                  <a:srgbClr val="FFFF00"/>
                </a:solidFill>
                <a:cs typeface="Calibri"/>
              </a:rPr>
              <a:t>pherthyn</a:t>
            </a:r>
            <a:endParaRPr lang="en-GB" b="1" dirty="0">
              <a:solidFill>
                <a:srgbClr val="FFFF00"/>
              </a:solidFill>
              <a:cs typeface="Calibri"/>
            </a:endParaRPr>
          </a:p>
          <a:p>
            <a:endParaRPr lang="en-GB" b="1" dirty="0">
              <a:solidFill>
                <a:srgbClr val="FFFF0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err="1">
                <a:solidFill>
                  <a:srgbClr val="FFC00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FFC000"/>
                </a:solidFill>
                <a:cs typeface="Calibri"/>
              </a:rPr>
              <a:t> </a:t>
            </a:r>
            <a:r>
              <a:rPr lang="en-GB" b="1" err="1">
                <a:solidFill>
                  <a:srgbClr val="FFC000"/>
                </a:solidFill>
                <a:cs typeface="Calibri"/>
              </a:rPr>
              <a:t>diogelwch</a:t>
            </a:r>
            <a:endParaRPr lang="en-GB" b="1" dirty="0">
              <a:solidFill>
                <a:srgbClr val="FFC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rgbClr val="FFC00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err="1">
                <a:solidFill>
                  <a:srgbClr val="FF000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b="1" err="1">
                <a:solidFill>
                  <a:srgbClr val="FF0000"/>
                </a:solidFill>
                <a:cs typeface="Calibri"/>
              </a:rPr>
              <a:t>ffisiolegol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 </a:t>
            </a: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     neu </a:t>
            </a:r>
            <a:r>
              <a:rPr lang="en-GB" b="1" err="1">
                <a:solidFill>
                  <a:srgbClr val="FF0000"/>
                </a:solidFill>
                <a:cs typeface="Calibri"/>
              </a:rPr>
              <a:t>sylfaenol</a:t>
            </a:r>
            <a:endParaRPr lang="en-GB" b="1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744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690" y="365126"/>
            <a:ext cx="10512862" cy="1325563"/>
          </a:xfrm>
        </p:spPr>
        <p:txBody>
          <a:bodyPr/>
          <a:lstStyle/>
          <a:p>
            <a:r>
              <a:rPr lang="en-GB" sz="4350" b="1" err="1"/>
              <a:t>Tasg</a:t>
            </a:r>
            <a:r>
              <a:rPr lang="en-GB" sz="4350" b="1"/>
              <a:t>                                            Task </a:t>
            </a:r>
            <a:endParaRPr lang="en-GB" sz="4350" b="1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796" y="1628800"/>
            <a:ext cx="5328593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sz="3200" err="1"/>
              <a:t>Adlewyrchwch</a:t>
            </a:r>
            <a:r>
              <a:rPr lang="en-GB" sz="3200" dirty="0"/>
              <a:t> </a:t>
            </a:r>
            <a:r>
              <a:rPr lang="en-GB" sz="3200" err="1"/>
              <a:t>ar</a:t>
            </a:r>
            <a:r>
              <a:rPr lang="en-GB" sz="3200" dirty="0"/>
              <a:t> </a:t>
            </a:r>
            <a:r>
              <a:rPr lang="en-GB" sz="3200" err="1"/>
              <a:t>Hierarchiaeth</a:t>
            </a:r>
            <a:r>
              <a:rPr lang="en-GB" sz="3200" dirty="0"/>
              <a:t> </a:t>
            </a:r>
            <a:r>
              <a:rPr lang="en-GB" sz="3200" err="1"/>
              <a:t>Anghenion</a:t>
            </a:r>
            <a:r>
              <a:rPr lang="en-GB" sz="3200" dirty="0"/>
              <a:t> Maslow. </a:t>
            </a:r>
            <a:endParaRPr lang="en-US" dirty="0"/>
          </a:p>
          <a:p>
            <a:pPr marL="227965" indent="-227965"/>
            <a:r>
              <a:rPr lang="en-GB" sz="3200" dirty="0"/>
              <a:t>Pa </a:t>
            </a:r>
            <a:r>
              <a:rPr lang="en-GB" sz="3200" err="1"/>
              <a:t>strategaethau</a:t>
            </a:r>
            <a:r>
              <a:rPr lang="en-GB" sz="3200" dirty="0"/>
              <a:t> </a:t>
            </a:r>
            <a:r>
              <a:rPr lang="en-GB" sz="3200" err="1"/>
              <a:t>allai</a:t>
            </a:r>
            <a:r>
              <a:rPr lang="en-GB" sz="3200" dirty="0"/>
              <a:t> </a:t>
            </a:r>
            <a:r>
              <a:rPr lang="en-GB" sz="3200" err="1"/>
              <a:t>ysgolion</a:t>
            </a:r>
            <a:r>
              <a:rPr lang="en-GB" sz="3200" dirty="0"/>
              <a:t> </a:t>
            </a:r>
            <a:r>
              <a:rPr lang="en-GB" sz="3200" err="1"/>
              <a:t>ddefnyddio</a:t>
            </a:r>
            <a:r>
              <a:rPr lang="en-GB" sz="3200" dirty="0"/>
              <a:t> </a:t>
            </a:r>
            <a:r>
              <a:rPr lang="en-GB" sz="3200" err="1"/>
              <a:t>i</a:t>
            </a:r>
            <a:r>
              <a:rPr lang="en-GB" sz="3200" dirty="0"/>
              <a:t> </a:t>
            </a:r>
            <a:r>
              <a:rPr lang="en-GB" sz="3200" err="1"/>
              <a:t>gwrdd</a:t>
            </a:r>
            <a:r>
              <a:rPr lang="en-GB" sz="3200" dirty="0"/>
              <a:t> ag </a:t>
            </a:r>
            <a:r>
              <a:rPr lang="en-GB" sz="3200" err="1"/>
              <a:t>anghenion</a:t>
            </a:r>
            <a:r>
              <a:rPr lang="en-GB" sz="3200" dirty="0"/>
              <a:t> plant </a:t>
            </a:r>
            <a:r>
              <a:rPr lang="en-GB" sz="3200" err="1"/>
              <a:t>ar</a:t>
            </a:r>
            <a:r>
              <a:rPr lang="en-GB" sz="3200" dirty="0"/>
              <a:t> bob </a:t>
            </a:r>
            <a:r>
              <a:rPr lang="en-GB" sz="3200" err="1"/>
              <a:t>lefel</a:t>
            </a:r>
            <a:r>
              <a:rPr lang="en-GB" sz="3200" dirty="0"/>
              <a:t>?</a:t>
            </a:r>
            <a:endParaRPr lang="en-GB" sz="3200" dirty="0">
              <a:cs typeface="Calibri"/>
            </a:endParaRPr>
          </a:p>
          <a:p>
            <a:pPr marL="227965" indent="-227965"/>
            <a:r>
              <a:rPr lang="en-GB" sz="3200"/>
              <a:t>Sut allai hyn </a:t>
            </a:r>
            <a:r>
              <a:rPr lang="en-GB" sz="3200" err="1"/>
              <a:t>effeithio</a:t>
            </a:r>
            <a:r>
              <a:rPr lang="en-GB" sz="3200" dirty="0"/>
              <a:t> </a:t>
            </a:r>
            <a:r>
              <a:rPr lang="en-GB" sz="3200" err="1"/>
              <a:t>ar</a:t>
            </a:r>
            <a:r>
              <a:rPr lang="en-GB" sz="3200" dirty="0"/>
              <a:t> </a:t>
            </a:r>
            <a:r>
              <a:rPr lang="en-GB" sz="3200" err="1"/>
              <a:t>reolaeth</a:t>
            </a:r>
            <a:r>
              <a:rPr lang="en-GB" sz="3200" dirty="0"/>
              <a:t> </a:t>
            </a:r>
            <a:r>
              <a:rPr lang="en-GB" sz="3200" err="1"/>
              <a:t>dosbarth</a:t>
            </a:r>
            <a:r>
              <a:rPr lang="en-GB" sz="3200" dirty="0"/>
              <a:t>? </a:t>
            </a:r>
            <a:endParaRPr lang="en-GB" sz="3200" dirty="0">
              <a:cs typeface="Calibri"/>
            </a:endParaRPr>
          </a:p>
          <a:p>
            <a:pPr marL="227965" indent="-227965"/>
            <a:endParaRPr lang="en-GB" sz="32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66463" y="1843018"/>
            <a:ext cx="5125445" cy="4615408"/>
          </a:xfrm>
        </p:spPr>
        <p:txBody>
          <a:bodyPr>
            <a:noAutofit/>
          </a:bodyPr>
          <a:lstStyle/>
          <a:p>
            <a:r>
              <a:rPr lang="en-GB" sz="3200" i="1" dirty="0"/>
              <a:t>Reflect on Maslow’s Hierarchy  of Needs. </a:t>
            </a:r>
          </a:p>
          <a:p>
            <a:r>
              <a:rPr lang="en-GB" sz="3200" i="1" dirty="0"/>
              <a:t>What strategies or initiatives can schools use to meet children’s needs at each level? </a:t>
            </a:r>
          </a:p>
          <a:p>
            <a:r>
              <a:rPr lang="en-GB" sz="3200" i="1" dirty="0"/>
              <a:t>How might this impact on classroom management? </a:t>
            </a:r>
          </a:p>
        </p:txBody>
      </p:sp>
      <p:pic>
        <p:nvPicPr>
          <p:cNvPr id="6148" name="Picture 4" descr="C:\Users\Alison\AppData\Local\Microsoft\Windows\INetCache\IE\18Z7RKTF\tasks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483" y="116632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Maslow pyramid, Art Print | Barewalls Posters &amp; Prints ...">
            <a:extLst>
              <a:ext uri="{FF2B5EF4-FFF2-40B4-BE49-F238E27FC236}">
                <a16:creationId xmlns:a16="http://schemas.microsoft.com/office/drawing/2014/main" id="{C86F8E08-DDB6-4323-8CAE-090A83A12A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445" b="7104"/>
          <a:stretch/>
        </p:blipFill>
        <p:spPr>
          <a:xfrm>
            <a:off x="4979731" y="5037009"/>
            <a:ext cx="2029186" cy="1516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910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551" y="365126"/>
            <a:ext cx="11858293" cy="1352195"/>
          </a:xfrm>
        </p:spPr>
        <p:txBody>
          <a:bodyPr>
            <a:normAutofit/>
          </a:bodyPr>
          <a:lstStyle/>
          <a:p>
            <a:r>
              <a:rPr lang="en-GB" sz="2800" b="1" dirty="0"/>
              <a:t>                          </a:t>
            </a:r>
            <a:br>
              <a:rPr lang="en-GB" sz="2800" b="1" dirty="0"/>
            </a:br>
            <a:r>
              <a:rPr lang="en-GB" sz="2800" b="1" dirty="0"/>
              <a:t>Sut </a:t>
            </a:r>
            <a:r>
              <a:rPr lang="en-GB" sz="2800" b="1" err="1"/>
              <a:t>mae</a:t>
            </a:r>
            <a:r>
              <a:rPr lang="en-GB" sz="2800" b="1" dirty="0"/>
              <a:t> </a:t>
            </a:r>
            <a:r>
              <a:rPr lang="en-GB" sz="2800" b="1" err="1"/>
              <a:t>hyn</a:t>
            </a:r>
            <a:r>
              <a:rPr lang="en-GB" sz="2800" b="1" dirty="0"/>
              <a:t> </a:t>
            </a:r>
            <a:r>
              <a:rPr lang="en-GB" sz="2800" b="1" err="1"/>
              <a:t>yn</a:t>
            </a:r>
            <a:r>
              <a:rPr lang="en-GB" sz="2800" b="1" dirty="0"/>
              <a:t> </a:t>
            </a:r>
            <a:r>
              <a:rPr lang="en-GB" sz="2800" b="1" err="1"/>
              <a:t>edrych</a:t>
            </a:r>
            <a:r>
              <a:rPr lang="en-GB" sz="2800" b="1" dirty="0"/>
              <a:t> </a:t>
            </a:r>
            <a:r>
              <a:rPr lang="en-GB" sz="2800" b="1" err="1"/>
              <a:t>yn</a:t>
            </a:r>
            <a:r>
              <a:rPr lang="en-GB" sz="2800" b="1" dirty="0"/>
              <a:t> y </a:t>
            </a:r>
            <a:r>
              <a:rPr lang="en-GB" sz="2800" b="1" err="1"/>
              <a:t>dosbarth</a:t>
            </a:r>
            <a:r>
              <a:rPr lang="en-GB" sz="2800" b="1" dirty="0"/>
              <a:t>? </a:t>
            </a:r>
            <a:r>
              <a:rPr lang="en-GB" sz="2800" b="1" dirty="0">
                <a:ea typeface="+mj-lt"/>
                <a:cs typeface="+mj-lt"/>
              </a:rPr>
              <a:t>        How does this look in the classroom?</a:t>
            </a:r>
            <a:br>
              <a:rPr lang="en-GB" sz="2800" b="1" dirty="0">
                <a:ea typeface="+mj-lt"/>
                <a:cs typeface="+mj-lt"/>
              </a:rPr>
            </a:br>
            <a:endParaRPr lang="en-GB" sz="2800" b="1" dirty="0">
              <a:ea typeface="+mj-lt"/>
              <a:cs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9756" y="1701800"/>
            <a:ext cx="5904657" cy="46795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sz="2750" dirty="0" err="1"/>
              <a:t>Gwrandewch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ofalus</a:t>
            </a:r>
            <a:r>
              <a:rPr lang="en-GB" sz="2750" dirty="0"/>
              <a:t> </a:t>
            </a:r>
            <a:r>
              <a:rPr lang="en-GB" sz="2750" dirty="0" err="1"/>
              <a:t>ar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hyn</a:t>
            </a:r>
            <a:r>
              <a:rPr lang="en-GB" sz="2750" dirty="0"/>
              <a:t> </a:t>
            </a:r>
            <a:r>
              <a:rPr lang="en-GB" sz="2750" dirty="0" err="1"/>
              <a:t>mae</a:t>
            </a:r>
            <a:r>
              <a:rPr lang="en-GB" sz="2750" dirty="0"/>
              <a:t> plant 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ei</a:t>
            </a:r>
            <a:r>
              <a:rPr lang="en-GB" sz="2750" dirty="0"/>
              <a:t> </a:t>
            </a:r>
            <a:r>
              <a:rPr lang="en-GB" sz="2750" dirty="0" err="1"/>
              <a:t>ddweud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Sefydlwch</a:t>
            </a:r>
            <a:r>
              <a:rPr lang="en-GB" sz="2750" dirty="0"/>
              <a:t> </a:t>
            </a:r>
            <a:r>
              <a:rPr lang="en-GB" sz="2750" dirty="0" err="1"/>
              <a:t>ddeialog</a:t>
            </a:r>
            <a:r>
              <a:rPr lang="en-GB" sz="2750" dirty="0"/>
              <a:t> un-</a:t>
            </a:r>
            <a:r>
              <a:rPr lang="en-GB" sz="2750" dirty="0" err="1"/>
              <a:t>i</a:t>
            </a:r>
            <a:r>
              <a:rPr lang="en-GB" sz="2750" dirty="0"/>
              <a:t>-un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sz="2750" dirty="0" err="1"/>
              <a:t>Cefnogwch</a:t>
            </a:r>
            <a:r>
              <a:rPr lang="en-GB" sz="2750" dirty="0"/>
              <a:t> </a:t>
            </a:r>
            <a:r>
              <a:rPr lang="en-GB" sz="2750" dirty="0" err="1"/>
              <a:t>berthnasau</a:t>
            </a:r>
            <a:r>
              <a:rPr lang="en-GB" sz="2750" dirty="0"/>
              <a:t> plant </a:t>
            </a:r>
            <a:r>
              <a:rPr lang="en-GB" sz="2750" dirty="0" err="1"/>
              <a:t>a’u</a:t>
            </a:r>
            <a:r>
              <a:rPr lang="en-GB" sz="2750" dirty="0"/>
              <a:t> </a:t>
            </a:r>
            <a:r>
              <a:rPr lang="en-GB" sz="2750" dirty="0" err="1"/>
              <a:t>cyfoedion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gwnselwyr</a:t>
            </a:r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maeth</a:t>
            </a:r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Cofiwch</a:t>
            </a:r>
            <a:r>
              <a:rPr lang="en-GB" sz="2750" dirty="0"/>
              <a:t> </a:t>
            </a:r>
            <a:r>
              <a:rPr lang="en-GB" sz="2750" dirty="0" err="1"/>
              <a:t>wahaniaethu</a:t>
            </a:r>
            <a:r>
              <a:rPr lang="en-GB" sz="2750" dirty="0"/>
              <a:t> </a:t>
            </a:r>
            <a:r>
              <a:rPr lang="en-GB" sz="2750" dirty="0" err="1"/>
              <a:t>rhwng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ymddygiad</a:t>
            </a:r>
            <a:r>
              <a:rPr lang="en-GB" sz="2750" dirty="0"/>
              <a:t> </a:t>
            </a:r>
            <a:r>
              <a:rPr lang="en-GB" sz="2750" dirty="0" err="1"/>
              <a:t>wael</a:t>
            </a:r>
            <a:r>
              <a:rPr lang="en-GB" sz="2750" dirty="0"/>
              <a:t> </a:t>
            </a:r>
            <a:r>
              <a:rPr lang="en-GB" sz="2750" dirty="0" err="1"/>
              <a:t>a’r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r>
              <a:rPr lang="en-GB" sz="2750" dirty="0"/>
              <a:t> – </a:t>
            </a:r>
            <a:r>
              <a:rPr lang="en-GB" sz="2750" dirty="0" err="1"/>
              <a:t>peidiwch</a:t>
            </a:r>
            <a:r>
              <a:rPr lang="en-GB" sz="2750" dirty="0"/>
              <a:t> </a:t>
            </a:r>
            <a:r>
              <a:rPr lang="en-GB" sz="2750" dirty="0" err="1"/>
              <a:t>beio’r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Defnyddiwch</a:t>
            </a:r>
            <a:r>
              <a:rPr lang="en-GB" sz="2750" dirty="0"/>
              <a:t> </a:t>
            </a:r>
            <a:r>
              <a:rPr lang="en-GB" sz="2750" dirty="0" err="1"/>
              <a:t>enwau</a:t>
            </a:r>
            <a:r>
              <a:rPr lang="en-GB" sz="2750" dirty="0"/>
              <a:t> </a:t>
            </a:r>
            <a:r>
              <a:rPr lang="en-GB" sz="2750" dirty="0" err="1"/>
              <a:t>cyntaf</a:t>
            </a:r>
            <a:r>
              <a:rPr lang="en-GB" sz="2750" dirty="0"/>
              <a:t> plant</a:t>
            </a:r>
            <a:endParaRPr lang="en-GB" sz="275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73517" cy="4470400"/>
          </a:xfrm>
        </p:spPr>
        <p:txBody>
          <a:bodyPr>
            <a:noAutofit/>
          </a:bodyPr>
          <a:lstStyle/>
          <a:p>
            <a:r>
              <a:rPr lang="en-GB" dirty="0"/>
              <a:t>Listen carefully to what pupils say</a:t>
            </a:r>
          </a:p>
          <a:p>
            <a:r>
              <a:rPr lang="en-GB" dirty="0"/>
              <a:t>Establish one-to-one dialogue</a:t>
            </a:r>
          </a:p>
          <a:p>
            <a:r>
              <a:rPr lang="en-GB" dirty="0"/>
              <a:t>Support peer-to-peer relationships</a:t>
            </a:r>
          </a:p>
          <a:p>
            <a:r>
              <a:rPr lang="en-GB" dirty="0"/>
              <a:t>Use counsellors</a:t>
            </a:r>
          </a:p>
          <a:p>
            <a:r>
              <a:rPr lang="en-GB" dirty="0"/>
              <a:t>Use nurture groups</a:t>
            </a:r>
          </a:p>
          <a:p>
            <a:r>
              <a:rPr lang="en-GB" dirty="0"/>
              <a:t>Distinguish between poor behaviour and the child – don’t blame the latter</a:t>
            </a:r>
          </a:p>
          <a:p>
            <a:r>
              <a:rPr lang="en-GB" dirty="0"/>
              <a:t>Use children’s first names</a:t>
            </a:r>
          </a:p>
        </p:txBody>
      </p:sp>
      <p:pic>
        <p:nvPicPr>
          <p:cNvPr id="6" name="Picture 5" descr="Maslow pyramid, Art Print | Barewalls Posters &amp; Prints ...">
            <a:extLst>
              <a:ext uri="{FF2B5EF4-FFF2-40B4-BE49-F238E27FC236}">
                <a16:creationId xmlns:a16="http://schemas.microsoft.com/office/drawing/2014/main" id="{69AFAC87-E07D-4D9F-84BB-9119E862FA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445" b="7104"/>
          <a:stretch/>
        </p:blipFill>
        <p:spPr>
          <a:xfrm>
            <a:off x="10388891" y="5377155"/>
            <a:ext cx="1671218" cy="124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58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sz="4350" b="1"/>
              <a:t>Systematig                                   Systematic</a:t>
            </a:r>
            <a:endParaRPr lang="cy-GB" sz="4350" b="1">
              <a:cs typeface="Calibri Light"/>
            </a:endParaRPr>
          </a:p>
        </p:txBody>
      </p:sp>
      <p:sp>
        <p:nvSpPr>
          <p:cNvPr id="14341" name="Content Placeholder 4"/>
          <p:cNvSpPr>
            <a:spLocks noGrp="1"/>
          </p:cNvSpPr>
          <p:nvPr>
            <p:ph sz="half" idx="2"/>
          </p:nvPr>
        </p:nvSpPr>
        <p:spPr>
          <a:xfrm>
            <a:off x="341217" y="1690688"/>
            <a:ext cx="5677539" cy="497867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gysylltiedig</a:t>
            </a:r>
            <a:r>
              <a:rPr lang="en-GB" altLang="en-US" sz="2400" dirty="0">
                <a:ea typeface="ＭＳ Ｐゴシック"/>
              </a:rPr>
              <a:t> ag ethos </a:t>
            </a:r>
            <a:r>
              <a:rPr lang="en-GB" altLang="en-US" sz="2400" dirty="0" err="1">
                <a:ea typeface="ＭＳ Ｐゴシック"/>
              </a:rPr>
              <a:t>yr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ysgol</a:t>
            </a:r>
            <a:r>
              <a:rPr lang="en-GB" altLang="en-US" sz="2400" dirty="0">
                <a:ea typeface="ＭＳ Ｐゴシック"/>
              </a:rPr>
              <a:t> a '</a:t>
            </a:r>
            <a:r>
              <a:rPr lang="en-GB" altLang="en-US" sz="2400" dirty="0" err="1">
                <a:ea typeface="ＭＳ Ｐゴシック"/>
              </a:rPr>
              <a:t>normau</a:t>
            </a:r>
            <a:r>
              <a:rPr lang="en-GB" altLang="en-US" sz="2400" dirty="0">
                <a:ea typeface="ＭＳ Ｐゴシック"/>
              </a:rPr>
              <a:t>' </a:t>
            </a:r>
            <a:r>
              <a:rPr lang="en-GB" altLang="en-US" sz="2400" dirty="0" err="1">
                <a:ea typeface="ＭＳ Ｐゴシック"/>
              </a:rPr>
              <a:t>cymdeithasol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diwylliannol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ehangach</a:t>
            </a:r>
            <a:r>
              <a:rPr lang="en-GB" altLang="en-US" sz="2400" dirty="0">
                <a:ea typeface="ＭＳ Ｐゴシック"/>
              </a:rPr>
              <a:t> </a:t>
            </a:r>
            <a:endParaRPr lang="en-GB" altLang="en-US" sz="24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Systemau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cynnwys</a:t>
            </a:r>
            <a:r>
              <a:rPr lang="en-GB" altLang="en-US" sz="2400" dirty="0">
                <a:ea typeface="ＭＳ Ｐゴシック"/>
              </a:rPr>
              <a:t>: </a:t>
            </a:r>
          </a:p>
          <a:p>
            <a:pPr marL="0" indent="0">
              <a:buNone/>
            </a:pPr>
            <a:r>
              <a:rPr lang="en-GB" altLang="en-US" sz="2400" dirty="0" err="1">
                <a:ea typeface="ＭＳ Ｐゴシック"/>
              </a:rPr>
              <a:t>teulu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ffrinidau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ysgol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cymuned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clybiau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tu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allan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i'r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ysgol</a:t>
            </a:r>
            <a:endParaRPr lang="en-GB" altLang="en-US" sz="2400" dirty="0" err="1">
              <a:ea typeface="ＭＳ Ｐゴシック"/>
              <a:cs typeface="Calibri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Ansawdd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systemau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hyn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dylanwadu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plentyn</a:t>
            </a:r>
            <a:endParaRPr lang="en-GB" altLang="en-US" sz="2400" dirty="0" err="1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Bydd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plentyn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ei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chael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hi’n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anodd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fewn</a:t>
            </a:r>
            <a:r>
              <a:rPr lang="en-GB" altLang="en-US" sz="2400" dirty="0">
                <a:ea typeface="ＭＳ Ｐゴシック"/>
              </a:rPr>
              <a:t> system </a:t>
            </a:r>
            <a:r>
              <a:rPr lang="en-GB" altLang="en-US" sz="2400" dirty="0" err="1">
                <a:ea typeface="ＭＳ Ｐゴシック"/>
              </a:rPr>
              <a:t>arall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ydy’r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cartref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wahanol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iawn</a:t>
            </a:r>
            <a:endParaRPr lang="cy-GB" altLang="en-US" sz="2400" dirty="0">
              <a:ea typeface="ＭＳ Ｐゴシック"/>
              <a:cs typeface="Calibri" panose="020F0502020204030204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"/>
          </p:nvPr>
        </p:nvSpPr>
        <p:spPr>
          <a:xfrm>
            <a:off x="6734018" y="1762243"/>
            <a:ext cx="5387630" cy="37353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defRPr/>
            </a:pPr>
            <a:r>
              <a:rPr lang="en-GB" sz="2400" i="1" dirty="0"/>
              <a:t>Behaviour is linked to the school ethos and wider social and cultural norms</a:t>
            </a:r>
          </a:p>
          <a:p>
            <a:pPr>
              <a:defRPr/>
            </a:pPr>
            <a:r>
              <a:rPr lang="en-GB" sz="2400" i="1" dirty="0"/>
              <a:t>Systems include: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400" i="1" dirty="0"/>
              <a:t>family , friends, school, community , outside school clubs</a:t>
            </a:r>
          </a:p>
          <a:p>
            <a:pPr>
              <a:defRPr/>
            </a:pPr>
            <a:r>
              <a:rPr lang="en-GB" sz="2400" i="1" dirty="0"/>
              <a:t>Quality of these systems influences a child’s behaviour. </a:t>
            </a:r>
          </a:p>
          <a:p>
            <a:pPr>
              <a:defRPr/>
            </a:pPr>
            <a:r>
              <a:rPr lang="en-GB" sz="2400" i="1" dirty="0"/>
              <a:t>A child will struggle  within another system if their home environment  is very different </a:t>
            </a:r>
          </a:p>
        </p:txBody>
      </p:sp>
      <p:pic>
        <p:nvPicPr>
          <p:cNvPr id="14343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207" y="559408"/>
            <a:ext cx="2610123" cy="92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46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Content Placeholder 4"/>
          <p:cNvSpPr>
            <a:spLocks noGrp="1"/>
          </p:cNvSpPr>
          <p:nvPr>
            <p:ph sz="half" idx="2"/>
          </p:nvPr>
        </p:nvSpPr>
        <p:spPr>
          <a:xfrm>
            <a:off x="405780" y="2242656"/>
            <a:ext cx="5385514" cy="382959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Ni </a:t>
            </a:r>
            <a:r>
              <a:rPr lang="en-GB" altLang="en-US" sz="2800" dirty="0" err="1">
                <a:ea typeface="ＭＳ Ｐゴシック"/>
              </a:rPr>
              <a:t>fydd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mae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brofi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adref</a:t>
            </a:r>
            <a:r>
              <a:rPr lang="en-GB" altLang="en-US" sz="2800" dirty="0">
                <a:ea typeface="ＭＳ Ｐゴシック"/>
              </a:rPr>
              <a:t> (</a:t>
            </a:r>
            <a:r>
              <a:rPr lang="en-GB" altLang="en-US" sz="2800" dirty="0" err="1">
                <a:ea typeface="ＭＳ Ｐゴシック"/>
              </a:rPr>
              <a:t>e.e.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gweiddi</a:t>
            </a:r>
            <a:r>
              <a:rPr lang="en-GB" altLang="en-US" sz="2800" dirty="0">
                <a:ea typeface="ＭＳ Ｐゴシック"/>
              </a:rPr>
              <a:t>)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gweithio</a:t>
            </a:r>
            <a:r>
              <a:rPr lang="en-GB" altLang="en-US" sz="2800" dirty="0">
                <a:ea typeface="ＭＳ Ｐゴシック"/>
              </a:rPr>
              <a:t> o </a:t>
            </a:r>
            <a:r>
              <a:rPr lang="en-GB" altLang="en-US" sz="2800" dirty="0" err="1">
                <a:ea typeface="ＭＳ Ｐゴシック"/>
              </a:rPr>
              <a:t>fewn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cyd-destun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ysgol</a:t>
            </a:r>
            <a:r>
              <a:rPr lang="en-GB" altLang="en-US" sz="2800" dirty="0">
                <a:ea typeface="ＭＳ Ｐゴシック"/>
              </a:rPr>
              <a:t> ac felly </a:t>
            </a:r>
            <a:r>
              <a:rPr lang="en-GB" altLang="en-US" sz="2800" dirty="0" err="1">
                <a:ea typeface="ＭＳ Ｐゴシック"/>
              </a:rPr>
              <a:t>allai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achosi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problemau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i'r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.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Pa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ddamcaniaethydd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sy’n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cynrychioli’r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ymagwedd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yma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?</a:t>
            </a:r>
            <a:endParaRPr lang="en-GB" altLang="en-US" sz="2800" dirty="0">
              <a:solidFill>
                <a:srgbClr val="00B05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endParaRPr lang="en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15366" name="Content Placeholder 5"/>
          <p:cNvSpPr>
            <a:spLocks noGrp="1"/>
          </p:cNvSpPr>
          <p:nvPr>
            <p:ph sz="quarter" idx="4"/>
          </p:nvPr>
        </p:nvSpPr>
        <p:spPr>
          <a:xfrm>
            <a:off x="6382444" y="224265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The behaviour the child experiences at home, (e.g. shouting) will not work in a school context and so causes problems for the child. </a:t>
            </a:r>
            <a:endParaRPr lang="en-US"/>
          </a:p>
          <a:p>
            <a:pPr marL="227965" indent="-227965"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solidFill>
                  <a:srgbClr val="00B050"/>
                </a:solidFill>
                <a:ea typeface="ＭＳ Ｐゴシック"/>
              </a:rPr>
              <a:t>Which theorist represents this approach?</a:t>
            </a:r>
            <a:endParaRPr lang="cy-GB" altLang="en-US" sz="2800" i="1" dirty="0">
              <a:solidFill>
                <a:srgbClr val="00B050"/>
              </a:solidFill>
              <a:ea typeface="ＭＳ Ｐゴシック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endParaRPr lang="cy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pic>
        <p:nvPicPr>
          <p:cNvPr id="15367" name="Picture 3" descr="C:\Users\l.roberts\AppData\Local\Microsoft\Windows\Temporary Internet Files\Content.IE5\N7NKQ001\child-and-rain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94" r="33896"/>
          <a:stretch/>
        </p:blipFill>
        <p:spPr bwMode="auto">
          <a:xfrm>
            <a:off x="4150196" y="137159"/>
            <a:ext cx="3617637" cy="142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s.ainsworth\AppData\Local\Microsoft\Windows\Temporary Internet Files\Content.IE5\S4DWR18J\stick-figure-family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391" y="5312458"/>
            <a:ext cx="3487736" cy="126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63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Bronfenbrenner</a:t>
            </a:r>
          </a:p>
        </p:txBody>
      </p:sp>
      <p:pic>
        <p:nvPicPr>
          <p:cNvPr id="9" name="Picture 2" descr="C:\Users\Alison\AppData\Local\Microsoft\Windows\INetCache\IE\TV69KJVG\bronfenbrenner_ecosystem[1]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00" y="1484784"/>
            <a:ext cx="4903242" cy="4806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925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996119" cy="1334516"/>
          </a:xfrm>
        </p:spPr>
        <p:txBody>
          <a:bodyPr>
            <a:noAutofit/>
          </a:bodyPr>
          <a:lstStyle/>
          <a:p>
            <a:r>
              <a:rPr lang="en-GB" sz="4000" err="1"/>
              <a:t>Sut</a:t>
            </a:r>
            <a:r>
              <a:rPr lang="en-GB" sz="4000" dirty="0"/>
              <a:t> </a:t>
            </a:r>
            <a:r>
              <a:rPr lang="en-GB" sz="4000" err="1"/>
              <a:t>mae</a:t>
            </a:r>
            <a:r>
              <a:rPr lang="en-GB" sz="4000" dirty="0"/>
              <a:t> </a:t>
            </a:r>
            <a:r>
              <a:rPr lang="en-GB" sz="4000" err="1"/>
              <a:t>hyn</a:t>
            </a:r>
            <a:r>
              <a:rPr lang="en-GB" sz="4000" dirty="0"/>
              <a:t> </a:t>
            </a:r>
            <a:r>
              <a:rPr lang="en-GB" sz="4000" err="1"/>
              <a:t>yn</a:t>
            </a:r>
            <a:r>
              <a:rPr lang="en-GB" sz="4000" dirty="0"/>
              <a:t> </a:t>
            </a:r>
            <a:r>
              <a:rPr lang="en-GB" sz="4000" err="1"/>
              <a:t>gweithio</a:t>
            </a:r>
            <a:r>
              <a:rPr lang="en-GB" sz="4000" dirty="0"/>
              <a:t> </a:t>
            </a:r>
            <a:r>
              <a:rPr lang="en-GB" sz="4000" err="1"/>
              <a:t>yn</a:t>
            </a:r>
            <a:r>
              <a:rPr lang="en-GB" sz="4000" dirty="0"/>
              <a:t> </a:t>
            </a:r>
            <a:r>
              <a:rPr lang="en-GB" sz="4000" err="1"/>
              <a:t>ymarferol</a:t>
            </a:r>
            <a:r>
              <a:rPr lang="en-GB" sz="4000" dirty="0"/>
              <a:t>?</a:t>
            </a:r>
            <a:r>
              <a:rPr lang="en-GB" sz="4000" b="1" dirty="0"/>
              <a:t/>
            </a:r>
            <a:br>
              <a:rPr lang="en-GB" sz="4000" b="1" dirty="0"/>
            </a:br>
            <a:r>
              <a:rPr lang="en-GB" sz="4000" b="1"/>
              <a:t>                                   How might this work in practice?</a:t>
            </a:r>
            <a:r>
              <a:rPr lang="en-GB" sz="4000" b="1" dirty="0"/>
              <a:t/>
            </a:r>
            <a:br>
              <a:rPr lang="en-GB" sz="4000" b="1" dirty="0"/>
            </a:br>
            <a:endParaRPr lang="en-GB" sz="4000" b="1" dirty="0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17748" y="1701800"/>
            <a:ext cx="5976665" cy="5156200"/>
          </a:xfrm>
        </p:spPr>
        <p:txBody>
          <a:bodyPr>
            <a:normAutofit/>
          </a:bodyPr>
          <a:lstStyle/>
          <a:p>
            <a:r>
              <a:rPr lang="en-GB" dirty="0" err="1"/>
              <a:t>Ceisiwch</a:t>
            </a:r>
            <a:r>
              <a:rPr lang="en-GB" dirty="0"/>
              <a:t> weld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lygaid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hapusrwydd</a:t>
            </a:r>
            <a:r>
              <a:rPr lang="en-GB" dirty="0"/>
              <a:t>, </a:t>
            </a:r>
            <a:r>
              <a:rPr lang="en-GB" dirty="0" err="1"/>
              <a:t>peryglon</a:t>
            </a:r>
            <a:r>
              <a:rPr lang="en-GB" dirty="0"/>
              <a:t>?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adolygwch</a:t>
            </a:r>
            <a:r>
              <a:rPr lang="en-GB" dirty="0"/>
              <a:t> </a:t>
            </a:r>
            <a:r>
              <a:rPr lang="en-GB" dirty="0" err="1"/>
              <a:t>bolisiau</a:t>
            </a:r>
            <a:r>
              <a:rPr lang="en-GB" dirty="0"/>
              <a:t> ac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r>
              <a:rPr lang="en-GB" dirty="0" err="1"/>
              <a:t>Sicrhewch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/</a:t>
            </a:r>
            <a:r>
              <a:rPr lang="en-GB" dirty="0" err="1"/>
              <a:t>gwarchodwyr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gyson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ac impact </a:t>
            </a:r>
            <a:r>
              <a:rPr lang="en-GB" dirty="0" err="1"/>
              <a:t>diwylliannol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5891266" cy="5156200"/>
          </a:xfrm>
        </p:spPr>
        <p:txBody>
          <a:bodyPr>
            <a:normAutofit/>
          </a:bodyPr>
          <a:lstStyle/>
          <a:p>
            <a:r>
              <a:rPr lang="en-GB" i="1" dirty="0"/>
              <a:t>View the school through the child’s eyes – what are the potential learning experiences, joys, hazards?</a:t>
            </a:r>
          </a:p>
          <a:p>
            <a:r>
              <a:rPr lang="en-GB" i="1" dirty="0"/>
              <a:t>Following this, review school policies and practices</a:t>
            </a:r>
          </a:p>
          <a:p>
            <a:r>
              <a:rPr lang="en-GB" i="1" dirty="0"/>
              <a:t>Establish open and frequent communications with parents/carers</a:t>
            </a:r>
          </a:p>
          <a:p>
            <a:r>
              <a:rPr lang="en-GB" i="1" dirty="0"/>
              <a:t>Consider wider community and cultural impact on the individual child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DACA54E-199D-4E07-8D26-7EA8C37E23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4928450" y="5484568"/>
            <a:ext cx="1740889" cy="128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3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335" y="365126"/>
            <a:ext cx="11533071" cy="1343469"/>
          </a:xfrm>
        </p:spPr>
        <p:txBody>
          <a:bodyPr>
            <a:normAutofit fontScale="90000"/>
          </a:bodyPr>
          <a:lstStyle/>
          <a:p>
            <a:r>
              <a:rPr lang="en-GB" sz="4350" dirty="0">
                <a:ea typeface="+mj-lt"/>
                <a:cs typeface="+mj-lt"/>
              </a:rPr>
              <a:t>Sut </a:t>
            </a:r>
            <a:r>
              <a:rPr lang="en-GB" sz="4350" dirty="0" err="1">
                <a:ea typeface="+mj-lt"/>
                <a:cs typeface="+mj-lt"/>
              </a:rPr>
              <a:t>mae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hyn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yn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edrych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yn</a:t>
            </a:r>
            <a:r>
              <a:rPr lang="en-GB" sz="4350" dirty="0">
                <a:ea typeface="+mj-lt"/>
                <a:cs typeface="+mj-lt"/>
              </a:rPr>
              <a:t> y </a:t>
            </a:r>
            <a:r>
              <a:rPr lang="en-GB" sz="4350" dirty="0" err="1">
                <a:ea typeface="+mj-lt"/>
                <a:cs typeface="+mj-lt"/>
              </a:rPr>
              <a:t>dosbarth</a:t>
            </a:r>
            <a:r>
              <a:rPr lang="en-GB" sz="4350" dirty="0">
                <a:ea typeface="+mj-lt"/>
                <a:cs typeface="+mj-lt"/>
              </a:rPr>
              <a:t>?</a:t>
            </a:r>
            <a:r>
              <a:rPr lang="en-GB" sz="4350" b="1" dirty="0"/>
              <a:t/>
            </a:r>
            <a:br>
              <a:rPr lang="en-GB" sz="4350" b="1" dirty="0"/>
            </a:br>
            <a:r>
              <a:rPr lang="en-GB" sz="4350" b="1" dirty="0"/>
              <a:t>                                   How does this look in the classroom?</a:t>
            </a:r>
            <a:r>
              <a:rPr lang="en-GB" sz="4350" dirty="0"/>
              <a:t/>
            </a:r>
            <a:br>
              <a:rPr lang="en-GB" sz="4350" dirty="0"/>
            </a:br>
            <a:r>
              <a:rPr lang="en-GB" sz="4350" b="1" dirty="0"/>
              <a:t>                      </a:t>
            </a:r>
            <a:endParaRPr lang="en-GB" sz="4350" b="1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996" y="1825625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/>
              <a:t>Mae penseiri, </a:t>
            </a:r>
            <a:r>
              <a:rPr lang="en-GB" sz="2750" err="1"/>
              <a:t>athrawon</a:t>
            </a:r>
            <a:r>
              <a:rPr lang="en-GB" sz="2750"/>
              <a:t> ac </a:t>
            </a:r>
            <a:r>
              <a:rPr lang="en-GB" sz="2750" err="1"/>
              <a:t>eraill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ceisio</a:t>
            </a:r>
            <a:r>
              <a:rPr lang="en-GB" sz="2750" dirty="0"/>
              <a:t> </a:t>
            </a:r>
            <a:r>
              <a:rPr lang="en-GB" sz="2750" err="1"/>
              <a:t>creu</a:t>
            </a:r>
            <a:r>
              <a:rPr lang="en-GB" sz="2750" dirty="0"/>
              <a:t> </a:t>
            </a:r>
            <a:r>
              <a:rPr lang="en-GB" sz="2750" err="1"/>
              <a:t>adeiladau</a:t>
            </a:r>
            <a:r>
              <a:rPr lang="en-GB" sz="2750"/>
              <a:t> ac </a:t>
            </a:r>
            <a:r>
              <a:rPr lang="en-GB" sz="2750" err="1"/>
              <a:t>amgylcheddau</a:t>
            </a:r>
            <a:r>
              <a:rPr lang="en-GB" sz="2750" dirty="0"/>
              <a:t> </a:t>
            </a:r>
            <a:r>
              <a:rPr lang="en-GB" sz="2750" err="1"/>
              <a:t>dysgu</a:t>
            </a:r>
            <a:r>
              <a:rPr lang="en-GB" sz="2750" dirty="0"/>
              <a:t> </a:t>
            </a:r>
            <a:r>
              <a:rPr lang="en-GB" sz="2750" err="1"/>
              <a:t>atyniadol</a:t>
            </a:r>
            <a:endParaRPr lang="en-GB" sz="2750">
              <a:cs typeface="Calibri" panose="020F0502020204030204"/>
            </a:endParaRPr>
          </a:p>
          <a:p>
            <a:pPr marL="227965" indent="-227965"/>
            <a:r>
              <a:rPr lang="en-GB" sz="2750" err="1"/>
              <a:t>Ystyriwch</a:t>
            </a:r>
            <a:r>
              <a:rPr lang="en-GB" sz="2750"/>
              <a:t> gynlluniau </a:t>
            </a:r>
            <a:r>
              <a:rPr lang="en-GB" sz="2750" err="1"/>
              <a:t>eistedd</a:t>
            </a:r>
            <a:r>
              <a:rPr lang="en-GB" sz="2750"/>
              <a:t>, </a:t>
            </a:r>
            <a:r>
              <a:rPr lang="en-GB" sz="2750" err="1"/>
              <a:t>goleuo</a:t>
            </a:r>
            <a:r>
              <a:rPr lang="en-GB" sz="2750"/>
              <a:t>, </a:t>
            </a:r>
            <a:r>
              <a:rPr lang="en-GB" sz="2750" err="1"/>
              <a:t>gwres</a:t>
            </a:r>
            <a:r>
              <a:rPr lang="en-GB" sz="2750"/>
              <a:t> a </a:t>
            </a:r>
            <a:r>
              <a:rPr lang="en-GB" sz="2750" err="1"/>
              <a:t>chelfi</a:t>
            </a:r>
            <a:r>
              <a:rPr lang="en-GB" sz="2750"/>
              <a:t> o </a:t>
            </a:r>
            <a:r>
              <a:rPr lang="en-GB" sz="2750" err="1"/>
              <a:t>fewn</a:t>
            </a:r>
            <a:r>
              <a:rPr lang="en-GB" sz="2750"/>
              <a:t> y </a:t>
            </a:r>
            <a:r>
              <a:rPr lang="en-GB" sz="2750" err="1"/>
              <a:t>dosbarth</a:t>
            </a:r>
            <a:r>
              <a:rPr lang="en-GB" sz="2750"/>
              <a:t> ac o </a:t>
            </a:r>
            <a:r>
              <a:rPr lang="en-GB" sz="2750" err="1"/>
              <a:t>gwmpas</a:t>
            </a:r>
            <a:r>
              <a:rPr lang="en-GB" sz="2750" dirty="0"/>
              <a:t> </a:t>
            </a:r>
            <a:r>
              <a:rPr lang="en-GB" sz="2750" err="1"/>
              <a:t>yr</a:t>
            </a:r>
            <a:r>
              <a:rPr lang="en-GB" sz="2750" dirty="0"/>
              <a:t> </a:t>
            </a:r>
            <a:r>
              <a:rPr lang="en-GB" sz="2750" err="1"/>
              <a:t>ysgol</a:t>
            </a:r>
            <a:endParaRPr lang="en-GB" sz="2750">
              <a:cs typeface="Calibri" panose="020F0502020204030204"/>
            </a:endParaRPr>
          </a:p>
          <a:p>
            <a:pPr marL="227965" indent="-227965"/>
            <a:r>
              <a:rPr lang="en-GB" sz="2750" err="1"/>
              <a:t>Defnyddiwch</a:t>
            </a:r>
            <a:r>
              <a:rPr lang="en-GB" sz="2750"/>
              <a:t> gytundebau </a:t>
            </a:r>
            <a:r>
              <a:rPr lang="en-GB" sz="2750" err="1"/>
              <a:t>ymddygiad</a:t>
            </a:r>
            <a:r>
              <a:rPr lang="en-GB" sz="2750" dirty="0"/>
              <a:t> </a:t>
            </a:r>
            <a:r>
              <a:rPr lang="en-GB" sz="2750" err="1"/>
              <a:t>gyda</a:t>
            </a:r>
            <a:r>
              <a:rPr lang="en-GB" sz="2750" dirty="0"/>
              <a:t> </a:t>
            </a:r>
            <a:r>
              <a:rPr lang="en-GB" sz="2750" err="1"/>
              <a:t>rhieni</a:t>
            </a:r>
            <a:r>
              <a:rPr lang="en-GB" sz="2750"/>
              <a:t>/</a:t>
            </a:r>
            <a:r>
              <a:rPr lang="en-GB" sz="2750" err="1"/>
              <a:t>gofalwyr</a:t>
            </a:r>
            <a:endParaRPr lang="en-GB" sz="275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Architects, teachers and others seek to create attractive buildings and learning environments</a:t>
            </a:r>
          </a:p>
          <a:p>
            <a:r>
              <a:rPr lang="en-GB" i="1" dirty="0"/>
              <a:t>Consider seating plans, lighting, heating and furniture within classroom, corridors and wider school environment</a:t>
            </a:r>
          </a:p>
          <a:p>
            <a:r>
              <a:rPr lang="en-GB" i="1" dirty="0"/>
              <a:t>Use behaviour contracts with parents/carers</a:t>
            </a:r>
          </a:p>
        </p:txBody>
      </p:sp>
      <p:pic>
        <p:nvPicPr>
          <p:cNvPr id="5" name="Picture 5" descr="An office with a desk and chair in a room&#10;&#10;Description automatically generated">
            <a:extLst>
              <a:ext uri="{FF2B5EF4-FFF2-40B4-BE49-F238E27FC236}">
                <a16:creationId xmlns:a16="http://schemas.microsoft.com/office/drawing/2014/main" id="{9DFA932D-CE06-47B4-8635-95CD5D2807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4374122" y="5254279"/>
            <a:ext cx="1803533" cy="135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0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629" y="397388"/>
            <a:ext cx="11009099" cy="193068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/>
              <a:t>     </a:t>
            </a:r>
            <a:r>
              <a:rPr lang="en-GB" sz="3600" b="1" dirty="0" err="1"/>
              <a:t>Seicodeinameg</a:t>
            </a:r>
            <a:r>
              <a:rPr lang="en-GB" sz="3600" b="1" dirty="0"/>
              <a:t>    </a:t>
            </a:r>
            <a:r>
              <a:rPr lang="en-GB" sz="3600" dirty="0"/>
              <a:t>                                   </a:t>
            </a:r>
            <a:r>
              <a:rPr lang="en-GB" sz="3600" b="1" dirty="0">
                <a:ea typeface="+mj-lt"/>
                <a:cs typeface="+mj-lt"/>
              </a:rPr>
              <a:t>Psychodynamic</a:t>
            </a:r>
            <a:r>
              <a:rPr lang="en-GB" sz="3600" b="1" dirty="0"/>
              <a:t>  </a:t>
            </a:r>
            <a:r>
              <a:rPr lang="en-GB" sz="3600" dirty="0"/>
              <a:t>            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16389" name="Content Placeholder 4"/>
          <p:cNvSpPr>
            <a:spLocks noGrp="1"/>
          </p:cNvSpPr>
          <p:nvPr>
            <p:ph sz="half" idx="1"/>
          </p:nvPr>
        </p:nvSpPr>
        <p:spPr>
          <a:xfrm>
            <a:off x="477788" y="1701800"/>
            <a:ext cx="5616625" cy="475153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US" altLang="en-US" sz="2800" dirty="0">
                <a:ea typeface="ＭＳ Ｐゴシック"/>
              </a:rPr>
              <a:t>Mae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gysylltiedig</a:t>
            </a:r>
            <a:r>
              <a:rPr lang="en-US" altLang="en-US" sz="2800" dirty="0">
                <a:ea typeface="ＭＳ Ｐゴシック"/>
              </a:rPr>
              <a:t> â </a:t>
            </a:r>
            <a:r>
              <a:rPr lang="en-US" altLang="en-US" sz="2800" dirty="0" err="1">
                <a:ea typeface="ＭＳ Ｐゴシック"/>
              </a:rPr>
              <a:t>phrofiadau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plentyndod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cynnar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sydd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wedi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datblygu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tra’u</a:t>
            </a:r>
            <a:r>
              <a:rPr lang="en-US" altLang="en-US" sz="2800" dirty="0">
                <a:ea typeface="ＭＳ Ｐゴシック"/>
              </a:rPr>
              <a:t> bod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fabanod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cael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ei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ddefnyddio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mewn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sefyllfa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clinigol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canolbwyntio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ddeall</a:t>
            </a:r>
            <a:r>
              <a:rPr lang="en-US" altLang="en-US" sz="2800" dirty="0">
                <a:ea typeface="ＭＳ Ｐゴシック"/>
              </a:rPr>
              <a:t> ac </a:t>
            </a:r>
            <a:r>
              <a:rPr lang="en-US" altLang="en-US" sz="2800" dirty="0" err="1">
                <a:ea typeface="ＭＳ Ｐゴシック"/>
              </a:rPr>
              <a:t>ymyrryd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wrth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ddatod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profiadau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y </a:t>
            </a:r>
            <a:r>
              <a:rPr lang="en-US" altLang="en-US" sz="2800" dirty="0" err="1">
                <a:ea typeface="ＭＳ Ｐゴシック"/>
              </a:rPr>
              <a:t>gorffennol</a:t>
            </a:r>
            <a:r>
              <a:rPr lang="en-US" altLang="en-US" sz="2800" dirty="0">
                <a:ea typeface="ＭＳ Ｐゴシック"/>
              </a:rPr>
              <a:t> er </a:t>
            </a:r>
            <a:r>
              <a:rPr lang="en-US" altLang="en-US" sz="2800" dirty="0" err="1">
                <a:ea typeface="ＭＳ Ｐゴシック"/>
              </a:rPr>
              <a:t>mwyn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rhoi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cymorth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i’r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ddelio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nhw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0" indent="0">
              <a:buNone/>
            </a:pPr>
            <a:endParaRPr lang="en-US" altLang="en-US" sz="2800" dirty="0">
              <a:solidFill>
                <a:srgbClr val="00000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Beth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yw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 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goblygiadau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ymarferol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hyn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?</a:t>
            </a:r>
            <a:endParaRPr lang="en-US" altLang="en-US" sz="2800" dirty="0">
              <a:solidFill>
                <a:srgbClr val="00B050"/>
              </a:solidFill>
              <a:ea typeface="ＭＳ Ｐゴシック"/>
              <a:cs typeface="Calibri"/>
            </a:endParaRPr>
          </a:p>
        </p:txBody>
      </p:sp>
      <p:sp>
        <p:nvSpPr>
          <p:cNvPr id="16390" name="Content Placeholder 5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01509" cy="503956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Behaviour is linked to early childhood experiences and attachment patterns developed in infancy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Used in a clinical setting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800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Focuses on understanding and intervening by unravelling past experiences in order to help the child deal with them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rgbClr val="00B050"/>
                </a:solidFill>
                <a:ea typeface="ＭＳ Ｐゴシック" pitchFamily="34" charset="-128"/>
              </a:rPr>
              <a:t>What are the practical implications of this?</a:t>
            </a:r>
          </a:p>
        </p:txBody>
      </p:sp>
      <p:pic>
        <p:nvPicPr>
          <p:cNvPr id="2051" name="Picture 3" descr="C:\Users\s.ainsworth\AppData\Local\Microsoft\Windows\Temporary Internet Files\Content.IE5\237NACTQ\bigstock-Future-Past--Present-208787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281" y="26346"/>
            <a:ext cx="2376264" cy="142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57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166" y="98842"/>
            <a:ext cx="11452529" cy="1325563"/>
          </a:xfrm>
        </p:spPr>
        <p:txBody>
          <a:bodyPr>
            <a:normAutofit fontScale="90000"/>
          </a:bodyPr>
          <a:lstStyle/>
          <a:p>
            <a:r>
              <a:rPr lang="en-GB" sz="4350" b="1" dirty="0"/>
              <a:t/>
            </a:r>
            <a:br>
              <a:rPr lang="en-GB" sz="4350" b="1" dirty="0"/>
            </a:br>
            <a:r>
              <a:rPr lang="en-GB" sz="4350" dirty="0"/>
              <a:t>Sut </a:t>
            </a:r>
            <a:r>
              <a:rPr lang="en-GB" sz="4350" err="1"/>
              <a:t>mae</a:t>
            </a:r>
            <a:r>
              <a:rPr lang="en-GB" sz="4350" dirty="0"/>
              <a:t> </a:t>
            </a:r>
            <a:r>
              <a:rPr lang="en-GB" sz="4350" err="1"/>
              <a:t>hyn</a:t>
            </a:r>
            <a:r>
              <a:rPr lang="en-GB" sz="4350" dirty="0"/>
              <a:t> </a:t>
            </a:r>
            <a:r>
              <a:rPr lang="en-GB" sz="4350" err="1"/>
              <a:t>yn</a:t>
            </a:r>
            <a:r>
              <a:rPr lang="en-GB" sz="4350" dirty="0"/>
              <a:t> </a:t>
            </a:r>
            <a:r>
              <a:rPr lang="en-GB" sz="4350" err="1"/>
              <a:t>edrych</a:t>
            </a:r>
            <a:r>
              <a:rPr lang="en-GB" sz="4350" dirty="0"/>
              <a:t> </a:t>
            </a:r>
            <a:r>
              <a:rPr lang="en-GB" sz="4350" err="1"/>
              <a:t>yn</a:t>
            </a:r>
            <a:r>
              <a:rPr lang="en-GB" sz="4350" dirty="0"/>
              <a:t> y </a:t>
            </a:r>
            <a:r>
              <a:rPr lang="en-GB" sz="4350" err="1"/>
              <a:t>dosbarth</a:t>
            </a:r>
            <a:r>
              <a:rPr lang="en-GB" sz="4350" dirty="0"/>
              <a:t>?</a:t>
            </a:r>
            <a:r>
              <a:rPr lang="en-US" sz="4350" dirty="0"/>
              <a:t/>
            </a:r>
            <a:br>
              <a:rPr lang="en-US" sz="4350" dirty="0"/>
            </a:br>
            <a:r>
              <a:rPr lang="en-GB" sz="4350" b="1">
                <a:ea typeface="+mj-lt"/>
                <a:cs typeface="+mj-lt"/>
              </a:rPr>
              <a:t>                                 How does this look in the classroom?</a:t>
            </a:r>
            <a:endParaRPr lang="en-GB" sz="4350" b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3200" dirty="0"/>
              <a:t>Mae </a:t>
            </a:r>
            <a:r>
              <a:rPr lang="en-GB" sz="3200" dirty="0" err="1"/>
              <a:t>therapyddion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metaffor</a:t>
            </a:r>
            <a:r>
              <a:rPr lang="en-GB" sz="3200" dirty="0"/>
              <a:t> o </a:t>
            </a:r>
            <a:r>
              <a:rPr lang="en-GB" sz="3200" dirty="0" err="1"/>
              <a:t>fewn</a:t>
            </a:r>
            <a:r>
              <a:rPr lang="en-GB" sz="3200" dirty="0"/>
              <a:t> </a:t>
            </a:r>
            <a:r>
              <a:rPr lang="en-GB" sz="3200" dirty="0" err="1"/>
              <a:t>gwaith</a:t>
            </a:r>
            <a:r>
              <a:rPr lang="en-GB" sz="3200" dirty="0"/>
              <a:t> </a:t>
            </a:r>
            <a:r>
              <a:rPr lang="en-GB" sz="3200" dirty="0" err="1"/>
              <a:t>celf</a:t>
            </a:r>
            <a:r>
              <a:rPr lang="en-GB" sz="3200" dirty="0"/>
              <a:t>, drama a </a:t>
            </a:r>
            <a:r>
              <a:rPr lang="en-GB" sz="3200" dirty="0" err="1"/>
              <a:t>chwarae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ddatgelu</a:t>
            </a:r>
            <a:r>
              <a:rPr lang="en-GB" sz="3200" dirty="0"/>
              <a:t> </a:t>
            </a:r>
            <a:r>
              <a:rPr lang="en-GB" sz="3200" dirty="0" err="1"/>
              <a:t>pryderon</a:t>
            </a:r>
            <a:r>
              <a:rPr lang="en-GB" sz="3200" dirty="0"/>
              <a:t> plant</a:t>
            </a:r>
            <a:endParaRPr lang="en-US"/>
          </a:p>
          <a:p>
            <a:pPr marL="227965" indent="-227965"/>
            <a:r>
              <a:rPr lang="en-GB" sz="3200" dirty="0" err="1"/>
              <a:t>Oedolion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dod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ffigurau</a:t>
            </a:r>
            <a:r>
              <a:rPr lang="en-GB" sz="3200" dirty="0"/>
              <a:t> </a:t>
            </a:r>
            <a:r>
              <a:rPr lang="en-GB" sz="3200" dirty="0" err="1"/>
              <a:t>ymlyniad</a:t>
            </a:r>
            <a:r>
              <a:rPr lang="en-GB" sz="3200" dirty="0"/>
              <a:t> (attachment figures)</a:t>
            </a:r>
            <a:endParaRPr lang="en-GB" sz="32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Therapists use metaphor in artwork, drama, play and stories to ‘unlock’ conflicts</a:t>
            </a:r>
          </a:p>
          <a:p>
            <a:r>
              <a:rPr lang="en-GB" sz="3200" dirty="0"/>
              <a:t>Adults act as substitute attachment figures</a:t>
            </a:r>
          </a:p>
        </p:txBody>
      </p:sp>
      <p:pic>
        <p:nvPicPr>
          <p:cNvPr id="7170" name="Picture 2" descr="C:\Users\Alison\AppData\Local\Microsoft\Windows\INetCache\IE\TV69KJVG\art_therapy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5" t="8466" r="19042" b="10051"/>
          <a:stretch/>
        </p:blipFill>
        <p:spPr bwMode="auto">
          <a:xfrm rot="840000">
            <a:off x="8717312" y="4566810"/>
            <a:ext cx="1458170" cy="166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22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50" err="1"/>
              <a:t>Dysgu</a:t>
            </a:r>
            <a:r>
              <a:rPr lang="en-GB" sz="4350" dirty="0"/>
              <a:t> </a:t>
            </a:r>
            <a:r>
              <a:rPr lang="en-GB" sz="4350" err="1"/>
              <a:t>cymdeithasol</a:t>
            </a:r>
            <a:r>
              <a:rPr lang="en-GB" sz="4350" dirty="0"/>
              <a:t> / </a:t>
            </a:r>
            <a:r>
              <a:rPr lang="en-GB" sz="4350" b="1" dirty="0"/>
              <a:t>Social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812" y="2276872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ddylanwadu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</a:t>
            </a:r>
            <a:r>
              <a:rPr lang="en-GB" sz="3200" dirty="0" err="1"/>
              <a:t>weithredoedd</a:t>
            </a:r>
            <a:r>
              <a:rPr lang="en-GB" sz="3200" dirty="0"/>
              <a:t> </a:t>
            </a:r>
            <a:r>
              <a:rPr lang="en-GB" sz="3200" dirty="0" err="1"/>
              <a:t>eraill</a:t>
            </a:r>
            <a:r>
              <a:rPr lang="en-GB" sz="3200" dirty="0"/>
              <a:t> (Bandura)</a:t>
            </a:r>
            <a:endParaRPr lang="en-US"/>
          </a:p>
          <a:p>
            <a:pPr marL="227965" indent="-227965"/>
            <a:r>
              <a:rPr lang="en-GB" sz="3200" dirty="0">
                <a:solidFill>
                  <a:srgbClr val="00B050"/>
                </a:solidFill>
              </a:rPr>
              <a:t>Beth </a:t>
            </a:r>
            <a:r>
              <a:rPr lang="en-GB" sz="3200" dirty="0" err="1">
                <a:solidFill>
                  <a:srgbClr val="00B050"/>
                </a:solidFill>
              </a:rPr>
              <a:t>yw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goblygiadau’r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ddamcaniaeth</a:t>
            </a:r>
            <a:r>
              <a:rPr lang="en-GB" sz="3200" dirty="0">
                <a:solidFill>
                  <a:srgbClr val="00B050"/>
                </a:solidFill>
              </a:rPr>
              <a:t> hon </a:t>
            </a:r>
            <a:r>
              <a:rPr lang="en-GB" sz="3200" dirty="0" err="1">
                <a:solidFill>
                  <a:srgbClr val="00B050"/>
                </a:solidFill>
              </a:rPr>
              <a:t>ar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gyfer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rheolaeth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dosbarth</a:t>
            </a:r>
            <a:r>
              <a:rPr lang="en-GB" sz="3200" dirty="0">
                <a:solidFill>
                  <a:srgbClr val="00B050"/>
                </a:solidFill>
              </a:rPr>
              <a:t>?</a:t>
            </a:r>
            <a:endParaRPr lang="en-GB" sz="3200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3" y="2204864"/>
            <a:ext cx="5180251" cy="4351338"/>
          </a:xfrm>
        </p:spPr>
        <p:txBody>
          <a:bodyPr>
            <a:normAutofit/>
          </a:bodyPr>
          <a:lstStyle/>
          <a:p>
            <a:r>
              <a:rPr lang="en-GB" sz="3200" i="1" dirty="0"/>
              <a:t>Behaviour is influenced by observing the actions of others (Bandura)</a:t>
            </a:r>
          </a:p>
          <a:p>
            <a:r>
              <a:rPr lang="en-GB" sz="3200" i="1" dirty="0">
                <a:solidFill>
                  <a:srgbClr val="00B050"/>
                </a:solidFill>
              </a:rPr>
              <a:t>What are the implications of this theory for classroom management?</a:t>
            </a:r>
          </a:p>
        </p:txBody>
      </p:sp>
      <p:pic>
        <p:nvPicPr>
          <p:cNvPr id="9218" name="Picture 2" descr="C:\Users\Alison\AppData\Local\Microsoft\Windows\INetCache\IE\TV69KJVG\connecti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3371" y="4634843"/>
            <a:ext cx="2651787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4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600" b="1" dirty="0"/>
              <a:t>Sut </a:t>
            </a:r>
            <a:r>
              <a:rPr lang="en-GB" sz="3600" b="1" dirty="0" err="1"/>
              <a:t>allai</a:t>
            </a:r>
            <a:r>
              <a:rPr lang="en-GB" sz="3600" b="1" dirty="0"/>
              <a:t> </a:t>
            </a:r>
            <a:r>
              <a:rPr lang="en-GB" sz="3600" b="1" dirty="0" err="1"/>
              <a:t>hyn</a:t>
            </a:r>
            <a:r>
              <a:rPr lang="en-GB" sz="3600" b="1" dirty="0"/>
              <a:t> </a:t>
            </a:r>
            <a:r>
              <a:rPr lang="en-GB" sz="3600" b="1" dirty="0" err="1"/>
              <a:t>edrych</a:t>
            </a:r>
            <a:r>
              <a:rPr lang="en-GB" sz="3600" b="1" dirty="0"/>
              <a:t>? </a:t>
            </a:r>
            <a:r>
              <a:rPr lang="en-GB" sz="3600" b="1" dirty="0">
                <a:ea typeface="+mj-lt"/>
                <a:cs typeface="+mj-lt"/>
              </a:rPr>
              <a:t>                     How this might look?</a:t>
            </a:r>
            <a:endParaRPr lang="en-GB" sz="360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800" dirty="0" err="1"/>
              <a:t>Defnyddio</a:t>
            </a:r>
            <a:r>
              <a:rPr lang="en-GB" sz="2800" dirty="0"/>
              <a:t> system </a:t>
            </a:r>
            <a:r>
              <a:rPr lang="en-GB" sz="2800" dirty="0" err="1"/>
              <a:t>gyfeillio</a:t>
            </a:r>
            <a:endParaRPr lang="en-GB" sz="2800">
              <a:cs typeface="Calibri" panose="020F0502020204030204"/>
            </a:endParaRPr>
          </a:p>
          <a:p>
            <a:pPr marL="227965" indent="-227965"/>
            <a:r>
              <a:rPr lang="en-GB" sz="2800" dirty="0" err="1"/>
              <a:t>Modelu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da </a:t>
            </a:r>
            <a:r>
              <a:rPr lang="en-GB" sz="2800" dirty="0" err="1"/>
              <a:t>trwy'r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endParaRPr lang="en-GB" sz="2800" dirty="0" err="1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800" dirty="0"/>
              <a:t>Use of buddy system</a:t>
            </a:r>
            <a:endParaRPr lang="en-GB" sz="2800" dirty="0">
              <a:cs typeface="Calibri"/>
            </a:endParaRPr>
          </a:p>
          <a:p>
            <a:pPr marL="227965" indent="-227965"/>
            <a:r>
              <a:rPr lang="en-GB" sz="2800" dirty="0"/>
              <a:t>Model good behaviour throughout school</a:t>
            </a:r>
            <a:endParaRPr lang="en-GB" sz="2800" dirty="0">
              <a:cs typeface="Calibri"/>
            </a:endParaRPr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CDF0BD49-1FAF-4E2B-AB2C-8BF30F35D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6662716" y="3821007"/>
            <a:ext cx="3190660" cy="1545324"/>
          </a:xfrm>
          <a:prstGeom prst="rect">
            <a:avLst/>
          </a:prstGeom>
        </p:spPr>
      </p:pic>
      <p:pic>
        <p:nvPicPr>
          <p:cNvPr id="8" name="Picture 8" descr="A wooden bench sitting in the grass&#10;&#10;Description automatically generated">
            <a:extLst>
              <a:ext uri="{FF2B5EF4-FFF2-40B4-BE49-F238E27FC236}">
                <a16:creationId xmlns:a16="http://schemas.microsoft.com/office/drawing/2014/main" id="{2D3A1A61-E7BD-4715-8567-6AA835DCCB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1952946" y="3611224"/>
            <a:ext cx="2743200" cy="190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67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ave\AppData\Local\Microsoft\Windows\Temporary Internet Files\Content.IE5\Q54IWVZT\idea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58" r="16921"/>
          <a:stretch/>
        </p:blipFill>
        <p:spPr bwMode="auto">
          <a:xfrm>
            <a:off x="5388724" y="5660947"/>
            <a:ext cx="2201306" cy="119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61764" y="31122"/>
            <a:ext cx="11449272" cy="13970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350" b="1" i="1" dirty="0"/>
              <a:t/>
            </a:r>
            <a:br>
              <a:rPr lang="en-US" sz="4350" b="1" i="1" dirty="0"/>
            </a:br>
            <a:r>
              <a:rPr lang="en-US" sz="4350" b="1" err="1"/>
              <a:t>Darllen</a:t>
            </a:r>
            <a:r>
              <a:rPr lang="en-US" sz="4350" b="1" dirty="0"/>
              <a:t> </a:t>
            </a:r>
            <a:r>
              <a:rPr lang="en-US" sz="4350" b="1" err="1"/>
              <a:t>ehangach</a:t>
            </a:r>
            <a:r>
              <a:rPr lang="en-US" sz="4350" b="1" dirty="0"/>
              <a:t> a </a:t>
            </a:r>
            <a:r>
              <a:rPr lang="en-US" sz="4350" b="1" err="1"/>
              <a:t>safbwynt</a:t>
            </a:r>
            <a:r>
              <a:rPr lang="en-US" sz="4350" b="1" dirty="0"/>
              <a:t> </a:t>
            </a:r>
            <a:r>
              <a:rPr lang="en-US" sz="4350" b="1" err="1"/>
              <a:t>beirniadol</a:t>
            </a:r>
            <a:r>
              <a:rPr lang="en-US" sz="4350" b="1" dirty="0"/>
              <a:t/>
            </a:r>
            <a:br>
              <a:rPr lang="en-US" sz="4350" b="1" dirty="0"/>
            </a:br>
            <a:r>
              <a:rPr lang="en-US" sz="4350" b="1" dirty="0"/>
              <a:t>Further reading and a critical viewpoint</a:t>
            </a:r>
            <a:endParaRPr lang="en-US" sz="435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05780" y="1601936"/>
            <a:ext cx="4977104" cy="44704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 fontAlgn="base" hangingPunct="0"/>
            <a:r>
              <a:rPr lang="en-US" sz="3200" dirty="0">
                <a:hlinkClick r:id="rId4"/>
              </a:rPr>
              <a:t>Alfie Kohn </a:t>
            </a:r>
            <a:r>
              <a:rPr lang="en-US" sz="3200" dirty="0"/>
              <a:t>– </a:t>
            </a:r>
            <a:r>
              <a:rPr lang="en-US" sz="3200" dirty="0" err="1"/>
              <a:t>damcaniaethydd</a:t>
            </a:r>
            <a:endParaRPr lang="en-US" sz="3200" dirty="0">
              <a:cs typeface="Calibri" panose="020F0502020204030204"/>
            </a:endParaRPr>
          </a:p>
          <a:p>
            <a:pPr marL="227965" indent="-227965" fontAlgn="base" hangingPunct="0"/>
            <a:r>
              <a:rPr lang="en-GB" sz="3200" dirty="0" err="1"/>
              <a:t>Cwestiynu’r</a:t>
            </a:r>
            <a:r>
              <a:rPr lang="en-GB" sz="3200" dirty="0"/>
              <a:t> </a:t>
            </a:r>
            <a:r>
              <a:rPr lang="en-GB" sz="3200" dirty="0" err="1"/>
              <a:t>ffordd</a:t>
            </a:r>
            <a:r>
              <a:rPr lang="en-GB" sz="3200" dirty="0"/>
              <a:t>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athrawon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dibynnu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wobrau</a:t>
            </a:r>
            <a:r>
              <a:rPr lang="en-GB" sz="3200" dirty="0"/>
              <a:t>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ffordd</a:t>
            </a:r>
            <a:r>
              <a:rPr lang="en-GB" sz="3200" dirty="0"/>
              <a:t> o </a:t>
            </a:r>
            <a:r>
              <a:rPr lang="en-GB" sz="3200" dirty="0" err="1"/>
              <a:t>ysgogi</a:t>
            </a:r>
            <a:r>
              <a:rPr lang="en-GB" sz="3200" dirty="0"/>
              <a:t> plant.</a:t>
            </a:r>
            <a:endParaRPr lang="en-GB" sz="3200" dirty="0">
              <a:cs typeface="Calibri" panose="020F0502020204030204"/>
            </a:endParaRPr>
          </a:p>
          <a:p>
            <a:pPr marL="227965" indent="-227965" fontAlgn="base" hangingPunct="0"/>
            <a:r>
              <a:rPr lang="en-GB" sz="3200" dirty="0"/>
              <a:t>Addo </a:t>
            </a:r>
            <a:r>
              <a:rPr lang="en-GB" sz="3200" dirty="0" err="1"/>
              <a:t>gwobrau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creu</a:t>
            </a:r>
            <a:r>
              <a:rPr lang="en-GB" sz="3200" dirty="0"/>
              <a:t> </a:t>
            </a:r>
            <a:r>
              <a:rPr lang="en-GB" sz="3200" dirty="0" err="1"/>
              <a:t>ufudd</a:t>
            </a:r>
            <a:r>
              <a:rPr lang="en-GB" sz="3200" dirty="0"/>
              <a:t>–</a:t>
            </a:r>
            <a:r>
              <a:rPr lang="en-GB" sz="3200" dirty="0" err="1"/>
              <a:t>dod</a:t>
            </a:r>
            <a:r>
              <a:rPr lang="en-GB" sz="3200" dirty="0"/>
              <a:t> </a:t>
            </a:r>
            <a:r>
              <a:rPr lang="en-GB" sz="3200" dirty="0" err="1"/>
              <a:t>dros</a:t>
            </a:r>
            <a:r>
              <a:rPr lang="en-GB" sz="3200" dirty="0"/>
              <a:t> </a:t>
            </a:r>
            <a:r>
              <a:rPr lang="en-GB" sz="3200" dirty="0" err="1"/>
              <a:t>dro</a:t>
            </a:r>
            <a:endParaRPr lang="en-GB" sz="3200" dirty="0">
              <a:cs typeface="Calibri" panose="020F0502020204030204"/>
            </a:endParaRPr>
          </a:p>
          <a:p>
            <a:pPr marL="227965" indent="-227965" fontAlgn="base" hangingPunct="0"/>
            <a:r>
              <a:rPr lang="en-GB" sz="3200" dirty="0" err="1"/>
              <a:t>Anghofio</a:t>
            </a:r>
            <a:r>
              <a:rPr lang="en-GB" sz="3200" dirty="0"/>
              <a:t> bod </a:t>
            </a:r>
            <a:r>
              <a:rPr lang="en-GB" sz="3200" dirty="0" err="1"/>
              <a:t>graddau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bodoli</a:t>
            </a:r>
            <a:endParaRPr lang="en-GB" sz="3200" dirty="0">
              <a:cs typeface="Calibri" panose="020F0502020204030204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886500" y="1637214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US" sz="3200" i="1" dirty="0">
                <a:hlinkClick r:id="rId4"/>
              </a:rPr>
              <a:t>Alfie Kohn- </a:t>
            </a:r>
            <a:r>
              <a:rPr lang="en-US" sz="3200" i="1" dirty="0"/>
              <a:t>theorist</a:t>
            </a:r>
          </a:p>
          <a:p>
            <a:pPr fontAlgn="base" hangingPunct="0"/>
            <a:r>
              <a:rPr lang="en-GB" sz="3200" i="1" dirty="0"/>
              <a:t>Questions teachers’ reliance on motivational prizes</a:t>
            </a:r>
          </a:p>
          <a:p>
            <a:pPr fontAlgn="base" hangingPunct="0"/>
            <a:r>
              <a:rPr lang="en-GB" sz="3200" i="1" dirty="0"/>
              <a:t>Promising rewards creates temporary obedience</a:t>
            </a:r>
          </a:p>
          <a:p>
            <a:pPr fontAlgn="base" hangingPunct="0"/>
            <a:r>
              <a:rPr lang="en-GB" sz="3200" i="1" dirty="0"/>
              <a:t>Forget grades exist</a:t>
            </a:r>
          </a:p>
        </p:txBody>
      </p:sp>
    </p:spTree>
    <p:extLst>
      <p:ext uri="{BB962C8B-B14F-4D97-AF65-F5344CB8AC3E}">
        <p14:creationId xmlns:p14="http://schemas.microsoft.com/office/powerpoint/2010/main" val="30599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350" b="1" dirty="0" err="1"/>
              <a:t>Beirniadaeth</a:t>
            </a:r>
            <a:r>
              <a:rPr lang="en-GB" sz="4350" b="1" dirty="0"/>
              <a:t> / </a:t>
            </a:r>
            <a:r>
              <a:rPr lang="en-GB" sz="4350" b="1" i="1" dirty="0"/>
              <a:t>Criticism </a:t>
            </a:r>
            <a:endParaRPr lang="en-GB" sz="4350" b="1" i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dirty="0"/>
              <a:t>Mae Dan Willingham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gwneud</a:t>
            </a:r>
            <a:r>
              <a:rPr lang="en-GB" sz="2750" dirty="0"/>
              <a:t> </a:t>
            </a:r>
            <a:r>
              <a:rPr lang="en-GB" sz="2750" dirty="0" err="1"/>
              <a:t>nifer</a:t>
            </a:r>
            <a:r>
              <a:rPr lang="en-GB" sz="2750" dirty="0"/>
              <a:t> o </a:t>
            </a:r>
            <a:r>
              <a:rPr lang="en-GB" sz="2750" dirty="0" err="1"/>
              <a:t>sylwadau</a:t>
            </a:r>
            <a:r>
              <a:rPr lang="en-GB" sz="2750" dirty="0"/>
              <a:t> </a:t>
            </a:r>
            <a:r>
              <a:rPr lang="en-GB" sz="2750" dirty="0" err="1"/>
              <a:t>beirniadol</a:t>
            </a:r>
            <a:r>
              <a:rPr lang="en-GB" sz="2750" dirty="0"/>
              <a:t> am </a:t>
            </a:r>
            <a:r>
              <a:rPr lang="en-GB" sz="2750" dirty="0" err="1"/>
              <a:t>syniadau</a:t>
            </a:r>
            <a:r>
              <a:rPr lang="en-GB" sz="2750" dirty="0"/>
              <a:t> Kohn. </a:t>
            </a:r>
            <a:endParaRPr lang="en-US" dirty="0"/>
          </a:p>
          <a:p>
            <a:pPr marL="227965" indent="-227965"/>
            <a:r>
              <a:rPr lang="en-GB" sz="2750" dirty="0" err="1"/>
              <a:t>Cip-ddarllenwch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erthygl</a:t>
            </a:r>
            <a:r>
              <a:rPr lang="en-GB" sz="2750" dirty="0"/>
              <a:t> </a:t>
            </a:r>
            <a:r>
              <a:rPr lang="en-GB" sz="2750" dirty="0" err="1"/>
              <a:t>isod</a:t>
            </a:r>
            <a:r>
              <a:rPr lang="en-GB" sz="2750" dirty="0"/>
              <a:t> ac </a:t>
            </a:r>
            <a:r>
              <a:rPr lang="en-GB" sz="2750" dirty="0" err="1"/>
              <a:t>lluniwch</a:t>
            </a:r>
            <a:r>
              <a:rPr lang="en-GB" sz="2750" dirty="0"/>
              <a:t> </a:t>
            </a:r>
            <a:r>
              <a:rPr lang="en-GB" sz="2750" dirty="0" err="1"/>
              <a:t>restr</a:t>
            </a:r>
            <a:r>
              <a:rPr lang="en-GB" sz="2750" dirty="0"/>
              <a:t> </a:t>
            </a:r>
            <a:r>
              <a:rPr lang="en-GB" sz="2750" dirty="0" err="1"/>
              <a:t>o’r</a:t>
            </a:r>
            <a:r>
              <a:rPr lang="en-GB" sz="2750" dirty="0"/>
              <a:t> </a:t>
            </a:r>
            <a:r>
              <a:rPr lang="en-GB" sz="2750" dirty="0" err="1"/>
              <a:t>beirniadaethau</a:t>
            </a:r>
            <a:r>
              <a:rPr lang="en-GB" sz="2750" dirty="0"/>
              <a:t>. 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dirty="0">
                <a:hlinkClick r:id="rId3"/>
              </a:rPr>
              <a:t>http://blogs.britannica.com/2009/02/alfie-kohn-is-bad-for-you-and-dangerous-for-your-children/</a:t>
            </a:r>
            <a:r>
              <a:rPr lang="en-GB" dirty="0"/>
              <a:t> </a:t>
            </a:r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Dan Willingham makes a number of criticisms of Kohn’s ideas. </a:t>
            </a:r>
          </a:p>
          <a:p>
            <a:r>
              <a:rPr lang="en-GB" i="1" dirty="0"/>
              <a:t>Skim read the following article and make a list of criticisms.</a:t>
            </a:r>
          </a:p>
          <a:p>
            <a:r>
              <a:rPr lang="en-GB" i="1" dirty="0">
                <a:hlinkClick r:id="rId3"/>
              </a:rPr>
              <a:t>http://blogs.britannica.com/2009/02/alfie-kohn-is-bad-for-you-and-dangerous-for-your-children/</a:t>
            </a:r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640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42426" y="190038"/>
            <a:ext cx="10969943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350" b="1" dirty="0" err="1"/>
              <a:t>Llyfryddiaeth</a:t>
            </a:r>
            <a:r>
              <a:rPr lang="en-GB" sz="4350" b="1" dirty="0"/>
              <a:t> / Bibliography</a:t>
            </a:r>
            <a:endParaRPr lang="en-GB" sz="4350" b="1" dirty="0">
              <a:cs typeface="Calibri Light"/>
            </a:endParaRP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526913" y="1268414"/>
            <a:ext cx="10969943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Aubrey, K. &amp; Riley, A. (2016) Understanding and Using Educational Theories. Sage: London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Brandt, R., (1995) Punished by rewards? A conversation with Alfie Kohn. </a:t>
            </a:r>
            <a:r>
              <a:rPr lang="en-GB" sz="1800" i="1" dirty="0"/>
              <a:t>Educational Leadership, </a:t>
            </a:r>
            <a:r>
              <a:rPr lang="en-GB" sz="1800" b="1" dirty="0"/>
              <a:t>53</a:t>
            </a:r>
            <a:r>
              <a:rPr lang="en-GB" sz="1800" dirty="0"/>
              <a:t>(1), pp. 13 </a:t>
            </a:r>
            <a:r>
              <a:rPr lang="en-GB" sz="1800"/>
              <a:t>(accessed 17.7.19)</a:t>
            </a:r>
            <a:endParaRPr lang="en-GB" altLang="en-US" sz="1200" b="1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>
                <a:ea typeface="ＭＳ Ｐゴシック" pitchFamily="34" charset="-128"/>
              </a:rPr>
              <a:t>Llywodraeth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 – </a:t>
            </a:r>
            <a:r>
              <a:rPr lang="en-GB" altLang="en-US" sz="1800" dirty="0" err="1">
                <a:ea typeface="ＭＳ Ｐゴシック" pitchFamily="34" charset="-128"/>
              </a:rPr>
              <a:t>Dysgu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: </a:t>
            </a:r>
            <a:r>
              <a:rPr lang="en-GB" altLang="en-US" sz="1800" dirty="0" err="1">
                <a:ea typeface="ＭＳ Ｐゴシック" pitchFamily="34" charset="-128"/>
              </a:rPr>
              <a:t>Ymddygiad</a:t>
            </a:r>
            <a:r>
              <a:rPr lang="en-GB" altLang="en-US" sz="1800" dirty="0">
                <a:ea typeface="ＭＳ Ｐゴシック" pitchFamily="34" charset="-128"/>
              </a:rPr>
              <a:t>. Available at </a:t>
            </a:r>
            <a:r>
              <a:rPr lang="en-GB" altLang="en-US" sz="1800" dirty="0">
                <a:ea typeface="ＭＳ Ｐゴシック" pitchFamily="34" charset="-128"/>
                <a:hlinkClick r:id="rId3"/>
              </a:rPr>
              <a:t>http://learning.wales.gov.uk/resources/improvementareas/behaviourandattendance/behaviour/?skip=1&amp;lang=cy</a:t>
            </a:r>
            <a:r>
              <a:rPr lang="en-GB" altLang="en-US" sz="1800" dirty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>
                <a:ea typeface="ＭＳ Ｐゴシック" pitchFamily="34" charset="-128"/>
              </a:rPr>
              <a:t>Llywodraeth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 (2012) </a:t>
            </a:r>
            <a:r>
              <a:rPr lang="en-GB" altLang="en-US" sz="1800" dirty="0" err="1">
                <a:ea typeface="ＭＳ Ｐゴシック" pitchFamily="34" charset="-128"/>
              </a:rPr>
              <a:t>Llawlyfr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ar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Reoli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Ymddygiad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ar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gyfer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Ysgolion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Gynradd</a:t>
            </a:r>
            <a:r>
              <a:rPr lang="en-GB" altLang="en-US" sz="1800" dirty="0">
                <a:ea typeface="ＭＳ Ｐゴシック" pitchFamily="34" charset="-128"/>
              </a:rPr>
              <a:t>. Available at 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http://wales.gov.uk/docs/dcells/publications/120713primarycy.pdf</a:t>
            </a:r>
            <a:r>
              <a:rPr lang="en-GB" altLang="en-US" sz="1800" dirty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(2007) </a:t>
            </a:r>
            <a:r>
              <a:rPr lang="en-GB" altLang="en-US" sz="1800" i="1" dirty="0">
                <a:ea typeface="ＭＳ Ｐゴシック" pitchFamily="34" charset="-128"/>
              </a:rPr>
              <a:t>Behaviour Management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(2012) </a:t>
            </a:r>
            <a:r>
              <a:rPr lang="en-GB" altLang="en-US" sz="1800" i="1" dirty="0">
                <a:ea typeface="ＭＳ Ｐゴシック" pitchFamily="34" charset="-128"/>
              </a:rPr>
              <a:t>Classroom Behaviour 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(2009) </a:t>
            </a:r>
            <a:r>
              <a:rPr lang="en-GB" altLang="en-US" sz="1800" i="1" dirty="0">
                <a:ea typeface="ＭＳ Ｐゴシック" pitchFamily="34" charset="-128"/>
              </a:rPr>
              <a:t>How to Manage Children’s Challenging Behaviour 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Welsh Government - Learning Wales: Behaviour. Available at </a:t>
            </a:r>
            <a:r>
              <a:rPr lang="en-GB" altLang="en-US" sz="1800" dirty="0">
                <a:ea typeface="ＭＳ Ｐゴシック" pitchFamily="34" charset="-128"/>
                <a:hlinkClick r:id="rId5"/>
              </a:rPr>
              <a:t>http://learning.wales.gov.uk/resources/improvementareas/behaviourandattendance/behaviour/?lang=en</a:t>
            </a:r>
            <a:r>
              <a:rPr lang="en-GB" altLang="en-US" sz="1800" dirty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Welsh Government (2012) Practical Approaches to Behaviour Management in the Classroom. Available at </a:t>
            </a:r>
            <a:r>
              <a:rPr lang="en-GB" altLang="en-US" sz="1800" dirty="0">
                <a:ea typeface="ＭＳ Ｐゴシック" pitchFamily="34" charset="-128"/>
                <a:hlinkClick r:id="rId6"/>
              </a:rPr>
              <a:t>http://wales.gov.uk/docs/dcells/publications/120713primaryen.pdf</a:t>
            </a:r>
            <a:r>
              <a:rPr lang="en-GB" altLang="en-US" sz="1800" dirty="0">
                <a:ea typeface="ＭＳ Ｐゴシック" pitchFamily="34" charset="-128"/>
              </a:rPr>
              <a:t> (Accessed 08.07.17)   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</p:txBody>
      </p:sp>
    </p:spTree>
    <p:extLst>
      <p:ext uri="{BB962C8B-B14F-4D97-AF65-F5344CB8AC3E}">
        <p14:creationId xmlns:p14="http://schemas.microsoft.com/office/powerpoint/2010/main" val="2880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1E5067-B9B5-4C65-BDB6-A44F504CC188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87976339-b2f2-475f-bce4-3bdd3c5bdf03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E5D71CA-0F3A-408B-AAC3-AB57B6BAB4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C8E222-B69D-4A6E-8DE4-1F15BCC47C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2698</Words>
  <Application>Microsoft Office PowerPoint</Application>
  <PresentationFormat>Custom</PresentationFormat>
  <Paragraphs>274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ＭＳ Ｐゴシック</vt:lpstr>
      <vt:lpstr>Arial</vt:lpstr>
      <vt:lpstr>Calibri</vt:lpstr>
      <vt:lpstr>Calibri Light</vt:lpstr>
      <vt:lpstr>Century Gothic</vt:lpstr>
      <vt:lpstr>Wingdings 3</vt:lpstr>
      <vt:lpstr>Office Theme</vt:lpstr>
      <vt:lpstr> Hinsoddau Dysgu Learning Climates</vt:lpstr>
      <vt:lpstr>Deilliannau Dysgu / Learning Outcomes </vt:lpstr>
      <vt:lpstr>Deilliannau Dysgu / Learning Outcomes </vt:lpstr>
      <vt:lpstr>Deilliannau Dysgu / Learning Outcomes </vt:lpstr>
      <vt:lpstr>Deilliannau Dysgu / Learning Outcomes </vt:lpstr>
      <vt:lpstr>Heddiw / Today</vt:lpstr>
      <vt:lpstr>Damcaniaethau dysgu perthnasol/Related learning theories</vt:lpstr>
      <vt:lpstr>Ymddygiadol / Behavioural</vt:lpstr>
      <vt:lpstr>Cyflyru clasurol / Classical conditioning </vt:lpstr>
      <vt:lpstr>Cyflyru gweithredol / Operant conditioning</vt:lpstr>
      <vt:lpstr>How might this theory apply in the classroom? Sut ellir cymhwyso'r ddamcaniaeth hon yn y dosbarth? </vt:lpstr>
      <vt:lpstr> </vt:lpstr>
      <vt:lpstr>Gwybyddol                                         Cognitive </vt:lpstr>
      <vt:lpstr>Damcaniaeth Gwybyddol / Cognitive Theory</vt:lpstr>
      <vt:lpstr>Damcaniaeth Dynol                    Humanist Theory</vt:lpstr>
      <vt:lpstr>Esiampl Ymarferol / Practical Example</vt:lpstr>
      <vt:lpstr>PowerPoint Presentation</vt:lpstr>
      <vt:lpstr>Tasg                                            Task </vt:lpstr>
      <vt:lpstr>                           Sut mae hyn yn edrych yn y dosbarth?         How does this look in the classroom? </vt:lpstr>
      <vt:lpstr>Systematig                                   Systematic</vt:lpstr>
      <vt:lpstr>PowerPoint Presentation</vt:lpstr>
      <vt:lpstr>Bronfenbrenner</vt:lpstr>
      <vt:lpstr>Sut mae hyn yn gweithio yn ymarferol?                                    How might this work in practice? </vt:lpstr>
      <vt:lpstr>Sut mae hyn yn edrych yn y dosbarth?                                    How does this look in the classroom?                       </vt:lpstr>
      <vt:lpstr>     Seicodeinameg                                       Psychodynamic               </vt:lpstr>
      <vt:lpstr> Sut mae hyn yn edrych yn y dosbarth?                                  How does this look in the classroom?</vt:lpstr>
      <vt:lpstr>Dysgu cymdeithasol / Social learning</vt:lpstr>
      <vt:lpstr> Sut allai hyn edrych?                      How this might look?</vt:lpstr>
      <vt:lpstr> Darllen ehangach a safbwynt beirniadol Further reading and a critical viewpoint</vt:lpstr>
      <vt:lpstr>Beirniadaeth / Criticism </vt:lpstr>
      <vt:lpstr>Llyfryddiaeth /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Hinsoddau Dysgu Learning Climates</dc:title>
  <dc:creator/>
  <cp:lastModifiedBy/>
  <cp:revision>869</cp:revision>
  <dcterms:created xsi:type="dcterms:W3CDTF">2015-01-04T10:10:18Z</dcterms:created>
  <dcterms:modified xsi:type="dcterms:W3CDTF">2020-11-15T15:30:11Z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  <property fmtid="{D5CDD505-2E9C-101B-9397-08002B2CF9AE}" pid="3" name="ContentTypeId">
    <vt:lpwstr>0x010100BB7943C12CE8B24B9C948E5FBAF57B3A</vt:lpwstr>
  </property>
</Properties>
</file>