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0"/>
  </p:notesMasterIdLst>
  <p:sldIdLst>
    <p:sldId id="256" r:id="rId5"/>
    <p:sldId id="261" r:id="rId6"/>
    <p:sldId id="258" r:id="rId7"/>
    <p:sldId id="260" r:id="rId8"/>
    <p:sldId id="264" r:id="rId9"/>
    <p:sldId id="259" r:id="rId10"/>
    <p:sldId id="275" r:id="rId11"/>
    <p:sldId id="276" r:id="rId12"/>
    <p:sldId id="279" r:id="rId13"/>
    <p:sldId id="272" r:id="rId14"/>
    <p:sldId id="278" r:id="rId15"/>
    <p:sldId id="273" r:id="rId16"/>
    <p:sldId id="286" r:id="rId17"/>
    <p:sldId id="287" r:id="rId18"/>
    <p:sldId id="268" r:id="rId19"/>
    <p:sldId id="262" r:id="rId20"/>
    <p:sldId id="263" r:id="rId21"/>
    <p:sldId id="265" r:id="rId22"/>
    <p:sldId id="266" r:id="rId23"/>
    <p:sldId id="283" r:id="rId24"/>
    <p:sldId id="284" r:id="rId25"/>
    <p:sldId id="282" r:id="rId26"/>
    <p:sldId id="277" r:id="rId27"/>
    <p:sldId id="285" r:id="rId28"/>
    <p:sldId id="281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1428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262A8-4CBB-4F42-B3C9-58B826D37B7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37732B-946F-4027-8ABD-27BABB9354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09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701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563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687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962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500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10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493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450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981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831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319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8B635-2496-2943-A8C8-3E375FD6AB7B}" type="datetimeFigureOut">
              <a:rPr lang="en-US" smtClean="0"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53DB4A-5D0A-6D48-BCA7-03EEA80F0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338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nbc.com/video/2019/10/23/aoc-questions-facebook-ceo-mark-zuckerberg-on-fact-checking-political-ads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s://www.youtube.com/watch?time_continue=4&amp;v=BdQRECe37K0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own.edu/academics/science-and-technology-studies/framework-making-ethical-decis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" y="1056005"/>
            <a:ext cx="8983980" cy="2616835"/>
          </a:xfrm>
        </p:spPr>
        <p:txBody>
          <a:bodyPr>
            <a:normAutofit/>
          </a:bodyPr>
          <a:lstStyle/>
          <a:p>
            <a:r>
              <a:rPr lang="en-GB" sz="96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Next Steps</a:t>
            </a:r>
            <a:endParaRPr lang="en-GB" sz="60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886200"/>
            <a:ext cx="7962900" cy="2407920"/>
          </a:xfrm>
        </p:spPr>
        <p:txBody>
          <a:bodyPr>
            <a:normAutofit/>
          </a:bodyPr>
          <a:lstStyle/>
          <a:p>
            <a:r>
              <a:rPr lang="en-GB" sz="5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 critical approach to job searching</a:t>
            </a:r>
            <a:endParaRPr lang="en-GB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331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this session…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Developing a </a:t>
            </a:r>
            <a:r>
              <a:rPr lang="en-GB" b="1" dirty="0" smtClean="0"/>
              <a:t>rationale</a:t>
            </a:r>
            <a:r>
              <a:rPr lang="en-GB" dirty="0" smtClean="0"/>
              <a:t> for job searching based on your </a:t>
            </a:r>
            <a:r>
              <a:rPr lang="en-GB" b="1" dirty="0" smtClean="0"/>
              <a:t>values</a:t>
            </a:r>
            <a:r>
              <a:rPr lang="en-GB" dirty="0" smtClean="0"/>
              <a:t>, aspirations, needs and </a:t>
            </a:r>
            <a:r>
              <a:rPr lang="en-GB" b="1" dirty="0" smtClean="0"/>
              <a:t>strengths</a:t>
            </a:r>
          </a:p>
          <a:p>
            <a:r>
              <a:rPr lang="en-GB" dirty="0" smtClean="0"/>
              <a:t>Developing a critical approach to researching job roles: matching </a:t>
            </a:r>
            <a:r>
              <a:rPr lang="en-GB" b="1" dirty="0" smtClean="0"/>
              <a:t>ethics and values</a:t>
            </a:r>
          </a:p>
          <a:p>
            <a:r>
              <a:rPr lang="en-GB" dirty="0" smtClean="0"/>
              <a:t>Consider your </a:t>
            </a:r>
            <a:r>
              <a:rPr lang="en-GB" b="1" dirty="0" smtClean="0"/>
              <a:t>personal strengths </a:t>
            </a:r>
            <a:r>
              <a:rPr lang="en-GB" dirty="0" smtClean="0"/>
              <a:t>in relation to employment opportunities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32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74168"/>
            <a:ext cx="8229600" cy="1143000"/>
          </a:xfrm>
        </p:spPr>
        <p:txBody>
          <a:bodyPr>
            <a:noAutofit/>
          </a:bodyPr>
          <a:lstStyle/>
          <a:p>
            <a:r>
              <a:rPr lang="en-GB" sz="72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Rationale</a:t>
            </a:r>
            <a:endParaRPr lang="en-GB" sz="8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56874" y="1596610"/>
            <a:ext cx="7848927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3600" dirty="0" smtClean="0"/>
          </a:p>
          <a:p>
            <a:pPr algn="ctr"/>
            <a:r>
              <a:rPr lang="en-GB" sz="3600" dirty="0" smtClean="0"/>
              <a:t>[rash-uh-</a:t>
            </a:r>
            <a:r>
              <a:rPr lang="en-GB" sz="3600" dirty="0" err="1" smtClean="0"/>
              <a:t>nal</a:t>
            </a:r>
            <a:r>
              <a:rPr lang="en-GB" sz="3600" dirty="0" smtClean="0"/>
              <a:t>]  Noun</a:t>
            </a:r>
          </a:p>
          <a:p>
            <a:endParaRPr lang="en-GB" sz="3600" dirty="0" smtClean="0"/>
          </a:p>
          <a:p>
            <a:pPr marL="514350" indent="-514350">
              <a:buAutoNum type="arabicPeriod"/>
            </a:pPr>
            <a:r>
              <a:rPr lang="en-GB" sz="3600" dirty="0" smtClean="0"/>
              <a:t>the fundamental reason or reasons serving to account for something.</a:t>
            </a:r>
          </a:p>
          <a:p>
            <a:endParaRPr lang="en-GB" sz="3600" dirty="0" smtClean="0"/>
          </a:p>
          <a:p>
            <a:r>
              <a:rPr lang="en-GB" sz="3600" dirty="0" smtClean="0"/>
              <a:t>2.a statement of reasons.</a:t>
            </a:r>
          </a:p>
          <a:p>
            <a:endParaRPr lang="en-GB" sz="3600" dirty="0" smtClean="0"/>
          </a:p>
          <a:p>
            <a:r>
              <a:rPr lang="en-GB" sz="3600" dirty="0" smtClean="0"/>
              <a:t>3.a reasoned exposition of principles.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35313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 things you might want and why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7765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Money for: food, clothing, accommodation, dependents, transport, holidays, equipment, qualifications/ training saving? Minimum£??k</a:t>
            </a:r>
          </a:p>
          <a:p>
            <a:r>
              <a:rPr lang="en-GB" dirty="0" smtClean="0"/>
              <a:t>Working patterns- family commitments, sports, social, religion, health/ wellbeing?</a:t>
            </a:r>
          </a:p>
          <a:p>
            <a:r>
              <a:rPr lang="en-GB" dirty="0" smtClean="0"/>
              <a:t>Location – family, friends, facilities, environment, cost of living, cultural, social</a:t>
            </a:r>
          </a:p>
          <a:p>
            <a:r>
              <a:rPr lang="en-GB" dirty="0" smtClean="0"/>
              <a:t>Professional development- increase mobility, improve job security, personal satisfaction, internal promotion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89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Other things you might want… 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520" y="1184321"/>
            <a:ext cx="8501280" cy="513681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A big/ small employing organisation</a:t>
            </a:r>
          </a:p>
          <a:p>
            <a:r>
              <a:rPr lang="en-GB" dirty="0" smtClean="0"/>
              <a:t>Working with a specific group</a:t>
            </a:r>
          </a:p>
          <a:p>
            <a:r>
              <a:rPr lang="en-GB" dirty="0" smtClean="0"/>
              <a:t>Using specific skills</a:t>
            </a:r>
          </a:p>
          <a:p>
            <a:r>
              <a:rPr lang="en-GB" dirty="0" smtClean="0"/>
              <a:t>Not having to do certain things</a:t>
            </a:r>
          </a:p>
          <a:p>
            <a:r>
              <a:rPr lang="en-GB" dirty="0" smtClean="0"/>
              <a:t>Permanent or temporary</a:t>
            </a:r>
          </a:p>
          <a:p>
            <a:r>
              <a:rPr lang="en-GB" dirty="0" smtClean="0"/>
              <a:t>Part or full time</a:t>
            </a:r>
          </a:p>
          <a:p>
            <a:r>
              <a:rPr lang="en-GB" dirty="0" smtClean="0"/>
              <a:t>Pension</a:t>
            </a:r>
          </a:p>
          <a:p>
            <a:r>
              <a:rPr lang="en-GB" dirty="0" smtClean="0"/>
              <a:t>Accommodation- food, cleaning </a:t>
            </a:r>
          </a:p>
          <a:p>
            <a:r>
              <a:rPr lang="en-GB" dirty="0" smtClean="0"/>
              <a:t>CPD opportunities</a:t>
            </a:r>
          </a:p>
          <a:p>
            <a:r>
              <a:rPr lang="en-GB" dirty="0" smtClean="0"/>
              <a:t>Health insurance</a:t>
            </a:r>
          </a:p>
          <a:p>
            <a:r>
              <a:rPr lang="en-GB" dirty="0"/>
              <a:t>Specific working practices</a:t>
            </a:r>
          </a:p>
          <a:p>
            <a:r>
              <a:rPr lang="en-GB" dirty="0" smtClean="0"/>
              <a:t>Ethical principles</a:t>
            </a:r>
          </a:p>
          <a:p>
            <a:r>
              <a:rPr lang="en-GB" dirty="0" smtClean="0"/>
              <a:t>…?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6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67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Your personal rationale</a:t>
            </a:r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86940"/>
            <a:ext cx="8229600" cy="4525963"/>
          </a:xfrm>
        </p:spPr>
        <p:txBody>
          <a:bodyPr/>
          <a:lstStyle/>
          <a:p>
            <a:r>
              <a:rPr lang="en-GB" dirty="0" smtClean="0"/>
              <a:t>List 10 things you want from a job: be as specific as possible</a:t>
            </a:r>
          </a:p>
          <a:p>
            <a:r>
              <a:rPr lang="en-GB" dirty="0" smtClean="0"/>
              <a:t>Put them in rank order, most important first</a:t>
            </a:r>
          </a:p>
          <a:p>
            <a:r>
              <a:rPr lang="en-GB" dirty="0" smtClean="0"/>
              <a:t>Underline any that you wont compromise on:</a:t>
            </a:r>
          </a:p>
          <a:p>
            <a:pPr marL="0" indent="0">
              <a:buNone/>
            </a:pPr>
            <a:r>
              <a:rPr lang="en-GB" dirty="0" smtClean="0"/>
              <a:t>Essential or desirable criteria </a:t>
            </a:r>
          </a:p>
          <a:p>
            <a:r>
              <a:rPr lang="en-GB" dirty="0" smtClean="0"/>
              <a:t>Briefly, state why you want them</a:t>
            </a:r>
          </a:p>
        </p:txBody>
      </p:sp>
    </p:spTree>
    <p:extLst>
      <p:ext uri="{BB962C8B-B14F-4D97-AF65-F5344CB8AC3E}">
        <p14:creationId xmlns:p14="http://schemas.microsoft.com/office/powerpoint/2010/main" val="347416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34376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Come </a:t>
            </a:r>
            <a:r>
              <a:rPr lang="en-GB" sz="3600" dirty="0"/>
              <a:t>together and identify the top ten in order of priority for the whole </a:t>
            </a:r>
            <a:r>
              <a:rPr lang="en-GB" sz="3600" dirty="0" smtClean="0"/>
              <a:t>group </a:t>
            </a:r>
            <a:r>
              <a:rPr lang="en-GB" sz="3600" dirty="0"/>
              <a:t/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" b="11404"/>
          <a:stretch/>
        </p:blipFill>
        <p:spPr>
          <a:xfrm>
            <a:off x="510540" y="1877376"/>
            <a:ext cx="7734300" cy="498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42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8660" y="949325"/>
            <a:ext cx="7772400" cy="1470025"/>
          </a:xfrm>
        </p:spPr>
        <p:txBody>
          <a:bodyPr>
            <a:noAutofit/>
          </a:bodyPr>
          <a:lstStyle/>
          <a:p>
            <a:r>
              <a:rPr lang="en-GB" sz="8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Ethics</a:t>
            </a:r>
            <a:r>
              <a:rPr lang="en-GB" sz="8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and </a:t>
            </a:r>
            <a:r>
              <a:rPr lang="en-GB" sz="8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</a:rPr>
              <a:t>Values</a:t>
            </a:r>
            <a:r>
              <a:rPr lang="en-GB" sz="8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endParaRPr lang="en-GB" sz="8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08660" y="2834640"/>
            <a:ext cx="7772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accent6">
                    <a:lumMod val="75000"/>
                  </a:schemeClr>
                </a:solidFill>
              </a:rPr>
              <a:t>Ethics</a:t>
            </a:r>
            <a:r>
              <a:rPr lang="en-GB" sz="4000" dirty="0"/>
              <a:t> determine what is right, </a:t>
            </a:r>
            <a:endParaRPr lang="en-GB" sz="4000" dirty="0" smtClean="0"/>
          </a:p>
          <a:p>
            <a:pPr algn="ctr"/>
            <a:r>
              <a:rPr lang="en-GB" sz="4000" b="1" dirty="0">
                <a:solidFill>
                  <a:srgbClr val="00B050"/>
                </a:solidFill>
              </a:rPr>
              <a:t>V</a:t>
            </a:r>
            <a:r>
              <a:rPr lang="en-GB" sz="4000" b="1" dirty="0" smtClean="0">
                <a:solidFill>
                  <a:srgbClr val="00B050"/>
                </a:solidFill>
              </a:rPr>
              <a:t>alues</a:t>
            </a:r>
            <a:r>
              <a:rPr lang="en-GB" sz="4000" dirty="0" smtClean="0"/>
              <a:t> </a:t>
            </a:r>
            <a:r>
              <a:rPr lang="en-GB" sz="4000" dirty="0"/>
              <a:t>determine what is important.</a:t>
            </a:r>
          </a:p>
        </p:txBody>
      </p:sp>
    </p:spTree>
    <p:extLst>
      <p:ext uri="{BB962C8B-B14F-4D97-AF65-F5344CB8AC3E}">
        <p14:creationId xmlns:p14="http://schemas.microsoft.com/office/powerpoint/2010/main" val="849156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58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Ethics:</a:t>
            </a:r>
            <a:endParaRPr lang="en-GB" sz="6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998220"/>
            <a:ext cx="8557260" cy="5334000"/>
          </a:xfrm>
        </p:spPr>
        <p:txBody>
          <a:bodyPr>
            <a:normAutofit fontScale="55000" lnSpcReduction="20000"/>
          </a:bodyPr>
          <a:lstStyle/>
          <a:p>
            <a:r>
              <a:rPr lang="en-GB" sz="4000" dirty="0" smtClean="0"/>
              <a:t>A </a:t>
            </a:r>
            <a:r>
              <a:rPr lang="en-GB" sz="4000" dirty="0"/>
              <a:t>system of moral principles. </a:t>
            </a:r>
          </a:p>
          <a:p>
            <a:r>
              <a:rPr lang="en-GB" sz="4000" dirty="0" smtClean="0"/>
              <a:t>Is </a:t>
            </a:r>
            <a:r>
              <a:rPr lang="en-GB" sz="4000" dirty="0"/>
              <a:t>concerned with other people's interests</a:t>
            </a:r>
            <a:endParaRPr lang="en-GB" sz="4800" dirty="0"/>
          </a:p>
          <a:p>
            <a:r>
              <a:rPr lang="en-GB" sz="4000" dirty="0" smtClean="0"/>
              <a:t>Provide standards </a:t>
            </a:r>
            <a:r>
              <a:rPr lang="en-GB" sz="4000" dirty="0"/>
              <a:t>for </a:t>
            </a:r>
            <a:r>
              <a:rPr lang="en-GB" sz="4000" dirty="0" smtClean="0"/>
              <a:t>behaviour </a:t>
            </a:r>
            <a:r>
              <a:rPr lang="en-GB" sz="4000" dirty="0"/>
              <a:t>that helps us decide how </a:t>
            </a:r>
            <a:r>
              <a:rPr lang="en-GB" sz="4000" dirty="0" smtClean="0"/>
              <a:t>to </a:t>
            </a:r>
            <a:r>
              <a:rPr lang="en-GB" sz="4000" dirty="0"/>
              <a:t>act in a range of situations. </a:t>
            </a:r>
            <a:endParaRPr lang="en-GB" dirty="0" smtClean="0"/>
          </a:p>
          <a:p>
            <a:r>
              <a:rPr lang="en-GB" sz="4000" dirty="0" smtClean="0"/>
              <a:t>Is </a:t>
            </a:r>
            <a:r>
              <a:rPr lang="en-GB" sz="4000" dirty="0"/>
              <a:t>all about making choices, and about providing reasons why we should make these choices</a:t>
            </a:r>
            <a:r>
              <a:rPr lang="en-GB" sz="4000" dirty="0" smtClean="0"/>
              <a:t>.</a:t>
            </a:r>
            <a:r>
              <a:rPr lang="en-GB" sz="4000" dirty="0"/>
              <a:t> What is appropriate conduct, language etc. </a:t>
            </a:r>
            <a:endParaRPr lang="en-GB" sz="4000" dirty="0" smtClean="0"/>
          </a:p>
          <a:p>
            <a:r>
              <a:rPr lang="en-GB" sz="4000" dirty="0" smtClean="0"/>
              <a:t>Ethics </a:t>
            </a:r>
            <a:r>
              <a:rPr lang="en-GB" sz="4000" dirty="0"/>
              <a:t>are what a person should do, concerning rights, obligations, fairness, benefits to society and so on.</a:t>
            </a:r>
          </a:p>
          <a:p>
            <a:r>
              <a:rPr lang="en-GB" sz="4000" dirty="0" smtClean="0"/>
              <a:t>Are </a:t>
            </a:r>
            <a:r>
              <a:rPr lang="en-GB" sz="4000" dirty="0"/>
              <a:t>established by a group or </a:t>
            </a:r>
            <a:r>
              <a:rPr lang="en-GB" sz="4000" dirty="0" smtClean="0"/>
              <a:t>culture standards that govern behaviour.</a:t>
            </a:r>
            <a:r>
              <a:rPr lang="en-GB" sz="4000" dirty="0"/>
              <a:t> </a:t>
            </a:r>
            <a:endParaRPr lang="en-GB" sz="4000" dirty="0" smtClean="0"/>
          </a:p>
          <a:p>
            <a:r>
              <a:rPr lang="en-GB" sz="4000" dirty="0" smtClean="0"/>
              <a:t>Provide </a:t>
            </a:r>
            <a:r>
              <a:rPr lang="en-GB" sz="4000" dirty="0"/>
              <a:t>a framework </a:t>
            </a:r>
            <a:r>
              <a:rPr lang="en-GB" sz="4000" dirty="0" smtClean="0"/>
              <a:t>to classify actions and motives as </a:t>
            </a:r>
            <a:r>
              <a:rPr lang="en-GB" sz="4000" dirty="0"/>
              <a:t>ethical or </a:t>
            </a:r>
            <a:r>
              <a:rPr lang="en-GB" sz="4000" dirty="0" smtClean="0"/>
              <a:t>unethical: right </a:t>
            </a:r>
            <a:r>
              <a:rPr lang="en-GB" sz="4000" dirty="0"/>
              <a:t>or </a:t>
            </a:r>
            <a:r>
              <a:rPr lang="en-GB" sz="4000" dirty="0" smtClean="0"/>
              <a:t>wrong; </a:t>
            </a:r>
            <a:r>
              <a:rPr lang="en-GB" sz="4000" dirty="0"/>
              <a:t>as </a:t>
            </a:r>
            <a:r>
              <a:rPr lang="en-GB" sz="4000" dirty="0" smtClean="0"/>
              <a:t>: </a:t>
            </a:r>
            <a:r>
              <a:rPr lang="en-GB" sz="4000" dirty="0"/>
              <a:t>good or </a:t>
            </a:r>
            <a:r>
              <a:rPr lang="en-GB" sz="4000" dirty="0" smtClean="0"/>
              <a:t>evil; </a:t>
            </a:r>
            <a:r>
              <a:rPr lang="en-GB" sz="4000" dirty="0"/>
              <a:t>just or </a:t>
            </a:r>
            <a:r>
              <a:rPr lang="en-GB" sz="4000" dirty="0" smtClean="0"/>
              <a:t>unjust</a:t>
            </a:r>
            <a:r>
              <a:rPr lang="en-GB" sz="4000" dirty="0"/>
              <a:t>, fair or </a:t>
            </a:r>
            <a:r>
              <a:rPr lang="en-GB" sz="4000" dirty="0" smtClean="0"/>
              <a:t>unfair. </a:t>
            </a:r>
          </a:p>
          <a:p>
            <a:pPr marL="0" indent="0">
              <a:buNone/>
            </a:pPr>
            <a:endParaRPr lang="en-GB" sz="3400" dirty="0" smtClean="0"/>
          </a:p>
          <a:p>
            <a:pPr marL="0" indent="0">
              <a:buNone/>
            </a:pPr>
            <a:r>
              <a:rPr lang="en-GB" sz="3800" dirty="0" smtClean="0"/>
              <a:t>An </a:t>
            </a:r>
            <a:r>
              <a:rPr lang="en-GB" sz="3800" dirty="0"/>
              <a:t>organisation’s ethics protect the interests of its stakeholders, e.g. clients, employees, governing bodies or society.</a:t>
            </a:r>
          </a:p>
          <a:p>
            <a:pPr marL="0" indent="0">
              <a:buNone/>
            </a:pPr>
            <a:endParaRPr lang="en-GB" sz="3400" dirty="0" smtClean="0"/>
          </a:p>
          <a:p>
            <a:r>
              <a:rPr lang="en-GB" sz="4500" b="1" dirty="0" smtClean="0"/>
              <a:t>What </a:t>
            </a:r>
            <a:r>
              <a:rPr lang="en-GB" sz="4500" b="1" dirty="0"/>
              <a:t>are the ethics of an employer? </a:t>
            </a:r>
            <a:endParaRPr lang="en-GB" sz="45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87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657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Influences on ethics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Ethics </a:t>
            </a:r>
            <a:r>
              <a:rPr lang="en-GB" dirty="0"/>
              <a:t>are not </a:t>
            </a:r>
            <a:r>
              <a:rPr lang="en-GB" dirty="0" smtClean="0"/>
              <a:t>absolute; they </a:t>
            </a:r>
            <a:r>
              <a:rPr lang="en-GB" dirty="0"/>
              <a:t>can be influenced by many factors.</a:t>
            </a:r>
          </a:p>
          <a:p>
            <a:r>
              <a:rPr lang="en-GB" b="1" dirty="0"/>
              <a:t>Individual factors</a:t>
            </a:r>
            <a:r>
              <a:rPr lang="en-GB" dirty="0"/>
              <a:t>: the characters of the </a:t>
            </a:r>
            <a:r>
              <a:rPr lang="en-GB" dirty="0" smtClean="0"/>
              <a:t>people </a:t>
            </a:r>
            <a:r>
              <a:rPr lang="en-GB" dirty="0"/>
              <a:t>who make the ethical </a:t>
            </a:r>
            <a:r>
              <a:rPr lang="en-GB" dirty="0" smtClean="0"/>
              <a:t>decisions</a:t>
            </a:r>
          </a:p>
          <a:p>
            <a:r>
              <a:rPr lang="en-GB" b="1" dirty="0" smtClean="0"/>
              <a:t>Situational </a:t>
            </a:r>
            <a:r>
              <a:rPr lang="en-GB" b="1" dirty="0"/>
              <a:t>factors</a:t>
            </a:r>
            <a:r>
              <a:rPr lang="en-GB" dirty="0"/>
              <a:t>: the features of the context which determine whether the individual will make an ethical decision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22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US" sz="67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</a:rPr>
              <a:t>Values</a:t>
            </a:r>
            <a:r>
              <a:rPr lang="en-US" sz="6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</a:rPr>
              <a:t/>
            </a:r>
            <a:br>
              <a:rPr lang="en-US" sz="6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</a:rPr>
            </a:b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Values</a:t>
            </a:r>
            <a:r>
              <a:rPr lang="en-GB" dirty="0"/>
              <a:t> refer to the </a:t>
            </a:r>
            <a:r>
              <a:rPr lang="en-GB" i="1" dirty="0" smtClean="0">
                <a:solidFill>
                  <a:srgbClr val="00B050"/>
                </a:solidFill>
              </a:rPr>
              <a:t>personal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i="1" dirty="0" smtClean="0">
                <a:solidFill>
                  <a:srgbClr val="00B050"/>
                </a:solidFill>
              </a:rPr>
              <a:t>beliefs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smtClean="0"/>
              <a:t>on </a:t>
            </a:r>
            <a:r>
              <a:rPr lang="en-GB" dirty="0"/>
              <a:t>which an individual makes judgements and choices in life and </a:t>
            </a:r>
            <a:r>
              <a:rPr lang="en-GB" dirty="0" smtClean="0"/>
              <a:t>lead us to behave in a particular manner. </a:t>
            </a:r>
          </a:p>
          <a:p>
            <a:r>
              <a:rPr lang="en-GB" dirty="0" smtClean="0"/>
              <a:t>Values </a:t>
            </a:r>
            <a:r>
              <a:rPr lang="en-GB" dirty="0"/>
              <a:t>are our priorities in </a:t>
            </a:r>
            <a:r>
              <a:rPr lang="en-GB" dirty="0" smtClean="0"/>
              <a:t>life; our emotional </a:t>
            </a:r>
            <a:r>
              <a:rPr lang="en-GB" dirty="0"/>
              <a:t>state of mind </a:t>
            </a:r>
            <a:r>
              <a:rPr lang="en-GB" dirty="0" smtClean="0"/>
              <a:t>is directly affected by them. </a:t>
            </a:r>
            <a:endParaRPr lang="en-GB" dirty="0"/>
          </a:p>
          <a:p>
            <a:r>
              <a:rPr lang="en-GB" dirty="0"/>
              <a:t>If you understand an individual’s values, you can easily identify what is important for them.</a:t>
            </a:r>
          </a:p>
          <a:p>
            <a:r>
              <a:rPr lang="en-GB" dirty="0"/>
              <a:t>Do you know your own values?</a:t>
            </a:r>
          </a:p>
        </p:txBody>
      </p:sp>
    </p:spTree>
    <p:extLst>
      <p:ext uri="{BB962C8B-B14F-4D97-AF65-F5344CB8AC3E}">
        <p14:creationId xmlns:p14="http://schemas.microsoft.com/office/powerpoint/2010/main" val="287763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algn="l"/>
            <a:r>
              <a:rPr lang="en-GB" dirty="0" smtClean="0"/>
              <a:t>				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Ethics </a:t>
            </a:r>
            <a:r>
              <a:rPr lang="en-GB" dirty="0" smtClean="0"/>
              <a:t>				</a:t>
            </a:r>
            <a:r>
              <a:rPr lang="en-GB" b="1" dirty="0" smtClean="0">
                <a:solidFill>
                  <a:srgbClr val="00B050"/>
                </a:solidFill>
              </a:rPr>
              <a:t>Values</a:t>
            </a:r>
            <a:endParaRPr lang="en-GB" b="1" dirty="0">
              <a:solidFill>
                <a:srgbClr val="00B05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1136269"/>
              </p:ext>
            </p:extLst>
          </p:nvPr>
        </p:nvGraphicFramePr>
        <p:xfrm>
          <a:off x="209550" y="1143000"/>
          <a:ext cx="8724900" cy="5520327"/>
        </p:xfrm>
        <a:graphic>
          <a:graphicData uri="http://schemas.openxmlformats.org/drawingml/2006/table">
            <a:tbl>
              <a:tblPr/>
              <a:tblGrid>
                <a:gridCol w="2010732">
                  <a:extLst>
                    <a:ext uri="{9D8B030D-6E8A-4147-A177-3AD203B41FA5}">
                      <a16:colId xmlns:a16="http://schemas.microsoft.com/office/drawing/2014/main" val="327310702"/>
                    </a:ext>
                  </a:extLst>
                </a:gridCol>
                <a:gridCol w="3262308">
                  <a:extLst>
                    <a:ext uri="{9D8B030D-6E8A-4147-A177-3AD203B41FA5}">
                      <a16:colId xmlns:a16="http://schemas.microsoft.com/office/drawing/2014/main" val="3646386224"/>
                    </a:ext>
                  </a:extLst>
                </a:gridCol>
                <a:gridCol w="3451860">
                  <a:extLst>
                    <a:ext uri="{9D8B030D-6E8A-4147-A177-3AD203B41FA5}">
                      <a16:colId xmlns:a16="http://schemas.microsoft.com/office/drawing/2014/main" val="3985095391"/>
                    </a:ext>
                  </a:extLst>
                </a:gridCol>
              </a:tblGrid>
              <a:tr h="1409701"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effectLst/>
                        </a:rPr>
                        <a:t>Meaning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The </a:t>
                      </a:r>
                      <a:r>
                        <a:rPr lang="en-GB" sz="2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guidelines for </a:t>
                      </a:r>
                      <a:r>
                        <a:rPr lang="en-GB" sz="2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conduct </a:t>
                      </a:r>
                      <a:r>
                        <a:rPr lang="en-GB" sz="2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that address question about </a:t>
                      </a:r>
                      <a:endParaRPr lang="en-GB" sz="2200" dirty="0" smtClean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  <a:p>
                      <a:pPr algn="l" fontAlgn="t"/>
                      <a:r>
                        <a:rPr lang="en-GB" sz="2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morality</a:t>
                      </a:r>
                      <a:endParaRPr lang="en-GB" sz="220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 smtClean="0">
                          <a:solidFill>
                            <a:srgbClr val="00B050"/>
                          </a:solidFill>
                          <a:effectLst/>
                        </a:rPr>
                        <a:t>The </a:t>
                      </a:r>
                      <a:r>
                        <a:rPr lang="en-GB" sz="2200" dirty="0">
                          <a:solidFill>
                            <a:srgbClr val="00B050"/>
                          </a:solidFill>
                          <a:effectLst/>
                        </a:rPr>
                        <a:t>principles and </a:t>
                      </a:r>
                      <a:r>
                        <a:rPr lang="en-GB" sz="2200" dirty="0" smtClean="0">
                          <a:solidFill>
                            <a:srgbClr val="00B050"/>
                          </a:solidFill>
                          <a:effectLst/>
                        </a:rPr>
                        <a:t>ideals </a:t>
                      </a:r>
                      <a:r>
                        <a:rPr lang="en-GB" sz="2200" dirty="0">
                          <a:solidFill>
                            <a:srgbClr val="00B050"/>
                          </a:solidFill>
                          <a:effectLst/>
                        </a:rPr>
                        <a:t>that </a:t>
                      </a:r>
                      <a:r>
                        <a:rPr lang="en-GB" sz="2200" dirty="0" smtClean="0">
                          <a:solidFill>
                            <a:srgbClr val="00B050"/>
                          </a:solidFill>
                          <a:effectLst/>
                        </a:rPr>
                        <a:t>individuals use to judge what </a:t>
                      </a:r>
                      <a:r>
                        <a:rPr lang="en-GB" sz="2200" dirty="0">
                          <a:solidFill>
                            <a:srgbClr val="00B050"/>
                          </a:solidFill>
                          <a:effectLst/>
                        </a:rPr>
                        <a:t>is </a:t>
                      </a:r>
                      <a:r>
                        <a:rPr lang="en-GB" sz="2200" dirty="0" smtClean="0">
                          <a:solidFill>
                            <a:srgbClr val="00B050"/>
                          </a:solidFill>
                          <a:effectLst/>
                        </a:rPr>
                        <a:t>important</a:t>
                      </a:r>
                      <a:r>
                        <a:rPr lang="en-GB" sz="2200" baseline="0" dirty="0" smtClean="0">
                          <a:solidFill>
                            <a:srgbClr val="00B050"/>
                          </a:solidFill>
                          <a:effectLst/>
                        </a:rPr>
                        <a:t> to them</a:t>
                      </a:r>
                      <a:endParaRPr lang="en-GB" sz="2200" dirty="0">
                        <a:solidFill>
                          <a:srgbClr val="00B050"/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3273154"/>
                  </a:ext>
                </a:extLst>
              </a:tr>
              <a:tr h="528918"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>
                          <a:effectLst/>
                        </a:rPr>
                        <a:t>What are they?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Systems </a:t>
                      </a:r>
                      <a:r>
                        <a:rPr lang="en-GB" sz="2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of moral </a:t>
                      </a:r>
                      <a:r>
                        <a:rPr lang="en-GB" sz="2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principles</a:t>
                      </a:r>
                      <a:endParaRPr lang="en-GB" sz="220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rgbClr val="00B050"/>
                          </a:solidFill>
                          <a:effectLst/>
                        </a:rPr>
                        <a:t>Stimuli for </a:t>
                      </a:r>
                      <a:r>
                        <a:rPr lang="en-GB" sz="2200" dirty="0" smtClean="0">
                          <a:solidFill>
                            <a:srgbClr val="00B050"/>
                          </a:solidFill>
                          <a:effectLst/>
                        </a:rPr>
                        <a:t>thinking</a:t>
                      </a:r>
                      <a:endParaRPr lang="en-GB" sz="2200" dirty="0">
                        <a:solidFill>
                          <a:srgbClr val="00B050"/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9468108"/>
                  </a:ext>
                </a:extLst>
              </a:tr>
              <a:tr h="374667"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>
                          <a:effectLst/>
                        </a:rPr>
                        <a:t>Consistency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Uniform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rgbClr val="00B050"/>
                          </a:solidFill>
                          <a:effectLst/>
                        </a:rPr>
                        <a:t>Differs from person to person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7944909"/>
                  </a:ext>
                </a:extLst>
              </a:tr>
              <a:tr h="1011779"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>
                          <a:effectLst/>
                        </a:rPr>
                        <a:t>Tells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What is morally correct or incorrect, in the given </a:t>
                      </a:r>
                      <a:r>
                        <a:rPr lang="en-GB" sz="2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situation</a:t>
                      </a:r>
                      <a:endParaRPr lang="en-GB" sz="220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rgbClr val="00B050"/>
                          </a:solidFill>
                          <a:effectLst/>
                        </a:rPr>
                        <a:t>What we want to do or </a:t>
                      </a:r>
                      <a:r>
                        <a:rPr lang="en-GB" sz="2200" dirty="0" smtClean="0">
                          <a:solidFill>
                            <a:srgbClr val="00B050"/>
                          </a:solidFill>
                          <a:effectLst/>
                        </a:rPr>
                        <a:t>achieve</a:t>
                      </a:r>
                      <a:endParaRPr lang="en-GB" sz="2200" dirty="0">
                        <a:solidFill>
                          <a:srgbClr val="00B050"/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3033152"/>
                  </a:ext>
                </a:extLst>
              </a:tr>
              <a:tr h="709524"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effectLst/>
                        </a:rPr>
                        <a:t>Determines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Extent of rightness or wrongness of our </a:t>
                      </a:r>
                      <a:r>
                        <a:rPr lang="en-GB" sz="2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options</a:t>
                      </a:r>
                      <a:endParaRPr lang="en-GB" sz="220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rgbClr val="00B050"/>
                          </a:solidFill>
                          <a:effectLst/>
                        </a:rPr>
                        <a:t>Level of importance.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2609717"/>
                  </a:ext>
                </a:extLst>
              </a:tr>
              <a:tr h="709524"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 smtClean="0">
                          <a:effectLst/>
                        </a:rPr>
                        <a:t>Locust</a:t>
                      </a:r>
                      <a:endParaRPr lang="en-GB" sz="2200" dirty="0"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External</a:t>
                      </a:r>
                      <a:endParaRPr lang="en-GB" sz="2200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 smtClean="0">
                          <a:solidFill>
                            <a:srgbClr val="00B050"/>
                          </a:solidFill>
                          <a:effectLst/>
                        </a:rPr>
                        <a:t>Internal </a:t>
                      </a:r>
                      <a:endParaRPr lang="en-GB" sz="2200" dirty="0">
                        <a:solidFill>
                          <a:srgbClr val="00B050"/>
                        </a:solidFill>
                        <a:effectLst/>
                      </a:endParaRP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8377037"/>
                  </a:ext>
                </a:extLst>
              </a:tr>
              <a:tr h="699440"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>
                          <a:effectLst/>
                        </a:rPr>
                        <a:t>What it does?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Constrains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200" dirty="0">
                          <a:solidFill>
                            <a:srgbClr val="00B050"/>
                          </a:solidFill>
                          <a:effectLst/>
                        </a:rPr>
                        <a:t>Motivates</a:t>
                      </a:r>
                    </a:p>
                  </a:txBody>
                  <a:tcPr marL="26844" marR="26844" marT="26844" marB="26844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78888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870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Tucker’s 5 Questions…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4000" b="1" dirty="0"/>
              <a:t>Is it </a:t>
            </a:r>
            <a:r>
              <a:rPr lang="en-GB" sz="4000" b="1" dirty="0" smtClean="0"/>
              <a:t>profitable?</a:t>
            </a:r>
            <a:r>
              <a:rPr lang="en-GB" sz="4000" dirty="0"/>
              <a:t> </a:t>
            </a:r>
            <a:endParaRPr lang="en-GB" sz="40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 smtClean="0"/>
              <a:t>Is </a:t>
            </a:r>
            <a:r>
              <a:rPr lang="en-GB" sz="4000" b="1" dirty="0"/>
              <a:t>it </a:t>
            </a:r>
            <a:r>
              <a:rPr lang="en-GB" sz="4000" b="1" dirty="0" smtClean="0"/>
              <a:t>legal?</a:t>
            </a:r>
            <a:r>
              <a:rPr lang="en-GB" sz="4000" dirty="0"/>
              <a:t> </a:t>
            </a:r>
            <a:endParaRPr lang="en-GB" sz="40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 smtClean="0"/>
              <a:t>Is </a:t>
            </a:r>
            <a:r>
              <a:rPr lang="en-GB" sz="4000" b="1" dirty="0"/>
              <a:t>it </a:t>
            </a:r>
            <a:r>
              <a:rPr lang="en-GB" sz="4000" b="1" dirty="0" smtClean="0"/>
              <a:t>fair?</a:t>
            </a:r>
            <a:r>
              <a:rPr lang="en-GB" sz="4000" dirty="0"/>
              <a:t> </a:t>
            </a:r>
            <a:endParaRPr lang="en-GB" sz="40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 smtClean="0"/>
              <a:t>Is </a:t>
            </a:r>
            <a:r>
              <a:rPr lang="en-GB" sz="4000" b="1" dirty="0"/>
              <a:t>it </a:t>
            </a:r>
            <a:r>
              <a:rPr lang="en-GB" sz="4000" b="1" dirty="0" smtClean="0"/>
              <a:t>right?</a:t>
            </a:r>
            <a:r>
              <a:rPr lang="en-GB" sz="4000" dirty="0"/>
              <a:t> </a:t>
            </a:r>
            <a:endParaRPr lang="en-GB" sz="40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 smtClean="0"/>
              <a:t>Is </a:t>
            </a:r>
            <a:r>
              <a:rPr lang="en-GB" sz="4000" b="1" dirty="0"/>
              <a:t>it sustainable or environmentally sound?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71190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65760" y="1"/>
            <a:ext cx="8587740" cy="646331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3"/>
                </a:solidFill>
                <a:hlinkClick r:id="rId3"/>
              </a:rPr>
              <a:t>https://www.cnbc.com/video/2019/10/23/aoc-questions-facebook-ceo-mark-zuckerberg-on-fact-checking-political-ads.html</a:t>
            </a:r>
            <a:endParaRPr lang="en-GB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0517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Due Diligence</a:t>
            </a:r>
            <a:endParaRPr lang="en-GB" sz="66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51520" cy="479298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i="1" dirty="0"/>
              <a:t>due diligence</a:t>
            </a:r>
            <a:r>
              <a:rPr lang="en-GB" dirty="0"/>
              <a:t> check is a thorough investigation to identify, evaluate and verify all available information on an individual or entity.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Such </a:t>
            </a:r>
            <a:r>
              <a:rPr lang="en-GB" dirty="0"/>
              <a:t>checks are especially important when you’re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considering </a:t>
            </a:r>
            <a:r>
              <a:rPr lang="en-GB" dirty="0"/>
              <a:t>a prospective business partnership or new commercial relationship.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By </a:t>
            </a:r>
            <a:r>
              <a:rPr lang="en-GB" dirty="0"/>
              <a:t>conducting comprehensive due diligence checks through a reliable source, you can be more informed and confident in your business dealings</a:t>
            </a:r>
            <a:r>
              <a:rPr lang="en-GB" dirty="0" smtClean="0"/>
              <a:t>.</a:t>
            </a:r>
          </a:p>
          <a:p>
            <a:pPr marL="0" indent="0" algn="r">
              <a:buNone/>
            </a:pPr>
            <a:r>
              <a:rPr lang="en-GB" sz="2600" dirty="0" smtClean="0"/>
              <a:t>(LexisNexis, 2019)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05404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287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Developing a critical approach to researching job roles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13999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How can you tell whether the employer is likely to meet your needs?</a:t>
            </a:r>
          </a:p>
          <a:p>
            <a:pPr marL="0" indent="0">
              <a:buNone/>
            </a:pPr>
            <a:r>
              <a:rPr lang="en-GB" dirty="0" smtClean="0"/>
              <a:t>Will an employers ethical stance compromise your personal values?</a:t>
            </a:r>
          </a:p>
          <a:p>
            <a:pPr marL="0" indent="0">
              <a:buNone/>
            </a:pPr>
            <a:r>
              <a:rPr lang="en-GB" dirty="0" smtClean="0"/>
              <a:t>You need to research from as many perspectives as possible, i.e., be critical.</a:t>
            </a:r>
          </a:p>
          <a:p>
            <a:pPr marL="0" indent="0">
              <a:buNone/>
            </a:pPr>
            <a:r>
              <a:rPr lang="en-GB" dirty="0" smtClean="0"/>
              <a:t>Different perspectives???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5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Exercise due diligence!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07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Perspectives…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Employer </a:t>
            </a:r>
          </a:p>
          <a:p>
            <a:r>
              <a:rPr lang="en-GB" dirty="0" smtClean="0"/>
              <a:t>Client – commissioning agent/ end user</a:t>
            </a:r>
          </a:p>
          <a:p>
            <a:r>
              <a:rPr lang="en-GB" dirty="0" smtClean="0"/>
              <a:t>Employee</a:t>
            </a:r>
          </a:p>
          <a:p>
            <a:r>
              <a:rPr lang="en-GB" dirty="0" smtClean="0"/>
              <a:t>Future/ Previous </a:t>
            </a:r>
            <a:r>
              <a:rPr lang="en-GB" dirty="0"/>
              <a:t>E</a:t>
            </a:r>
            <a:r>
              <a:rPr lang="en-GB" dirty="0" smtClean="0"/>
              <a:t>mployer</a:t>
            </a:r>
          </a:p>
          <a:p>
            <a:r>
              <a:rPr lang="en-GB" dirty="0" smtClean="0"/>
              <a:t>Community</a:t>
            </a:r>
          </a:p>
          <a:p>
            <a:r>
              <a:rPr lang="en-GB" dirty="0" smtClean="0"/>
              <a:t>Environmental</a:t>
            </a:r>
          </a:p>
          <a:p>
            <a:r>
              <a:rPr lang="en-GB" dirty="0" smtClean="0"/>
              <a:t>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57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Places to look...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10640"/>
            <a:ext cx="8229600" cy="530352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Website</a:t>
            </a:r>
          </a:p>
          <a:p>
            <a:r>
              <a:rPr lang="en-GB" dirty="0" smtClean="0"/>
              <a:t>Social media </a:t>
            </a:r>
          </a:p>
          <a:p>
            <a:r>
              <a:rPr lang="en-GB" dirty="0" smtClean="0"/>
              <a:t>Forums- trip adviser?</a:t>
            </a:r>
          </a:p>
          <a:p>
            <a:r>
              <a:rPr lang="en-GB" dirty="0" smtClean="0"/>
              <a:t>Governing bodies/ accreditation/ membership</a:t>
            </a:r>
          </a:p>
          <a:p>
            <a:r>
              <a:rPr lang="en-GB" dirty="0" smtClean="0"/>
              <a:t>AALS/ </a:t>
            </a:r>
            <a:r>
              <a:rPr lang="en-GB" dirty="0" err="1" smtClean="0"/>
              <a:t>OfStEd</a:t>
            </a:r>
            <a:r>
              <a:rPr lang="en-GB" dirty="0" smtClean="0"/>
              <a:t>/ </a:t>
            </a:r>
            <a:r>
              <a:rPr lang="en-GB" dirty="0" err="1" smtClean="0"/>
              <a:t>Estyn</a:t>
            </a:r>
            <a:endParaRPr lang="en-GB" dirty="0" smtClean="0"/>
          </a:p>
          <a:p>
            <a:r>
              <a:rPr lang="en-GB" dirty="0" smtClean="0"/>
              <a:t>Partner/ affiliated organisations</a:t>
            </a:r>
          </a:p>
          <a:p>
            <a:r>
              <a:rPr lang="en-GB" dirty="0" smtClean="0"/>
              <a:t>News media</a:t>
            </a:r>
          </a:p>
          <a:p>
            <a:r>
              <a:rPr lang="en-GB" dirty="0" smtClean="0"/>
              <a:t>Annual reports- accounts/ directors/ governance</a:t>
            </a:r>
          </a:p>
          <a:p>
            <a:r>
              <a:rPr lang="en-GB" dirty="0" smtClean="0"/>
              <a:t>Inspection documents</a:t>
            </a:r>
          </a:p>
          <a:p>
            <a:r>
              <a:rPr lang="en-GB" dirty="0" smtClean="0"/>
              <a:t>Job advertisements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1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to look for…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41396"/>
            <a:ext cx="8229600" cy="537938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Annual reports/ Inspection documents</a:t>
            </a:r>
          </a:p>
          <a:p>
            <a:r>
              <a:rPr lang="en-GB" dirty="0" smtClean="0"/>
              <a:t>Policy documents</a:t>
            </a:r>
          </a:p>
          <a:p>
            <a:r>
              <a:rPr lang="en-GB" dirty="0" smtClean="0"/>
              <a:t>Photos- kit, venues, practices</a:t>
            </a:r>
          </a:p>
          <a:p>
            <a:r>
              <a:rPr lang="en-GB" dirty="0" smtClean="0"/>
              <a:t>Timetables</a:t>
            </a:r>
          </a:p>
          <a:p>
            <a:r>
              <a:rPr lang="en-GB" dirty="0" smtClean="0"/>
              <a:t>Prices</a:t>
            </a:r>
          </a:p>
          <a:p>
            <a:r>
              <a:rPr lang="en-GB" dirty="0" smtClean="0"/>
              <a:t>Occupancy</a:t>
            </a:r>
          </a:p>
          <a:p>
            <a:r>
              <a:rPr lang="en-GB" dirty="0" smtClean="0"/>
              <a:t>Working practices</a:t>
            </a:r>
          </a:p>
          <a:p>
            <a:r>
              <a:rPr lang="en-GB" dirty="0" smtClean="0"/>
              <a:t>Gaps in provision</a:t>
            </a:r>
          </a:p>
          <a:p>
            <a:r>
              <a:rPr lang="en-GB" dirty="0" smtClean="0"/>
              <a:t>Potential questions for interview</a:t>
            </a:r>
          </a:p>
          <a:p>
            <a:r>
              <a:rPr lang="en-GB" dirty="0" smtClean="0"/>
              <a:t>Things </a:t>
            </a:r>
            <a:r>
              <a:rPr lang="en-GB" dirty="0"/>
              <a:t>t</a:t>
            </a:r>
            <a:r>
              <a:rPr lang="en-GB" dirty="0" smtClean="0"/>
              <a:t>o emphasise in CV/ letter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07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70C0"/>
                </a:solidFill>
                <a:latin typeface="Swiss721BT-Heavy"/>
              </a:rPr>
              <a:t>Take a journey of </a:t>
            </a:r>
            <a:r>
              <a:rPr lang="en-GB" sz="48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70C0"/>
                </a:solidFill>
                <a:latin typeface="Swiss721BT-Heavy"/>
              </a:rPr>
              <a:t>self-discovery</a:t>
            </a:r>
            <a:endParaRPr lang="en-GB" sz="48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68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i="1" dirty="0" smtClean="0">
              <a:solidFill>
                <a:srgbClr val="7D8788"/>
              </a:solidFill>
              <a:latin typeface="Swiss721BT-LightItalic"/>
            </a:endParaRPr>
          </a:p>
          <a:p>
            <a:pPr marL="0" indent="0" algn="ctr">
              <a:buNone/>
            </a:pPr>
            <a:r>
              <a:rPr lang="en-GB" sz="4800" i="1" dirty="0" smtClean="0">
                <a:solidFill>
                  <a:srgbClr val="7D8788"/>
                </a:solidFill>
                <a:latin typeface="Swiss721BT-LightItalic"/>
              </a:rPr>
              <a:t>“He </a:t>
            </a:r>
            <a:r>
              <a:rPr lang="en-GB" sz="4800" i="1" dirty="0">
                <a:solidFill>
                  <a:srgbClr val="7D8788"/>
                </a:solidFill>
                <a:latin typeface="Swiss721BT-LightItalic"/>
              </a:rPr>
              <a:t>who knows </a:t>
            </a:r>
            <a:r>
              <a:rPr lang="en-GB" sz="4800" i="1" dirty="0" smtClean="0">
                <a:solidFill>
                  <a:srgbClr val="7D8788"/>
                </a:solidFill>
                <a:latin typeface="Swiss721BT-LightItalic"/>
              </a:rPr>
              <a:t>others </a:t>
            </a:r>
            <a:r>
              <a:rPr lang="en-GB" sz="4800" i="1" dirty="0">
                <a:solidFill>
                  <a:srgbClr val="7D8788"/>
                </a:solidFill>
                <a:latin typeface="Swiss721BT-LightItalic"/>
              </a:rPr>
              <a:t>is learned</a:t>
            </a:r>
          </a:p>
          <a:p>
            <a:pPr marL="0" indent="0" algn="ctr">
              <a:buNone/>
            </a:pPr>
            <a:r>
              <a:rPr lang="en-GB" sz="4800" i="1" dirty="0">
                <a:solidFill>
                  <a:srgbClr val="7D8788"/>
                </a:solidFill>
                <a:latin typeface="Swiss721BT-LightItalic"/>
              </a:rPr>
              <a:t>He who knows himself is </a:t>
            </a:r>
            <a:r>
              <a:rPr lang="en-GB" sz="4800" i="1" dirty="0" smtClean="0">
                <a:solidFill>
                  <a:srgbClr val="7D8788"/>
                </a:solidFill>
                <a:latin typeface="Swiss721BT-LightItalic"/>
              </a:rPr>
              <a:t>wise”</a:t>
            </a:r>
            <a:endParaRPr lang="en-GB" sz="4800" i="1" dirty="0">
              <a:solidFill>
                <a:srgbClr val="7D8788"/>
              </a:solidFill>
              <a:latin typeface="Swiss721BT-LightItalic"/>
            </a:endParaRPr>
          </a:p>
          <a:p>
            <a:pPr marL="0" indent="0" algn="r">
              <a:buNone/>
            </a:pPr>
            <a:endParaRPr lang="en-GB" sz="2400" dirty="0" smtClean="0">
              <a:solidFill>
                <a:srgbClr val="000000"/>
              </a:solidFill>
              <a:latin typeface="Swiss721BT-Heavy"/>
            </a:endParaRPr>
          </a:p>
          <a:p>
            <a:pPr marL="0" indent="0" algn="r">
              <a:buNone/>
            </a:pPr>
            <a:r>
              <a:rPr lang="en-GB" sz="2400" dirty="0" smtClean="0">
                <a:solidFill>
                  <a:srgbClr val="000000"/>
                </a:solidFill>
                <a:latin typeface="Swiss721BT-Heavy"/>
              </a:rPr>
              <a:t>Lao-tzu (601 BC- 531BC)</a:t>
            </a:r>
            <a:endParaRPr lang="en-GB" sz="2400" dirty="0">
              <a:solidFill>
                <a:srgbClr val="000000"/>
              </a:solidFill>
              <a:latin typeface="Swiss721BT-Heavy"/>
            </a:endParaRPr>
          </a:p>
        </p:txBody>
      </p:sp>
    </p:spTree>
    <p:extLst>
      <p:ext uri="{BB962C8B-B14F-4D97-AF65-F5344CB8AC3E}">
        <p14:creationId xmlns:p14="http://schemas.microsoft.com/office/powerpoint/2010/main" val="221020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61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70C0"/>
                </a:solidFill>
                <a:latin typeface="Swiss721BT-Heavy"/>
              </a:rPr>
              <a:t>How to develop personal potential</a:t>
            </a:r>
            <a:r>
              <a:rPr lang="en-GB" dirty="0">
                <a:solidFill>
                  <a:srgbClr val="7D8788"/>
                </a:solidFill>
                <a:latin typeface="Swiss721BT-Heavy"/>
              </a:rPr>
              <a:t/>
            </a:r>
            <a:br>
              <a:rPr lang="en-GB" dirty="0">
                <a:solidFill>
                  <a:srgbClr val="7D8788"/>
                </a:solidFill>
                <a:latin typeface="Swiss721BT-Heavy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14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rgbClr val="000000"/>
                </a:solidFill>
                <a:latin typeface="Swiss721BT-Roman"/>
              </a:rPr>
              <a:t>Examine </a:t>
            </a:r>
            <a:r>
              <a:rPr lang="en-GB" dirty="0">
                <a:solidFill>
                  <a:srgbClr val="000000"/>
                </a:solidFill>
                <a:latin typeface="Swiss721BT-Roman"/>
              </a:rPr>
              <a:t>the value you give yourself</a:t>
            </a:r>
          </a:p>
          <a:p>
            <a:r>
              <a:rPr lang="en-GB" dirty="0">
                <a:solidFill>
                  <a:srgbClr val="000000"/>
                </a:solidFill>
                <a:latin typeface="Swiss721BT-Roman"/>
              </a:rPr>
              <a:t>Understand your strengths and weaknesses</a:t>
            </a:r>
          </a:p>
          <a:p>
            <a:r>
              <a:rPr lang="en-GB" dirty="0">
                <a:solidFill>
                  <a:srgbClr val="000000"/>
                </a:solidFill>
                <a:latin typeface="Swiss721BT-Roman"/>
              </a:rPr>
              <a:t>Develop techniques to improve your self-confidence</a:t>
            </a:r>
          </a:p>
          <a:p>
            <a:r>
              <a:rPr lang="en-GB" dirty="0">
                <a:solidFill>
                  <a:srgbClr val="000000"/>
                </a:solidFill>
                <a:latin typeface="Swiss721BT-Roman"/>
              </a:rPr>
              <a:t>Listen to yourself and seek feedback from others</a:t>
            </a:r>
          </a:p>
          <a:p>
            <a:r>
              <a:rPr lang="en-GB" dirty="0">
                <a:solidFill>
                  <a:srgbClr val="000000"/>
                </a:solidFill>
                <a:latin typeface="Swiss721BT-Roman"/>
              </a:rPr>
              <a:t>Be open-minded about making positive changes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2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>
                <a:solidFill>
                  <a:srgbClr val="0070C0"/>
                </a:solidFill>
              </a:rPr>
              <a:t>Values in Action </a:t>
            </a:r>
            <a:endParaRPr lang="en-GB" sz="60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284220"/>
            <a:ext cx="8229600" cy="4525963"/>
          </a:xfrm>
        </p:spPr>
        <p:txBody>
          <a:bodyPr/>
          <a:lstStyle/>
          <a:p>
            <a:endParaRPr lang="en-GB" dirty="0" smtClean="0"/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The VIA Classification of 24 Character Strengths ViaCharacter.org</a:t>
            </a:r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www.youtube.com/watch?time_continue=4&amp;v=BdQRECe37K0</a:t>
            </a:r>
            <a:endParaRPr lang="en-GB" sz="2000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8941" y="1798637"/>
            <a:ext cx="4173718" cy="1973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54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inventory for Job Searches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505" y="1965961"/>
            <a:ext cx="8694227" cy="2462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048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2267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>
                <a:latin typeface="+mj-lt"/>
              </a:rPr>
              <a:t>Brown University (2019) </a:t>
            </a:r>
            <a:r>
              <a:rPr lang="en-GB" sz="1600" i="1" dirty="0" smtClean="0">
                <a:latin typeface="+mj-lt"/>
              </a:rPr>
              <a:t>A framework for making ethical considerations </a:t>
            </a:r>
            <a:r>
              <a:rPr lang="en-GB" sz="1600" dirty="0" smtClean="0">
                <a:latin typeface="+mj-lt"/>
              </a:rPr>
              <a:t>Brown</a:t>
            </a:r>
            <a:r>
              <a:rPr lang="en-GB" sz="1600" i="1" dirty="0" smtClean="0">
                <a:latin typeface="+mj-lt"/>
              </a:rPr>
              <a:t> </a:t>
            </a:r>
            <a:r>
              <a:rPr lang="en-GB" sz="1600" dirty="0" smtClean="0">
                <a:latin typeface="+mj-lt"/>
              </a:rPr>
              <a:t>University, viewed 25/10/2019, </a:t>
            </a:r>
            <a:r>
              <a:rPr lang="en-GB" sz="1600" dirty="0" smtClean="0">
                <a:latin typeface="+mj-lt"/>
                <a:hlinkClick r:id="rId2"/>
              </a:rPr>
              <a:t>https</a:t>
            </a:r>
            <a:r>
              <a:rPr lang="en-GB" sz="1600" dirty="0">
                <a:latin typeface="+mj-lt"/>
                <a:hlinkClick r:id="rId2"/>
              </a:rPr>
              <a:t>://</a:t>
            </a:r>
            <a:r>
              <a:rPr lang="en-GB" sz="1600" dirty="0" smtClean="0">
                <a:latin typeface="+mj-lt"/>
                <a:hlinkClick r:id="rId2"/>
              </a:rPr>
              <a:t>www.brown.edu/academics/science-and-technology-studies/framework-making-ethical-decisions</a:t>
            </a:r>
            <a:endParaRPr lang="en-GB" sz="1600" dirty="0" smtClean="0">
              <a:latin typeface="+mj-lt"/>
            </a:endParaRPr>
          </a:p>
          <a:p>
            <a:pPr marL="0" indent="0">
              <a:buNone/>
            </a:pPr>
            <a:r>
              <a:rPr lang="en-GB" sz="1600" dirty="0">
                <a:latin typeface="+mj-lt"/>
              </a:rPr>
              <a:t>Ng, V., Cao, M., Marsh, H.W., Tay, L. and Seligman, M.E., </a:t>
            </a:r>
            <a:r>
              <a:rPr lang="en-GB" sz="1600" dirty="0" smtClean="0">
                <a:latin typeface="+mj-lt"/>
              </a:rPr>
              <a:t>(2017</a:t>
            </a:r>
            <a:r>
              <a:rPr lang="en-GB" sz="1600" dirty="0">
                <a:latin typeface="+mj-lt"/>
              </a:rPr>
              <a:t>)</a:t>
            </a:r>
            <a:r>
              <a:rPr lang="en-GB" sz="1600" dirty="0" smtClean="0">
                <a:latin typeface="+mj-lt"/>
              </a:rPr>
              <a:t> “The </a:t>
            </a:r>
            <a:r>
              <a:rPr lang="en-GB" sz="1600" dirty="0">
                <a:latin typeface="+mj-lt"/>
              </a:rPr>
              <a:t>factor structure of the Values in Action Inventory of Strengths (VIA-IS): An item-level exploratory structural equation </a:t>
            </a:r>
            <a:r>
              <a:rPr lang="en-GB" sz="1600" dirty="0" smtClean="0">
                <a:latin typeface="+mj-lt"/>
              </a:rPr>
              <a:t>modelling </a:t>
            </a:r>
            <a:r>
              <a:rPr lang="en-GB" sz="1600" dirty="0">
                <a:latin typeface="+mj-lt"/>
              </a:rPr>
              <a:t>(ESEM) </a:t>
            </a:r>
            <a:r>
              <a:rPr lang="en-GB" sz="1600" dirty="0" err="1" smtClean="0">
                <a:latin typeface="+mj-lt"/>
              </a:rPr>
              <a:t>bifactor</a:t>
            </a:r>
            <a:r>
              <a:rPr lang="en-GB" sz="1600" dirty="0" smtClean="0">
                <a:latin typeface="+mj-lt"/>
              </a:rPr>
              <a:t> analysis”,</a:t>
            </a:r>
            <a:r>
              <a:rPr lang="en-GB" sz="1600" dirty="0">
                <a:latin typeface="+mj-lt"/>
              </a:rPr>
              <a:t> </a:t>
            </a:r>
            <a:r>
              <a:rPr lang="en-GB" sz="1600" i="1" dirty="0">
                <a:latin typeface="+mj-lt"/>
              </a:rPr>
              <a:t>Psychological </a:t>
            </a:r>
            <a:r>
              <a:rPr lang="en-GB" sz="1600" i="1" dirty="0" smtClean="0">
                <a:latin typeface="+mj-lt"/>
              </a:rPr>
              <a:t>Assessment</a:t>
            </a:r>
            <a:r>
              <a:rPr lang="en-GB" sz="1600" dirty="0">
                <a:latin typeface="+mj-lt"/>
              </a:rPr>
              <a:t>, </a:t>
            </a:r>
            <a:r>
              <a:rPr lang="en-GB" sz="1600" i="1" dirty="0">
                <a:latin typeface="+mj-lt"/>
              </a:rPr>
              <a:t>29</a:t>
            </a:r>
            <a:r>
              <a:rPr lang="en-GB" sz="1600" dirty="0">
                <a:latin typeface="+mj-lt"/>
              </a:rPr>
              <a:t>(8), p.1053.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2478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1" ma:contentTypeDescription="Create a new document." ma:contentTypeScope="" ma:versionID="f87a45074b34f906fe9d7bbec0c711e8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9d2d1a48256e38e3fd6566584bfa40b4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C4D3E7-0E5B-4D12-AB5A-3AA23F183049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F6DBF6C-1DA0-43E1-AB63-CF4ECD64D5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B47B657-E5C2-41BF-B8E5-D26D7CD0F1C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760</TotalTime>
  <Words>901</Words>
  <Application>Microsoft Office PowerPoint</Application>
  <PresentationFormat>On-screen Show (4:3)</PresentationFormat>
  <Paragraphs>162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Swiss721BT-Heavy</vt:lpstr>
      <vt:lpstr>Swiss721BT-LightItalic</vt:lpstr>
      <vt:lpstr>Swiss721BT-Roman</vt:lpstr>
      <vt:lpstr>Wingdings</vt:lpstr>
      <vt:lpstr>Office Theme</vt:lpstr>
      <vt:lpstr>Next Steps</vt:lpstr>
      <vt:lpstr>In this session…</vt:lpstr>
      <vt:lpstr>Rationale</vt:lpstr>
      <vt:lpstr>Some things you might want and why</vt:lpstr>
      <vt:lpstr>Other things you might want… why?</vt:lpstr>
      <vt:lpstr> Your personal rationale</vt:lpstr>
      <vt:lpstr>Come together and identify the top ten in order of priority for the whole group  </vt:lpstr>
      <vt:lpstr>Ethics and Values </vt:lpstr>
      <vt:lpstr>Ethics:</vt:lpstr>
      <vt:lpstr>Influences on ethics </vt:lpstr>
      <vt:lpstr> Values </vt:lpstr>
      <vt:lpstr>    Ethics     Values</vt:lpstr>
      <vt:lpstr>Tucker’s 5 Questions…</vt:lpstr>
      <vt:lpstr>  </vt:lpstr>
      <vt:lpstr>Due Diligence</vt:lpstr>
      <vt:lpstr>Developing a critical approach to researching job roles </vt:lpstr>
      <vt:lpstr>Different Perspectives…</vt:lpstr>
      <vt:lpstr>Places to look...</vt:lpstr>
      <vt:lpstr>What to look for…</vt:lpstr>
      <vt:lpstr>Take a journey of self-discovery</vt:lpstr>
      <vt:lpstr>How to develop personal potential </vt:lpstr>
      <vt:lpstr>Values in Action </vt:lpstr>
      <vt:lpstr>Personal inventory for Job Searches</vt:lpstr>
      <vt:lpstr>PowerPoint Presentation</vt:lpstr>
      <vt:lpstr>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Next Steps</dc:title>
  <dc:creator>SHOE7</dc:creator>
  <cp:lastModifiedBy>Graham Harvey</cp:lastModifiedBy>
  <cp:revision>44</cp:revision>
  <dcterms:created xsi:type="dcterms:W3CDTF">2017-10-22T16:20:59Z</dcterms:created>
  <dcterms:modified xsi:type="dcterms:W3CDTF">2019-10-28T14:20:45Z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