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560" r:id="rId1"/>
  </p:sldMasterIdLst>
  <p:notesMasterIdLst>
    <p:notesMasterId r:id="rId13"/>
  </p:notesMasterIdLst>
  <p:sldIdLst>
    <p:sldId id="256" r:id="rId2"/>
    <p:sldId id="258" r:id="rId3"/>
    <p:sldId id="305" r:id="rId4"/>
    <p:sldId id="322" r:id="rId5"/>
    <p:sldId id="315" r:id="rId6"/>
    <p:sldId id="323" r:id="rId7"/>
    <p:sldId id="324" r:id="rId8"/>
    <p:sldId id="316" r:id="rId9"/>
    <p:sldId id="321" r:id="rId10"/>
    <p:sldId id="312" r:id="rId11"/>
    <p:sldId id="267"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449" autoAdjust="0"/>
    <p:restoredTop sz="82692" autoAdjust="0"/>
  </p:normalViewPr>
  <p:slideViewPr>
    <p:cSldViewPr snapToGrid="0">
      <p:cViewPr varScale="1">
        <p:scale>
          <a:sx n="94" d="100"/>
          <a:sy n="94" d="100"/>
        </p:scale>
        <p:origin x="149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zmus Sakib" userId="2129aefda164d849" providerId="LiveId" clId="{174D7446-1006-42C9-B343-A702F212428D}"/>
    <pc:docChg chg="custSel addSld delSld modSld sldOrd">
      <pc:chgData name="Nazmus Sakib" userId="2129aefda164d849" providerId="LiveId" clId="{174D7446-1006-42C9-B343-A702F212428D}" dt="2022-11-28T14:21:07.534" v="311" actId="1076"/>
      <pc:docMkLst>
        <pc:docMk/>
      </pc:docMkLst>
      <pc:sldChg chg="modSp mod">
        <pc:chgData name="Nazmus Sakib" userId="2129aefda164d849" providerId="LiveId" clId="{174D7446-1006-42C9-B343-A702F212428D}" dt="2022-11-28T14:06:40.846" v="12" actId="20577"/>
        <pc:sldMkLst>
          <pc:docMk/>
          <pc:sldMk cId="2822159071" sldId="256"/>
        </pc:sldMkLst>
        <pc:spChg chg="mod">
          <ac:chgData name="Nazmus Sakib" userId="2129aefda164d849" providerId="LiveId" clId="{174D7446-1006-42C9-B343-A702F212428D}" dt="2022-11-28T14:06:40.846" v="12" actId="20577"/>
          <ac:spMkLst>
            <pc:docMk/>
            <pc:sldMk cId="2822159071" sldId="256"/>
            <ac:spMk id="2" creationId="{33927A8E-BD9A-4932-AB6C-42CACE2BD7E0}"/>
          </ac:spMkLst>
        </pc:spChg>
      </pc:sldChg>
      <pc:sldChg chg="addSp delSp modSp mod modNotesTx">
        <pc:chgData name="Nazmus Sakib" userId="2129aefda164d849" providerId="LiveId" clId="{174D7446-1006-42C9-B343-A702F212428D}" dt="2022-11-28T14:07:50.686" v="29" actId="14100"/>
        <pc:sldMkLst>
          <pc:docMk/>
          <pc:sldMk cId="2674483598" sldId="258"/>
        </pc:sldMkLst>
        <pc:spChg chg="mod">
          <ac:chgData name="Nazmus Sakib" userId="2129aefda164d849" providerId="LiveId" clId="{174D7446-1006-42C9-B343-A702F212428D}" dt="2022-11-28T14:07:23.892" v="24" actId="27636"/>
          <ac:spMkLst>
            <pc:docMk/>
            <pc:sldMk cId="2674483598" sldId="258"/>
            <ac:spMk id="3" creationId="{E8D5E924-A92D-4507-9E2B-855C65069C7F}"/>
          </ac:spMkLst>
        </pc:spChg>
        <pc:spChg chg="mod">
          <ac:chgData name="Nazmus Sakib" userId="2129aefda164d849" providerId="LiveId" clId="{174D7446-1006-42C9-B343-A702F212428D}" dt="2022-11-28T14:06:57.808" v="13"/>
          <ac:spMkLst>
            <pc:docMk/>
            <pc:sldMk cId="2674483598" sldId="258"/>
            <ac:spMk id="6" creationId="{E601C766-11B8-8582-212F-04508876C03C}"/>
          </ac:spMkLst>
        </pc:spChg>
        <pc:picChg chg="add mod">
          <ac:chgData name="Nazmus Sakib" userId="2129aefda164d849" providerId="LiveId" clId="{174D7446-1006-42C9-B343-A702F212428D}" dt="2022-11-28T14:07:50.686" v="29" actId="14100"/>
          <ac:picMkLst>
            <pc:docMk/>
            <pc:sldMk cId="2674483598" sldId="258"/>
            <ac:picMk id="2" creationId="{BD053E68-4F26-704C-B954-5ABEDDE049E8}"/>
          </ac:picMkLst>
        </pc:picChg>
        <pc:picChg chg="del">
          <ac:chgData name="Nazmus Sakib" userId="2129aefda164d849" providerId="LiveId" clId="{174D7446-1006-42C9-B343-A702F212428D}" dt="2022-11-28T14:07:30.234" v="25" actId="478"/>
          <ac:picMkLst>
            <pc:docMk/>
            <pc:sldMk cId="2674483598" sldId="258"/>
            <ac:picMk id="1026" creationId="{40AC38FF-D95A-8B7A-3B26-3E619BF4A30C}"/>
          </ac:picMkLst>
        </pc:picChg>
      </pc:sldChg>
      <pc:sldChg chg="addSp delSp modSp mod modNotesTx">
        <pc:chgData name="Nazmus Sakib" userId="2129aefda164d849" providerId="LiveId" clId="{174D7446-1006-42C9-B343-A702F212428D}" dt="2022-11-28T14:08:52.382" v="55" actId="1076"/>
        <pc:sldMkLst>
          <pc:docMk/>
          <pc:sldMk cId="1543182737" sldId="261"/>
        </pc:sldMkLst>
        <pc:spChg chg="mod">
          <ac:chgData name="Nazmus Sakib" userId="2129aefda164d849" providerId="LiveId" clId="{174D7446-1006-42C9-B343-A702F212428D}" dt="2022-11-28T14:08:37.865" v="51" actId="27636"/>
          <ac:spMkLst>
            <pc:docMk/>
            <pc:sldMk cId="1543182737" sldId="261"/>
            <ac:spMk id="2" creationId="{3D4083CF-84D1-FA65-B3F3-79821CEED64B}"/>
          </ac:spMkLst>
        </pc:spChg>
        <pc:spChg chg="mod">
          <ac:chgData name="Nazmus Sakib" userId="2129aefda164d849" providerId="LiveId" clId="{174D7446-1006-42C9-B343-A702F212428D}" dt="2022-11-28T14:08:00.970" v="30"/>
          <ac:spMkLst>
            <pc:docMk/>
            <pc:sldMk cId="1543182737" sldId="261"/>
            <ac:spMk id="7" creationId="{5F4BD95B-4AE7-BB1D-CE40-F431BCBFB9B5}"/>
          </ac:spMkLst>
        </pc:spChg>
        <pc:picChg chg="del">
          <ac:chgData name="Nazmus Sakib" userId="2129aefda164d849" providerId="LiveId" clId="{174D7446-1006-42C9-B343-A702F212428D}" dt="2022-11-28T14:08:47.661" v="52" actId="478"/>
          <ac:picMkLst>
            <pc:docMk/>
            <pc:sldMk cId="1543182737" sldId="261"/>
            <ac:picMk id="3" creationId="{3ADC6BFF-21B1-BF2D-E030-78FE973F2DB6}"/>
          </ac:picMkLst>
        </pc:picChg>
        <pc:picChg chg="add mod">
          <ac:chgData name="Nazmus Sakib" userId="2129aefda164d849" providerId="LiveId" clId="{174D7446-1006-42C9-B343-A702F212428D}" dt="2022-11-28T14:08:52.382" v="55" actId="1076"/>
          <ac:picMkLst>
            <pc:docMk/>
            <pc:sldMk cId="1543182737" sldId="261"/>
            <ac:picMk id="4" creationId="{CCF59514-4A20-F7B5-E424-A959F3A72C7E}"/>
          </ac:picMkLst>
        </pc:picChg>
      </pc:sldChg>
      <pc:sldChg chg="addSp delSp modSp mod modNotesTx">
        <pc:chgData name="Nazmus Sakib" userId="2129aefda164d849" providerId="LiveId" clId="{174D7446-1006-42C9-B343-A702F212428D}" dt="2022-11-28T14:12:18.239" v="126" actId="1076"/>
        <pc:sldMkLst>
          <pc:docMk/>
          <pc:sldMk cId="1215126966" sldId="262"/>
        </pc:sldMkLst>
        <pc:spChg chg="mod">
          <ac:chgData name="Nazmus Sakib" userId="2129aefda164d849" providerId="LiveId" clId="{174D7446-1006-42C9-B343-A702F212428D}" dt="2022-11-28T14:11:14.552" v="122" actId="20577"/>
          <ac:spMkLst>
            <pc:docMk/>
            <pc:sldMk cId="1215126966" sldId="262"/>
            <ac:spMk id="5" creationId="{F7FD145D-687C-F6E9-E265-78D64978E763}"/>
          </ac:spMkLst>
        </pc:spChg>
        <pc:spChg chg="mod">
          <ac:chgData name="Nazmus Sakib" userId="2129aefda164d849" providerId="LiveId" clId="{174D7446-1006-42C9-B343-A702F212428D}" dt="2022-11-28T14:11:06.375" v="116"/>
          <ac:spMkLst>
            <pc:docMk/>
            <pc:sldMk cId="1215126966" sldId="262"/>
            <ac:spMk id="6" creationId="{B8CA7942-E01D-544D-72AD-065ED8E3309A}"/>
          </ac:spMkLst>
        </pc:spChg>
        <pc:picChg chg="del">
          <ac:chgData name="Nazmus Sakib" userId="2129aefda164d849" providerId="LiveId" clId="{174D7446-1006-42C9-B343-A702F212428D}" dt="2022-11-28T14:12:13.904" v="123" actId="478"/>
          <ac:picMkLst>
            <pc:docMk/>
            <pc:sldMk cId="1215126966" sldId="262"/>
            <ac:picMk id="2" creationId="{5605CEA1-842C-06E5-9377-14F9F1A11802}"/>
          </ac:picMkLst>
        </pc:picChg>
        <pc:picChg chg="add mod">
          <ac:chgData name="Nazmus Sakib" userId="2129aefda164d849" providerId="LiveId" clId="{174D7446-1006-42C9-B343-A702F212428D}" dt="2022-11-28T14:12:18.239" v="126" actId="1076"/>
          <ac:picMkLst>
            <pc:docMk/>
            <pc:sldMk cId="1215126966" sldId="262"/>
            <ac:picMk id="3" creationId="{FBD4B538-BC43-69DD-C345-3F42D03780D3}"/>
          </ac:picMkLst>
        </pc:picChg>
      </pc:sldChg>
      <pc:sldChg chg="del">
        <pc:chgData name="Nazmus Sakib" userId="2129aefda164d849" providerId="LiveId" clId="{174D7446-1006-42C9-B343-A702F212428D}" dt="2022-11-28T14:19:27.560" v="258" actId="47"/>
        <pc:sldMkLst>
          <pc:docMk/>
          <pc:sldMk cId="941604910" sldId="266"/>
        </pc:sldMkLst>
      </pc:sldChg>
      <pc:sldChg chg="modSp mod ord modNotesTx">
        <pc:chgData name="Nazmus Sakib" userId="2129aefda164d849" providerId="LiveId" clId="{174D7446-1006-42C9-B343-A702F212428D}" dt="2022-11-28T14:19:16.204" v="257" actId="27636"/>
        <pc:sldMkLst>
          <pc:docMk/>
          <pc:sldMk cId="4257123536" sldId="267"/>
        </pc:sldMkLst>
        <pc:spChg chg="mod">
          <ac:chgData name="Nazmus Sakib" userId="2129aefda164d849" providerId="LiveId" clId="{174D7446-1006-42C9-B343-A702F212428D}" dt="2022-11-28T14:19:16.204" v="257" actId="27636"/>
          <ac:spMkLst>
            <pc:docMk/>
            <pc:sldMk cId="4257123536" sldId="267"/>
            <ac:spMk id="2" creationId="{FEF3877F-84AC-B12A-7D00-9BA2D81C8019}"/>
          </ac:spMkLst>
        </pc:spChg>
      </pc:sldChg>
      <pc:sldChg chg="addSp delSp modSp mod modNotesTx">
        <pc:chgData name="Nazmus Sakib" userId="2129aefda164d849" providerId="LiveId" clId="{174D7446-1006-42C9-B343-A702F212428D}" dt="2022-11-28T14:09:49.999" v="87" actId="20577"/>
        <pc:sldMkLst>
          <pc:docMk/>
          <pc:sldMk cId="811526545" sldId="271"/>
        </pc:sldMkLst>
        <pc:spChg chg="mod">
          <ac:chgData name="Nazmus Sakib" userId="2129aefda164d849" providerId="LiveId" clId="{174D7446-1006-42C9-B343-A702F212428D}" dt="2022-11-28T14:09:30.527" v="81" actId="113"/>
          <ac:spMkLst>
            <pc:docMk/>
            <pc:sldMk cId="811526545" sldId="271"/>
            <ac:spMk id="2" creationId="{3D4083CF-84D1-FA65-B3F3-79821CEED64B}"/>
          </ac:spMkLst>
        </pc:spChg>
        <pc:spChg chg="mod">
          <ac:chgData name="Nazmus Sakib" userId="2129aefda164d849" providerId="LiveId" clId="{174D7446-1006-42C9-B343-A702F212428D}" dt="2022-11-28T14:09:00.418" v="56"/>
          <ac:spMkLst>
            <pc:docMk/>
            <pc:sldMk cId="811526545" sldId="271"/>
            <ac:spMk id="4" creationId="{F3C56C33-378A-6587-B791-F90DA170CA88}"/>
          </ac:spMkLst>
        </pc:spChg>
        <pc:picChg chg="add mod">
          <ac:chgData name="Nazmus Sakib" userId="2129aefda164d849" providerId="LiveId" clId="{174D7446-1006-42C9-B343-A702F212428D}" dt="2022-11-28T14:09:47.712" v="86" actId="14100"/>
          <ac:picMkLst>
            <pc:docMk/>
            <pc:sldMk cId="811526545" sldId="271"/>
            <ac:picMk id="3" creationId="{3EFDD993-A67D-5EE9-D2B6-AC84D20DE3C5}"/>
          </ac:picMkLst>
        </pc:picChg>
        <pc:picChg chg="del mod">
          <ac:chgData name="Nazmus Sakib" userId="2129aefda164d849" providerId="LiveId" clId="{174D7446-1006-42C9-B343-A702F212428D}" dt="2022-11-28T14:09:43.923" v="83" actId="478"/>
          <ac:picMkLst>
            <pc:docMk/>
            <pc:sldMk cId="811526545" sldId="271"/>
            <ac:picMk id="5" creationId="{07C58203-F16C-65F8-DCA1-05B5AEE9C94F}"/>
          </ac:picMkLst>
        </pc:picChg>
      </pc:sldChg>
      <pc:sldChg chg="addSp delSp modSp add mod">
        <pc:chgData name="Nazmus Sakib" userId="2129aefda164d849" providerId="LiveId" clId="{174D7446-1006-42C9-B343-A702F212428D}" dt="2022-11-28T14:10:51.214" v="112" actId="1076"/>
        <pc:sldMkLst>
          <pc:docMk/>
          <pc:sldMk cId="324590157" sldId="272"/>
        </pc:sldMkLst>
        <pc:spChg chg="mod">
          <ac:chgData name="Nazmus Sakib" userId="2129aefda164d849" providerId="LiveId" clId="{174D7446-1006-42C9-B343-A702F212428D}" dt="2022-11-28T14:10:27.962" v="108" actId="20577"/>
          <ac:spMkLst>
            <pc:docMk/>
            <pc:sldMk cId="324590157" sldId="272"/>
            <ac:spMk id="2" creationId="{3D4083CF-84D1-FA65-B3F3-79821CEED64B}"/>
          </ac:spMkLst>
        </pc:spChg>
        <pc:spChg chg="mod">
          <ac:chgData name="Nazmus Sakib" userId="2129aefda164d849" providerId="LiveId" clId="{174D7446-1006-42C9-B343-A702F212428D}" dt="2022-11-28T14:10:01.697" v="89"/>
          <ac:spMkLst>
            <pc:docMk/>
            <pc:sldMk cId="324590157" sldId="272"/>
            <ac:spMk id="4" creationId="{F3C56C33-378A-6587-B791-F90DA170CA88}"/>
          </ac:spMkLst>
        </pc:spChg>
        <pc:picChg chg="del">
          <ac:chgData name="Nazmus Sakib" userId="2129aefda164d849" providerId="LiveId" clId="{174D7446-1006-42C9-B343-A702F212428D}" dt="2022-11-28T14:10:47.299" v="109" actId="478"/>
          <ac:picMkLst>
            <pc:docMk/>
            <pc:sldMk cId="324590157" sldId="272"/>
            <ac:picMk id="3" creationId="{3EFDD993-A67D-5EE9-D2B6-AC84D20DE3C5}"/>
          </ac:picMkLst>
        </pc:picChg>
        <pc:picChg chg="add mod">
          <ac:chgData name="Nazmus Sakib" userId="2129aefda164d849" providerId="LiveId" clId="{174D7446-1006-42C9-B343-A702F212428D}" dt="2022-11-28T14:10:51.214" v="112" actId="1076"/>
          <ac:picMkLst>
            <pc:docMk/>
            <pc:sldMk cId="324590157" sldId="272"/>
            <ac:picMk id="5" creationId="{BC89F2DC-EB73-9740-6AC7-F29E6BD7CF06}"/>
          </ac:picMkLst>
        </pc:picChg>
      </pc:sldChg>
      <pc:sldChg chg="addSp delSp modSp add mod">
        <pc:chgData name="Nazmus Sakib" userId="2129aefda164d849" providerId="LiveId" clId="{174D7446-1006-42C9-B343-A702F212428D}" dt="2022-11-28T14:13:17.486" v="134" actId="1076"/>
        <pc:sldMkLst>
          <pc:docMk/>
          <pc:sldMk cId="2538426624" sldId="273"/>
        </pc:sldMkLst>
        <pc:spChg chg="mod">
          <ac:chgData name="Nazmus Sakib" userId="2129aefda164d849" providerId="LiveId" clId="{174D7446-1006-42C9-B343-A702F212428D}" dt="2022-11-28T14:12:36.991" v="130" actId="403"/>
          <ac:spMkLst>
            <pc:docMk/>
            <pc:sldMk cId="2538426624" sldId="273"/>
            <ac:spMk id="5" creationId="{F7FD145D-687C-F6E9-E265-78D64978E763}"/>
          </ac:spMkLst>
        </pc:spChg>
        <pc:spChg chg="mod">
          <ac:chgData name="Nazmus Sakib" userId="2129aefda164d849" providerId="LiveId" clId="{174D7446-1006-42C9-B343-A702F212428D}" dt="2022-11-28T14:12:29.433" v="128"/>
          <ac:spMkLst>
            <pc:docMk/>
            <pc:sldMk cId="2538426624" sldId="273"/>
            <ac:spMk id="6" creationId="{B8CA7942-E01D-544D-72AD-065ED8E3309A}"/>
          </ac:spMkLst>
        </pc:spChg>
        <pc:picChg chg="add mod">
          <ac:chgData name="Nazmus Sakib" userId="2129aefda164d849" providerId="LiveId" clId="{174D7446-1006-42C9-B343-A702F212428D}" dt="2022-11-28T14:13:17.486" v="134" actId="1076"/>
          <ac:picMkLst>
            <pc:docMk/>
            <pc:sldMk cId="2538426624" sldId="273"/>
            <ac:picMk id="2" creationId="{24AEF578-F304-6740-6018-141358E30B8A}"/>
          </ac:picMkLst>
        </pc:picChg>
        <pc:picChg chg="del">
          <ac:chgData name="Nazmus Sakib" userId="2129aefda164d849" providerId="LiveId" clId="{174D7446-1006-42C9-B343-A702F212428D}" dt="2022-11-28T14:13:12.412" v="131" actId="478"/>
          <ac:picMkLst>
            <pc:docMk/>
            <pc:sldMk cId="2538426624" sldId="273"/>
            <ac:picMk id="3" creationId="{FBD4B538-BC43-69DD-C345-3F42D03780D3}"/>
          </ac:picMkLst>
        </pc:picChg>
      </pc:sldChg>
      <pc:sldChg chg="addSp delSp modSp add mod">
        <pc:chgData name="Nazmus Sakib" userId="2129aefda164d849" providerId="LiveId" clId="{174D7446-1006-42C9-B343-A702F212428D}" dt="2022-11-28T14:14:50.150" v="170" actId="14100"/>
        <pc:sldMkLst>
          <pc:docMk/>
          <pc:sldMk cId="872051252" sldId="274"/>
        </pc:sldMkLst>
        <pc:spChg chg="mod">
          <ac:chgData name="Nazmus Sakib" userId="2129aefda164d849" providerId="LiveId" clId="{174D7446-1006-42C9-B343-A702F212428D}" dt="2022-11-28T14:14:46.990" v="168" actId="14100"/>
          <ac:spMkLst>
            <pc:docMk/>
            <pc:sldMk cId="872051252" sldId="274"/>
            <ac:spMk id="5" creationId="{F7FD145D-687C-F6E9-E265-78D64978E763}"/>
          </ac:spMkLst>
        </pc:spChg>
        <pc:spChg chg="mod">
          <ac:chgData name="Nazmus Sakib" userId="2129aefda164d849" providerId="LiveId" clId="{174D7446-1006-42C9-B343-A702F212428D}" dt="2022-11-28T14:13:42.545" v="136"/>
          <ac:spMkLst>
            <pc:docMk/>
            <pc:sldMk cId="872051252" sldId="274"/>
            <ac:spMk id="6" creationId="{B8CA7942-E01D-544D-72AD-065ED8E3309A}"/>
          </ac:spMkLst>
        </pc:spChg>
        <pc:picChg chg="del">
          <ac:chgData name="Nazmus Sakib" userId="2129aefda164d849" providerId="LiveId" clId="{174D7446-1006-42C9-B343-A702F212428D}" dt="2022-11-28T14:13:43.607" v="137" actId="478"/>
          <ac:picMkLst>
            <pc:docMk/>
            <pc:sldMk cId="872051252" sldId="274"/>
            <ac:picMk id="2" creationId="{24AEF578-F304-6740-6018-141358E30B8A}"/>
          </ac:picMkLst>
        </pc:picChg>
        <pc:picChg chg="add mod">
          <ac:chgData name="Nazmus Sakib" userId="2129aefda164d849" providerId="LiveId" clId="{174D7446-1006-42C9-B343-A702F212428D}" dt="2022-11-28T14:14:50.150" v="170" actId="14100"/>
          <ac:picMkLst>
            <pc:docMk/>
            <pc:sldMk cId="872051252" sldId="274"/>
            <ac:picMk id="3" creationId="{0F55970C-1B5C-7BB9-8FDE-D53E7814184F}"/>
          </ac:picMkLst>
        </pc:picChg>
      </pc:sldChg>
      <pc:sldChg chg="addSp delSp modSp add mod">
        <pc:chgData name="Nazmus Sakib" userId="2129aefda164d849" providerId="LiveId" clId="{174D7446-1006-42C9-B343-A702F212428D}" dt="2022-11-28T14:15:39.486" v="183" actId="1076"/>
        <pc:sldMkLst>
          <pc:docMk/>
          <pc:sldMk cId="4183395115" sldId="275"/>
        </pc:sldMkLst>
        <pc:spChg chg="mod">
          <ac:chgData name="Nazmus Sakib" userId="2129aefda164d849" providerId="LiveId" clId="{174D7446-1006-42C9-B343-A702F212428D}" dt="2022-11-28T14:15:18.652" v="179" actId="27636"/>
          <ac:spMkLst>
            <pc:docMk/>
            <pc:sldMk cId="4183395115" sldId="275"/>
            <ac:spMk id="5" creationId="{F7FD145D-687C-F6E9-E265-78D64978E763}"/>
          </ac:spMkLst>
        </pc:spChg>
        <pc:spChg chg="mod">
          <ac:chgData name="Nazmus Sakib" userId="2129aefda164d849" providerId="LiveId" clId="{174D7446-1006-42C9-B343-A702F212428D}" dt="2022-11-28T14:14:59.930" v="172"/>
          <ac:spMkLst>
            <pc:docMk/>
            <pc:sldMk cId="4183395115" sldId="275"/>
            <ac:spMk id="6" creationId="{B8CA7942-E01D-544D-72AD-065ED8E3309A}"/>
          </ac:spMkLst>
        </pc:spChg>
        <pc:picChg chg="add mod">
          <ac:chgData name="Nazmus Sakib" userId="2129aefda164d849" providerId="LiveId" clId="{174D7446-1006-42C9-B343-A702F212428D}" dt="2022-11-28T14:15:39.486" v="183" actId="1076"/>
          <ac:picMkLst>
            <pc:docMk/>
            <pc:sldMk cId="4183395115" sldId="275"/>
            <ac:picMk id="2" creationId="{0D333B96-9F62-9C82-CF4C-53E754ECAEE4}"/>
          </ac:picMkLst>
        </pc:picChg>
        <pc:picChg chg="del">
          <ac:chgData name="Nazmus Sakib" userId="2129aefda164d849" providerId="LiveId" clId="{174D7446-1006-42C9-B343-A702F212428D}" dt="2022-11-28T14:15:35.513" v="180" actId="478"/>
          <ac:picMkLst>
            <pc:docMk/>
            <pc:sldMk cId="4183395115" sldId="275"/>
            <ac:picMk id="3" creationId="{0F55970C-1B5C-7BB9-8FDE-D53E7814184F}"/>
          </ac:picMkLst>
        </pc:picChg>
      </pc:sldChg>
      <pc:sldChg chg="addSp delSp modSp add mod">
        <pc:chgData name="Nazmus Sakib" userId="2129aefda164d849" providerId="LiveId" clId="{174D7446-1006-42C9-B343-A702F212428D}" dt="2022-11-28T14:17:14.766" v="206" actId="14100"/>
        <pc:sldMkLst>
          <pc:docMk/>
          <pc:sldMk cId="2287572109" sldId="276"/>
        </pc:sldMkLst>
        <pc:spChg chg="mod">
          <ac:chgData name="Nazmus Sakib" userId="2129aefda164d849" providerId="LiveId" clId="{174D7446-1006-42C9-B343-A702F212428D}" dt="2022-11-28T14:16:36.007" v="199" actId="27636"/>
          <ac:spMkLst>
            <pc:docMk/>
            <pc:sldMk cId="2287572109" sldId="276"/>
            <ac:spMk id="5" creationId="{F7FD145D-687C-F6E9-E265-78D64978E763}"/>
          </ac:spMkLst>
        </pc:spChg>
        <pc:spChg chg="mod">
          <ac:chgData name="Nazmus Sakib" userId="2129aefda164d849" providerId="LiveId" clId="{174D7446-1006-42C9-B343-A702F212428D}" dt="2022-11-28T14:15:50.866" v="185"/>
          <ac:spMkLst>
            <pc:docMk/>
            <pc:sldMk cId="2287572109" sldId="276"/>
            <ac:spMk id="6" creationId="{B8CA7942-E01D-544D-72AD-065ED8E3309A}"/>
          </ac:spMkLst>
        </pc:spChg>
        <pc:picChg chg="del">
          <ac:chgData name="Nazmus Sakib" userId="2129aefda164d849" providerId="LiveId" clId="{174D7446-1006-42C9-B343-A702F212428D}" dt="2022-11-28T14:16:22.185" v="197" actId="478"/>
          <ac:picMkLst>
            <pc:docMk/>
            <pc:sldMk cId="2287572109" sldId="276"/>
            <ac:picMk id="2" creationId="{0D333B96-9F62-9C82-CF4C-53E754ECAEE4}"/>
          </ac:picMkLst>
        </pc:picChg>
        <pc:picChg chg="add mod modCrop">
          <ac:chgData name="Nazmus Sakib" userId="2129aefda164d849" providerId="LiveId" clId="{174D7446-1006-42C9-B343-A702F212428D}" dt="2022-11-28T14:17:14.766" v="206" actId="14100"/>
          <ac:picMkLst>
            <pc:docMk/>
            <pc:sldMk cId="2287572109" sldId="276"/>
            <ac:picMk id="3" creationId="{8AF2DB26-30B2-B8E7-58E2-7867077FCE79}"/>
          </ac:picMkLst>
        </pc:picChg>
      </pc:sldChg>
      <pc:sldChg chg="addSp delSp modSp add mod">
        <pc:chgData name="Nazmus Sakib" userId="2129aefda164d849" providerId="LiveId" clId="{174D7446-1006-42C9-B343-A702F212428D}" dt="2022-11-28T14:18:53.006" v="250" actId="1076"/>
        <pc:sldMkLst>
          <pc:docMk/>
          <pc:sldMk cId="16544008" sldId="277"/>
        </pc:sldMkLst>
        <pc:spChg chg="mod">
          <ac:chgData name="Nazmus Sakib" userId="2129aefda164d849" providerId="LiveId" clId="{174D7446-1006-42C9-B343-A702F212428D}" dt="2022-11-28T14:18:15.047" v="242" actId="20577"/>
          <ac:spMkLst>
            <pc:docMk/>
            <pc:sldMk cId="16544008" sldId="277"/>
            <ac:spMk id="5" creationId="{F7FD145D-687C-F6E9-E265-78D64978E763}"/>
          </ac:spMkLst>
        </pc:spChg>
        <pc:spChg chg="mod">
          <ac:chgData name="Nazmus Sakib" userId="2129aefda164d849" providerId="LiveId" clId="{174D7446-1006-42C9-B343-A702F212428D}" dt="2022-11-28T14:17:23.610" v="208"/>
          <ac:spMkLst>
            <pc:docMk/>
            <pc:sldMk cId="16544008" sldId="277"/>
            <ac:spMk id="6" creationId="{B8CA7942-E01D-544D-72AD-065ED8E3309A}"/>
          </ac:spMkLst>
        </pc:spChg>
        <pc:picChg chg="add mod modCrop">
          <ac:chgData name="Nazmus Sakib" userId="2129aefda164d849" providerId="LiveId" clId="{174D7446-1006-42C9-B343-A702F212428D}" dt="2022-11-28T14:18:53.006" v="250" actId="1076"/>
          <ac:picMkLst>
            <pc:docMk/>
            <pc:sldMk cId="16544008" sldId="277"/>
            <ac:picMk id="2" creationId="{FD8A7EB7-FFA7-EBD4-9AE8-1E58B1D40E99}"/>
          </ac:picMkLst>
        </pc:picChg>
        <pc:picChg chg="del">
          <ac:chgData name="Nazmus Sakib" userId="2129aefda164d849" providerId="LiveId" clId="{174D7446-1006-42C9-B343-A702F212428D}" dt="2022-11-28T14:18:39.005" v="243" actId="478"/>
          <ac:picMkLst>
            <pc:docMk/>
            <pc:sldMk cId="16544008" sldId="277"/>
            <ac:picMk id="3" creationId="{8AF2DB26-30B2-B8E7-58E2-7867077FCE79}"/>
          </ac:picMkLst>
        </pc:picChg>
      </pc:sldChg>
      <pc:sldChg chg="delSp modSp add del mod">
        <pc:chgData name="Nazmus Sakib" userId="2129aefda164d849" providerId="LiveId" clId="{174D7446-1006-42C9-B343-A702F212428D}" dt="2022-11-28T14:19:53.918" v="284" actId="47"/>
        <pc:sldMkLst>
          <pc:docMk/>
          <pc:sldMk cId="542068475" sldId="278"/>
        </pc:sldMkLst>
        <pc:spChg chg="mod">
          <ac:chgData name="Nazmus Sakib" userId="2129aefda164d849" providerId="LiveId" clId="{174D7446-1006-42C9-B343-A702F212428D}" dt="2022-11-28T14:19:52.662" v="283" actId="6549"/>
          <ac:spMkLst>
            <pc:docMk/>
            <pc:sldMk cId="542068475" sldId="278"/>
            <ac:spMk id="2" creationId="{FEF3877F-84AC-B12A-7D00-9BA2D81C8019}"/>
          </ac:spMkLst>
        </pc:spChg>
        <pc:spChg chg="del">
          <ac:chgData name="Nazmus Sakib" userId="2129aefda164d849" providerId="LiveId" clId="{174D7446-1006-42C9-B343-A702F212428D}" dt="2022-11-28T14:19:50.670" v="282" actId="478"/>
          <ac:spMkLst>
            <pc:docMk/>
            <pc:sldMk cId="542068475" sldId="278"/>
            <ac:spMk id="6" creationId="{5D2A22CD-6089-C991-9D49-5517DE024CDA}"/>
          </ac:spMkLst>
        </pc:spChg>
      </pc:sldChg>
      <pc:sldChg chg="addSp delSp modSp add mod">
        <pc:chgData name="Nazmus Sakib" userId="2129aefda164d849" providerId="LiveId" clId="{174D7446-1006-42C9-B343-A702F212428D}" dt="2022-11-28T14:21:07.534" v="311" actId="1076"/>
        <pc:sldMkLst>
          <pc:docMk/>
          <pc:sldMk cId="2850888542" sldId="279"/>
        </pc:sldMkLst>
        <pc:spChg chg="mod">
          <ac:chgData name="Nazmus Sakib" userId="2129aefda164d849" providerId="LiveId" clId="{174D7446-1006-42C9-B343-A702F212428D}" dt="2022-11-28T14:20:59.342" v="308" actId="1076"/>
          <ac:spMkLst>
            <pc:docMk/>
            <pc:sldMk cId="2850888542" sldId="279"/>
            <ac:spMk id="2" creationId="{FEF3877F-84AC-B12A-7D00-9BA2D81C8019}"/>
          </ac:spMkLst>
        </pc:spChg>
        <pc:spChg chg="mod">
          <ac:chgData name="Nazmus Sakib" userId="2129aefda164d849" providerId="LiveId" clId="{174D7446-1006-42C9-B343-A702F212428D}" dt="2022-11-28T14:20:51.910" v="305" actId="1076"/>
          <ac:spMkLst>
            <pc:docMk/>
            <pc:sldMk cId="2850888542" sldId="279"/>
            <ac:spMk id="4" creationId="{B047F45C-807D-4BB0-8313-5C6E83A2C469}"/>
          </ac:spMkLst>
        </pc:spChg>
        <pc:spChg chg="del">
          <ac:chgData name="Nazmus Sakib" userId="2129aefda164d849" providerId="LiveId" clId="{174D7446-1006-42C9-B343-A702F212428D}" dt="2022-11-28T14:19:42.036" v="271" actId="478"/>
          <ac:spMkLst>
            <pc:docMk/>
            <pc:sldMk cId="2850888542" sldId="279"/>
            <ac:spMk id="6" creationId="{5D2A22CD-6089-C991-9D49-5517DE024CDA}"/>
          </ac:spMkLst>
        </pc:spChg>
        <pc:picChg chg="add mod">
          <ac:chgData name="Nazmus Sakib" userId="2129aefda164d849" providerId="LiveId" clId="{174D7446-1006-42C9-B343-A702F212428D}" dt="2022-11-28T14:21:07.534" v="311" actId="1076"/>
          <ac:picMkLst>
            <pc:docMk/>
            <pc:sldMk cId="2850888542" sldId="279"/>
            <ac:picMk id="3" creationId="{7116F4E3-4DDB-7ADF-9ACF-773BF09380A1}"/>
          </ac:picMkLst>
        </pc:picChg>
      </pc:sldChg>
      <pc:sldChg chg="addSp modSp add mod">
        <pc:chgData name="Nazmus Sakib" userId="2129aefda164d849" providerId="LiveId" clId="{174D7446-1006-42C9-B343-A702F212428D}" dt="2022-11-28T14:20:36.094" v="303" actId="1076"/>
        <pc:sldMkLst>
          <pc:docMk/>
          <pc:sldMk cId="3179911662" sldId="280"/>
        </pc:sldMkLst>
        <pc:spChg chg="mod">
          <ac:chgData name="Nazmus Sakib" userId="2129aefda164d849" providerId="LiveId" clId="{174D7446-1006-42C9-B343-A702F212428D}" dt="2022-11-28T14:20:30.782" v="300" actId="14100"/>
          <ac:spMkLst>
            <pc:docMk/>
            <pc:sldMk cId="3179911662" sldId="280"/>
            <ac:spMk id="2" creationId="{FEF3877F-84AC-B12A-7D00-9BA2D81C8019}"/>
          </ac:spMkLst>
        </pc:spChg>
        <pc:picChg chg="add mod">
          <ac:chgData name="Nazmus Sakib" userId="2129aefda164d849" providerId="LiveId" clId="{174D7446-1006-42C9-B343-A702F212428D}" dt="2022-11-28T14:20:36.094" v="303" actId="1076"/>
          <ac:picMkLst>
            <pc:docMk/>
            <pc:sldMk cId="3179911662" sldId="280"/>
            <ac:picMk id="3" creationId="{03BBEADA-1141-4431-F5A9-BE62CF744B38}"/>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AEA9F6-61A8-43C1-BBE7-4F54F7733DC3}" type="datetimeFigureOut">
              <a:rPr lang="en-GB" smtClean="0"/>
              <a:t>15/02/2023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3A7DEE-AA22-4940-9E0D-CCCAC09DAAE1}" type="slidenum">
              <a:rPr lang="en-GB" smtClean="0"/>
              <a:t>‹#›</a:t>
            </a:fld>
            <a:endParaRPr lang="en-GB"/>
          </a:p>
        </p:txBody>
      </p:sp>
    </p:spTree>
    <p:extLst>
      <p:ext uri="{BB962C8B-B14F-4D97-AF65-F5344CB8AC3E}">
        <p14:creationId xmlns:p14="http://schemas.microsoft.com/office/powerpoint/2010/main" val="11532759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3A7DEE-AA22-4940-9E0D-CCCAC09DAAE1}" type="slidenum">
              <a:rPr lang="en-GB" smtClean="0"/>
              <a:t>1</a:t>
            </a:fld>
            <a:endParaRPr lang="en-GB"/>
          </a:p>
        </p:txBody>
      </p:sp>
    </p:spTree>
    <p:extLst>
      <p:ext uri="{BB962C8B-B14F-4D97-AF65-F5344CB8AC3E}">
        <p14:creationId xmlns:p14="http://schemas.microsoft.com/office/powerpoint/2010/main" val="8795662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32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To guarantee that visitors to a hotel, resort, or another kind of lodging have a pleasant and comfortable stay, a wide variety of tasks fall under the term "hospitality and guest services." </a:t>
            </a:r>
            <a:r>
              <a:rPr lang="en-US" sz="32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a:t>
            </a:r>
            <a:r>
              <a:rPr lang="en-US" sz="3200" b="1"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Hultman</a:t>
            </a:r>
            <a:r>
              <a:rPr lang="en-US" sz="32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2021)</a:t>
            </a:r>
            <a:r>
              <a:rPr lang="en-GB" sz="32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Hotel loyalty programs, lost-and-found services, and help with parking and transportation are just some additional services offered to guests. Hospitality and guest services must provide a high standard of service, comfort, and convenience to attract and retain customers </a:t>
            </a:r>
            <a:r>
              <a:rPr lang="en-US" sz="32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(Madera, 2020)</a:t>
            </a:r>
            <a:r>
              <a:rPr lang="en-GB" sz="32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Regarding customer service, the name Ritz Carlton is synonymous with excellence. The hotel staff is prepared to meet the guests' every need and provide them individualized care throughout their stay.</a:t>
            </a:r>
            <a:endParaRPr lang="en-US" sz="32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p:txBody>
      </p:sp>
      <p:sp>
        <p:nvSpPr>
          <p:cNvPr id="4" name="Slide Number Placeholder 3"/>
          <p:cNvSpPr>
            <a:spLocks noGrp="1"/>
          </p:cNvSpPr>
          <p:nvPr>
            <p:ph type="sldNum" sz="quarter" idx="5"/>
          </p:nvPr>
        </p:nvSpPr>
        <p:spPr/>
        <p:txBody>
          <a:bodyPr/>
          <a:lstStyle/>
          <a:p>
            <a:fld id="{2C3A7DEE-AA22-4940-9E0D-CCCAC09DAAE1}" type="slidenum">
              <a:rPr lang="en-GB" smtClean="0"/>
              <a:t>2</a:t>
            </a:fld>
            <a:endParaRPr lang="en-GB"/>
          </a:p>
        </p:txBody>
      </p:sp>
    </p:spTree>
    <p:extLst>
      <p:ext uri="{BB962C8B-B14F-4D97-AF65-F5344CB8AC3E}">
        <p14:creationId xmlns:p14="http://schemas.microsoft.com/office/powerpoint/2010/main" val="17627197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32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Luxury hotel chain The Ritz-Carlton is owned by the American corporation The Ritz-Carlton Hotel Company, LLC. In 1983, with the sale of the Ritz-Carlton brand and the Ritz-Carlton hotel in Boston, Massachusetts, a new company was formed </a:t>
            </a:r>
            <a:r>
              <a:rPr lang="en-US" sz="32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a:t>
            </a:r>
            <a:r>
              <a:rPr lang="en-US" sz="3200" b="1"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Hultman</a:t>
            </a:r>
            <a:r>
              <a:rPr lang="en-US" sz="32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2021)</a:t>
            </a:r>
            <a:r>
              <a:rPr lang="en-GB" sz="32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When the trademark was initially introduced, it quickly gained popularity and was adopted by several countries. This group has ties to Marriott International </a:t>
            </a:r>
            <a:r>
              <a:rPr lang="en-US" sz="32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(Majeed, 2022)</a:t>
            </a:r>
            <a:r>
              <a:rPr lang="en-GB" sz="32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The Ritz-Carlton is responsible for the operation and upkeep of all hotels that use the Ritz-Carlton name or one of its associated brands, such as The Ritz-Carlton Reserve or The Ritz-Carlton Residences. By 2021, The Ritz-Carlton will have more than one hundred hotels and resorts in more than 30 countries and territories. The firm does well serve wealthy vacationers who prioritize luxury yet are willing to pay extra for it </a:t>
            </a:r>
            <a:r>
              <a:rPr lang="en-US" sz="32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a:t>
            </a:r>
            <a:r>
              <a:rPr lang="en-US" sz="3200" b="1"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Buhalis</a:t>
            </a:r>
            <a:r>
              <a:rPr lang="en-US" sz="32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2022)</a:t>
            </a:r>
            <a:r>
              <a:rPr lang="en-GB" sz="32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a:t>
            </a:r>
            <a:endParaRPr lang="en-US" sz="3200" b="1"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C3A7DEE-AA22-4940-9E0D-CCCAC09DAAE1}" type="slidenum">
              <a:rPr lang="en-GB" smtClean="0"/>
              <a:t>3</a:t>
            </a:fld>
            <a:endParaRPr lang="en-GB"/>
          </a:p>
        </p:txBody>
      </p:sp>
    </p:spTree>
    <p:extLst>
      <p:ext uri="{BB962C8B-B14F-4D97-AF65-F5344CB8AC3E}">
        <p14:creationId xmlns:p14="http://schemas.microsoft.com/office/powerpoint/2010/main" val="20155909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Most guests at Ritz-Carlton Hotels are affluent, so they are ready to spend more for the opulent rooms and personalized treatment that the chain is known for. Individuals in the corporate world, those on vacation, and affluent families make up this demographic </a:t>
            </a:r>
            <a:r>
              <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(Pius, 2020)</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The Ritz-Carlton is a luxurious hotel that offers its guests a wide range of services and facilities, including fine dining, a spa, and tastefully decorated rooms and suites. The company offers first-rate support, emphasizing individualization and meticulous attention to detail </a:t>
            </a:r>
            <a:r>
              <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(Akbari, 2021)</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The hotel's convention and event facilities also bring in a sizable clientele on business and special occasions.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C3A7DEE-AA22-4940-9E0D-CCCAC09DAAE1}" type="slidenum">
              <a:rPr lang="en-GB" smtClean="0"/>
              <a:t>4</a:t>
            </a:fld>
            <a:endParaRPr lang="en-GB"/>
          </a:p>
        </p:txBody>
      </p:sp>
    </p:spTree>
    <p:extLst>
      <p:ext uri="{BB962C8B-B14F-4D97-AF65-F5344CB8AC3E}">
        <p14:creationId xmlns:p14="http://schemas.microsoft.com/office/powerpoint/2010/main" val="13977679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Intangibility:</a:t>
            </a:r>
            <a:r>
              <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In contrast to physical goods, services are immaterial. This means that the services offered to the customer are intangible and can only be understood via personal experience (Majeed, 2022). People can't evaluate the quality of service before buying it since they can't try it out for themselves.</a:t>
            </a:r>
          </a:p>
          <a:p>
            <a:pPr algn="just">
              <a:lnSpc>
                <a:spcPct val="150000"/>
              </a:lnSpc>
              <a:spcAft>
                <a:spcPts val="800"/>
              </a:spcAft>
            </a:pPr>
            <a:r>
              <a:rPr lang="en-US" sz="1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Inconsistency:</a:t>
            </a:r>
            <a:r>
              <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No physical good can be exchanged for the services. Hence the service provider must maintain consistent delivery. In addition, every single consumer has particular needs, wants, and anticipations (</a:t>
            </a:r>
            <a:r>
              <a:rPr lang="en-US" sz="18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Hultman</a:t>
            </a:r>
            <a:r>
              <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2021).</a:t>
            </a:r>
          </a:p>
          <a:p>
            <a:pPr algn="just">
              <a:lnSpc>
                <a:spcPct val="150000"/>
              </a:lnSpc>
              <a:spcAft>
                <a:spcPts val="800"/>
              </a:spcAft>
            </a:pPr>
            <a:r>
              <a:rPr lang="en-US" sz="1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Inseparability:</a:t>
            </a:r>
            <a:r>
              <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Disentangling the service creation process from service consumption is impossible since they co-occur (</a:t>
            </a:r>
            <a:r>
              <a:rPr lang="en-US" sz="18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Alnawas</a:t>
            </a:r>
            <a:r>
              <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2019). If we make a television now, we can sell it tomorrow. However, we can't do the same with services since they have to be consumed in the same order they were made.  </a:t>
            </a:r>
          </a:p>
        </p:txBody>
      </p:sp>
      <p:sp>
        <p:nvSpPr>
          <p:cNvPr id="4" name="Slide Number Placeholder 3"/>
          <p:cNvSpPr>
            <a:spLocks noGrp="1"/>
          </p:cNvSpPr>
          <p:nvPr>
            <p:ph type="sldNum" sz="quarter" idx="5"/>
          </p:nvPr>
        </p:nvSpPr>
        <p:spPr/>
        <p:txBody>
          <a:bodyPr/>
          <a:lstStyle/>
          <a:p>
            <a:fld id="{2C3A7DEE-AA22-4940-9E0D-CCCAC09DAAE1}" type="slidenum">
              <a:rPr lang="en-GB" smtClean="0"/>
              <a:t>5</a:t>
            </a:fld>
            <a:endParaRPr lang="en-GB"/>
          </a:p>
        </p:txBody>
      </p:sp>
    </p:spTree>
    <p:extLst>
      <p:ext uri="{BB962C8B-B14F-4D97-AF65-F5344CB8AC3E}">
        <p14:creationId xmlns:p14="http://schemas.microsoft.com/office/powerpoint/2010/main" val="4727654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Assisting with check-in and check-out:</a:t>
            </a:r>
            <a:r>
              <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This department of guest services helps with the last step of the check-in procedure (Majeed, 2022).</a:t>
            </a:r>
          </a:p>
          <a:p>
            <a:pPr algn="just">
              <a:lnSpc>
                <a:spcPct val="150000"/>
              </a:lnSpc>
              <a:spcAft>
                <a:spcPts val="800"/>
              </a:spcAft>
            </a:pPr>
            <a:r>
              <a:rPr lang="en-US" sz="1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Providing information and recommendations:</a:t>
            </a:r>
            <a:r>
              <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Guests may get suggestions for local restaurants and sights from the staff at guest services, in addition to learning about the hotel's facilities.</a:t>
            </a:r>
          </a:p>
          <a:p>
            <a:pPr algn="just">
              <a:lnSpc>
                <a:spcPct val="150000"/>
              </a:lnSpc>
              <a:spcAft>
                <a:spcPts val="800"/>
              </a:spcAft>
            </a:pPr>
            <a:r>
              <a:rPr lang="en-US" sz="1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Assist with transportation and parking:</a:t>
            </a:r>
            <a:r>
              <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Parking and transportation services, like valet and airport shuttles, are the responsibility of guest services (</a:t>
            </a:r>
            <a:r>
              <a:rPr lang="en-US" sz="18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Alnawas</a:t>
            </a:r>
            <a:r>
              <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2019).</a:t>
            </a:r>
          </a:p>
          <a:p>
            <a:pPr algn="just">
              <a:lnSpc>
                <a:spcPct val="150000"/>
              </a:lnSpc>
              <a:spcAft>
                <a:spcPts val="800"/>
              </a:spcAft>
            </a:pPr>
            <a:r>
              <a:rPr lang="en-US" sz="1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Maintaining guest privacy and security:</a:t>
            </a:r>
            <a:r>
              <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When it comes to visitors' personal information and the safety of their stay, it is the responsibility of guest services to protect both (Akbari, 2021).</a:t>
            </a:r>
          </a:p>
        </p:txBody>
      </p:sp>
      <p:sp>
        <p:nvSpPr>
          <p:cNvPr id="4" name="Slide Number Placeholder 3"/>
          <p:cNvSpPr>
            <a:spLocks noGrp="1"/>
          </p:cNvSpPr>
          <p:nvPr>
            <p:ph type="sldNum" sz="quarter" idx="5"/>
          </p:nvPr>
        </p:nvSpPr>
        <p:spPr/>
        <p:txBody>
          <a:bodyPr/>
          <a:lstStyle/>
          <a:p>
            <a:fld id="{2C3A7DEE-AA22-4940-9E0D-CCCAC09DAAE1}" type="slidenum">
              <a:rPr lang="en-GB" smtClean="0"/>
              <a:t>6</a:t>
            </a:fld>
            <a:endParaRPr lang="en-GB"/>
          </a:p>
        </p:txBody>
      </p:sp>
    </p:spTree>
    <p:extLst>
      <p:ext uri="{BB962C8B-B14F-4D97-AF65-F5344CB8AC3E}">
        <p14:creationId xmlns:p14="http://schemas.microsoft.com/office/powerpoint/2010/main" val="41279217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Luxury amenities and accommodations:</a:t>
            </a:r>
            <a:r>
              <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In addition to its luxurious accommodations, guests at Ritz-Carlton hotels may enjoy the hotel's spa, fine dining, and other luxurious amenities (Chen, 2022). To ensure that all visitors' needs are met, and expectations are exceeded, guest services must provide these items.</a:t>
            </a:r>
          </a:p>
          <a:p>
            <a:pPr algn="just">
              <a:lnSpc>
                <a:spcPct val="150000"/>
              </a:lnSpc>
              <a:spcAft>
                <a:spcPts val="800"/>
              </a:spcAft>
            </a:pPr>
            <a:r>
              <a:rPr lang="en-US" sz="1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24-hour service:</a:t>
            </a:r>
            <a:r>
              <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Ritz-Carlton hotels provide service around the clock, every day of the week.</a:t>
            </a:r>
          </a:p>
          <a:p>
            <a:pPr algn="just">
              <a:lnSpc>
                <a:spcPct val="150000"/>
              </a:lnSpc>
              <a:spcAft>
                <a:spcPts val="800"/>
              </a:spcAft>
            </a:pPr>
            <a:r>
              <a:rPr lang="en-US" sz="1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Multilingual staff:</a:t>
            </a:r>
            <a:r>
              <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The employees at Ritz-Carlton hotels are trained to communicate with guests in several different tongues (Flynn, 2021).</a:t>
            </a:r>
          </a:p>
          <a:p>
            <a:pPr algn="just">
              <a:lnSpc>
                <a:spcPct val="150000"/>
              </a:lnSpc>
              <a:spcAft>
                <a:spcPts val="800"/>
              </a:spcAft>
            </a:pPr>
            <a:r>
              <a:rPr lang="en-US" sz="1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Special requests and concierge services:</a:t>
            </a:r>
            <a:r>
              <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Services like making dinner reservations and booking tours are within the purview of guest services.</a:t>
            </a:r>
          </a:p>
        </p:txBody>
      </p:sp>
      <p:sp>
        <p:nvSpPr>
          <p:cNvPr id="4" name="Slide Number Placeholder 3"/>
          <p:cNvSpPr>
            <a:spLocks noGrp="1"/>
          </p:cNvSpPr>
          <p:nvPr>
            <p:ph type="sldNum" sz="quarter" idx="5"/>
          </p:nvPr>
        </p:nvSpPr>
        <p:spPr/>
        <p:txBody>
          <a:bodyPr/>
          <a:lstStyle/>
          <a:p>
            <a:fld id="{2C3A7DEE-AA22-4940-9E0D-CCCAC09DAAE1}" type="slidenum">
              <a:rPr lang="en-GB" smtClean="0"/>
              <a:t>7</a:t>
            </a:fld>
            <a:endParaRPr lang="en-GB"/>
          </a:p>
        </p:txBody>
      </p:sp>
    </p:spTree>
    <p:extLst>
      <p:ext uri="{BB962C8B-B14F-4D97-AF65-F5344CB8AC3E}">
        <p14:creationId xmlns:p14="http://schemas.microsoft.com/office/powerpoint/2010/main" val="27531532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All incoming calls must be answered, customers must be given accurate information, rooms must be pre-assigned, and after the shift, a VIP evaluation of the whole guest service experience must be completed </a:t>
            </a:r>
            <a:r>
              <a:rPr lang="en-US" sz="1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(Flynn, 2021)</a:t>
            </a:r>
            <a:r>
              <a:rPr lang="en-GB" sz="1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a:t>
            </a:r>
            <a:endParaRPr lang="en-US" sz="1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Maintain familiarity with emergency protocols, check daily credit limit reports, and monitor room availability effectively; these are just some of the responsibilities of the concierge, who staff will be coordinating and assisting.</a:t>
            </a:r>
            <a:endParaRPr lang="en-US" sz="1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Evaluate the day-to-day activities of all hotels and communicate with various departments, including reservations, sales, and valet, to ensure the highest level of guest satisfaction </a:t>
            </a:r>
            <a:r>
              <a:rPr lang="en-US" sz="1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(Madera, 2020)</a:t>
            </a:r>
            <a:r>
              <a:rPr lang="en-GB" sz="1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a:t>
            </a:r>
            <a:endParaRPr lang="en-US" sz="1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Efficiently oversee the incoming guests, respond to their questions, advise them about the hotel's rates and location, and guide them through the registration process.</a:t>
            </a:r>
            <a:endParaRPr lang="en-US" sz="1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Hand out room keys, certificates, and discount coupons as part of a welcome package, and make sure all credit card details are correct before accepting a reservation </a:t>
            </a:r>
            <a:r>
              <a:rPr lang="en-US" sz="1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(Pius, 2020)</a:t>
            </a:r>
            <a:r>
              <a:rPr lang="en-GB" sz="1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a:t>
            </a:r>
            <a:endParaRPr lang="en-US" sz="1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r>
              <a:rPr lang="en-GB" sz="1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Don't lose track of their coupons, TCs, currency rates, or other inputs.</a:t>
            </a:r>
            <a:endParaRPr lang="en-US" sz="1800" b="1"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C3A7DEE-AA22-4940-9E0D-CCCAC09DAAE1}" type="slidenum">
              <a:rPr lang="en-GB" smtClean="0"/>
              <a:t>8</a:t>
            </a:fld>
            <a:endParaRPr lang="en-GB"/>
          </a:p>
        </p:txBody>
      </p:sp>
    </p:spTree>
    <p:extLst>
      <p:ext uri="{BB962C8B-B14F-4D97-AF65-F5344CB8AC3E}">
        <p14:creationId xmlns:p14="http://schemas.microsoft.com/office/powerpoint/2010/main" val="457655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To ensure customer happiness, it is essential to have a firm grasp of how visitor expectations relate to the experience </a:t>
            </a:r>
            <a:r>
              <a:rPr lang="en-US" sz="1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(Madera, 2020)</a:t>
            </a:r>
            <a:r>
              <a:rPr lang="en-GB" sz="1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If they can meet or surpass customers' expectations, they will be impressed and return.</a:t>
            </a:r>
            <a:endParaRPr lang="en-US" sz="1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Hotels may benefit from better marketing and pre-stay communications if they understand what their guests expect </a:t>
            </a:r>
            <a:r>
              <a:rPr lang="en-US" sz="1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(Akbari, 2021)</a:t>
            </a:r>
            <a:r>
              <a:rPr lang="en-GB" sz="1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To set </a:t>
            </a:r>
            <a:r>
              <a:rPr lang="en-GB" sz="1800" b="1"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theirself</a:t>
            </a:r>
            <a:r>
              <a:rPr lang="en-GB" sz="1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apart from the competition, it might be helpful to determine who they're trying to reach and learn as much as possible about their values and expectations.</a:t>
            </a:r>
            <a:endParaRPr lang="en-US" sz="1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As a result, they may reinforce expectations in all areas by having a unified message throughout their website, social media accounts, and the whole company.</a:t>
            </a:r>
            <a:endParaRPr lang="en-US" sz="1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p:txBody>
      </p:sp>
      <p:sp>
        <p:nvSpPr>
          <p:cNvPr id="4" name="Slide Number Placeholder 3"/>
          <p:cNvSpPr>
            <a:spLocks noGrp="1"/>
          </p:cNvSpPr>
          <p:nvPr>
            <p:ph type="sldNum" sz="quarter" idx="5"/>
          </p:nvPr>
        </p:nvSpPr>
        <p:spPr/>
        <p:txBody>
          <a:bodyPr/>
          <a:lstStyle/>
          <a:p>
            <a:fld id="{2C3A7DEE-AA22-4940-9E0D-CCCAC09DAAE1}" type="slidenum">
              <a:rPr lang="en-GB" smtClean="0"/>
              <a:t>9</a:t>
            </a:fld>
            <a:endParaRPr lang="en-GB"/>
          </a:p>
        </p:txBody>
      </p:sp>
    </p:spTree>
    <p:extLst>
      <p:ext uri="{BB962C8B-B14F-4D97-AF65-F5344CB8AC3E}">
        <p14:creationId xmlns:p14="http://schemas.microsoft.com/office/powerpoint/2010/main" val="25045968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Hotels and restaurants make money by providing a service to their clients. Hotels and restaurants need to provide hospitable service to keep their regulars returning and raise their overall customer happiness. They might boost their income and stand in the community in this way.</a:t>
            </a:r>
            <a:endPar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p:txBody>
      </p:sp>
      <p:sp>
        <p:nvSpPr>
          <p:cNvPr id="4" name="Slide Number Placeholder 3"/>
          <p:cNvSpPr>
            <a:spLocks noGrp="1"/>
          </p:cNvSpPr>
          <p:nvPr>
            <p:ph type="sldNum" sz="quarter" idx="5"/>
          </p:nvPr>
        </p:nvSpPr>
        <p:spPr/>
        <p:txBody>
          <a:bodyPr/>
          <a:lstStyle/>
          <a:p>
            <a:fld id="{2C3A7DEE-AA22-4940-9E0D-CCCAC09DAAE1}" type="slidenum">
              <a:rPr lang="en-GB" smtClean="0"/>
              <a:t>10</a:t>
            </a:fld>
            <a:endParaRPr lang="en-GB"/>
          </a:p>
        </p:txBody>
      </p:sp>
    </p:spTree>
    <p:extLst>
      <p:ext uri="{BB962C8B-B14F-4D97-AF65-F5344CB8AC3E}">
        <p14:creationId xmlns:p14="http://schemas.microsoft.com/office/powerpoint/2010/main" val="7500290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Akbari, M., Nazarian, A.,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Foroudi</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 Seyyed Amiri, N. and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Ezatabadipoor</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 2021. How corporate social responsibility contributes to strengthening brand loyalty, hotel positioning and intention to revisit?.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Current Issues in Tourism</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24</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(13), pp.1897-1917.	</a:t>
            </a:r>
            <a:endPar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Alnawas</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I. and Hemsley-Brown, J., 2019. Market orientation and hotel performance: investigating the role of high-order marketing capabilities.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Contemporary Hospitality Management</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Buhalis</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D. and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Moldavska</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I., 2022. Voice assistants in hospitality: using artificial intelligence for customer service.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Journal of Hospitality and Tourism Technology</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13</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 pp.386-403.</a:t>
            </a:r>
            <a:endPar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Chen, Y.C.,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Capener</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D. and Johansen, D., 2022. Value Perceptions of Luxury Hotels in Cross-Cultural Contexts.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Strategic Alliance Between AGBA, Millikin University (USA), IIM-Rohtak (India) and Gift Society (India)</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p.230.</a:t>
            </a:r>
            <a:endPar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Flynn, R., 2021. ‘A Hotel with Guaranteed Occupancy’, TO What Extent does an Immigration-Industrial Complex Exist in the UK?. In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Privatisation of Migration Control: Power without Accountability?</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(Vol. 86, pp. 7-19). Emerald Publishing Limited.</a:t>
            </a:r>
            <a:endPar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Hultman</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Papadopoulou</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C.,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Oghazi</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 and Opoku, R., 2021. Branding the hotel industry: The effect of step-up versus step-down brand extensions.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Journal of business research</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124</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pp.560-570.</a:t>
            </a:r>
            <a:endPar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Madera, J.M., Taylor, D.C. and Barber, N.A., 2020. Customer service evaluations of employees with disabilities: The roles of perceived competence and service failure.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Cornell Hospitality Quarterly</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61</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 pp.5-18.</a:t>
            </a:r>
            <a:endPar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Majeed, S. and Kim, W.G., 2022. Toward understanding healthcare hospitality and the antecedents and outcomes of patient-guest hospital-hotel choice decisions: A scoping review.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Hospitality Management</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p.103383.</a:t>
            </a:r>
            <a:endPar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Pius, A.,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Alharahsheh</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H.H.,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Nwaogbe</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O. and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Dariescu</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2020. Contemporary Quality Management Approaches and Practices Within the Hospitality Industry. In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Contemporary Management Approaches to the Global Hospitality and Tourism Industry</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(pp. 1-34). IGI Global.</a:t>
            </a:r>
            <a:endPar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Shin, H.H. and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Jeong</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2022. Redefining luxury service with technology implementation: the impact of technology on guest satisfaction and loyalty in a luxury hotel.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Contemporary Hospitality Management</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p:txBody>
      </p:sp>
      <p:sp>
        <p:nvSpPr>
          <p:cNvPr id="4" name="Slide Number Placeholder 3"/>
          <p:cNvSpPr>
            <a:spLocks noGrp="1"/>
          </p:cNvSpPr>
          <p:nvPr>
            <p:ph type="sldNum" sz="quarter" idx="5"/>
          </p:nvPr>
        </p:nvSpPr>
        <p:spPr/>
        <p:txBody>
          <a:bodyPr/>
          <a:lstStyle/>
          <a:p>
            <a:fld id="{2C3A7DEE-AA22-4940-9E0D-CCCAC09DAAE1}" type="slidenum">
              <a:rPr lang="en-GB" smtClean="0"/>
              <a:t>11</a:t>
            </a:fld>
            <a:endParaRPr lang="en-GB"/>
          </a:p>
        </p:txBody>
      </p:sp>
    </p:spTree>
    <p:extLst>
      <p:ext uri="{BB962C8B-B14F-4D97-AF65-F5344CB8AC3E}">
        <p14:creationId xmlns:p14="http://schemas.microsoft.com/office/powerpoint/2010/main" val="1320136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A16B2D9-1063-483E-8B43-48FFAA08322B}" type="datetimeFigureOut">
              <a:rPr lang="en-GB" smtClean="0"/>
              <a:t>15/02/2023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t>‹#›</a:t>
            </a:fld>
            <a:endParaRPr lang="en-GB"/>
          </a:p>
        </p:txBody>
      </p:sp>
    </p:spTree>
    <p:extLst>
      <p:ext uri="{BB962C8B-B14F-4D97-AF65-F5344CB8AC3E}">
        <p14:creationId xmlns:p14="http://schemas.microsoft.com/office/powerpoint/2010/main" val="12722150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16B2D9-1063-483E-8B43-48FFAA08322B}" type="datetimeFigureOut">
              <a:rPr lang="en-GB" smtClean="0"/>
              <a:t>15/02/2023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t>‹#›</a:t>
            </a:fld>
            <a:endParaRPr lang="en-GB"/>
          </a:p>
        </p:txBody>
      </p:sp>
    </p:spTree>
    <p:extLst>
      <p:ext uri="{BB962C8B-B14F-4D97-AF65-F5344CB8AC3E}">
        <p14:creationId xmlns:p14="http://schemas.microsoft.com/office/powerpoint/2010/main" val="10929000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16B2D9-1063-483E-8B43-48FFAA08322B}" type="datetimeFigureOut">
              <a:rPr lang="en-GB" smtClean="0"/>
              <a:t>15/02/2023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t>‹#›</a:t>
            </a:fld>
            <a:endParaRPr lang="en-GB"/>
          </a:p>
        </p:txBody>
      </p:sp>
    </p:spTree>
    <p:extLst>
      <p:ext uri="{BB962C8B-B14F-4D97-AF65-F5344CB8AC3E}">
        <p14:creationId xmlns:p14="http://schemas.microsoft.com/office/powerpoint/2010/main" val="40453689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A16B2D9-1063-483E-8B43-48FFAA08322B}" type="datetimeFigureOut">
              <a:rPr lang="en-GB" smtClean="0"/>
              <a:t>15/02/2023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702E4B-F344-4650-BBD4-BCA001A8D956}" type="slidenum">
              <a:rPr lang="en-GB" smtClean="0"/>
              <a:t>‹#›</a:t>
            </a:fld>
            <a:endParaRPr lang="en-GB"/>
          </a:p>
        </p:txBody>
      </p:sp>
    </p:spTree>
    <p:extLst>
      <p:ext uri="{BB962C8B-B14F-4D97-AF65-F5344CB8AC3E}">
        <p14:creationId xmlns:p14="http://schemas.microsoft.com/office/powerpoint/2010/main" val="3319363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16B2D9-1063-483E-8B43-48FFAA08322B}" type="datetimeFigureOut">
              <a:rPr lang="en-GB" smtClean="0"/>
              <a:t>15/02/2023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9702E4B-F344-4650-BBD4-BCA001A8D956}" type="slidenum">
              <a:rPr lang="en-GB" smtClean="0"/>
              <a:t>‹#›</a:t>
            </a:fld>
            <a:endParaRPr lang="en-GB"/>
          </a:p>
        </p:txBody>
      </p:sp>
    </p:spTree>
    <p:extLst>
      <p:ext uri="{BB962C8B-B14F-4D97-AF65-F5344CB8AC3E}">
        <p14:creationId xmlns:p14="http://schemas.microsoft.com/office/powerpoint/2010/main" val="36533462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A16B2D9-1063-483E-8B43-48FFAA08322B}" type="datetimeFigureOut">
              <a:rPr lang="en-GB" smtClean="0"/>
              <a:t>15/02/2023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9702E4B-F344-4650-BBD4-BCA001A8D956}" type="slidenum">
              <a:rPr lang="en-GB" smtClean="0"/>
              <a:t>‹#›</a:t>
            </a:fld>
            <a:endParaRPr lang="en-GB"/>
          </a:p>
        </p:txBody>
      </p:sp>
    </p:spTree>
    <p:extLst>
      <p:ext uri="{BB962C8B-B14F-4D97-AF65-F5344CB8AC3E}">
        <p14:creationId xmlns:p14="http://schemas.microsoft.com/office/powerpoint/2010/main" val="10599530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A16B2D9-1063-483E-8B43-48FFAA08322B}" type="datetimeFigureOut">
              <a:rPr lang="en-GB" smtClean="0"/>
              <a:t>15/02/2023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9702E4B-F344-4650-BBD4-BCA001A8D956}" type="slidenum">
              <a:rPr lang="en-GB" smtClean="0"/>
              <a:t>‹#›</a:t>
            </a:fld>
            <a:endParaRPr lang="en-GB"/>
          </a:p>
        </p:txBody>
      </p:sp>
    </p:spTree>
    <p:extLst>
      <p:ext uri="{BB962C8B-B14F-4D97-AF65-F5344CB8AC3E}">
        <p14:creationId xmlns:p14="http://schemas.microsoft.com/office/powerpoint/2010/main" val="28307123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A16B2D9-1063-483E-8B43-48FFAA08322B}" type="datetimeFigureOut">
              <a:rPr lang="en-GB" smtClean="0"/>
              <a:t>15/02/2023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702E4B-F344-4650-BBD4-BCA001A8D956}" type="slidenum">
              <a:rPr lang="en-GB" smtClean="0"/>
              <a:t>‹#›</a:t>
            </a:fld>
            <a:endParaRPr lang="en-GB"/>
          </a:p>
        </p:txBody>
      </p:sp>
    </p:spTree>
    <p:extLst>
      <p:ext uri="{BB962C8B-B14F-4D97-AF65-F5344CB8AC3E}">
        <p14:creationId xmlns:p14="http://schemas.microsoft.com/office/powerpoint/2010/main" val="42525875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A16B2D9-1063-483E-8B43-48FFAA08322B}" type="datetimeFigureOut">
              <a:rPr lang="en-GB" smtClean="0"/>
              <a:t>15/02/2023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702E4B-F344-4650-BBD4-BCA001A8D956}" type="slidenum">
              <a:rPr lang="en-GB" smtClean="0"/>
              <a:t>‹#›</a:t>
            </a:fld>
            <a:endParaRPr lang="en-GB"/>
          </a:p>
        </p:txBody>
      </p:sp>
    </p:spTree>
    <p:extLst>
      <p:ext uri="{BB962C8B-B14F-4D97-AF65-F5344CB8AC3E}">
        <p14:creationId xmlns:p14="http://schemas.microsoft.com/office/powerpoint/2010/main" val="1038303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A16B2D9-1063-483E-8B43-48FFAA08322B}" type="datetimeFigureOut">
              <a:rPr lang="en-GB" smtClean="0"/>
              <a:t>15/02/2023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702E4B-F344-4650-BBD4-BCA001A8D956}" type="slidenum">
              <a:rPr lang="en-GB" smtClean="0"/>
              <a:t>‹#›</a:t>
            </a:fld>
            <a:endParaRPr lang="en-GB"/>
          </a:p>
        </p:txBody>
      </p:sp>
    </p:spTree>
    <p:extLst>
      <p:ext uri="{BB962C8B-B14F-4D97-AF65-F5344CB8AC3E}">
        <p14:creationId xmlns:p14="http://schemas.microsoft.com/office/powerpoint/2010/main" val="17672092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A16B2D9-1063-483E-8B43-48FFAA08322B}" type="datetimeFigureOut">
              <a:rPr lang="en-GB" smtClean="0"/>
              <a:t>15/02/2023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702E4B-F344-4650-BBD4-BCA001A8D956}" type="slidenum">
              <a:rPr lang="en-GB" smtClean="0"/>
              <a:t>‹#›</a:t>
            </a:fld>
            <a:endParaRPr lang="en-GB"/>
          </a:p>
        </p:txBody>
      </p:sp>
    </p:spTree>
    <p:extLst>
      <p:ext uri="{BB962C8B-B14F-4D97-AF65-F5344CB8AC3E}">
        <p14:creationId xmlns:p14="http://schemas.microsoft.com/office/powerpoint/2010/main" val="13912608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A16B2D9-1063-483E-8B43-48FFAA08322B}" type="datetimeFigureOut">
              <a:rPr lang="en-GB" smtClean="0"/>
              <a:t>15/02/2023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702E4B-F344-4650-BBD4-BCA001A8D956}" type="slidenum">
              <a:rPr lang="en-GB" smtClean="0"/>
              <a:t>‹#›</a:t>
            </a:fld>
            <a:endParaRPr lang="en-GB"/>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2286929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A16B2D9-1063-483E-8B43-48FFAA08322B}" type="datetimeFigureOut">
              <a:rPr lang="en-GB" smtClean="0"/>
              <a:t>15/02/2023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702E4B-F344-4650-BBD4-BCA001A8D956}" type="slidenum">
              <a:rPr lang="en-GB" smtClean="0"/>
              <a:t>‹#›</a:t>
            </a:fld>
            <a:endParaRPr lang="en-GB"/>
          </a:p>
        </p:txBody>
      </p:sp>
    </p:spTree>
    <p:extLst>
      <p:ext uri="{BB962C8B-B14F-4D97-AF65-F5344CB8AC3E}">
        <p14:creationId xmlns:p14="http://schemas.microsoft.com/office/powerpoint/2010/main" val="25508949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A16B2D9-1063-483E-8B43-48FFAA08322B}" type="datetimeFigureOut">
              <a:rPr lang="en-GB" smtClean="0"/>
              <a:t>15/02/2023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9702E4B-F344-4650-BBD4-BCA001A8D956}" type="slidenum">
              <a:rPr lang="en-GB" smtClean="0"/>
              <a:t>‹#›</a:t>
            </a:fld>
            <a:endParaRPr lang="en-GB"/>
          </a:p>
        </p:txBody>
      </p:sp>
    </p:spTree>
    <p:extLst>
      <p:ext uri="{BB962C8B-B14F-4D97-AF65-F5344CB8AC3E}">
        <p14:creationId xmlns:p14="http://schemas.microsoft.com/office/powerpoint/2010/main" val="22407295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A16B2D9-1063-483E-8B43-48FFAA08322B}" type="datetimeFigureOut">
              <a:rPr lang="en-GB" smtClean="0"/>
              <a:t>15/02/2023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9702E4B-F344-4650-BBD4-BCA001A8D956}" type="slidenum">
              <a:rPr lang="en-GB" smtClean="0"/>
              <a:t>‹#›</a:t>
            </a:fld>
            <a:endParaRPr lang="en-GB"/>
          </a:p>
        </p:txBody>
      </p:sp>
    </p:spTree>
    <p:extLst>
      <p:ext uri="{BB962C8B-B14F-4D97-AF65-F5344CB8AC3E}">
        <p14:creationId xmlns:p14="http://schemas.microsoft.com/office/powerpoint/2010/main" val="155411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16B2D9-1063-483E-8B43-48FFAA08322B}" type="datetimeFigureOut">
              <a:rPr lang="en-GB" smtClean="0"/>
              <a:t>15/02/2023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t>‹#›</a:t>
            </a:fld>
            <a:endParaRPr lang="en-GB"/>
          </a:p>
        </p:txBody>
      </p:sp>
    </p:spTree>
    <p:extLst>
      <p:ext uri="{BB962C8B-B14F-4D97-AF65-F5344CB8AC3E}">
        <p14:creationId xmlns:p14="http://schemas.microsoft.com/office/powerpoint/2010/main" val="265646178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16B2D9-1063-483E-8B43-48FFAA08322B}" type="datetimeFigureOut">
              <a:rPr lang="en-GB" smtClean="0"/>
              <a:t>15/02/2023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t>‹#›</a:t>
            </a:fld>
            <a:endParaRPr lang="en-GB"/>
          </a:p>
        </p:txBody>
      </p:sp>
    </p:spTree>
    <p:extLst>
      <p:ext uri="{BB962C8B-B14F-4D97-AF65-F5344CB8AC3E}">
        <p14:creationId xmlns:p14="http://schemas.microsoft.com/office/powerpoint/2010/main" val="15861289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6A16B2D9-1063-483E-8B43-48FFAA08322B}" type="datetimeFigureOut">
              <a:rPr lang="en-GB" smtClean="0"/>
              <a:t>15/02/2023</a:t>
            </a:fld>
            <a:endParaRPr lang="en-GB"/>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49702E4B-F344-4650-BBD4-BCA001A8D956}" type="slidenum">
              <a:rPr lang="en-GB" smtClean="0"/>
              <a:t>‹#›</a:t>
            </a:fld>
            <a:endParaRPr lang="en-GB"/>
          </a:p>
        </p:txBody>
      </p:sp>
    </p:spTree>
    <p:extLst>
      <p:ext uri="{BB962C8B-B14F-4D97-AF65-F5344CB8AC3E}">
        <p14:creationId xmlns:p14="http://schemas.microsoft.com/office/powerpoint/2010/main" val="2279145108"/>
      </p:ext>
    </p:extLst>
  </p:cSld>
  <p:clrMap bg1="dk1" tx1="lt1" bg2="dk2" tx2="lt2" accent1="accent1" accent2="accent2" accent3="accent3" accent4="accent4" accent5="accent5" accent6="accent6" hlink="hlink" folHlink="folHlink"/>
  <p:sldLayoutIdLst>
    <p:sldLayoutId id="2147484561" r:id="rId1"/>
    <p:sldLayoutId id="2147484562" r:id="rId2"/>
    <p:sldLayoutId id="2147484563" r:id="rId3"/>
    <p:sldLayoutId id="2147484564" r:id="rId4"/>
    <p:sldLayoutId id="2147484565" r:id="rId5"/>
    <p:sldLayoutId id="2147484566" r:id="rId6"/>
    <p:sldLayoutId id="2147484567" r:id="rId7"/>
    <p:sldLayoutId id="2147484568" r:id="rId8"/>
    <p:sldLayoutId id="2147484569" r:id="rId9"/>
    <p:sldLayoutId id="2147484570" r:id="rId10"/>
    <p:sldLayoutId id="2147484571" r:id="rId11"/>
    <p:sldLayoutId id="2147484572" r:id="rId12"/>
    <p:sldLayoutId id="2147484573" r:id="rId13"/>
    <p:sldLayoutId id="2147484574" r:id="rId14"/>
    <p:sldLayoutId id="2147484575" r:id="rId15"/>
    <p:sldLayoutId id="2147484576" r:id="rId16"/>
    <p:sldLayoutId id="2147484577"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27A8E-BD9A-4932-AB6C-42CACE2BD7E0}"/>
              </a:ext>
            </a:extLst>
          </p:cNvPr>
          <p:cNvSpPr>
            <a:spLocks noGrp="1"/>
          </p:cNvSpPr>
          <p:nvPr>
            <p:ph type="ctrTitle"/>
          </p:nvPr>
        </p:nvSpPr>
        <p:spPr>
          <a:xfrm>
            <a:off x="344905" y="1507959"/>
            <a:ext cx="11502190" cy="2402528"/>
          </a:xfrm>
        </p:spPr>
        <p:txBody>
          <a:bodyPr>
            <a:noAutofit/>
          </a:bodyPr>
          <a:lstStyle/>
          <a:p>
            <a:pPr algn="ctr">
              <a:lnSpc>
                <a:spcPct val="150000"/>
              </a:lnSpc>
              <a:spcAft>
                <a:spcPts val="800"/>
              </a:spcAft>
            </a:pPr>
            <a:r>
              <a:rPr lang="en-US" sz="3200" b="1" dirty="0">
                <a:solidFill>
                  <a:schemeClr val="bg1"/>
                </a:solidFill>
                <a:latin typeface="Calibri" panose="020F0502020204030204" pitchFamily="34" charset="0"/>
                <a:ea typeface="Calibri" panose="020F0502020204030204" pitchFamily="34" charset="0"/>
                <a:cs typeface="Times New Roman" panose="02020603050405020304" pitchFamily="18" charset="0"/>
              </a:rPr>
              <a:t>BMIH4003: Hospitality &amp; Guest Services </a:t>
            </a:r>
            <a:br>
              <a:rPr lang="en-US" sz="3200" b="1" dirty="0">
                <a:solidFill>
                  <a:schemeClr val="bg1"/>
                </a:solidFill>
                <a:latin typeface="Calibri" panose="020F0502020204030204" pitchFamily="34" charset="0"/>
                <a:ea typeface="Calibri" panose="020F0502020204030204" pitchFamily="34" charset="0"/>
                <a:cs typeface="Times New Roman" panose="02020603050405020304" pitchFamily="18" charset="0"/>
              </a:rPr>
            </a:br>
            <a:r>
              <a:rPr lang="en-US" sz="3200" b="1" dirty="0">
                <a:solidFill>
                  <a:schemeClr val="bg1"/>
                </a:solidFill>
                <a:latin typeface="Calibri" panose="020F0502020204030204" pitchFamily="34" charset="0"/>
                <a:ea typeface="Calibri" panose="020F0502020204030204" pitchFamily="34" charset="0"/>
                <a:cs typeface="Times New Roman" panose="02020603050405020304" pitchFamily="18" charset="0"/>
              </a:rPr>
              <a:t>Presentation </a:t>
            </a:r>
            <a:br>
              <a:rPr lang="en-US" sz="3200" b="1" dirty="0">
                <a:solidFill>
                  <a:schemeClr val="bg1"/>
                </a:solidFill>
                <a:latin typeface="Calibri" panose="020F0502020204030204" pitchFamily="34" charset="0"/>
                <a:ea typeface="Calibri" panose="020F0502020204030204" pitchFamily="34" charset="0"/>
                <a:cs typeface="Times New Roman" panose="02020603050405020304" pitchFamily="18" charset="0"/>
              </a:rPr>
            </a:br>
            <a:r>
              <a:rPr lang="en-US" sz="3200" b="1" dirty="0">
                <a:solidFill>
                  <a:schemeClr val="bg1"/>
                </a:solidFill>
                <a:latin typeface="Calibri" panose="020F0502020204030204" pitchFamily="34" charset="0"/>
                <a:ea typeface="Calibri" panose="020F0502020204030204" pitchFamily="34" charset="0"/>
                <a:cs typeface="Times New Roman" panose="02020603050405020304" pitchFamily="18" charset="0"/>
              </a:rPr>
              <a:t>on </a:t>
            </a:r>
            <a:br>
              <a:rPr lang="en-US" sz="3200" b="1" dirty="0">
                <a:solidFill>
                  <a:schemeClr val="bg1"/>
                </a:solidFill>
                <a:latin typeface="Calibri" panose="020F0502020204030204" pitchFamily="34" charset="0"/>
                <a:ea typeface="Calibri" panose="020F0502020204030204" pitchFamily="34" charset="0"/>
                <a:cs typeface="Times New Roman" panose="02020603050405020304" pitchFamily="18" charset="0"/>
              </a:rPr>
            </a:br>
            <a:r>
              <a:rPr lang="en-US" sz="3200" b="1" dirty="0">
                <a:solidFill>
                  <a:schemeClr val="bg1"/>
                </a:solidFill>
                <a:latin typeface="Calibri" panose="020F0502020204030204" pitchFamily="34" charset="0"/>
                <a:ea typeface="Calibri" panose="020F0502020204030204" pitchFamily="34" charset="0"/>
                <a:cs typeface="Times New Roman" panose="02020603050405020304" pitchFamily="18" charset="0"/>
              </a:rPr>
              <a:t>The role and importance of quality service, hospitality, and guest services within the hotel Industry</a:t>
            </a:r>
          </a:p>
        </p:txBody>
      </p:sp>
      <p:sp>
        <p:nvSpPr>
          <p:cNvPr id="3" name="Subtitle 2">
            <a:extLst>
              <a:ext uri="{FF2B5EF4-FFF2-40B4-BE49-F238E27FC236}">
                <a16:creationId xmlns:a16="http://schemas.microsoft.com/office/drawing/2014/main" id="{5D1C9723-4F9C-4C95-8082-FBB7AF2C9A9A}"/>
              </a:ext>
            </a:extLst>
          </p:cNvPr>
          <p:cNvSpPr>
            <a:spLocks noGrp="1"/>
          </p:cNvSpPr>
          <p:nvPr>
            <p:ph type="subTitle" idx="1"/>
          </p:nvPr>
        </p:nvSpPr>
        <p:spPr>
          <a:xfrm>
            <a:off x="2987040" y="4724354"/>
            <a:ext cx="6410850" cy="1515533"/>
          </a:xfrm>
        </p:spPr>
        <p:txBody>
          <a:bodyPr>
            <a:normAutofit/>
          </a:bodyPr>
          <a:lstStyle/>
          <a:p>
            <a:pPr algn="l"/>
            <a:r>
              <a:rPr lang="en-GB" sz="1800" b="1" dirty="0">
                <a:solidFill>
                  <a:schemeClr val="bg1"/>
                </a:solidFill>
              </a:rPr>
              <a:t>Student ID         :    2208502</a:t>
            </a:r>
          </a:p>
          <a:p>
            <a:pPr algn="l"/>
            <a:r>
              <a:rPr lang="en-GB" sz="1800" b="1" dirty="0">
                <a:solidFill>
                  <a:schemeClr val="bg1"/>
                </a:solidFill>
              </a:rPr>
              <a:t>Student Name  : Ion Popa</a:t>
            </a:r>
          </a:p>
          <a:p>
            <a:pPr algn="l"/>
            <a:r>
              <a:rPr lang="en-GB" sz="1800" b="1" dirty="0">
                <a:solidFill>
                  <a:schemeClr val="bg1"/>
                </a:solidFill>
              </a:rPr>
              <a:t>Module Tutor   : Muhammad </a:t>
            </a:r>
            <a:r>
              <a:rPr lang="en-GB" sz="1800" b="1" dirty="0" err="1">
                <a:solidFill>
                  <a:schemeClr val="bg1"/>
                </a:solidFill>
              </a:rPr>
              <a:t>Cassamo</a:t>
            </a:r>
            <a:endParaRPr lang="en-GB" sz="1800" b="1" dirty="0">
              <a:solidFill>
                <a:schemeClr val="bg1"/>
              </a:solidFill>
            </a:endParaRPr>
          </a:p>
          <a:p>
            <a:endParaRPr lang="en-GB" sz="1800" b="1" dirty="0">
              <a:solidFill>
                <a:schemeClr val="bg1"/>
              </a:solidFill>
            </a:endParaRPr>
          </a:p>
        </p:txBody>
      </p:sp>
    </p:spTree>
    <p:extLst>
      <p:ext uri="{BB962C8B-B14F-4D97-AF65-F5344CB8AC3E}">
        <p14:creationId xmlns:p14="http://schemas.microsoft.com/office/powerpoint/2010/main" val="28221590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8D5E924-A92D-4507-9E2B-855C65069C7F}"/>
              </a:ext>
            </a:extLst>
          </p:cNvPr>
          <p:cNvSpPr>
            <a:spLocks noGrp="1"/>
          </p:cNvSpPr>
          <p:nvPr>
            <p:ph idx="1"/>
          </p:nvPr>
        </p:nvSpPr>
        <p:spPr>
          <a:xfrm>
            <a:off x="277144" y="2022850"/>
            <a:ext cx="6957845" cy="4193466"/>
          </a:xfrm>
        </p:spPr>
        <p:txBody>
          <a:bodyPr>
            <a:normAutofit fontScale="62500" lnSpcReduction="20000"/>
          </a:bodyPr>
          <a:lstStyle/>
          <a:p>
            <a:pPr algn="just">
              <a:buFont typeface="Wingdings" panose="05000000000000000000" pitchFamily="2" charset="2"/>
              <a:buChar char="§"/>
            </a:pPr>
            <a:r>
              <a:rPr lang="en-US" sz="2800" dirty="0"/>
              <a:t>To guarantee that visitors to a hotel, resort, or another kind of lodging have a pleasant and comfortable stay, a wide variety of tasks fall under the term "hospitality and guest services." (</a:t>
            </a:r>
            <a:r>
              <a:rPr lang="en-US" sz="2800" dirty="0" err="1"/>
              <a:t>Hultman</a:t>
            </a:r>
            <a:r>
              <a:rPr lang="en-US" sz="2800" dirty="0"/>
              <a:t>, 2021)</a:t>
            </a:r>
          </a:p>
          <a:p>
            <a:pPr algn="just">
              <a:buFont typeface="Wingdings" panose="05000000000000000000" pitchFamily="2" charset="2"/>
              <a:buChar char="§"/>
            </a:pPr>
            <a:endParaRPr lang="en-US" sz="2800" dirty="0"/>
          </a:p>
          <a:p>
            <a:pPr algn="just">
              <a:buFont typeface="Wingdings" panose="05000000000000000000" pitchFamily="2" charset="2"/>
              <a:buChar char="§"/>
            </a:pPr>
            <a:r>
              <a:rPr lang="en-US" sz="2800" dirty="0"/>
              <a:t> Hotel loyalty programs, lost-and-found services, and help with parking and transportation are just some additional services offered to guests. </a:t>
            </a:r>
          </a:p>
          <a:p>
            <a:pPr algn="just">
              <a:buFont typeface="Wingdings" panose="05000000000000000000" pitchFamily="2" charset="2"/>
              <a:buChar char="§"/>
            </a:pPr>
            <a:endParaRPr lang="en-US" sz="2800" dirty="0"/>
          </a:p>
          <a:p>
            <a:pPr algn="just">
              <a:buFont typeface="Wingdings" panose="05000000000000000000" pitchFamily="2" charset="2"/>
              <a:buChar char="§"/>
            </a:pPr>
            <a:r>
              <a:rPr lang="en-US" sz="2800" dirty="0"/>
              <a:t>Hospitality and guest services must provide a high standard of service, comfort, and convenience to attract and retain customers (Madera, 2020). </a:t>
            </a:r>
          </a:p>
          <a:p>
            <a:pPr algn="just">
              <a:buFont typeface="Wingdings" panose="05000000000000000000" pitchFamily="2" charset="2"/>
              <a:buChar char="§"/>
            </a:pPr>
            <a:endParaRPr lang="en-US" sz="2800" dirty="0"/>
          </a:p>
        </p:txBody>
      </p:sp>
      <p:sp>
        <p:nvSpPr>
          <p:cNvPr id="6" name="TextBox 5">
            <a:extLst>
              <a:ext uri="{FF2B5EF4-FFF2-40B4-BE49-F238E27FC236}">
                <a16:creationId xmlns:a16="http://schemas.microsoft.com/office/drawing/2014/main" id="{E601C766-11B8-8582-212F-04508876C03C}"/>
              </a:ext>
            </a:extLst>
          </p:cNvPr>
          <p:cNvSpPr txBox="1"/>
          <p:nvPr/>
        </p:nvSpPr>
        <p:spPr>
          <a:xfrm>
            <a:off x="433136" y="999201"/>
            <a:ext cx="11325726" cy="523220"/>
          </a:xfrm>
          <a:prstGeom prst="rect">
            <a:avLst/>
          </a:prstGeom>
          <a:noFill/>
        </p:spPr>
        <p:txBody>
          <a:bodyPr wrap="square" rtlCol="0">
            <a:spAutoFit/>
          </a:bodyPr>
          <a:lstStyle/>
          <a:p>
            <a:pPr algn="ctr"/>
            <a:r>
              <a:rPr lang="en-US" sz="2800" b="1" u="sng" dirty="0">
                <a:latin typeface="Times New Roman" panose="02020603050405020304" pitchFamily="18" charset="0"/>
                <a:cs typeface="Times New Roman" panose="02020603050405020304" pitchFamily="18" charset="0"/>
              </a:rPr>
              <a:t>Introdcution</a:t>
            </a:r>
          </a:p>
        </p:txBody>
      </p:sp>
      <p:pic>
        <p:nvPicPr>
          <p:cNvPr id="4" name="Picture 3">
            <a:extLst>
              <a:ext uri="{FF2B5EF4-FFF2-40B4-BE49-F238E27FC236}">
                <a16:creationId xmlns:a16="http://schemas.microsoft.com/office/drawing/2014/main" id="{E0E1A4F5-1C78-72C8-BF8D-716417581BBD}"/>
              </a:ext>
            </a:extLst>
          </p:cNvPr>
          <p:cNvPicPr>
            <a:picLocks noChangeAspect="1"/>
          </p:cNvPicPr>
          <p:nvPr/>
        </p:nvPicPr>
        <p:blipFill rotWithShape="1">
          <a:blip r:embed="rId3"/>
          <a:srcRect b="9967"/>
          <a:stretch/>
        </p:blipFill>
        <p:spPr>
          <a:xfrm>
            <a:off x="7563686" y="2342146"/>
            <a:ext cx="4351170" cy="3055249"/>
          </a:xfrm>
          <a:prstGeom prst="rect">
            <a:avLst/>
          </a:prstGeom>
        </p:spPr>
      </p:pic>
    </p:spTree>
    <p:extLst>
      <p:ext uri="{BB962C8B-B14F-4D97-AF65-F5344CB8AC3E}">
        <p14:creationId xmlns:p14="http://schemas.microsoft.com/office/powerpoint/2010/main" val="26744835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8D5E924-A92D-4507-9E2B-855C65069C7F}"/>
              </a:ext>
            </a:extLst>
          </p:cNvPr>
          <p:cNvSpPr>
            <a:spLocks noGrp="1"/>
          </p:cNvSpPr>
          <p:nvPr>
            <p:ph idx="1"/>
          </p:nvPr>
        </p:nvSpPr>
        <p:spPr>
          <a:xfrm>
            <a:off x="277144" y="2022850"/>
            <a:ext cx="7551403" cy="4193466"/>
          </a:xfrm>
        </p:spPr>
        <p:txBody>
          <a:bodyPr>
            <a:normAutofit fontScale="85000" lnSpcReduction="10000"/>
          </a:bodyPr>
          <a:lstStyle/>
          <a:p>
            <a:pPr algn="just">
              <a:buFont typeface="Wingdings" panose="05000000000000000000" pitchFamily="2" charset="2"/>
              <a:buChar char="§"/>
            </a:pPr>
            <a:r>
              <a:rPr lang="en-US" sz="2800" dirty="0"/>
              <a:t>Luxury hotel chain The Ritz-Carlton is owned by the American corporation The Ritz-Carlton Hotel Company, LLC. </a:t>
            </a:r>
          </a:p>
          <a:p>
            <a:pPr algn="just">
              <a:buFont typeface="Wingdings" panose="05000000000000000000" pitchFamily="2" charset="2"/>
              <a:buChar char="§"/>
            </a:pPr>
            <a:r>
              <a:rPr lang="en-US" sz="2800" dirty="0"/>
              <a:t>In 1983, with the sale of the Ritz-Carlton brand and the Ritz-Carlton hotel in Boston, Massachusetts, a new company was formed (</a:t>
            </a:r>
            <a:r>
              <a:rPr lang="en-US" sz="2800" dirty="0" err="1"/>
              <a:t>Hultman</a:t>
            </a:r>
            <a:r>
              <a:rPr lang="en-US" sz="2800" dirty="0"/>
              <a:t>, 2021). </a:t>
            </a:r>
          </a:p>
          <a:p>
            <a:pPr algn="just">
              <a:buFont typeface="Wingdings" panose="05000000000000000000" pitchFamily="2" charset="2"/>
              <a:buChar char="§"/>
            </a:pPr>
            <a:endParaRPr lang="en-US" sz="2800" dirty="0"/>
          </a:p>
          <a:p>
            <a:pPr algn="just">
              <a:buFont typeface="Wingdings" panose="05000000000000000000" pitchFamily="2" charset="2"/>
              <a:buChar char="§"/>
            </a:pPr>
            <a:r>
              <a:rPr lang="en-US" sz="2800" dirty="0"/>
              <a:t>This group has ties to Marriott International (Majeed, 2022). </a:t>
            </a:r>
          </a:p>
          <a:p>
            <a:pPr algn="just">
              <a:buFont typeface="Wingdings" panose="05000000000000000000" pitchFamily="2" charset="2"/>
              <a:buChar char="§"/>
            </a:pPr>
            <a:endParaRPr lang="en-US" sz="2800" dirty="0"/>
          </a:p>
        </p:txBody>
      </p:sp>
      <p:sp>
        <p:nvSpPr>
          <p:cNvPr id="6" name="TextBox 5">
            <a:extLst>
              <a:ext uri="{FF2B5EF4-FFF2-40B4-BE49-F238E27FC236}">
                <a16:creationId xmlns:a16="http://schemas.microsoft.com/office/drawing/2014/main" id="{E601C766-11B8-8582-212F-04508876C03C}"/>
              </a:ext>
            </a:extLst>
          </p:cNvPr>
          <p:cNvSpPr txBox="1"/>
          <p:nvPr/>
        </p:nvSpPr>
        <p:spPr>
          <a:xfrm>
            <a:off x="433136" y="999201"/>
            <a:ext cx="11325726" cy="584775"/>
          </a:xfrm>
          <a:prstGeom prst="rect">
            <a:avLst/>
          </a:prstGeom>
          <a:noFill/>
        </p:spPr>
        <p:txBody>
          <a:bodyPr wrap="square" rtlCol="0">
            <a:spAutoFit/>
          </a:bodyPr>
          <a:lstStyle/>
          <a:p>
            <a:pPr algn="ctr"/>
            <a:r>
              <a:rPr lang="en-US" sz="3200" b="1" u="sng" dirty="0">
                <a:latin typeface="Times New Roman" panose="02020603050405020304" pitchFamily="18" charset="0"/>
                <a:cs typeface="Times New Roman" panose="02020603050405020304" pitchFamily="18" charset="0"/>
              </a:rPr>
              <a:t>Overview of Ritz-Carlton Hotel</a:t>
            </a:r>
          </a:p>
        </p:txBody>
      </p:sp>
      <p:pic>
        <p:nvPicPr>
          <p:cNvPr id="2" name="Picture 1">
            <a:extLst>
              <a:ext uri="{FF2B5EF4-FFF2-40B4-BE49-F238E27FC236}">
                <a16:creationId xmlns:a16="http://schemas.microsoft.com/office/drawing/2014/main" id="{50D9BE00-E2E2-C5BD-C8AB-01106BBC37B0}"/>
              </a:ext>
            </a:extLst>
          </p:cNvPr>
          <p:cNvPicPr>
            <a:picLocks noChangeAspect="1"/>
          </p:cNvPicPr>
          <p:nvPr/>
        </p:nvPicPr>
        <p:blipFill>
          <a:blip r:embed="rId3"/>
          <a:stretch>
            <a:fillRect/>
          </a:stretch>
        </p:blipFill>
        <p:spPr>
          <a:xfrm>
            <a:off x="7921875" y="2614862"/>
            <a:ext cx="3992981" cy="2661987"/>
          </a:xfrm>
          <a:prstGeom prst="rect">
            <a:avLst/>
          </a:prstGeom>
        </p:spPr>
      </p:pic>
    </p:spTree>
    <p:extLst>
      <p:ext uri="{BB962C8B-B14F-4D97-AF65-F5344CB8AC3E}">
        <p14:creationId xmlns:p14="http://schemas.microsoft.com/office/powerpoint/2010/main" val="9051273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8D5E924-A92D-4507-9E2B-855C65069C7F}"/>
              </a:ext>
            </a:extLst>
          </p:cNvPr>
          <p:cNvSpPr>
            <a:spLocks noGrp="1"/>
          </p:cNvSpPr>
          <p:nvPr>
            <p:ph idx="1"/>
          </p:nvPr>
        </p:nvSpPr>
        <p:spPr>
          <a:xfrm>
            <a:off x="277144" y="2022850"/>
            <a:ext cx="7551403" cy="4193466"/>
          </a:xfrm>
        </p:spPr>
        <p:txBody>
          <a:bodyPr>
            <a:normAutofit fontScale="70000" lnSpcReduction="20000"/>
          </a:bodyPr>
          <a:lstStyle/>
          <a:p>
            <a:pPr algn="just">
              <a:buFont typeface="Wingdings" panose="05000000000000000000" pitchFamily="2" charset="2"/>
              <a:buChar char="§"/>
            </a:pPr>
            <a:r>
              <a:rPr lang="en-US" sz="2800" dirty="0"/>
              <a:t>Most guests at Ritz-Carlton Hotels are affluent, so they are ready to spend more for the opulent rooms and personalized treatment that the chain is known for. </a:t>
            </a:r>
          </a:p>
          <a:p>
            <a:pPr algn="just">
              <a:buFont typeface="Wingdings" panose="05000000000000000000" pitchFamily="2" charset="2"/>
              <a:buChar char="§"/>
            </a:pPr>
            <a:endParaRPr lang="en-US" sz="2800" dirty="0"/>
          </a:p>
          <a:p>
            <a:pPr algn="just">
              <a:buFont typeface="Wingdings" panose="05000000000000000000" pitchFamily="2" charset="2"/>
              <a:buChar char="§"/>
            </a:pPr>
            <a:r>
              <a:rPr lang="en-US" sz="2800" dirty="0"/>
              <a:t>Individuals in the corporate world, those on vacation in style, and affluent families make up this demographic (Pius, 2020). </a:t>
            </a:r>
          </a:p>
          <a:p>
            <a:pPr algn="just">
              <a:buFont typeface="Wingdings" panose="05000000000000000000" pitchFamily="2" charset="2"/>
              <a:buChar char="§"/>
            </a:pPr>
            <a:endParaRPr lang="en-US" sz="2800" dirty="0"/>
          </a:p>
          <a:p>
            <a:pPr algn="just">
              <a:buFont typeface="Wingdings" panose="05000000000000000000" pitchFamily="2" charset="2"/>
              <a:buChar char="§"/>
            </a:pPr>
            <a:r>
              <a:rPr lang="en-US" sz="2800" dirty="0"/>
              <a:t>The Ritz-Carlton is a luxurious hotel that offers its guests a wide range of services and facilities, including fine dining, a spa, and tastefully decorated rooms and suites. </a:t>
            </a:r>
          </a:p>
          <a:p>
            <a:pPr algn="just">
              <a:buFont typeface="Wingdings" panose="05000000000000000000" pitchFamily="2" charset="2"/>
              <a:buChar char="§"/>
            </a:pPr>
            <a:endParaRPr lang="en-US" sz="2800" dirty="0"/>
          </a:p>
        </p:txBody>
      </p:sp>
      <p:sp>
        <p:nvSpPr>
          <p:cNvPr id="6" name="TextBox 5">
            <a:extLst>
              <a:ext uri="{FF2B5EF4-FFF2-40B4-BE49-F238E27FC236}">
                <a16:creationId xmlns:a16="http://schemas.microsoft.com/office/drawing/2014/main" id="{E601C766-11B8-8582-212F-04508876C03C}"/>
              </a:ext>
            </a:extLst>
          </p:cNvPr>
          <p:cNvSpPr txBox="1"/>
          <p:nvPr/>
        </p:nvSpPr>
        <p:spPr>
          <a:xfrm>
            <a:off x="433136" y="999201"/>
            <a:ext cx="11325726" cy="584775"/>
          </a:xfrm>
          <a:prstGeom prst="rect">
            <a:avLst/>
          </a:prstGeom>
          <a:noFill/>
        </p:spPr>
        <p:txBody>
          <a:bodyPr wrap="square" rtlCol="0">
            <a:spAutoFit/>
          </a:bodyPr>
          <a:lstStyle/>
          <a:p>
            <a:pPr algn="ctr"/>
            <a:r>
              <a:rPr lang="en-US" sz="3200" b="1" u="sng" dirty="0">
                <a:latin typeface="Times New Roman" panose="02020603050405020304" pitchFamily="18" charset="0"/>
                <a:cs typeface="Times New Roman" panose="02020603050405020304" pitchFamily="18" charset="0"/>
              </a:rPr>
              <a:t>Ritz-Carlton Hotel's main consumers</a:t>
            </a:r>
          </a:p>
        </p:txBody>
      </p:sp>
      <p:pic>
        <p:nvPicPr>
          <p:cNvPr id="4" name="Picture 3">
            <a:extLst>
              <a:ext uri="{FF2B5EF4-FFF2-40B4-BE49-F238E27FC236}">
                <a16:creationId xmlns:a16="http://schemas.microsoft.com/office/drawing/2014/main" id="{B0B1DE0C-9513-587E-A63A-50ECE1607FC2}"/>
              </a:ext>
            </a:extLst>
          </p:cNvPr>
          <p:cNvPicPr>
            <a:picLocks noChangeAspect="1"/>
          </p:cNvPicPr>
          <p:nvPr/>
        </p:nvPicPr>
        <p:blipFill>
          <a:blip r:embed="rId3"/>
          <a:stretch>
            <a:fillRect/>
          </a:stretch>
        </p:blipFill>
        <p:spPr>
          <a:xfrm>
            <a:off x="7802613" y="2919661"/>
            <a:ext cx="4112243" cy="2309311"/>
          </a:xfrm>
          <a:prstGeom prst="rect">
            <a:avLst/>
          </a:prstGeom>
        </p:spPr>
      </p:pic>
    </p:spTree>
    <p:extLst>
      <p:ext uri="{BB962C8B-B14F-4D97-AF65-F5344CB8AC3E}">
        <p14:creationId xmlns:p14="http://schemas.microsoft.com/office/powerpoint/2010/main" val="17285943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8D5E924-A92D-4507-9E2B-855C65069C7F}"/>
              </a:ext>
            </a:extLst>
          </p:cNvPr>
          <p:cNvSpPr>
            <a:spLocks noGrp="1"/>
          </p:cNvSpPr>
          <p:nvPr>
            <p:ph idx="1"/>
          </p:nvPr>
        </p:nvSpPr>
        <p:spPr>
          <a:xfrm>
            <a:off x="277144" y="2359735"/>
            <a:ext cx="7551403" cy="4193466"/>
          </a:xfrm>
        </p:spPr>
        <p:txBody>
          <a:bodyPr>
            <a:normAutofit/>
          </a:bodyPr>
          <a:lstStyle/>
          <a:p>
            <a:pPr algn="ctr">
              <a:buFont typeface="Wingdings" panose="05000000000000000000" pitchFamily="2" charset="2"/>
              <a:buChar char="§"/>
            </a:pPr>
            <a:r>
              <a:rPr lang="en-US" sz="2800" b="1" dirty="0"/>
              <a:t>Nature of the services</a:t>
            </a:r>
          </a:p>
          <a:p>
            <a:pPr algn="just">
              <a:buFont typeface="Wingdings" panose="05000000000000000000" pitchFamily="2" charset="2"/>
              <a:buChar char="§"/>
            </a:pPr>
            <a:r>
              <a:rPr lang="en-US" sz="2800" b="1" dirty="0"/>
              <a:t>Intangibility</a:t>
            </a:r>
          </a:p>
          <a:p>
            <a:pPr algn="just">
              <a:buFont typeface="Wingdings" panose="05000000000000000000" pitchFamily="2" charset="2"/>
              <a:buChar char="§"/>
            </a:pPr>
            <a:r>
              <a:rPr lang="en-US" sz="2800" b="1" dirty="0"/>
              <a:t>Inconsistency</a:t>
            </a:r>
          </a:p>
          <a:p>
            <a:pPr algn="just">
              <a:buFont typeface="Wingdings" panose="05000000000000000000" pitchFamily="2" charset="2"/>
              <a:buChar char="§"/>
            </a:pPr>
            <a:r>
              <a:rPr lang="en-US" sz="2800" b="1" dirty="0"/>
              <a:t>Inseparability</a:t>
            </a:r>
          </a:p>
        </p:txBody>
      </p:sp>
      <p:sp>
        <p:nvSpPr>
          <p:cNvPr id="6" name="TextBox 5">
            <a:extLst>
              <a:ext uri="{FF2B5EF4-FFF2-40B4-BE49-F238E27FC236}">
                <a16:creationId xmlns:a16="http://schemas.microsoft.com/office/drawing/2014/main" id="{E601C766-11B8-8582-212F-04508876C03C}"/>
              </a:ext>
            </a:extLst>
          </p:cNvPr>
          <p:cNvSpPr txBox="1"/>
          <p:nvPr/>
        </p:nvSpPr>
        <p:spPr>
          <a:xfrm>
            <a:off x="277144" y="999201"/>
            <a:ext cx="11481718" cy="461665"/>
          </a:xfrm>
          <a:prstGeom prst="rect">
            <a:avLst/>
          </a:prstGeom>
          <a:noFill/>
        </p:spPr>
        <p:txBody>
          <a:bodyPr wrap="square" rtlCol="0">
            <a:spAutoFit/>
          </a:bodyPr>
          <a:lstStyle/>
          <a:p>
            <a:pPr algn="ctr"/>
            <a:r>
              <a:rPr lang="en-US" sz="2400" b="1" u="sng" dirty="0">
                <a:latin typeface="Times New Roman" panose="02020603050405020304" pitchFamily="18" charset="0"/>
                <a:cs typeface="Times New Roman" panose="02020603050405020304" pitchFamily="18" charset="0"/>
              </a:rPr>
              <a:t>The nature, scope, and role of the guest services and facilities of Ritz-Carlton Hotel</a:t>
            </a:r>
          </a:p>
        </p:txBody>
      </p:sp>
      <p:pic>
        <p:nvPicPr>
          <p:cNvPr id="4" name="Picture 3">
            <a:extLst>
              <a:ext uri="{FF2B5EF4-FFF2-40B4-BE49-F238E27FC236}">
                <a16:creationId xmlns:a16="http://schemas.microsoft.com/office/drawing/2014/main" id="{9EB98458-20E0-B1DF-9C4A-80CD0E756170}"/>
              </a:ext>
            </a:extLst>
          </p:cNvPr>
          <p:cNvPicPr>
            <a:picLocks noChangeAspect="1"/>
          </p:cNvPicPr>
          <p:nvPr/>
        </p:nvPicPr>
        <p:blipFill>
          <a:blip r:embed="rId3"/>
          <a:stretch>
            <a:fillRect/>
          </a:stretch>
        </p:blipFill>
        <p:spPr>
          <a:xfrm>
            <a:off x="7080584" y="2359735"/>
            <a:ext cx="4522370" cy="3014913"/>
          </a:xfrm>
          <a:prstGeom prst="rect">
            <a:avLst/>
          </a:prstGeom>
        </p:spPr>
      </p:pic>
    </p:spTree>
    <p:extLst>
      <p:ext uri="{BB962C8B-B14F-4D97-AF65-F5344CB8AC3E}">
        <p14:creationId xmlns:p14="http://schemas.microsoft.com/office/powerpoint/2010/main" val="7234419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8D5E924-A92D-4507-9E2B-855C65069C7F}"/>
              </a:ext>
            </a:extLst>
          </p:cNvPr>
          <p:cNvSpPr>
            <a:spLocks noGrp="1"/>
          </p:cNvSpPr>
          <p:nvPr>
            <p:ph idx="1"/>
          </p:nvPr>
        </p:nvSpPr>
        <p:spPr>
          <a:xfrm>
            <a:off x="277144" y="2359735"/>
            <a:ext cx="8032667" cy="4193466"/>
          </a:xfrm>
        </p:spPr>
        <p:txBody>
          <a:bodyPr>
            <a:normAutofit/>
          </a:bodyPr>
          <a:lstStyle/>
          <a:p>
            <a:pPr algn="ctr">
              <a:buFont typeface="Wingdings" panose="05000000000000000000" pitchFamily="2" charset="2"/>
              <a:buChar char="§"/>
            </a:pPr>
            <a:r>
              <a:rPr lang="en-US" sz="2800" b="1" u="sng" dirty="0"/>
              <a:t>Role of Services</a:t>
            </a:r>
          </a:p>
          <a:p>
            <a:pPr algn="just">
              <a:buFont typeface="Wingdings" panose="05000000000000000000" pitchFamily="2" charset="2"/>
              <a:buChar char="§"/>
            </a:pPr>
            <a:r>
              <a:rPr lang="en-US" sz="2400" dirty="0"/>
              <a:t>Assisting with check-in and check-out:</a:t>
            </a:r>
          </a:p>
          <a:p>
            <a:pPr algn="just">
              <a:buFont typeface="Wingdings" panose="05000000000000000000" pitchFamily="2" charset="2"/>
              <a:buChar char="§"/>
            </a:pPr>
            <a:r>
              <a:rPr lang="en-US" sz="2400" dirty="0"/>
              <a:t>Providing information and recommendations:</a:t>
            </a:r>
          </a:p>
          <a:p>
            <a:pPr algn="just">
              <a:buFont typeface="Wingdings" panose="05000000000000000000" pitchFamily="2" charset="2"/>
              <a:buChar char="§"/>
            </a:pPr>
            <a:r>
              <a:rPr lang="en-US" sz="2400" dirty="0"/>
              <a:t>Assist with transportation and parking</a:t>
            </a:r>
          </a:p>
          <a:p>
            <a:pPr algn="just">
              <a:buFont typeface="Wingdings" panose="05000000000000000000" pitchFamily="2" charset="2"/>
              <a:buChar char="§"/>
            </a:pPr>
            <a:r>
              <a:rPr lang="en-US" sz="2400" dirty="0"/>
              <a:t>Maintaining guest privacy and security</a:t>
            </a:r>
          </a:p>
        </p:txBody>
      </p:sp>
      <p:sp>
        <p:nvSpPr>
          <p:cNvPr id="6" name="TextBox 5">
            <a:extLst>
              <a:ext uri="{FF2B5EF4-FFF2-40B4-BE49-F238E27FC236}">
                <a16:creationId xmlns:a16="http://schemas.microsoft.com/office/drawing/2014/main" id="{E601C766-11B8-8582-212F-04508876C03C}"/>
              </a:ext>
            </a:extLst>
          </p:cNvPr>
          <p:cNvSpPr txBox="1"/>
          <p:nvPr/>
        </p:nvSpPr>
        <p:spPr>
          <a:xfrm>
            <a:off x="277144" y="999201"/>
            <a:ext cx="11481718" cy="477054"/>
          </a:xfrm>
          <a:prstGeom prst="rect">
            <a:avLst/>
          </a:prstGeom>
          <a:noFill/>
        </p:spPr>
        <p:txBody>
          <a:bodyPr wrap="square" rtlCol="0">
            <a:spAutoFit/>
          </a:bodyPr>
          <a:lstStyle/>
          <a:p>
            <a:pPr algn="ctr"/>
            <a:r>
              <a:rPr lang="en-US" sz="2500" b="1" u="sng" dirty="0">
                <a:latin typeface="Times New Roman" panose="02020603050405020304" pitchFamily="18" charset="0"/>
                <a:cs typeface="Times New Roman" panose="02020603050405020304" pitchFamily="18" charset="0"/>
              </a:rPr>
              <a:t>The nature, scope, and role of the guest services and facilities </a:t>
            </a:r>
            <a:r>
              <a:rPr lang="en-US" sz="2500" b="1" u="sng">
                <a:latin typeface="Times New Roman" panose="02020603050405020304" pitchFamily="18" charset="0"/>
                <a:cs typeface="Times New Roman" panose="02020603050405020304" pitchFamily="18" charset="0"/>
              </a:rPr>
              <a:t>of Ritz-Carlton Hotel</a:t>
            </a:r>
            <a:endParaRPr lang="en-US" sz="2500" b="1" u="sng"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DDA76702-ECF4-3F41-A410-5CF26696C5AC}"/>
              </a:ext>
            </a:extLst>
          </p:cNvPr>
          <p:cNvPicPr>
            <a:picLocks noChangeAspect="1"/>
          </p:cNvPicPr>
          <p:nvPr/>
        </p:nvPicPr>
        <p:blipFill>
          <a:blip r:embed="rId3"/>
          <a:stretch>
            <a:fillRect/>
          </a:stretch>
        </p:blipFill>
        <p:spPr>
          <a:xfrm>
            <a:off x="7126749" y="3080083"/>
            <a:ext cx="4632113" cy="1971925"/>
          </a:xfrm>
          <a:prstGeom prst="rect">
            <a:avLst/>
          </a:prstGeom>
        </p:spPr>
      </p:pic>
    </p:spTree>
    <p:extLst>
      <p:ext uri="{BB962C8B-B14F-4D97-AF65-F5344CB8AC3E}">
        <p14:creationId xmlns:p14="http://schemas.microsoft.com/office/powerpoint/2010/main" val="17566037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8D5E924-A92D-4507-9E2B-855C65069C7F}"/>
              </a:ext>
            </a:extLst>
          </p:cNvPr>
          <p:cNvSpPr>
            <a:spLocks noGrp="1"/>
          </p:cNvSpPr>
          <p:nvPr>
            <p:ph idx="1"/>
          </p:nvPr>
        </p:nvSpPr>
        <p:spPr>
          <a:xfrm>
            <a:off x="277144" y="2359735"/>
            <a:ext cx="7551403" cy="4193466"/>
          </a:xfrm>
        </p:spPr>
        <p:txBody>
          <a:bodyPr>
            <a:normAutofit/>
          </a:bodyPr>
          <a:lstStyle/>
          <a:p>
            <a:pPr algn="ctr">
              <a:buFont typeface="Wingdings" panose="05000000000000000000" pitchFamily="2" charset="2"/>
              <a:buChar char="§"/>
            </a:pPr>
            <a:r>
              <a:rPr lang="en-US" sz="2800" b="1" u="sng" dirty="0"/>
              <a:t>Scope of services</a:t>
            </a:r>
          </a:p>
          <a:p>
            <a:pPr algn="ctr">
              <a:buFont typeface="Wingdings" panose="05000000000000000000" pitchFamily="2" charset="2"/>
              <a:buChar char="§"/>
            </a:pPr>
            <a:endParaRPr lang="en-US" sz="2800" b="1" u="sng" dirty="0"/>
          </a:p>
          <a:p>
            <a:pPr algn="just">
              <a:buFont typeface="Wingdings" panose="05000000000000000000" pitchFamily="2" charset="2"/>
              <a:buChar char="§"/>
            </a:pPr>
            <a:r>
              <a:rPr lang="en-US" sz="2400" dirty="0"/>
              <a:t>Luxury amenities and accommodations</a:t>
            </a:r>
          </a:p>
          <a:p>
            <a:pPr algn="just">
              <a:buFont typeface="Wingdings" panose="05000000000000000000" pitchFamily="2" charset="2"/>
              <a:buChar char="§"/>
            </a:pPr>
            <a:r>
              <a:rPr lang="en-US" sz="2400" dirty="0"/>
              <a:t>24-hour service</a:t>
            </a:r>
          </a:p>
          <a:p>
            <a:pPr algn="just">
              <a:buFont typeface="Wingdings" panose="05000000000000000000" pitchFamily="2" charset="2"/>
              <a:buChar char="§"/>
            </a:pPr>
            <a:r>
              <a:rPr lang="en-US" sz="2400" dirty="0"/>
              <a:t>Multilingual staff</a:t>
            </a:r>
          </a:p>
          <a:p>
            <a:pPr algn="just">
              <a:buFont typeface="Wingdings" panose="05000000000000000000" pitchFamily="2" charset="2"/>
              <a:buChar char="§"/>
            </a:pPr>
            <a:r>
              <a:rPr lang="en-US" sz="2400" dirty="0"/>
              <a:t>Special requests and concierge services</a:t>
            </a:r>
          </a:p>
          <a:p>
            <a:pPr algn="just">
              <a:buFont typeface="Wingdings" panose="05000000000000000000" pitchFamily="2" charset="2"/>
              <a:buChar char="§"/>
            </a:pPr>
            <a:endParaRPr lang="en-US" sz="2800" b="1" u="sng" dirty="0"/>
          </a:p>
        </p:txBody>
      </p:sp>
      <p:sp>
        <p:nvSpPr>
          <p:cNvPr id="6" name="TextBox 5">
            <a:extLst>
              <a:ext uri="{FF2B5EF4-FFF2-40B4-BE49-F238E27FC236}">
                <a16:creationId xmlns:a16="http://schemas.microsoft.com/office/drawing/2014/main" id="{E601C766-11B8-8582-212F-04508876C03C}"/>
              </a:ext>
            </a:extLst>
          </p:cNvPr>
          <p:cNvSpPr txBox="1"/>
          <p:nvPr/>
        </p:nvSpPr>
        <p:spPr>
          <a:xfrm>
            <a:off x="277144" y="999201"/>
            <a:ext cx="11481718" cy="477054"/>
          </a:xfrm>
          <a:prstGeom prst="rect">
            <a:avLst/>
          </a:prstGeom>
          <a:noFill/>
        </p:spPr>
        <p:txBody>
          <a:bodyPr wrap="square" rtlCol="0">
            <a:spAutoFit/>
          </a:bodyPr>
          <a:lstStyle/>
          <a:p>
            <a:pPr algn="ctr"/>
            <a:r>
              <a:rPr lang="en-US" sz="2500" b="1" u="sng" dirty="0">
                <a:latin typeface="Times New Roman" panose="02020603050405020304" pitchFamily="18" charset="0"/>
                <a:cs typeface="Times New Roman" panose="02020603050405020304" pitchFamily="18" charset="0"/>
              </a:rPr>
              <a:t>The nature, scope, and role of the guest services and facilities </a:t>
            </a:r>
            <a:r>
              <a:rPr lang="en-US" sz="2500" b="1" u="sng">
                <a:latin typeface="Times New Roman" panose="02020603050405020304" pitchFamily="18" charset="0"/>
                <a:cs typeface="Times New Roman" panose="02020603050405020304" pitchFamily="18" charset="0"/>
              </a:rPr>
              <a:t>of Ritz-Carlton Hotel</a:t>
            </a:r>
            <a:endParaRPr lang="en-US" sz="2500" b="1" u="sng" dirty="0">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6893FB2-EB7E-5897-DB1D-5DC2D19A85EF}"/>
              </a:ext>
            </a:extLst>
          </p:cNvPr>
          <p:cNvPicPr>
            <a:picLocks noChangeAspect="1"/>
          </p:cNvPicPr>
          <p:nvPr/>
        </p:nvPicPr>
        <p:blipFill>
          <a:blip r:embed="rId3"/>
          <a:stretch>
            <a:fillRect/>
          </a:stretch>
        </p:blipFill>
        <p:spPr>
          <a:xfrm>
            <a:off x="7013471" y="2679030"/>
            <a:ext cx="4583718" cy="2893595"/>
          </a:xfrm>
          <a:prstGeom prst="rect">
            <a:avLst/>
          </a:prstGeom>
        </p:spPr>
      </p:pic>
    </p:spTree>
    <p:extLst>
      <p:ext uri="{BB962C8B-B14F-4D97-AF65-F5344CB8AC3E}">
        <p14:creationId xmlns:p14="http://schemas.microsoft.com/office/powerpoint/2010/main" val="11688463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8D5E924-A92D-4507-9E2B-855C65069C7F}"/>
              </a:ext>
            </a:extLst>
          </p:cNvPr>
          <p:cNvSpPr>
            <a:spLocks noGrp="1"/>
          </p:cNvSpPr>
          <p:nvPr>
            <p:ph idx="1"/>
          </p:nvPr>
        </p:nvSpPr>
        <p:spPr>
          <a:xfrm>
            <a:off x="277144" y="2022850"/>
            <a:ext cx="7551403" cy="4193466"/>
          </a:xfrm>
        </p:spPr>
        <p:txBody>
          <a:bodyPr>
            <a:normAutofit fontScale="70000" lnSpcReduction="20000"/>
          </a:bodyPr>
          <a:lstStyle/>
          <a:p>
            <a:pPr algn="just">
              <a:buFont typeface="Wingdings" panose="05000000000000000000" pitchFamily="2" charset="2"/>
              <a:buChar char="§"/>
            </a:pPr>
            <a:r>
              <a:rPr lang="en-US" sz="2800" dirty="0"/>
              <a:t>All incoming calls must be answered, customers must be given accurate information, rooms must be pre-assigned, and after the shift, a VIP evaluation of the whole guest service experience must be completed (Flynn, 2021).</a:t>
            </a:r>
          </a:p>
          <a:p>
            <a:pPr algn="just">
              <a:buFont typeface="Wingdings" panose="05000000000000000000" pitchFamily="2" charset="2"/>
              <a:buChar char="§"/>
            </a:pPr>
            <a:endParaRPr lang="en-US" sz="2800" dirty="0"/>
          </a:p>
          <a:p>
            <a:pPr algn="just">
              <a:buFont typeface="Wingdings" panose="05000000000000000000" pitchFamily="2" charset="2"/>
              <a:buChar char="§"/>
            </a:pPr>
            <a:endParaRPr lang="en-US" sz="2800" dirty="0"/>
          </a:p>
          <a:p>
            <a:pPr algn="just">
              <a:buFont typeface="Wingdings" panose="05000000000000000000" pitchFamily="2" charset="2"/>
              <a:buChar char="§"/>
            </a:pPr>
            <a:r>
              <a:rPr lang="en-US" sz="2800" dirty="0"/>
              <a:t>Maintain familiarity with emergency protocols, check daily credit limit reports, and monitor room availability effectively; these are just some of the responsibilities of the concierge, who staff will be coordinating and assisting.</a:t>
            </a:r>
          </a:p>
          <a:p>
            <a:pPr algn="just">
              <a:buFont typeface="Wingdings" panose="05000000000000000000" pitchFamily="2" charset="2"/>
              <a:buChar char="§"/>
            </a:pPr>
            <a:endParaRPr lang="en-US" sz="2800" dirty="0"/>
          </a:p>
        </p:txBody>
      </p:sp>
      <p:sp>
        <p:nvSpPr>
          <p:cNvPr id="6" name="TextBox 5">
            <a:extLst>
              <a:ext uri="{FF2B5EF4-FFF2-40B4-BE49-F238E27FC236}">
                <a16:creationId xmlns:a16="http://schemas.microsoft.com/office/drawing/2014/main" id="{E601C766-11B8-8582-212F-04508876C03C}"/>
              </a:ext>
            </a:extLst>
          </p:cNvPr>
          <p:cNvSpPr txBox="1"/>
          <p:nvPr/>
        </p:nvSpPr>
        <p:spPr>
          <a:xfrm>
            <a:off x="433136" y="999201"/>
            <a:ext cx="11325726" cy="523220"/>
          </a:xfrm>
          <a:prstGeom prst="rect">
            <a:avLst/>
          </a:prstGeom>
          <a:noFill/>
        </p:spPr>
        <p:txBody>
          <a:bodyPr wrap="square" rtlCol="0">
            <a:spAutoFit/>
          </a:bodyPr>
          <a:lstStyle/>
          <a:p>
            <a:pPr algn="ctr"/>
            <a:r>
              <a:rPr lang="en-US" sz="2800" b="1" u="sng" dirty="0">
                <a:latin typeface="Times New Roman" panose="02020603050405020304" pitchFamily="18" charset="0"/>
                <a:cs typeface="Times New Roman" panose="02020603050405020304" pitchFamily="18" charset="0"/>
              </a:rPr>
              <a:t>The role and function of guest services in general hotel industries</a:t>
            </a:r>
          </a:p>
        </p:txBody>
      </p:sp>
      <p:pic>
        <p:nvPicPr>
          <p:cNvPr id="2" name="Picture 1">
            <a:extLst>
              <a:ext uri="{FF2B5EF4-FFF2-40B4-BE49-F238E27FC236}">
                <a16:creationId xmlns:a16="http://schemas.microsoft.com/office/drawing/2014/main" id="{4897AD23-3FBC-91E1-4C10-8AD586B96A8B}"/>
              </a:ext>
            </a:extLst>
          </p:cNvPr>
          <p:cNvPicPr>
            <a:picLocks noChangeAspect="1"/>
          </p:cNvPicPr>
          <p:nvPr/>
        </p:nvPicPr>
        <p:blipFill>
          <a:blip r:embed="rId3"/>
          <a:stretch>
            <a:fillRect/>
          </a:stretch>
        </p:blipFill>
        <p:spPr>
          <a:xfrm>
            <a:off x="7921268" y="2646948"/>
            <a:ext cx="3837594" cy="2053138"/>
          </a:xfrm>
          <a:prstGeom prst="rect">
            <a:avLst/>
          </a:prstGeom>
        </p:spPr>
      </p:pic>
    </p:spTree>
    <p:extLst>
      <p:ext uri="{BB962C8B-B14F-4D97-AF65-F5344CB8AC3E}">
        <p14:creationId xmlns:p14="http://schemas.microsoft.com/office/powerpoint/2010/main" val="35419562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8D5E924-A92D-4507-9E2B-855C65069C7F}"/>
              </a:ext>
            </a:extLst>
          </p:cNvPr>
          <p:cNvSpPr>
            <a:spLocks noGrp="1"/>
          </p:cNvSpPr>
          <p:nvPr>
            <p:ph idx="1"/>
          </p:nvPr>
        </p:nvSpPr>
        <p:spPr>
          <a:xfrm>
            <a:off x="277144" y="2022850"/>
            <a:ext cx="7551403" cy="4193466"/>
          </a:xfrm>
        </p:spPr>
        <p:txBody>
          <a:bodyPr>
            <a:normAutofit fontScale="77500" lnSpcReduction="20000"/>
          </a:bodyPr>
          <a:lstStyle/>
          <a:p>
            <a:pPr algn="just">
              <a:buFont typeface="Wingdings" panose="05000000000000000000" pitchFamily="2" charset="2"/>
              <a:buChar char="§"/>
            </a:pPr>
            <a:r>
              <a:rPr lang="en-US" sz="2800" dirty="0"/>
              <a:t>To ensure customer happiness, it is essential to have a firm grasp of how visitor expectations relate to the experience (Madera, 2020).</a:t>
            </a:r>
          </a:p>
          <a:p>
            <a:pPr algn="just">
              <a:buFont typeface="Wingdings" panose="05000000000000000000" pitchFamily="2" charset="2"/>
              <a:buChar char="§"/>
            </a:pPr>
            <a:endParaRPr lang="en-US" sz="2800" dirty="0"/>
          </a:p>
          <a:p>
            <a:pPr algn="just">
              <a:buFont typeface="Wingdings" panose="05000000000000000000" pitchFamily="2" charset="2"/>
              <a:buChar char="§"/>
            </a:pPr>
            <a:r>
              <a:rPr lang="en-US" sz="2800" dirty="0"/>
              <a:t>If they can meet or surpass customers' expectations, they will be impressed and return.</a:t>
            </a:r>
          </a:p>
          <a:p>
            <a:pPr algn="just">
              <a:buFont typeface="Wingdings" panose="05000000000000000000" pitchFamily="2" charset="2"/>
              <a:buChar char="§"/>
            </a:pPr>
            <a:endParaRPr lang="en-US" sz="2800" dirty="0"/>
          </a:p>
          <a:p>
            <a:pPr algn="just">
              <a:buFont typeface="Wingdings" panose="05000000000000000000" pitchFamily="2" charset="2"/>
              <a:buChar char="§"/>
            </a:pPr>
            <a:r>
              <a:rPr lang="en-US" sz="2800" dirty="0"/>
              <a:t>Hotels may benefit from better marketing and pre-stay communications if they understand what their guests expect (Akbari, 2021). </a:t>
            </a:r>
          </a:p>
        </p:txBody>
      </p:sp>
      <p:sp>
        <p:nvSpPr>
          <p:cNvPr id="6" name="TextBox 5">
            <a:extLst>
              <a:ext uri="{FF2B5EF4-FFF2-40B4-BE49-F238E27FC236}">
                <a16:creationId xmlns:a16="http://schemas.microsoft.com/office/drawing/2014/main" id="{E601C766-11B8-8582-212F-04508876C03C}"/>
              </a:ext>
            </a:extLst>
          </p:cNvPr>
          <p:cNvSpPr txBox="1"/>
          <p:nvPr/>
        </p:nvSpPr>
        <p:spPr>
          <a:xfrm>
            <a:off x="433136" y="999201"/>
            <a:ext cx="11325726" cy="523220"/>
          </a:xfrm>
          <a:prstGeom prst="rect">
            <a:avLst/>
          </a:prstGeom>
          <a:noFill/>
        </p:spPr>
        <p:txBody>
          <a:bodyPr wrap="square" rtlCol="0">
            <a:spAutoFit/>
          </a:bodyPr>
          <a:lstStyle/>
          <a:p>
            <a:pPr algn="ctr"/>
            <a:r>
              <a:rPr lang="en-US" sz="2800" b="1" u="sng" dirty="0">
                <a:latin typeface="Times New Roman" panose="02020603050405020304" pitchFamily="18" charset="0"/>
                <a:cs typeface="Times New Roman" panose="02020603050405020304" pitchFamily="18" charset="0"/>
              </a:rPr>
              <a:t>The importance of hospitality and hotels' meet/exceed guest expectations</a:t>
            </a:r>
          </a:p>
        </p:txBody>
      </p:sp>
      <p:pic>
        <p:nvPicPr>
          <p:cNvPr id="4" name="Picture 3">
            <a:extLst>
              <a:ext uri="{FF2B5EF4-FFF2-40B4-BE49-F238E27FC236}">
                <a16:creationId xmlns:a16="http://schemas.microsoft.com/office/drawing/2014/main" id="{3D953AB7-7B3C-12A1-0EF8-21539A88E2C4}"/>
              </a:ext>
            </a:extLst>
          </p:cNvPr>
          <p:cNvPicPr>
            <a:picLocks noChangeAspect="1"/>
          </p:cNvPicPr>
          <p:nvPr/>
        </p:nvPicPr>
        <p:blipFill>
          <a:blip r:embed="rId3"/>
          <a:stretch>
            <a:fillRect/>
          </a:stretch>
        </p:blipFill>
        <p:spPr>
          <a:xfrm>
            <a:off x="8037095" y="2867527"/>
            <a:ext cx="3519487" cy="1976437"/>
          </a:xfrm>
          <a:prstGeom prst="rect">
            <a:avLst/>
          </a:prstGeom>
        </p:spPr>
      </p:pic>
    </p:spTree>
    <p:extLst>
      <p:ext uri="{BB962C8B-B14F-4D97-AF65-F5344CB8AC3E}">
        <p14:creationId xmlns:p14="http://schemas.microsoft.com/office/powerpoint/2010/main" val="12756160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8D5E924-A92D-4507-9E2B-855C65069C7F}"/>
              </a:ext>
            </a:extLst>
          </p:cNvPr>
          <p:cNvSpPr>
            <a:spLocks noGrp="1"/>
          </p:cNvSpPr>
          <p:nvPr>
            <p:ph idx="1"/>
          </p:nvPr>
        </p:nvSpPr>
        <p:spPr>
          <a:xfrm>
            <a:off x="293186" y="2167229"/>
            <a:ext cx="7856203" cy="3255003"/>
          </a:xfrm>
        </p:spPr>
        <p:txBody>
          <a:bodyPr>
            <a:normAutofit lnSpcReduction="10000"/>
          </a:bodyPr>
          <a:lstStyle/>
          <a:p>
            <a:pPr algn="just">
              <a:buFont typeface="Wingdings" panose="05000000000000000000" pitchFamily="2" charset="2"/>
              <a:buChar char="§"/>
            </a:pPr>
            <a:r>
              <a:rPr lang="en-US" sz="2400" dirty="0"/>
              <a:t>Hotels and restaurants make money by providing a service to their clients. </a:t>
            </a:r>
          </a:p>
          <a:p>
            <a:pPr algn="just">
              <a:buFont typeface="Wingdings" panose="05000000000000000000" pitchFamily="2" charset="2"/>
              <a:buChar char="§"/>
            </a:pPr>
            <a:r>
              <a:rPr lang="en-US" sz="2400" dirty="0"/>
              <a:t>Hotels and restaurants need to provide hospitable service to keep their regulars returning and raise their overall customer happiness. </a:t>
            </a:r>
          </a:p>
          <a:p>
            <a:pPr algn="just">
              <a:buFont typeface="Wingdings" panose="05000000000000000000" pitchFamily="2" charset="2"/>
              <a:buChar char="§"/>
            </a:pPr>
            <a:r>
              <a:rPr lang="en-US" sz="2400" dirty="0"/>
              <a:t>They might boost their income and stand in the community in this way.</a:t>
            </a:r>
          </a:p>
        </p:txBody>
      </p:sp>
      <p:sp>
        <p:nvSpPr>
          <p:cNvPr id="6" name="TextBox 5">
            <a:extLst>
              <a:ext uri="{FF2B5EF4-FFF2-40B4-BE49-F238E27FC236}">
                <a16:creationId xmlns:a16="http://schemas.microsoft.com/office/drawing/2014/main" id="{E601C766-11B8-8582-212F-04508876C03C}"/>
              </a:ext>
            </a:extLst>
          </p:cNvPr>
          <p:cNvSpPr txBox="1"/>
          <p:nvPr/>
        </p:nvSpPr>
        <p:spPr>
          <a:xfrm>
            <a:off x="433136" y="999201"/>
            <a:ext cx="11325726" cy="461665"/>
          </a:xfrm>
          <a:prstGeom prst="rect">
            <a:avLst/>
          </a:prstGeom>
          <a:noFill/>
        </p:spPr>
        <p:txBody>
          <a:bodyPr wrap="square" rtlCol="0">
            <a:spAutoFit/>
          </a:bodyPr>
          <a:lstStyle/>
          <a:p>
            <a:pPr algn="ctr"/>
            <a:r>
              <a:rPr lang="en-US" sz="2400" b="1" u="sng" dirty="0">
                <a:latin typeface="Times New Roman" panose="02020603050405020304" pitchFamily="18" charset="0"/>
                <a:cs typeface="Times New Roman" panose="02020603050405020304" pitchFamily="18" charset="0"/>
              </a:rPr>
              <a:t>Conclusion</a:t>
            </a:r>
          </a:p>
        </p:txBody>
      </p:sp>
      <p:pic>
        <p:nvPicPr>
          <p:cNvPr id="4" name="Picture 3">
            <a:extLst>
              <a:ext uri="{FF2B5EF4-FFF2-40B4-BE49-F238E27FC236}">
                <a16:creationId xmlns:a16="http://schemas.microsoft.com/office/drawing/2014/main" id="{BB29002F-24D9-6219-21B7-05B6781077D3}"/>
              </a:ext>
            </a:extLst>
          </p:cNvPr>
          <p:cNvPicPr>
            <a:picLocks noChangeAspect="1"/>
          </p:cNvPicPr>
          <p:nvPr/>
        </p:nvPicPr>
        <p:blipFill>
          <a:blip r:embed="rId3"/>
          <a:stretch>
            <a:fillRect/>
          </a:stretch>
        </p:blipFill>
        <p:spPr>
          <a:xfrm>
            <a:off x="8189128" y="2422357"/>
            <a:ext cx="3709686" cy="2469482"/>
          </a:xfrm>
          <a:prstGeom prst="rect">
            <a:avLst/>
          </a:prstGeom>
        </p:spPr>
      </p:pic>
    </p:spTree>
    <p:extLst>
      <p:ext uri="{BB962C8B-B14F-4D97-AF65-F5344CB8AC3E}">
        <p14:creationId xmlns:p14="http://schemas.microsoft.com/office/powerpoint/2010/main" val="29937156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B047F45C-807D-4BB0-8313-5C6E83A2C469}"/>
              </a:ext>
            </a:extLst>
          </p:cNvPr>
          <p:cNvSpPr txBox="1">
            <a:spLocks noGrp="1"/>
          </p:cNvSpPr>
          <p:nvPr>
            <p:ph idx="1"/>
          </p:nvPr>
        </p:nvSpPr>
        <p:spPr>
          <a:xfrm>
            <a:off x="1295400" y="2387644"/>
            <a:ext cx="9601200" cy="3754874"/>
          </a:xfrm>
          <a:prstGeom prst="rect">
            <a:avLst/>
          </a:prstGeom>
          <a:noFill/>
        </p:spPr>
        <p:txBody>
          <a:bodyPr wrap="square">
            <a:spAutoFit/>
          </a:bodyPr>
          <a:lstStyle/>
          <a:p>
            <a:endParaRPr lang="en-GB" sz="1800" b="1" i="0" dirty="0">
              <a:solidFill>
                <a:srgbClr val="000000"/>
              </a:solidFill>
              <a:effectLst/>
              <a:latin typeface="Roboto"/>
            </a:endParaRPr>
          </a:p>
          <a:p>
            <a:endParaRPr lang="en-GB" sz="1800" b="1" i="0" dirty="0">
              <a:solidFill>
                <a:srgbClr val="000000"/>
              </a:solidFill>
              <a:effectLst/>
              <a:latin typeface="Roboto"/>
            </a:endParaRPr>
          </a:p>
          <a:p>
            <a:endParaRPr lang="en-GB" sz="1800" b="1" dirty="0">
              <a:solidFill>
                <a:srgbClr val="000000"/>
              </a:solidFill>
              <a:latin typeface="Roboto"/>
            </a:endParaRPr>
          </a:p>
          <a:p>
            <a:endParaRPr lang="en-GB" sz="1800" b="1" i="0" dirty="0">
              <a:solidFill>
                <a:srgbClr val="000000"/>
              </a:solidFill>
              <a:effectLst/>
              <a:latin typeface="Roboto"/>
            </a:endParaRPr>
          </a:p>
          <a:p>
            <a:endParaRPr lang="en-GB" sz="1800" b="1" dirty="0">
              <a:solidFill>
                <a:srgbClr val="000000"/>
              </a:solidFill>
              <a:latin typeface="Roboto"/>
            </a:endParaRPr>
          </a:p>
          <a:p>
            <a:endParaRPr lang="en-GB" sz="1800" b="1" i="0" dirty="0">
              <a:solidFill>
                <a:srgbClr val="000000"/>
              </a:solidFill>
              <a:effectLst/>
              <a:latin typeface="Roboto"/>
            </a:endParaRPr>
          </a:p>
          <a:p>
            <a:endParaRPr lang="en-GB" sz="1800" b="1" dirty="0">
              <a:solidFill>
                <a:srgbClr val="000000"/>
              </a:solidFill>
              <a:latin typeface="Roboto"/>
            </a:endParaRPr>
          </a:p>
          <a:p>
            <a:endParaRPr lang="en-GB" sz="1800" b="1" i="0" dirty="0">
              <a:solidFill>
                <a:srgbClr val="000000"/>
              </a:solidFill>
              <a:effectLst/>
              <a:latin typeface="Roboto"/>
            </a:endParaRPr>
          </a:p>
          <a:p>
            <a:endParaRPr lang="en-GB" dirty="0"/>
          </a:p>
        </p:txBody>
      </p:sp>
      <p:sp>
        <p:nvSpPr>
          <p:cNvPr id="6" name="TextBox 5">
            <a:extLst>
              <a:ext uri="{FF2B5EF4-FFF2-40B4-BE49-F238E27FC236}">
                <a16:creationId xmlns:a16="http://schemas.microsoft.com/office/drawing/2014/main" id="{5D2A22CD-6089-C991-9D49-5517DE024CDA}"/>
              </a:ext>
            </a:extLst>
          </p:cNvPr>
          <p:cNvSpPr txBox="1"/>
          <p:nvPr/>
        </p:nvSpPr>
        <p:spPr>
          <a:xfrm>
            <a:off x="433136" y="999201"/>
            <a:ext cx="11325726" cy="523220"/>
          </a:xfrm>
          <a:prstGeom prst="rect">
            <a:avLst/>
          </a:prstGeom>
          <a:noFill/>
        </p:spPr>
        <p:txBody>
          <a:bodyPr wrap="square" rtlCol="0">
            <a:spAutoFit/>
          </a:bodyPr>
          <a:lstStyle/>
          <a:p>
            <a:pPr algn="ctr"/>
            <a:r>
              <a:rPr lang="en-US" sz="2800" b="1" u="sng" dirty="0">
                <a:latin typeface="Times New Roman" panose="02020603050405020304" pitchFamily="18" charset="0"/>
                <a:cs typeface="Times New Roman" panose="02020603050405020304" pitchFamily="18" charset="0"/>
              </a:rPr>
              <a:t>Reference List</a:t>
            </a:r>
          </a:p>
        </p:txBody>
      </p:sp>
      <p:sp>
        <p:nvSpPr>
          <p:cNvPr id="2" name="Content Placeholder 2">
            <a:extLst>
              <a:ext uri="{FF2B5EF4-FFF2-40B4-BE49-F238E27FC236}">
                <a16:creationId xmlns:a16="http://schemas.microsoft.com/office/drawing/2014/main" id="{FEF3877F-84AC-B12A-7D00-9BA2D81C8019}"/>
              </a:ext>
            </a:extLst>
          </p:cNvPr>
          <p:cNvSpPr txBox="1">
            <a:spLocks/>
          </p:cNvSpPr>
          <p:nvPr/>
        </p:nvSpPr>
        <p:spPr>
          <a:xfrm>
            <a:off x="0" y="1650729"/>
            <a:ext cx="12192000" cy="4734029"/>
          </a:xfrm>
          <a:prstGeom prst="rect">
            <a:avLst/>
          </a:prstGeom>
        </p:spPr>
        <p:txBody>
          <a:bodyPr vert="horz" lIns="91440" tIns="45720" rIns="91440" bIns="45720" rtlCol="0" anchor="ctr">
            <a:normAutofit fontScale="77500" lnSpcReduction="20000"/>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algn="just"/>
            <a:r>
              <a:rPr lang="en-US" sz="2000" dirty="0">
                <a:solidFill>
                  <a:schemeClr val="tx1"/>
                </a:solidFill>
              </a:rPr>
              <a:t>Akbari, M., Nazarian, A., </a:t>
            </a:r>
            <a:r>
              <a:rPr lang="en-US" sz="2000" dirty="0" err="1">
                <a:solidFill>
                  <a:schemeClr val="tx1"/>
                </a:solidFill>
              </a:rPr>
              <a:t>Foroudi</a:t>
            </a:r>
            <a:r>
              <a:rPr lang="en-US" sz="2000" dirty="0">
                <a:solidFill>
                  <a:schemeClr val="tx1"/>
                </a:solidFill>
              </a:rPr>
              <a:t>, P., Seyyed Amiri, N. and </a:t>
            </a:r>
            <a:r>
              <a:rPr lang="en-US" sz="2000" dirty="0" err="1">
                <a:solidFill>
                  <a:schemeClr val="tx1"/>
                </a:solidFill>
              </a:rPr>
              <a:t>Ezatabadipoor</a:t>
            </a:r>
            <a:r>
              <a:rPr lang="en-US" sz="2000" dirty="0">
                <a:solidFill>
                  <a:schemeClr val="tx1"/>
                </a:solidFill>
              </a:rPr>
              <a:t>, E., 2021. How corporate social responsibility contributes to strengthening brand loyalty, hotel positioning and intention to revisit?. Current Issues in Tourism, 24(13), pp.1897-1917.	</a:t>
            </a:r>
          </a:p>
          <a:p>
            <a:pPr algn="just"/>
            <a:r>
              <a:rPr lang="en-US" sz="2000" dirty="0" err="1">
                <a:solidFill>
                  <a:schemeClr val="tx1"/>
                </a:solidFill>
              </a:rPr>
              <a:t>Alnawas</a:t>
            </a:r>
            <a:r>
              <a:rPr lang="en-US" sz="2000" dirty="0">
                <a:solidFill>
                  <a:schemeClr val="tx1"/>
                </a:solidFill>
              </a:rPr>
              <a:t>, I. and Hemsley-Brown, J., 2019. Market orientation and hotel performance: investigating the role of high-order marketing capabilities. International Journal of Contemporary Hospitality Management.</a:t>
            </a:r>
          </a:p>
          <a:p>
            <a:pPr algn="just"/>
            <a:r>
              <a:rPr lang="en-US" sz="2000" dirty="0" err="1">
                <a:solidFill>
                  <a:schemeClr val="tx1"/>
                </a:solidFill>
              </a:rPr>
              <a:t>Buhalis</a:t>
            </a:r>
            <a:r>
              <a:rPr lang="en-US" sz="2000" dirty="0">
                <a:solidFill>
                  <a:schemeClr val="tx1"/>
                </a:solidFill>
              </a:rPr>
              <a:t>, D. and </a:t>
            </a:r>
            <a:r>
              <a:rPr lang="en-US" sz="2000" dirty="0" err="1">
                <a:solidFill>
                  <a:schemeClr val="tx1"/>
                </a:solidFill>
              </a:rPr>
              <a:t>Moldavska</a:t>
            </a:r>
            <a:r>
              <a:rPr lang="en-US" sz="2000" dirty="0">
                <a:solidFill>
                  <a:schemeClr val="tx1"/>
                </a:solidFill>
              </a:rPr>
              <a:t>, I., 2022. Voice assistants in hospitality: using artificial intelligence for customer service. Journal of Hospitality and Tourism Technology, 13(3), pp.386-403.</a:t>
            </a:r>
          </a:p>
          <a:p>
            <a:pPr algn="just"/>
            <a:r>
              <a:rPr lang="en-US" sz="2000" dirty="0">
                <a:solidFill>
                  <a:schemeClr val="tx1"/>
                </a:solidFill>
              </a:rPr>
              <a:t>Chen, Y.C., </a:t>
            </a:r>
            <a:r>
              <a:rPr lang="en-US" sz="2000" dirty="0" err="1">
                <a:solidFill>
                  <a:schemeClr val="tx1"/>
                </a:solidFill>
              </a:rPr>
              <a:t>Capener</a:t>
            </a:r>
            <a:r>
              <a:rPr lang="en-US" sz="2000" dirty="0">
                <a:solidFill>
                  <a:schemeClr val="tx1"/>
                </a:solidFill>
              </a:rPr>
              <a:t>, D. and Johansen, D., 2022. Value Perceptions of Luxury Hotels in Cross-Cultural Contexts. Strategic Alliance Between AGBA, Millikin University (USA), IIM-Rohtak (India) and Gift Society (India), p.230.</a:t>
            </a:r>
          </a:p>
          <a:p>
            <a:pPr algn="just"/>
            <a:r>
              <a:rPr lang="en-US" sz="2000" dirty="0">
                <a:solidFill>
                  <a:schemeClr val="tx1"/>
                </a:solidFill>
              </a:rPr>
              <a:t>Flynn, R., 2021. ‘A Hotel with Guaranteed Occupancy’, TO What Extent does an Immigration-Industrial Complex Exist in the UK?. In </a:t>
            </a:r>
            <a:r>
              <a:rPr lang="en-US" sz="2000" dirty="0" err="1">
                <a:solidFill>
                  <a:schemeClr val="tx1"/>
                </a:solidFill>
              </a:rPr>
              <a:t>Privatisation</a:t>
            </a:r>
            <a:r>
              <a:rPr lang="en-US" sz="2000" dirty="0">
                <a:solidFill>
                  <a:schemeClr val="tx1"/>
                </a:solidFill>
              </a:rPr>
              <a:t> of Migration Control: Power without Accountability? (Vol. 86, pp. 7-19). Emerald Publishing Limited.</a:t>
            </a:r>
          </a:p>
          <a:p>
            <a:pPr algn="just"/>
            <a:r>
              <a:rPr lang="en-US" sz="2000" dirty="0" err="1">
                <a:solidFill>
                  <a:schemeClr val="tx1"/>
                </a:solidFill>
              </a:rPr>
              <a:t>Hultman</a:t>
            </a:r>
            <a:r>
              <a:rPr lang="en-US" sz="2000" dirty="0">
                <a:solidFill>
                  <a:schemeClr val="tx1"/>
                </a:solidFill>
              </a:rPr>
              <a:t>, M., </a:t>
            </a:r>
            <a:r>
              <a:rPr lang="en-US" sz="2000" dirty="0" err="1">
                <a:solidFill>
                  <a:schemeClr val="tx1"/>
                </a:solidFill>
              </a:rPr>
              <a:t>Papadopoulou</a:t>
            </a:r>
            <a:r>
              <a:rPr lang="en-US" sz="2000" dirty="0">
                <a:solidFill>
                  <a:schemeClr val="tx1"/>
                </a:solidFill>
              </a:rPr>
              <a:t>, C., </a:t>
            </a:r>
            <a:r>
              <a:rPr lang="en-US" sz="2000" dirty="0" err="1">
                <a:solidFill>
                  <a:schemeClr val="tx1"/>
                </a:solidFill>
              </a:rPr>
              <a:t>Oghazi</a:t>
            </a:r>
            <a:r>
              <a:rPr lang="en-US" sz="2000" dirty="0">
                <a:solidFill>
                  <a:schemeClr val="tx1"/>
                </a:solidFill>
              </a:rPr>
              <a:t>, P. and Opoku, R., 2021. Branding the hotel industry: The effect of step-up versus step-down brand extensions. Journal of business research, 124, pp.560-570.</a:t>
            </a:r>
          </a:p>
          <a:p>
            <a:pPr algn="just"/>
            <a:r>
              <a:rPr lang="en-US" sz="2000" dirty="0">
                <a:solidFill>
                  <a:schemeClr val="tx1"/>
                </a:solidFill>
              </a:rPr>
              <a:t>Madera, J.M., Taylor, D.C. and Barber, N.A., 2020. Customer service evaluations of employees with disabilities: The roles of perceived competence and service failure. Cornell Hospitality Quarterly, 61(1), pp.5-18.</a:t>
            </a:r>
          </a:p>
          <a:p>
            <a:pPr algn="just"/>
            <a:r>
              <a:rPr lang="en-US" sz="2000" dirty="0">
                <a:solidFill>
                  <a:schemeClr val="tx1"/>
                </a:solidFill>
              </a:rPr>
              <a:t>Majeed, S. and Kim, W.G., 2022. Toward understanding healthcare hospitality and the antecedents and outcomes of patient-guest hospital-hotel choice decisions: A scoping review. International Journal of Hospitality Management, p.103383.</a:t>
            </a:r>
          </a:p>
        </p:txBody>
      </p:sp>
    </p:spTree>
    <p:extLst>
      <p:ext uri="{BB962C8B-B14F-4D97-AF65-F5344CB8AC3E}">
        <p14:creationId xmlns:p14="http://schemas.microsoft.com/office/powerpoint/2010/main" val="425712353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Damask</Template>
  <TotalTime>16838</TotalTime>
  <Words>2565</Words>
  <Application>Microsoft Office PowerPoint</Application>
  <PresentationFormat>Widescreen</PresentationFormat>
  <Paragraphs>115</Paragraphs>
  <Slides>11</Slides>
  <Notes>11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11</vt:i4>
      </vt:variant>
    </vt:vector>
  </HeadingPairs>
  <TitlesOfParts>
    <vt:vector size="20" baseType="lpstr">
      <vt:lpstr>Arial</vt:lpstr>
      <vt:lpstr>Bookman Old Style</vt:lpstr>
      <vt:lpstr>Calibri</vt:lpstr>
      <vt:lpstr>Roboto</vt:lpstr>
      <vt:lpstr>Rockwell</vt:lpstr>
      <vt:lpstr>Times New Roman</vt:lpstr>
      <vt:lpstr>Wingdings</vt:lpstr>
      <vt:lpstr>Wingdings 2</vt:lpstr>
      <vt:lpstr>Damask</vt:lpstr>
      <vt:lpstr>BMIH4003: Hospitality &amp; Guest Services  Presentation  on  The role and importance of quality service, hospitality, and guest services within the hotel Industry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Business Communication in the Workplace</dc:title>
  <dc:creator>Godswill Uma</dc:creator>
  <cp:lastModifiedBy>Ion Popa (2208502)</cp:lastModifiedBy>
  <cp:revision>77</cp:revision>
  <dcterms:created xsi:type="dcterms:W3CDTF">2021-01-18T14:03:46Z</dcterms:created>
  <dcterms:modified xsi:type="dcterms:W3CDTF">2023-02-15T11:09:02Z</dcterms:modified>
</cp:coreProperties>
</file>