
<file path=[Content_Types].xml><?xml version="1.0" encoding="utf-8"?>
<Types xmlns="http://schemas.openxmlformats.org/package/2006/content-types">
  <Default Extension="png" ContentType="image/png"/>
  <Default Extension="jpeg" ContentType="image/jpeg"/>
  <Default Extension="m4a" ContentType="audio/mp4"/>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1" r:id="rId6"/>
    <p:sldId id="260" r:id="rId7"/>
    <p:sldId id="262" r:id="rId8"/>
    <p:sldId id="264" r:id="rId9"/>
    <p:sldId id="263"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76" d="100"/>
          <a:sy n="76" d="100"/>
        </p:scale>
        <p:origin x="78" y="8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4/30/2018</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4/30/2018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4/30/2018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4/30/2018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4/30/2018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4/30/2018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4/30/2018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4/30/2018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4/30/2018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4/30/2018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4/30/2018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4/30/2018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4/30/2018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4/30/2018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4/30/2018</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4.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xml"/><Relationship Id="rId7" Type="http://schemas.openxmlformats.org/officeDocument/2006/relationships/image" Target="../media/image11.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6UFZzRnbasc" TargetMode="External"/><Relationship Id="rId5" Type="http://schemas.openxmlformats.org/officeDocument/2006/relationships/image" Target="../media/image12.png"/><Relationship Id="rId4" Type="http://schemas.openxmlformats.org/officeDocument/2006/relationships/hyperlink" Target="https://www.youtube.com/watch?v=6UFZzRnbasc&amp;feature=youtu.be" TargetMode="Externa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4.pn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74918" y="0"/>
            <a:ext cx="4113788" cy="6708866"/>
          </a:xfrm>
          <a:prstGeom prst="rect">
            <a:avLst/>
          </a:prstGeom>
        </p:spPr>
      </p:pic>
      <p:sp>
        <p:nvSpPr>
          <p:cNvPr id="3" name="Subtitle 2"/>
          <p:cNvSpPr>
            <a:spLocks noGrp="1"/>
          </p:cNvSpPr>
          <p:nvPr>
            <p:ph type="subTitle" idx="1"/>
          </p:nvPr>
        </p:nvSpPr>
        <p:spPr>
          <a:xfrm>
            <a:off x="7086600" y="6180138"/>
            <a:ext cx="6197600" cy="1655762"/>
          </a:xfrm>
        </p:spPr>
        <p:txBody>
          <a:bodyPr>
            <a:normAutofit/>
          </a:bodyPr>
          <a:lstStyle/>
          <a:p>
            <a:r>
              <a:rPr lang="en-GB" sz="3200" b="1" i="1" dirty="0">
                <a:effectLst>
                  <a:outerShdw blurRad="38100" dist="38100" dir="2700000" algn="tl">
                    <a:srgbClr val="000000">
                      <a:alpha val="43137"/>
                    </a:srgbClr>
                  </a:outerShdw>
                </a:effectLst>
                <a:latin typeface="Calibri" panose="020F0502020204030204" pitchFamily="34" charset="0"/>
              </a:rPr>
              <a:t>By: Darren H Jones 178245</a:t>
            </a:r>
          </a:p>
        </p:txBody>
      </p:sp>
      <p:sp>
        <p:nvSpPr>
          <p:cNvPr id="6" name="Rectangle 5"/>
          <p:cNvSpPr/>
          <p:nvPr/>
        </p:nvSpPr>
        <p:spPr>
          <a:xfrm>
            <a:off x="6801644" y="711865"/>
            <a:ext cx="5511800" cy="3539430"/>
          </a:xfrm>
          <a:prstGeom prst="rect">
            <a:avLst/>
          </a:prstGeom>
        </p:spPr>
        <p:txBody>
          <a:bodyPr wrap="square">
            <a:spAutoFit/>
          </a:bodyPr>
          <a:lstStyle/>
          <a:p>
            <a:pPr algn="ctr">
              <a:lnSpc>
                <a:spcPct val="150000"/>
              </a:lnSpc>
            </a:pPr>
            <a:r>
              <a:rPr lang="en-US" sz="3200" b="1" i="1" dirty="0">
                <a:effectLst>
                  <a:outerShdw blurRad="38100" dist="38100" dir="2700000" algn="tl">
                    <a:srgbClr val="000000">
                      <a:alpha val="43137"/>
                    </a:srgbClr>
                  </a:outerShdw>
                </a:effectLst>
                <a:latin typeface="Calibri" panose="020F0502020204030204" pitchFamily="34" charset="0"/>
              </a:rPr>
              <a:t>An investigation into Biometric concepts to facilitate the attendance system in educational Institutions</a:t>
            </a:r>
          </a:p>
          <a:p>
            <a:endParaRPr lang="en-US" sz="3200" dirty="0"/>
          </a:p>
        </p:txBody>
      </p:sp>
      <p:pic>
        <p:nvPicPr>
          <p:cNvPr id="8" name="Recorded Sound">
            <a:hlinkClick r:id="" action="ppaction://media"/>
            <a:extLst>
              <a:ext uri="{FF2B5EF4-FFF2-40B4-BE49-F238E27FC236}">
                <a16:creationId xmlns:a16="http://schemas.microsoft.com/office/drawing/2014/main" xmlns="" id="{4F313753-8709-42E9-BDFE-5320991BFEC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1737147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878"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4713" y="466118"/>
            <a:ext cx="9905998" cy="1478570"/>
          </a:xfrm>
        </p:spPr>
        <p:txBody>
          <a:bodyPr/>
          <a:lstStyle/>
          <a:p>
            <a:pPr algn="ctr"/>
            <a:r>
              <a:rPr lang="en-US" dirty="0"/>
              <a:t>     </a:t>
            </a:r>
            <a:r>
              <a:rPr lang="en-US" b="1" i="1" dirty="0">
                <a:effectLst>
                  <a:outerShdw blurRad="38100" dist="38100" dir="2700000" algn="tl">
                    <a:srgbClr val="000000">
                      <a:alpha val="43137"/>
                    </a:srgbClr>
                  </a:outerShdw>
                </a:effectLst>
                <a:latin typeface="Calibri" panose="020F0502020204030204" pitchFamily="34" charset="0"/>
              </a:rPr>
              <a:t>The aims and objectives of the project</a:t>
            </a:r>
            <a:endParaRPr lang="en-GB" b="1" i="1" dirty="0">
              <a:effectLst>
                <a:outerShdw blurRad="38100" dist="38100" dir="2700000" algn="tl">
                  <a:srgbClr val="000000">
                    <a:alpha val="43137"/>
                  </a:srgbClr>
                </a:outerShdw>
              </a:effectLst>
              <a:latin typeface="Calibri" panose="020F0502020204030204" pitchFamily="34" charset="0"/>
            </a:endParaRPr>
          </a:p>
        </p:txBody>
      </p:sp>
      <p:sp>
        <p:nvSpPr>
          <p:cNvPr id="3" name="Content Placeholder 2"/>
          <p:cNvSpPr>
            <a:spLocks noGrp="1"/>
          </p:cNvSpPr>
          <p:nvPr>
            <p:ph idx="1"/>
          </p:nvPr>
        </p:nvSpPr>
        <p:spPr>
          <a:xfrm>
            <a:off x="874713" y="1614488"/>
            <a:ext cx="10809288" cy="4710113"/>
          </a:xfrm>
        </p:spPr>
        <p:txBody>
          <a:bodyPr>
            <a:normAutofit fontScale="62500" lnSpcReduction="20000"/>
          </a:bodyPr>
          <a:lstStyle/>
          <a:p>
            <a:pPr marL="0" indent="0">
              <a:buNone/>
            </a:pPr>
            <a:r>
              <a:rPr lang="en-GB" sz="3200" dirty="0">
                <a:effectLst>
                  <a:outerShdw blurRad="38100" dist="38100" dir="2700000" algn="tl">
                    <a:srgbClr val="000000">
                      <a:alpha val="43137"/>
                    </a:srgbClr>
                  </a:outerShdw>
                </a:effectLst>
                <a:latin typeface="Calibri" panose="020F0502020204030204" pitchFamily="34" charset="0"/>
              </a:rPr>
              <a:t>Aims</a:t>
            </a:r>
          </a:p>
          <a:p>
            <a:pPr marL="0" indent="0">
              <a:buNone/>
            </a:pPr>
            <a:r>
              <a:rPr lang="en-GB" sz="3200" dirty="0">
                <a:effectLst>
                  <a:outerShdw blurRad="38100" dist="38100" dir="2700000" algn="tl">
                    <a:srgbClr val="000000">
                      <a:alpha val="43137"/>
                    </a:srgbClr>
                  </a:outerShdw>
                </a:effectLst>
                <a:latin typeface="Calibri" panose="020F0502020204030204" pitchFamily="34" charset="0"/>
              </a:rPr>
              <a:t>The aim of the project was to design and develop a reliable, scalable and cost effective Fingerprint based Student Attendance Monitoring system. This is to be achieved by the following objectives:</a:t>
            </a:r>
          </a:p>
          <a:p>
            <a:pPr marL="0" indent="0">
              <a:buNone/>
            </a:pPr>
            <a:r>
              <a:rPr lang="en-GB" sz="3200" dirty="0">
                <a:effectLst>
                  <a:outerShdw blurRad="38100" dist="38100" dir="2700000" algn="tl">
                    <a:srgbClr val="000000">
                      <a:alpha val="43137"/>
                    </a:srgbClr>
                  </a:outerShdw>
                </a:effectLst>
                <a:latin typeface="Calibri" panose="020F0502020204030204" pitchFamily="34" charset="0"/>
              </a:rPr>
              <a:t>Objectives</a:t>
            </a:r>
          </a:p>
          <a:p>
            <a:pPr marL="0" indent="0">
              <a:buNone/>
            </a:pPr>
            <a:r>
              <a:rPr lang="en-GB" sz="3200" dirty="0">
                <a:effectLst>
                  <a:outerShdw blurRad="38100" dist="38100" dir="2700000" algn="tl">
                    <a:srgbClr val="000000">
                      <a:alpha val="43137"/>
                    </a:srgbClr>
                  </a:outerShdw>
                </a:effectLst>
                <a:latin typeface="Calibri" panose="020F0502020204030204" pitchFamily="34" charset="0"/>
              </a:rPr>
              <a:t>To analyses the attendant’s methods and techniques used by different Institutions and identify functions the biometric system could perform. </a:t>
            </a:r>
          </a:p>
          <a:p>
            <a:pPr marL="0" indent="0">
              <a:buNone/>
            </a:pPr>
            <a:r>
              <a:rPr lang="en-GB" sz="3200" dirty="0">
                <a:effectLst>
                  <a:outerShdw blurRad="38100" dist="38100" dir="2700000" algn="tl">
                    <a:srgbClr val="000000">
                      <a:alpha val="43137"/>
                    </a:srgbClr>
                  </a:outerShdw>
                </a:effectLst>
                <a:latin typeface="Calibri" panose="020F0502020204030204" pitchFamily="34" charset="0"/>
              </a:rPr>
              <a:t>Develop a Biometric fingerprint attendants system, using Biometric system technology, based on appropriate knowledge gained from the report and to suit the business/user requirements. </a:t>
            </a:r>
          </a:p>
          <a:p>
            <a:pPr marL="0" indent="0">
              <a:buNone/>
            </a:pPr>
            <a:endParaRPr lang="en-GB" sz="3200" dirty="0">
              <a:effectLst>
                <a:outerShdw blurRad="38100" dist="38100" dir="2700000" algn="tl">
                  <a:srgbClr val="000000">
                    <a:alpha val="43137"/>
                  </a:srgbClr>
                </a:outerShdw>
              </a:effectLst>
              <a:latin typeface="Calibri" panose="020F0502020204030204" pitchFamily="34" charset="0"/>
            </a:endParaRPr>
          </a:p>
          <a:p>
            <a:pPr marL="0" indent="0">
              <a:buNone/>
            </a:pPr>
            <a:r>
              <a:rPr lang="en-GB" sz="3200" dirty="0">
                <a:effectLst>
                  <a:outerShdw blurRad="38100" dist="38100" dir="2700000" algn="tl">
                    <a:srgbClr val="000000">
                      <a:alpha val="43137"/>
                    </a:srgbClr>
                  </a:outerShdw>
                </a:effectLst>
                <a:latin typeface="Calibri" panose="020F0502020204030204" pitchFamily="34" charset="0"/>
              </a:rPr>
              <a:t>To provide an interface from the new biometric fingerprint attendants system software, to the college institution. </a:t>
            </a:r>
          </a:p>
          <a:p>
            <a:pPr marL="0" indent="0">
              <a:buNone/>
            </a:pPr>
            <a:endParaRPr lang="en-GB" sz="3200" dirty="0">
              <a:latin typeface="Calibri" panose="020F0502020204030204" pitchFamily="34" charset="0"/>
            </a:endParaRPr>
          </a:p>
          <a:p>
            <a:pPr marL="0" indent="0">
              <a:buNone/>
            </a:pPr>
            <a:endParaRPr lang="en-GB" dirty="0"/>
          </a:p>
          <a:p>
            <a:endParaRPr lang="en-GB" dirty="0"/>
          </a:p>
        </p:txBody>
      </p:sp>
      <p:pic>
        <p:nvPicPr>
          <p:cNvPr id="6" name="Recorded Sound">
            <a:hlinkClick r:id="" action="ppaction://media"/>
            <a:extLst>
              <a:ext uri="{FF2B5EF4-FFF2-40B4-BE49-F238E27FC236}">
                <a16:creationId xmlns:a16="http://schemas.microsoft.com/office/drawing/2014/main" xmlns="" id="{E60BC01B-2D96-4DAC-B147-EC1CA93DD59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394342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40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97125" y="-152400"/>
            <a:ext cx="9731376" cy="893762"/>
          </a:xfrm>
        </p:spPr>
        <p:txBody>
          <a:bodyPr>
            <a:normAutofit/>
          </a:bodyPr>
          <a:lstStyle/>
          <a:p>
            <a:r>
              <a:rPr lang="en-GB" sz="3600" b="1" i="1" dirty="0">
                <a:effectLst>
                  <a:outerShdw blurRad="38100" dist="38100" dir="2700000" algn="tl">
                    <a:srgbClr val="000000">
                      <a:alpha val="43137"/>
                    </a:srgbClr>
                  </a:outerShdw>
                </a:effectLst>
                <a:latin typeface="Calibri" panose="020F0502020204030204" pitchFamily="34" charset="0"/>
              </a:rPr>
              <a:t>The main findings of the literature review</a:t>
            </a:r>
          </a:p>
        </p:txBody>
      </p:sp>
      <p:sp>
        <p:nvSpPr>
          <p:cNvPr id="3" name="Subtitle 2"/>
          <p:cNvSpPr>
            <a:spLocks noGrp="1"/>
          </p:cNvSpPr>
          <p:nvPr>
            <p:ph type="subTitle" idx="1"/>
          </p:nvPr>
        </p:nvSpPr>
        <p:spPr>
          <a:xfrm>
            <a:off x="1876424" y="1066800"/>
            <a:ext cx="9591676" cy="2425700"/>
          </a:xfrm>
        </p:spPr>
        <p:txBody>
          <a:bodyPr>
            <a:noAutofit/>
          </a:bodyPr>
          <a:lstStyle/>
          <a:p>
            <a:pPr marL="342900" indent="-342900">
              <a:lnSpc>
                <a:spcPct val="150000"/>
              </a:lnSpc>
              <a:buFont typeface="Arial" panose="020B0604020202020204" pitchFamily="34" charset="0"/>
              <a:buChar char="•"/>
            </a:pPr>
            <a:r>
              <a:rPr lang="en-US" sz="2800" b="1" i="1" dirty="0">
                <a:solidFill>
                  <a:schemeClr val="tx1"/>
                </a:solidFill>
                <a:effectLst>
                  <a:outerShdw blurRad="38100" dist="38100" dir="2700000" algn="tl">
                    <a:srgbClr val="000000">
                      <a:alpha val="43137"/>
                    </a:srgbClr>
                  </a:outerShdw>
                </a:effectLst>
                <a:latin typeface="Calibri" panose="020F0502020204030204" pitchFamily="34" charset="0"/>
              </a:rPr>
              <a:t>The importance of regular attendance in education</a:t>
            </a:r>
          </a:p>
          <a:p>
            <a:pPr marL="342900" indent="-342900">
              <a:lnSpc>
                <a:spcPct val="150000"/>
              </a:lnSpc>
              <a:buFont typeface="Arial" panose="020B0604020202020204" pitchFamily="34" charset="0"/>
              <a:buChar char="•"/>
            </a:pPr>
            <a:r>
              <a:rPr lang="en-US" sz="2800" b="1" i="1" dirty="0">
                <a:solidFill>
                  <a:schemeClr val="tx1"/>
                </a:solidFill>
                <a:effectLst>
                  <a:outerShdw blurRad="38100" dist="38100" dir="2700000" algn="tl">
                    <a:srgbClr val="000000">
                      <a:alpha val="43137"/>
                    </a:srgbClr>
                  </a:outerShdw>
                </a:effectLst>
                <a:latin typeface="Calibri" panose="020F0502020204030204" pitchFamily="34" charset="0"/>
              </a:rPr>
              <a:t>How various institutions regularly try to improve attendance </a:t>
            </a:r>
          </a:p>
          <a:p>
            <a:pPr marL="342900" indent="-342900">
              <a:lnSpc>
                <a:spcPct val="150000"/>
              </a:lnSpc>
              <a:buFont typeface="Arial" panose="020B0604020202020204" pitchFamily="34" charset="0"/>
              <a:buChar char="•"/>
            </a:pPr>
            <a:r>
              <a:rPr lang="en-US" sz="2800" b="1" i="1" dirty="0">
                <a:solidFill>
                  <a:schemeClr val="tx1"/>
                </a:solidFill>
                <a:effectLst>
                  <a:outerShdw blurRad="38100" dist="38100" dir="2700000" algn="tl">
                    <a:srgbClr val="000000">
                      <a:alpha val="43137"/>
                    </a:srgbClr>
                  </a:outerShdw>
                </a:effectLst>
                <a:latin typeface="Calibri" panose="020F0502020204030204" pitchFamily="34" charset="0"/>
              </a:rPr>
              <a:t>how security issues are becoming ever more concerning</a:t>
            </a:r>
            <a:endParaRPr lang="en-GB" sz="2800" b="1" i="1" dirty="0">
              <a:solidFill>
                <a:schemeClr val="tx1"/>
              </a:solidFill>
              <a:effectLst>
                <a:outerShdw blurRad="38100" dist="38100" dir="2700000" algn="tl">
                  <a:srgbClr val="000000">
                    <a:alpha val="43137"/>
                  </a:srgbClr>
                </a:outerShdw>
              </a:effectLst>
              <a:latin typeface="Calibri" panose="020F0502020204030204" pitchFamily="34" charset="0"/>
            </a:endParaRP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102226"/>
            <a:ext cx="3333998" cy="1755774"/>
          </a:xfrm>
          <a:prstGeom prst="rect">
            <a:avLst/>
          </a:prstGeom>
        </p:spPr>
      </p:pic>
      <p:pic>
        <p:nvPicPr>
          <p:cNvPr id="5" name="Picture 4"/>
          <p:cNvPicPr>
            <a:picLocks noChangeAspect="1"/>
          </p:cNvPicPr>
          <p:nvPr/>
        </p:nvPicPr>
        <p:blipFill>
          <a:blip r:embed="rId5"/>
          <a:stretch>
            <a:fillRect/>
          </a:stretch>
        </p:blipFill>
        <p:spPr>
          <a:xfrm>
            <a:off x="9026941" y="4236277"/>
            <a:ext cx="3165059" cy="2621723"/>
          </a:xfrm>
          <a:prstGeom prst="rect">
            <a:avLst/>
          </a:prstGeom>
        </p:spPr>
      </p:pic>
      <p:pic>
        <p:nvPicPr>
          <p:cNvPr id="6" name="Picture 5"/>
          <p:cNvPicPr>
            <a:picLocks noChangeAspect="1"/>
          </p:cNvPicPr>
          <p:nvPr/>
        </p:nvPicPr>
        <p:blipFill>
          <a:blip r:embed="rId6"/>
          <a:stretch>
            <a:fillRect/>
          </a:stretch>
        </p:blipFill>
        <p:spPr>
          <a:xfrm>
            <a:off x="4389769" y="4629464"/>
            <a:ext cx="3581400" cy="2228536"/>
          </a:xfrm>
          <a:prstGeom prst="rect">
            <a:avLst/>
          </a:prstGeom>
        </p:spPr>
      </p:pic>
      <p:pic>
        <p:nvPicPr>
          <p:cNvPr id="7" name="Recorded Sound">
            <a:hlinkClick r:id="" action="ppaction://media"/>
            <a:extLst>
              <a:ext uri="{FF2B5EF4-FFF2-40B4-BE49-F238E27FC236}">
                <a16:creationId xmlns:a16="http://schemas.microsoft.com/office/drawing/2014/main" xmlns="" id="{C7C478BD-164D-4494-9D09-3C7AB056603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3509791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66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4"/>
          <a:stretch>
            <a:fillRect/>
          </a:stretch>
        </p:blipFill>
        <p:spPr>
          <a:xfrm>
            <a:off x="2070100" y="-155199"/>
            <a:ext cx="9943438" cy="1012024"/>
          </a:xfrm>
          <a:prstGeom prst="rect">
            <a:avLst/>
          </a:prstGeom>
        </p:spPr>
      </p:pic>
      <p:pic>
        <p:nvPicPr>
          <p:cNvPr id="7" name="Picture 6"/>
          <p:cNvPicPr>
            <a:picLocks noChangeAspect="1"/>
          </p:cNvPicPr>
          <p:nvPr/>
        </p:nvPicPr>
        <p:blipFill>
          <a:blip r:embed="rId5"/>
          <a:stretch>
            <a:fillRect/>
          </a:stretch>
        </p:blipFill>
        <p:spPr>
          <a:xfrm>
            <a:off x="1860881" y="1989666"/>
            <a:ext cx="2292351" cy="1528234"/>
          </a:xfrm>
          <a:prstGeom prst="rect">
            <a:avLst/>
          </a:prstGeom>
        </p:spPr>
      </p:pic>
      <p:sp>
        <p:nvSpPr>
          <p:cNvPr id="8" name="TextBox 7"/>
          <p:cNvSpPr txBox="1"/>
          <p:nvPr/>
        </p:nvSpPr>
        <p:spPr>
          <a:xfrm>
            <a:off x="2070100" y="1651000"/>
            <a:ext cx="2199641" cy="369332"/>
          </a:xfrm>
          <a:prstGeom prst="rect">
            <a:avLst/>
          </a:prstGeom>
          <a:noFill/>
        </p:spPr>
        <p:txBody>
          <a:bodyPr wrap="none" rtlCol="0">
            <a:spAutoFit/>
          </a:bodyPr>
          <a:lstStyle/>
          <a:p>
            <a:r>
              <a:rPr lang="en-GB" b="1" i="1" dirty="0">
                <a:effectLst>
                  <a:outerShdw blurRad="38100" dist="38100" dir="2700000" algn="tl">
                    <a:srgbClr val="000000">
                      <a:alpha val="43137"/>
                    </a:srgbClr>
                  </a:outerShdw>
                </a:effectLst>
              </a:rPr>
              <a:t>The old paper method </a:t>
            </a:r>
          </a:p>
        </p:txBody>
      </p:sp>
      <p:pic>
        <p:nvPicPr>
          <p:cNvPr id="9" name="Picture 8"/>
          <p:cNvPicPr>
            <a:picLocks noChangeAspect="1"/>
          </p:cNvPicPr>
          <p:nvPr/>
        </p:nvPicPr>
        <p:blipFill>
          <a:blip r:embed="rId6"/>
          <a:stretch>
            <a:fillRect/>
          </a:stretch>
        </p:blipFill>
        <p:spPr>
          <a:xfrm>
            <a:off x="9667486" y="5015480"/>
            <a:ext cx="2083132" cy="1715520"/>
          </a:xfrm>
          <a:prstGeom prst="rect">
            <a:avLst/>
          </a:prstGeom>
        </p:spPr>
      </p:pic>
      <p:sp>
        <p:nvSpPr>
          <p:cNvPr id="10" name="TextBox 9"/>
          <p:cNvSpPr txBox="1"/>
          <p:nvPr/>
        </p:nvSpPr>
        <p:spPr>
          <a:xfrm>
            <a:off x="9682934" y="4646148"/>
            <a:ext cx="1951175" cy="369332"/>
          </a:xfrm>
          <a:prstGeom prst="rect">
            <a:avLst/>
          </a:prstGeom>
          <a:noFill/>
        </p:spPr>
        <p:txBody>
          <a:bodyPr wrap="none" rtlCol="0">
            <a:spAutoFit/>
          </a:bodyPr>
          <a:lstStyle/>
          <a:p>
            <a:r>
              <a:rPr lang="en-GB" b="1" dirty="0">
                <a:effectLst>
                  <a:outerShdw blurRad="38100" dist="38100" dir="2700000" algn="tl">
                    <a:srgbClr val="000000">
                      <a:alpha val="43137"/>
                    </a:srgbClr>
                  </a:outerShdw>
                </a:effectLst>
              </a:rPr>
              <a:t>RFID Card System </a:t>
            </a:r>
          </a:p>
        </p:txBody>
      </p:sp>
      <p:pic>
        <p:nvPicPr>
          <p:cNvPr id="12" name="Picture 1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362451" y="885800"/>
            <a:ext cx="5676900" cy="5947645"/>
          </a:xfrm>
          <a:prstGeom prst="rect">
            <a:avLst/>
          </a:prstGeom>
        </p:spPr>
      </p:pic>
      <p:sp>
        <p:nvSpPr>
          <p:cNvPr id="13" name="TextBox 12"/>
          <p:cNvSpPr txBox="1"/>
          <p:nvPr/>
        </p:nvSpPr>
        <p:spPr>
          <a:xfrm>
            <a:off x="2070100" y="610430"/>
            <a:ext cx="3822700"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Different Methods </a:t>
            </a:r>
          </a:p>
        </p:txBody>
      </p:sp>
      <p:pic>
        <p:nvPicPr>
          <p:cNvPr id="3" name="Recorded Sound">
            <a:hlinkClick r:id="" action="ppaction://media"/>
            <a:extLst>
              <a:ext uri="{FF2B5EF4-FFF2-40B4-BE49-F238E27FC236}">
                <a16:creationId xmlns:a16="http://schemas.microsoft.com/office/drawing/2014/main" xmlns="" id="{966F60A6-D360-4337-B765-DE8E759EDFF9}"/>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3223064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872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1175081" y="116288"/>
            <a:ext cx="9943438" cy="1012024"/>
          </a:xfrm>
          <a:prstGeom prst="rect">
            <a:avLst/>
          </a:prstGeom>
        </p:spPr>
      </p:pic>
      <p:pic>
        <p:nvPicPr>
          <p:cNvPr id="5" name="Picture 4"/>
          <p:cNvPicPr>
            <a:picLocks noChangeAspect="1"/>
          </p:cNvPicPr>
          <p:nvPr/>
        </p:nvPicPr>
        <p:blipFill>
          <a:blip r:embed="rId5"/>
          <a:stretch>
            <a:fillRect/>
          </a:stretch>
        </p:blipFill>
        <p:spPr>
          <a:xfrm>
            <a:off x="0" y="1045249"/>
            <a:ext cx="6064581" cy="2474349"/>
          </a:xfrm>
          <a:prstGeom prst="rect">
            <a:avLst/>
          </a:prstGeom>
        </p:spPr>
      </p:pic>
      <p:pic>
        <p:nvPicPr>
          <p:cNvPr id="6" name="Picture 5"/>
          <p:cNvPicPr>
            <a:picLocks noChangeAspect="1"/>
          </p:cNvPicPr>
          <p:nvPr/>
        </p:nvPicPr>
        <p:blipFill>
          <a:blip r:embed="rId6"/>
          <a:stretch>
            <a:fillRect/>
          </a:stretch>
        </p:blipFill>
        <p:spPr>
          <a:xfrm>
            <a:off x="7660613" y="3452812"/>
            <a:ext cx="4540250" cy="3405188"/>
          </a:xfrm>
          <a:prstGeom prst="rect">
            <a:avLst/>
          </a:prstGeom>
        </p:spPr>
      </p:pic>
      <p:pic>
        <p:nvPicPr>
          <p:cNvPr id="3" name="Recorded Sound">
            <a:hlinkClick r:id="" action="ppaction://media"/>
            <a:extLst>
              <a:ext uri="{FF2B5EF4-FFF2-40B4-BE49-F238E27FC236}">
                <a16:creationId xmlns:a16="http://schemas.microsoft.com/office/drawing/2014/main" xmlns="" id="{07FF5B39-2F25-4949-A819-69A5E5E7158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4093445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975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6UFZzRnbasc"/>
          <p:cNvPicPr>
            <a:picLocks noGrp="1" noRot="1" noChangeAspect="1"/>
          </p:cNvPicPr>
          <p:nvPr>
            <p:ph idx="1"/>
            <a:videoFile r:link="rId1"/>
          </p:nvPr>
        </p:nvPicPr>
        <p:blipFill>
          <a:blip r:embed="rId3"/>
          <a:stretch>
            <a:fillRect/>
          </a:stretch>
        </p:blipFill>
        <p:spPr>
          <a:xfrm>
            <a:off x="1213181" y="1615377"/>
            <a:ext cx="9180690" cy="5164137"/>
          </a:xfrm>
          <a:prstGeom prst="rect">
            <a:avLst/>
          </a:prstGeom>
          <a:ln w="88900" cap="sq" cmpd="thickThin">
            <a:solidFill>
              <a:srgbClr val="000000"/>
            </a:solidFill>
            <a:prstDash val="solid"/>
            <a:miter lim="800000"/>
          </a:ln>
          <a:effectLst>
            <a:innerShdw blurRad="76200">
              <a:srgbClr val="000000"/>
            </a:innerShdw>
          </a:effectLst>
        </p:spPr>
      </p:pic>
      <p:sp>
        <p:nvSpPr>
          <p:cNvPr id="5" name="Rectangle 4"/>
          <p:cNvSpPr/>
          <p:nvPr/>
        </p:nvSpPr>
        <p:spPr>
          <a:xfrm>
            <a:off x="3993192" y="692047"/>
            <a:ext cx="3900815" cy="923330"/>
          </a:xfrm>
          <a:prstGeom prst="rect">
            <a:avLst/>
          </a:prstGeom>
        </p:spPr>
        <p:txBody>
          <a:bodyPr wrap="square">
            <a:spAutoFit/>
          </a:bodyPr>
          <a:lstStyle/>
          <a:p>
            <a:r>
              <a:rPr lang="en-GB" sz="5400" b="1" dirty="0">
                <a:solidFill>
                  <a:schemeClr val="bg1"/>
                </a:solidFill>
                <a:hlinkClick r:id="rId4"/>
              </a:rPr>
              <a:t>Play Video</a:t>
            </a:r>
            <a:endParaRPr lang="en-GB" sz="5400" b="1" dirty="0">
              <a:solidFill>
                <a:schemeClr val="bg1"/>
              </a:solidFill>
            </a:endParaRPr>
          </a:p>
        </p:txBody>
      </p:sp>
      <p:pic>
        <p:nvPicPr>
          <p:cNvPr id="6" name="Picture 5"/>
          <p:cNvPicPr>
            <a:picLocks noChangeAspect="1"/>
          </p:cNvPicPr>
          <p:nvPr/>
        </p:nvPicPr>
        <p:blipFill>
          <a:blip r:embed="rId5"/>
          <a:stretch>
            <a:fillRect/>
          </a:stretch>
        </p:blipFill>
        <p:spPr>
          <a:xfrm>
            <a:off x="1213181" y="141688"/>
            <a:ext cx="9943438" cy="1012024"/>
          </a:xfrm>
          <a:prstGeom prst="rect">
            <a:avLst/>
          </a:prstGeom>
        </p:spPr>
      </p:pic>
    </p:spTree>
    <p:extLst>
      <p:ext uri="{BB962C8B-B14F-4D97-AF65-F5344CB8AC3E}">
        <p14:creationId xmlns:p14="http://schemas.microsoft.com/office/powerpoint/2010/main" val="240516684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p:cTn id="7" fill="hold" display="0">
                  <p:stCondLst>
                    <p:cond delay="indefinite"/>
                  </p:stCondLst>
                </p:cTn>
                <p:tgtEl>
                  <p:spTgt spid="4"/>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805266" y="118121"/>
            <a:ext cx="8534400" cy="2074862"/>
          </a:xfrm>
        </p:spPr>
        <p:txBody>
          <a:bodyPr/>
          <a:lstStyle/>
          <a:p>
            <a:r>
              <a:rPr lang="en-GB" b="1" i="1" dirty="0">
                <a:solidFill>
                  <a:schemeClr val="tx1"/>
                </a:solidFill>
                <a:effectLst>
                  <a:outerShdw blurRad="38100" dist="38100" dir="2700000" algn="tl">
                    <a:srgbClr val="000000">
                      <a:alpha val="43137"/>
                    </a:srgbClr>
                  </a:outerShdw>
                </a:effectLst>
                <a:latin typeface="Calibri" panose="020F0502020204030204" pitchFamily="34" charset="0"/>
              </a:rPr>
              <a:t>    </a:t>
            </a:r>
            <a:r>
              <a:rPr lang="en-GB" sz="3600" b="1" i="1" dirty="0">
                <a:solidFill>
                  <a:schemeClr val="tx1"/>
                </a:solidFill>
                <a:effectLst>
                  <a:outerShdw blurRad="38100" dist="38100" dir="2700000" algn="tl">
                    <a:srgbClr val="000000">
                      <a:alpha val="43137"/>
                    </a:srgbClr>
                  </a:outerShdw>
                </a:effectLst>
                <a:latin typeface="Calibri" panose="020F0502020204030204" pitchFamily="34" charset="0"/>
              </a:rPr>
              <a:t>The MAIN RESULTS AND CONCLUSIONS</a:t>
            </a:r>
          </a:p>
        </p:txBody>
      </p:sp>
      <p:sp>
        <p:nvSpPr>
          <p:cNvPr id="7" name="TextBox 6"/>
          <p:cNvSpPr txBox="1"/>
          <p:nvPr/>
        </p:nvSpPr>
        <p:spPr>
          <a:xfrm>
            <a:off x="1514169" y="2018917"/>
            <a:ext cx="8973162" cy="2862322"/>
          </a:xfrm>
          <a:prstGeom prst="rect">
            <a:avLst/>
          </a:prstGeom>
          <a:noFill/>
        </p:spPr>
        <p:txBody>
          <a:bodyPr wrap="none" rtlCol="0">
            <a:spAutoFit/>
          </a:bodyPr>
          <a:lstStyle/>
          <a:p>
            <a:pPr marL="571500" indent="-571500">
              <a:buFont typeface="Arial" panose="020B0604020202020204" pitchFamily="34" charset="0"/>
              <a:buChar char="•"/>
            </a:pPr>
            <a:r>
              <a:rPr lang="en-GB" sz="3600" b="1" dirty="0">
                <a:effectLst>
                  <a:outerShdw blurRad="38100" dist="38100" dir="2700000" algn="tl">
                    <a:srgbClr val="000000">
                      <a:alpha val="43137"/>
                    </a:srgbClr>
                  </a:outerShdw>
                </a:effectLst>
              </a:rPr>
              <a:t>More reliable than the paper based system</a:t>
            </a:r>
          </a:p>
          <a:p>
            <a:pPr marL="571500" indent="-571500">
              <a:buFont typeface="Arial" panose="020B0604020202020204" pitchFamily="34" charset="0"/>
              <a:buChar char="•"/>
            </a:pPr>
            <a:endParaRPr lang="en-GB" sz="3600" b="1" dirty="0">
              <a:effectLst>
                <a:outerShdw blurRad="38100" dist="38100" dir="2700000" algn="tl">
                  <a:srgbClr val="000000">
                    <a:alpha val="43137"/>
                  </a:srgbClr>
                </a:outerShdw>
              </a:effectLst>
            </a:endParaRPr>
          </a:p>
          <a:p>
            <a:pPr marL="571500" indent="-571500">
              <a:buFont typeface="Arial" panose="020B0604020202020204" pitchFamily="34" charset="0"/>
              <a:buChar char="•"/>
            </a:pPr>
            <a:r>
              <a:rPr lang="en-GB" sz="3600" b="1" dirty="0">
                <a:effectLst>
                  <a:outerShdw blurRad="38100" dist="38100" dir="2700000" algn="tl">
                    <a:srgbClr val="000000">
                      <a:alpha val="43137"/>
                    </a:srgbClr>
                  </a:outerShdw>
                </a:effectLst>
              </a:rPr>
              <a:t>More efficient  </a:t>
            </a:r>
          </a:p>
          <a:p>
            <a:pPr marL="571500" indent="-571500">
              <a:buFont typeface="Arial" panose="020B0604020202020204" pitchFamily="34" charset="0"/>
              <a:buChar char="•"/>
            </a:pPr>
            <a:endParaRPr lang="en-GB" sz="3600" b="1" dirty="0">
              <a:effectLst>
                <a:outerShdw blurRad="38100" dist="38100" dir="2700000" algn="tl">
                  <a:srgbClr val="000000">
                    <a:alpha val="43137"/>
                  </a:srgbClr>
                </a:outerShdw>
              </a:effectLst>
            </a:endParaRPr>
          </a:p>
          <a:p>
            <a:pPr marL="571500" indent="-571500">
              <a:buFont typeface="Arial" panose="020B0604020202020204" pitchFamily="34" charset="0"/>
              <a:buChar char="•"/>
            </a:pPr>
            <a:r>
              <a:rPr lang="en-GB" sz="3600" b="1" dirty="0">
                <a:effectLst>
                  <a:outerShdw blurRad="38100" dist="38100" dir="2700000" algn="tl">
                    <a:srgbClr val="000000">
                      <a:alpha val="43137"/>
                    </a:srgbClr>
                  </a:outerShdw>
                </a:effectLst>
              </a:rPr>
              <a:t>Stops Falsification </a:t>
            </a:r>
            <a:r>
              <a:rPr lang="en-GB" sz="3600" dirty="0"/>
              <a:t> </a:t>
            </a:r>
          </a:p>
        </p:txBody>
      </p:sp>
      <p:pic>
        <p:nvPicPr>
          <p:cNvPr id="10" name="Picture 9"/>
          <p:cNvPicPr>
            <a:picLocks noChangeAspect="1"/>
          </p:cNvPicPr>
          <p:nvPr/>
        </p:nvPicPr>
        <p:blipFill>
          <a:blip r:embed="rId4"/>
          <a:stretch>
            <a:fillRect/>
          </a:stretch>
        </p:blipFill>
        <p:spPr>
          <a:xfrm>
            <a:off x="6000750" y="2726443"/>
            <a:ext cx="6191250" cy="4055592"/>
          </a:xfrm>
          <a:prstGeom prst="rect">
            <a:avLst/>
          </a:prstGeom>
        </p:spPr>
      </p:pic>
      <p:pic>
        <p:nvPicPr>
          <p:cNvPr id="2" name="Recorded Sound">
            <a:hlinkClick r:id="" action="ppaction://media"/>
            <a:extLst>
              <a:ext uri="{FF2B5EF4-FFF2-40B4-BE49-F238E27FC236}">
                <a16:creationId xmlns:a16="http://schemas.microsoft.com/office/drawing/2014/main" xmlns="" id="{7A3F7518-40C3-4C43-B8B2-A9F926559A1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2579371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15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20925" y="-254000"/>
            <a:ext cx="9448800" cy="1104900"/>
          </a:xfrm>
        </p:spPr>
        <p:txBody>
          <a:bodyPr>
            <a:normAutofit fontScale="90000"/>
          </a:bodyPr>
          <a:lstStyle/>
          <a:p>
            <a:r>
              <a:rPr lang="en-GB" sz="4400" b="1" i="1" dirty="0">
                <a:effectLst>
                  <a:outerShdw blurRad="38100" dist="38100" dir="2700000" algn="tl">
                    <a:srgbClr val="000000">
                      <a:alpha val="43137"/>
                    </a:srgbClr>
                  </a:outerShdw>
                </a:effectLst>
                <a:latin typeface="Calibri" panose="020F0502020204030204" pitchFamily="34" charset="0"/>
              </a:rPr>
              <a:t>Recommendations for future work</a:t>
            </a:r>
          </a:p>
        </p:txBody>
      </p:sp>
      <p:sp>
        <p:nvSpPr>
          <p:cNvPr id="6" name="Rectangle 5"/>
          <p:cNvSpPr/>
          <p:nvPr/>
        </p:nvSpPr>
        <p:spPr>
          <a:xfrm>
            <a:off x="1898650" y="1209745"/>
            <a:ext cx="10293350" cy="5078313"/>
          </a:xfrm>
          <a:prstGeom prst="rect">
            <a:avLst/>
          </a:prstGeom>
        </p:spPr>
        <p:txBody>
          <a:bodyPr wrap="square">
            <a:spAutoFit/>
          </a:bodyPr>
          <a:lstStyle/>
          <a:p>
            <a:r>
              <a:rPr lang="en-US" b="1" i="1" u="sng" dirty="0">
                <a:effectLst>
                  <a:outerShdw blurRad="38100" dist="38100" dir="2700000" algn="tl">
                    <a:srgbClr val="000000">
                      <a:alpha val="43137"/>
                    </a:srgbClr>
                  </a:outerShdw>
                </a:effectLst>
                <a:latin typeface="Calibri" panose="020F0502020204030204" pitchFamily="34" charset="0"/>
              </a:rPr>
              <a:t>Added functions to the report generation</a:t>
            </a:r>
            <a:r>
              <a:rPr lang="en-US" b="1" i="1" dirty="0">
                <a:effectLst>
                  <a:outerShdw blurRad="38100" dist="38100" dir="2700000" algn="tl">
                    <a:srgbClr val="000000">
                      <a:alpha val="43137"/>
                    </a:srgbClr>
                  </a:outerShdw>
                </a:effectLst>
                <a:latin typeface="Calibri" panose="020F0502020204030204" pitchFamily="34" charset="0"/>
              </a:rPr>
              <a:t>, </a:t>
            </a:r>
          </a:p>
          <a:p>
            <a:endParaRPr lang="en-US" dirty="0"/>
          </a:p>
          <a:p>
            <a:pPr marL="285750" indent="-285750">
              <a:buFont typeface="Arial" panose="020B0604020202020204" pitchFamily="34" charset="0"/>
              <a:buChar char="•"/>
            </a:pPr>
            <a:r>
              <a:rPr lang="en-US" b="1" dirty="0">
                <a:effectLst>
                  <a:outerShdw blurRad="38100" dist="38100" dir="2700000" algn="tl">
                    <a:srgbClr val="000000">
                      <a:alpha val="43137"/>
                    </a:srgbClr>
                  </a:outerShdw>
                </a:effectLst>
                <a:latin typeface="Calibri" panose="020F0502020204030204" pitchFamily="34" charset="0"/>
              </a:rPr>
              <a:t>Automatically send a report of the student’s attendance for the given class to the head of faculty </a:t>
            </a:r>
          </a:p>
          <a:p>
            <a:pPr marL="285750" indent="-285750">
              <a:buFont typeface="Arial" panose="020B0604020202020204" pitchFamily="34" charset="0"/>
              <a:buChar char="•"/>
            </a:pPr>
            <a:endParaRPr lang="en-US" b="1" dirty="0">
              <a:effectLst>
                <a:outerShdw blurRad="38100" dist="38100" dir="2700000" algn="tl">
                  <a:srgbClr val="000000">
                    <a:alpha val="43137"/>
                  </a:srgbClr>
                </a:outerShdw>
              </a:effectLst>
              <a:latin typeface="Calibri" panose="020F0502020204030204" pitchFamily="34" charset="0"/>
            </a:endParaRPr>
          </a:p>
          <a:p>
            <a:pPr marL="285750" indent="-285750">
              <a:buFont typeface="Arial" panose="020B0604020202020204" pitchFamily="34" charset="0"/>
              <a:buChar char="•"/>
            </a:pPr>
            <a:r>
              <a:rPr lang="en-US" b="1" dirty="0">
                <a:effectLst>
                  <a:outerShdw blurRad="38100" dist="38100" dir="2700000" algn="tl">
                    <a:srgbClr val="000000">
                      <a:alpha val="43137"/>
                    </a:srgbClr>
                  </a:outerShdw>
                </a:effectLst>
                <a:latin typeface="Calibri" panose="020F0502020204030204" pitchFamily="34" charset="0"/>
              </a:rPr>
              <a:t>Automatically generate a report based on the percentage of each students attendance and also the names highlighted that has either quit the course or that been excluded for having poor attendance, </a:t>
            </a:r>
          </a:p>
          <a:p>
            <a:pPr marL="285750" indent="-285750">
              <a:buFont typeface="Arial" panose="020B0604020202020204" pitchFamily="34" charset="0"/>
              <a:buChar char="•"/>
            </a:pPr>
            <a:endParaRPr lang="en-US" b="1" dirty="0">
              <a:effectLst>
                <a:outerShdw blurRad="38100" dist="38100" dir="2700000" algn="tl">
                  <a:srgbClr val="000000">
                    <a:alpha val="43137"/>
                  </a:srgbClr>
                </a:outerShdw>
              </a:effectLst>
              <a:latin typeface="Calibri" panose="020F0502020204030204" pitchFamily="34" charset="0"/>
            </a:endParaRPr>
          </a:p>
          <a:p>
            <a:pPr marL="285750" indent="-285750">
              <a:buFont typeface="Arial" panose="020B0604020202020204" pitchFamily="34" charset="0"/>
              <a:buChar char="•"/>
            </a:pPr>
            <a:r>
              <a:rPr lang="en-US" b="1" dirty="0">
                <a:effectLst>
                  <a:outerShdw blurRad="38100" dist="38100" dir="2700000" algn="tl">
                    <a:srgbClr val="000000">
                      <a:alpha val="43137"/>
                    </a:srgbClr>
                  </a:outerShdw>
                </a:effectLst>
                <a:latin typeface="Calibri" panose="020F0502020204030204" pitchFamily="34" charset="0"/>
              </a:rPr>
              <a:t>Lecturer to be able to generate daily, and weekly reports. </a:t>
            </a:r>
          </a:p>
          <a:p>
            <a:pPr marL="285750" indent="-285750">
              <a:buFont typeface="Arial" panose="020B0604020202020204" pitchFamily="34" charset="0"/>
              <a:buChar char="•"/>
            </a:pPr>
            <a:endParaRPr lang="en-US" b="1" dirty="0">
              <a:effectLst>
                <a:outerShdw blurRad="38100" dist="38100" dir="2700000" algn="tl">
                  <a:srgbClr val="000000">
                    <a:alpha val="43137"/>
                  </a:srgbClr>
                </a:outerShdw>
              </a:effectLst>
              <a:latin typeface="Calibri" panose="020F0502020204030204" pitchFamily="34" charset="0"/>
            </a:endParaRPr>
          </a:p>
          <a:p>
            <a:pPr marL="285750" indent="-285750">
              <a:buFont typeface="Arial" panose="020B0604020202020204" pitchFamily="34" charset="0"/>
              <a:buChar char="•"/>
            </a:pPr>
            <a:r>
              <a:rPr lang="en-US" b="1" dirty="0">
                <a:effectLst>
                  <a:outerShdw blurRad="38100" dist="38100" dir="2700000" algn="tl">
                    <a:srgbClr val="000000">
                      <a:alpha val="43137"/>
                    </a:srgbClr>
                  </a:outerShdw>
                </a:effectLst>
                <a:latin typeface="Calibri" panose="020F0502020204030204" pitchFamily="34" charset="0"/>
              </a:rPr>
              <a:t>Only provides two different attendance status, which are present or absent, so another recommendation is to have the ability to record the students that are 20 minutes later or more and if this happens to particular student over certain amount of times it is flagged up in the system, so the lecturer can question individual for the reasons of being late. </a:t>
            </a:r>
          </a:p>
          <a:p>
            <a:pPr marL="285750" indent="-285750">
              <a:buFont typeface="Arial" panose="020B0604020202020204" pitchFamily="34" charset="0"/>
              <a:buChar char="•"/>
            </a:pPr>
            <a:endParaRPr lang="en-US" b="1" dirty="0">
              <a:effectLst>
                <a:outerShdw blurRad="38100" dist="38100" dir="2700000" algn="tl">
                  <a:srgbClr val="000000">
                    <a:alpha val="43137"/>
                  </a:srgbClr>
                </a:outerShdw>
              </a:effectLst>
              <a:latin typeface="Calibri" panose="020F0502020204030204" pitchFamily="34" charset="0"/>
            </a:endParaRPr>
          </a:p>
          <a:p>
            <a:pPr marL="285750" indent="-285750">
              <a:buFont typeface="Arial" panose="020B0604020202020204" pitchFamily="34" charset="0"/>
              <a:buChar char="•"/>
            </a:pPr>
            <a:r>
              <a:rPr lang="en-US" b="1" dirty="0">
                <a:effectLst>
                  <a:outerShdw blurRad="38100" dist="38100" dir="2700000" algn="tl">
                    <a:srgbClr val="000000">
                      <a:alpha val="43137"/>
                    </a:srgbClr>
                  </a:outerShdw>
                </a:effectLst>
                <a:latin typeface="Calibri" panose="020F0502020204030204" pitchFamily="34" charset="0"/>
              </a:rPr>
              <a:t>Email service, so when a student has been verified by the fingerprint system and automatic email would be sent to the students email address to confirm that they were present for that day and if the student was absent from class an automatic email will be sent out to the parent Guardian or student to request information why they were absent.</a:t>
            </a:r>
          </a:p>
        </p:txBody>
      </p:sp>
    </p:spTree>
    <p:extLst>
      <p:ext uri="{BB962C8B-B14F-4D97-AF65-F5344CB8AC3E}">
        <p14:creationId xmlns:p14="http://schemas.microsoft.com/office/powerpoint/2010/main" val="359979049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5813" y="-130782"/>
            <a:ext cx="9905998" cy="1478570"/>
          </a:xfrm>
        </p:spPr>
        <p:txBody>
          <a:bodyPr/>
          <a:lstStyle/>
          <a:p>
            <a:r>
              <a:rPr lang="en-GB" dirty="0"/>
              <a:t> </a:t>
            </a:r>
            <a:r>
              <a:rPr lang="en-GB" b="1" i="1" dirty="0">
                <a:effectLst>
                  <a:outerShdw blurRad="38100" dist="38100" dir="2700000" algn="tl">
                    <a:srgbClr val="000000">
                      <a:alpha val="43137"/>
                    </a:srgbClr>
                  </a:outerShdw>
                </a:effectLst>
                <a:latin typeface="Calibri" panose="020F0502020204030204" pitchFamily="34" charset="0"/>
              </a:rPr>
              <a:t>Recommendations for future work</a:t>
            </a:r>
          </a:p>
        </p:txBody>
      </p:sp>
      <p:pic>
        <p:nvPicPr>
          <p:cNvPr id="6" name="Content Placeholder 5"/>
          <p:cNvPicPr>
            <a:picLocks noGrp="1" noChangeAspect="1"/>
          </p:cNvPicPr>
          <p:nvPr>
            <p:ph idx="1"/>
          </p:nvPr>
        </p:nvPicPr>
        <p:blipFill>
          <a:blip r:embed="rId2"/>
          <a:stretch>
            <a:fillRect/>
          </a:stretch>
        </p:blipFill>
        <p:spPr>
          <a:xfrm>
            <a:off x="1007610" y="2283347"/>
            <a:ext cx="4764087" cy="2057219"/>
          </a:xfrm>
          <a:prstGeom prst="rect">
            <a:avLst/>
          </a:prstGeom>
        </p:spPr>
      </p:pic>
      <p:pic>
        <p:nvPicPr>
          <p:cNvPr id="7" name="Picture 6"/>
          <p:cNvPicPr>
            <a:picLocks noChangeAspect="1"/>
          </p:cNvPicPr>
          <p:nvPr/>
        </p:nvPicPr>
        <p:blipFill>
          <a:blip r:embed="rId3"/>
          <a:stretch>
            <a:fillRect/>
          </a:stretch>
        </p:blipFill>
        <p:spPr>
          <a:xfrm>
            <a:off x="7465107" y="4241800"/>
            <a:ext cx="4107498" cy="2490787"/>
          </a:xfrm>
          <a:prstGeom prst="rect">
            <a:avLst/>
          </a:prstGeom>
        </p:spPr>
      </p:pic>
      <p:sp>
        <p:nvSpPr>
          <p:cNvPr id="8" name="Rectangle 7"/>
          <p:cNvSpPr/>
          <p:nvPr/>
        </p:nvSpPr>
        <p:spPr>
          <a:xfrm>
            <a:off x="6350000" y="3497147"/>
            <a:ext cx="6096000" cy="646331"/>
          </a:xfrm>
          <a:prstGeom prst="rect">
            <a:avLst/>
          </a:prstGeom>
        </p:spPr>
        <p:txBody>
          <a:bodyPr>
            <a:spAutoFit/>
          </a:bodyPr>
          <a:lstStyle/>
          <a:p>
            <a:r>
              <a:rPr lang="en-US" dirty="0"/>
              <a:t>This type of monitoring as shown below is used to determine when a student arrives at a particular class with set times.</a:t>
            </a:r>
            <a:endParaRPr lang="en-GB" dirty="0"/>
          </a:p>
        </p:txBody>
      </p:sp>
      <p:sp>
        <p:nvSpPr>
          <p:cNvPr id="9" name="Rectangle 8"/>
          <p:cNvSpPr/>
          <p:nvPr/>
        </p:nvSpPr>
        <p:spPr>
          <a:xfrm>
            <a:off x="750093" y="1083018"/>
            <a:ext cx="6096000" cy="1200329"/>
          </a:xfrm>
          <a:prstGeom prst="rect">
            <a:avLst/>
          </a:prstGeom>
        </p:spPr>
        <p:txBody>
          <a:bodyPr>
            <a:spAutoFit/>
          </a:bodyPr>
          <a:lstStyle/>
          <a:p>
            <a:r>
              <a:rPr lang="en-US" dirty="0"/>
              <a:t>This type of monitoring shown below is used to regulate a student entering or leaving a building. This scenario is useful if the student’s time table does not restrict them to one room. For example it should be used when a student moves between rooms, </a:t>
            </a:r>
            <a:endParaRPr lang="en-GB" dirty="0"/>
          </a:p>
        </p:txBody>
      </p:sp>
    </p:spTree>
    <p:extLst>
      <p:ext uri="{BB962C8B-B14F-4D97-AF65-F5344CB8AC3E}">
        <p14:creationId xmlns:p14="http://schemas.microsoft.com/office/powerpoint/2010/main" val="345782224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055115" y="618518"/>
            <a:ext cx="7647686" cy="5578031"/>
          </a:xfrm>
          <a:prstGeom prst="rect">
            <a:avLst/>
          </a:prstGeom>
        </p:spPr>
      </p:pic>
    </p:spTree>
    <p:extLst>
      <p:ext uri="{BB962C8B-B14F-4D97-AF65-F5344CB8AC3E}">
        <p14:creationId xmlns:p14="http://schemas.microsoft.com/office/powerpoint/2010/main" val="75869869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TM04033919[[fn=Circuit]]</Template>
  <TotalTime>3026</TotalTime>
  <Words>462</Words>
  <Application>Microsoft Office PowerPoint</Application>
  <PresentationFormat>Widescreen</PresentationFormat>
  <Paragraphs>40</Paragraphs>
  <Slides>10</Slides>
  <Notes>0</Notes>
  <HiddenSlides>0</HiddenSlides>
  <MMClips>7</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Trebuchet MS</vt:lpstr>
      <vt:lpstr>Tw Cen MT</vt:lpstr>
      <vt:lpstr>Circuit</vt:lpstr>
      <vt:lpstr>PowerPoint Presentation</vt:lpstr>
      <vt:lpstr>     The aims and objectives of the project</vt:lpstr>
      <vt:lpstr>The main findings of the literature review</vt:lpstr>
      <vt:lpstr>PowerPoint Presentation</vt:lpstr>
      <vt:lpstr>PowerPoint Presentation</vt:lpstr>
      <vt:lpstr>PowerPoint Presentation</vt:lpstr>
      <vt:lpstr>PowerPoint Presentation</vt:lpstr>
      <vt:lpstr>Recommendations for future work</vt:lpstr>
      <vt:lpstr> Recommendations for future work</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darren jones</dc:creator>
  <cp:lastModifiedBy>darren jones</cp:lastModifiedBy>
  <cp:revision>24</cp:revision>
  <dcterms:created xsi:type="dcterms:W3CDTF">2018-04-28T15:36:53Z</dcterms:created>
  <dcterms:modified xsi:type="dcterms:W3CDTF">2018-04-30T19:24:27Z</dcterms:modified>
</cp:coreProperties>
</file>