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56" r:id="rId2"/>
    <p:sldId id="257" r:id="rId3"/>
    <p:sldId id="258" r:id="rId4"/>
    <p:sldId id="270" r:id="rId5"/>
    <p:sldId id="259" r:id="rId6"/>
    <p:sldId id="277" r:id="rId7"/>
    <p:sldId id="291" r:id="rId8"/>
    <p:sldId id="260" r:id="rId9"/>
    <p:sldId id="266" r:id="rId10"/>
    <p:sldId id="267" r:id="rId11"/>
    <p:sldId id="268" r:id="rId12"/>
    <p:sldId id="278" r:id="rId13"/>
    <p:sldId id="292" r:id="rId14"/>
    <p:sldId id="279" r:id="rId15"/>
    <p:sldId id="293" r:id="rId16"/>
    <p:sldId id="261" r:id="rId17"/>
    <p:sldId id="262" r:id="rId18"/>
    <p:sldId id="288" r:id="rId19"/>
    <p:sldId id="286" r:id="rId20"/>
    <p:sldId id="289" r:id="rId21"/>
    <p:sldId id="273" r:id="rId22"/>
    <p:sldId id="281" r:id="rId23"/>
    <p:sldId id="284" r:id="rId24"/>
    <p:sldId id="285" r:id="rId25"/>
    <p:sldId id="265" r:id="rId26"/>
    <p:sldId id="280" r:id="rId27"/>
    <p:sldId id="263" r:id="rId28"/>
    <p:sldId id="290" r:id="rId29"/>
    <p:sldId id="272" r:id="rId30"/>
    <p:sldId id="264" r:id="rId31"/>
    <p:sldId id="274" r:id="rId32"/>
    <p:sldId id="282" r:id="rId33"/>
    <p:sldId id="287" r:id="rId34"/>
  </p:sldIdLst>
  <p:sldSz cx="12192000" cy="6858000"/>
  <p:notesSz cx="7102475" cy="93884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A49DB1-BC70-43DE-BE53-9A9B86B8A592}" type="doc">
      <dgm:prSet loTypeId="urn:microsoft.com/office/officeart/2005/8/layout/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5D9A5E-C272-4BF7-9166-002E6FA697BE}">
      <dgm:prSet/>
      <dgm:spPr/>
      <dgm:t>
        <a:bodyPr/>
        <a:lstStyle/>
        <a:p>
          <a:r>
            <a:rPr lang="en-US" dirty="0">
              <a:latin typeface="Calibri Light" panose="020F0302020204030204" pitchFamily="34" charset="0"/>
              <a:cs typeface="Calibri Light" panose="020F0302020204030204" pitchFamily="34" charset="0"/>
            </a:rPr>
            <a:t>Identify how inequalities may develop and be maintained within healthcare: consequences of implicit bias </a:t>
          </a:r>
        </a:p>
      </dgm:t>
    </dgm:pt>
    <dgm:pt modelId="{BB389F63-754C-45A1-97EB-798E724D305F}" type="parTrans" cxnId="{67C1CD1D-6CFF-4A15-92F8-D83F67D0CCA6}">
      <dgm:prSet/>
      <dgm:spPr/>
      <dgm:t>
        <a:bodyPr/>
        <a:lstStyle/>
        <a:p>
          <a:endParaRPr lang="en-US"/>
        </a:p>
      </dgm:t>
    </dgm:pt>
    <dgm:pt modelId="{6DCF0782-9916-4993-8AEC-92AD0CF85CBC}" type="sibTrans" cxnId="{67C1CD1D-6CFF-4A15-92F8-D83F67D0CCA6}">
      <dgm:prSet/>
      <dgm:spPr/>
      <dgm:t>
        <a:bodyPr/>
        <a:lstStyle/>
        <a:p>
          <a:endParaRPr lang="en-US"/>
        </a:p>
      </dgm:t>
    </dgm:pt>
    <dgm:pt modelId="{862C191E-BC89-40DB-B33A-561B353942B6}">
      <dgm:prSet/>
      <dgm:spPr/>
      <dgm:t>
        <a:bodyPr/>
        <a:lstStyle/>
        <a:p>
          <a:r>
            <a:rPr lang="en-US" b="1" u="sng" dirty="0">
              <a:latin typeface="Calibri Light" panose="020F0302020204030204" pitchFamily="34" charset="0"/>
              <a:cs typeface="Calibri Light" panose="020F0302020204030204" pitchFamily="34" charset="0"/>
            </a:rPr>
            <a:t>Part 2:</a:t>
          </a:r>
        </a:p>
        <a:p>
          <a:r>
            <a:rPr lang="en-US" dirty="0">
              <a:latin typeface="Calibri Light" panose="020F0302020204030204" pitchFamily="34" charset="0"/>
              <a:cs typeface="Calibri Light" panose="020F0302020204030204" pitchFamily="34" charset="0"/>
            </a:rPr>
            <a:t>Discuss the concepts of health promotion models and identify the process involved to achieve sustainable health goals</a:t>
          </a:r>
        </a:p>
      </dgm:t>
    </dgm:pt>
    <dgm:pt modelId="{4606C467-6A3F-4F5B-82B9-CE7225304B82}" type="parTrans" cxnId="{90A7AC3B-0F7D-4A78-B693-90BC2FD44BC6}">
      <dgm:prSet/>
      <dgm:spPr/>
      <dgm:t>
        <a:bodyPr/>
        <a:lstStyle/>
        <a:p>
          <a:endParaRPr lang="en-US"/>
        </a:p>
      </dgm:t>
    </dgm:pt>
    <dgm:pt modelId="{6D669D0E-C799-4268-8F09-435E4523BE14}" type="sibTrans" cxnId="{90A7AC3B-0F7D-4A78-B693-90BC2FD44BC6}">
      <dgm:prSet/>
      <dgm:spPr/>
      <dgm:t>
        <a:bodyPr/>
        <a:lstStyle/>
        <a:p>
          <a:endParaRPr lang="en-US"/>
        </a:p>
      </dgm:t>
    </dgm:pt>
    <dgm:pt modelId="{93885768-36C5-4B21-B368-A7ADB0282CA8}">
      <dgm:prSet/>
      <dgm:spPr/>
      <dgm:t>
        <a:bodyPr/>
        <a:lstStyle/>
        <a:p>
          <a:r>
            <a:rPr lang="en-US" dirty="0">
              <a:latin typeface="Calibri Light" panose="020F0302020204030204" pitchFamily="34" charset="0"/>
              <a:cs typeface="Calibri Light" panose="020F0302020204030204" pitchFamily="34" charset="0"/>
            </a:rPr>
            <a:t>Identify and discuss ways in which health care professionals may enhance personal and professional development to promote equality, diversity and good health</a:t>
          </a:r>
        </a:p>
      </dgm:t>
    </dgm:pt>
    <dgm:pt modelId="{E69F397F-9B56-4604-81C9-966F5D2CCCB4}" type="parTrans" cxnId="{36C953ED-BB1B-4471-98A7-B5319725A5B8}">
      <dgm:prSet/>
      <dgm:spPr/>
      <dgm:t>
        <a:bodyPr/>
        <a:lstStyle/>
        <a:p>
          <a:endParaRPr lang="en-US"/>
        </a:p>
      </dgm:t>
    </dgm:pt>
    <dgm:pt modelId="{D952C147-774C-4655-9262-0B5FFEB10F7B}" type="sibTrans" cxnId="{36C953ED-BB1B-4471-98A7-B5319725A5B8}">
      <dgm:prSet/>
      <dgm:spPr/>
      <dgm:t>
        <a:bodyPr/>
        <a:lstStyle/>
        <a:p>
          <a:endParaRPr lang="en-US"/>
        </a:p>
      </dgm:t>
    </dgm:pt>
    <dgm:pt modelId="{48D33082-9E67-4769-B3F4-2436AB9AF713}">
      <dgm:prSet/>
      <dgm:spPr/>
      <dgm:t>
        <a:bodyPr/>
        <a:lstStyle/>
        <a:p>
          <a:r>
            <a:rPr lang="en-US" b="1" i="0" u="sng" dirty="0">
              <a:latin typeface="Calibri Light" panose="020F0302020204030204" pitchFamily="34" charset="0"/>
              <a:cs typeface="Calibri Light" panose="020F0302020204030204" pitchFamily="34" charset="0"/>
            </a:rPr>
            <a:t>Part1:</a:t>
          </a:r>
        </a:p>
        <a:p>
          <a:r>
            <a:rPr lang="en-US" i="0" dirty="0">
              <a:latin typeface="Calibri Light" panose="020F0302020204030204" pitchFamily="34" charset="0"/>
              <a:cs typeface="Calibri Light" panose="020F0302020204030204" pitchFamily="34" charset="0"/>
            </a:rPr>
            <a:t> Discuss equality and diversity: legislation</a:t>
          </a:r>
        </a:p>
      </dgm:t>
    </dgm:pt>
    <dgm:pt modelId="{2E88A007-76FB-4EDA-AAF6-25A80711F12E}" type="parTrans" cxnId="{B447B375-3EDE-47C5-A3C4-3164251D2DD4}">
      <dgm:prSet/>
      <dgm:spPr/>
      <dgm:t>
        <a:bodyPr/>
        <a:lstStyle/>
        <a:p>
          <a:endParaRPr lang="en-US"/>
        </a:p>
      </dgm:t>
    </dgm:pt>
    <dgm:pt modelId="{2E6CE513-3B1A-464F-8D2A-E0B2B34CC56D}" type="sibTrans" cxnId="{B447B375-3EDE-47C5-A3C4-3164251D2DD4}">
      <dgm:prSet/>
      <dgm:spPr/>
      <dgm:t>
        <a:bodyPr/>
        <a:lstStyle/>
        <a:p>
          <a:endParaRPr lang="en-US"/>
        </a:p>
      </dgm:t>
    </dgm:pt>
    <dgm:pt modelId="{DC0E0A67-6199-4686-806E-5AC8545A2F7F}" type="pres">
      <dgm:prSet presAssocID="{5AA49DB1-BC70-43DE-BE53-9A9B86B8A592}" presName="diagram" presStyleCnt="0">
        <dgm:presLayoutVars>
          <dgm:dir/>
          <dgm:resizeHandles val="exact"/>
        </dgm:presLayoutVars>
      </dgm:prSet>
      <dgm:spPr/>
    </dgm:pt>
    <dgm:pt modelId="{13B0C712-7EC0-4784-B928-A46E5E255F46}" type="pres">
      <dgm:prSet presAssocID="{655D9A5E-C272-4BF7-9166-002E6FA697BE}" presName="node" presStyleLbl="node1" presStyleIdx="0" presStyleCnt="4" custLinFactX="63421" custLinFactNeighborX="100000" custLinFactNeighborY="1442">
        <dgm:presLayoutVars>
          <dgm:bulletEnabled val="1"/>
        </dgm:presLayoutVars>
      </dgm:prSet>
      <dgm:spPr/>
    </dgm:pt>
    <dgm:pt modelId="{85040CEB-E2CB-43F1-9EF4-7D1DD7D5F06E}" type="pres">
      <dgm:prSet presAssocID="{6DCF0782-9916-4993-8AEC-92AD0CF85CBC}" presName="sibTrans" presStyleLbl="sibTrans2D1" presStyleIdx="0" presStyleCnt="3"/>
      <dgm:spPr/>
    </dgm:pt>
    <dgm:pt modelId="{8DBB0D5D-6033-4169-94D9-014FA1F94186}" type="pres">
      <dgm:prSet presAssocID="{6DCF0782-9916-4993-8AEC-92AD0CF85CBC}" presName="connectorText" presStyleLbl="sibTrans2D1" presStyleIdx="0" presStyleCnt="3"/>
      <dgm:spPr/>
    </dgm:pt>
    <dgm:pt modelId="{4639A1AD-62BD-44F0-B6DD-86C80480853F}" type="pres">
      <dgm:prSet presAssocID="{862C191E-BC89-40DB-B33A-561B353942B6}" presName="node" presStyleLbl="node1" presStyleIdx="1" presStyleCnt="4" custLinFactY="65225" custLinFactNeighborX="23421" custLinFactNeighborY="100000">
        <dgm:presLayoutVars>
          <dgm:bulletEnabled val="1"/>
        </dgm:presLayoutVars>
      </dgm:prSet>
      <dgm:spPr/>
    </dgm:pt>
    <dgm:pt modelId="{801D25CB-8928-4C44-918F-CB6B1E223D7C}" type="pres">
      <dgm:prSet presAssocID="{6D669D0E-C799-4268-8F09-435E4523BE14}" presName="sibTrans" presStyleLbl="sibTrans2D1" presStyleIdx="1" presStyleCnt="3"/>
      <dgm:spPr/>
    </dgm:pt>
    <dgm:pt modelId="{54259A97-C2AE-4B1F-939A-3A5C7079D5D1}" type="pres">
      <dgm:prSet presAssocID="{6D669D0E-C799-4268-8F09-435E4523BE14}" presName="connectorText" presStyleLbl="sibTrans2D1" presStyleIdx="1" presStyleCnt="3"/>
      <dgm:spPr/>
    </dgm:pt>
    <dgm:pt modelId="{0C402C9C-EA55-4103-B3BF-AE19B3D96D15}" type="pres">
      <dgm:prSet presAssocID="{93885768-36C5-4B21-B368-A7ADB0282CA8}" presName="node" presStyleLbl="node1" presStyleIdx="2" presStyleCnt="4" custScaleX="103545" custLinFactX="-60638" custLinFactNeighborX="-100000" custLinFactNeighborY="10757">
        <dgm:presLayoutVars>
          <dgm:bulletEnabled val="1"/>
        </dgm:presLayoutVars>
      </dgm:prSet>
      <dgm:spPr/>
    </dgm:pt>
    <dgm:pt modelId="{8461E8D3-B855-4259-A9EB-0DD1DD9DA4C8}" type="pres">
      <dgm:prSet presAssocID="{D952C147-774C-4655-9262-0B5FFEB10F7B}" presName="sibTrans" presStyleLbl="sibTrans2D1" presStyleIdx="2" presStyleCnt="3" custAng="5456850" custScaleX="228396" custLinFactX="200000" custLinFactY="-84527" custLinFactNeighborX="255029" custLinFactNeighborY="-100000"/>
      <dgm:spPr/>
    </dgm:pt>
    <dgm:pt modelId="{7BAE471B-E249-457F-BD68-3425516AE4FB}" type="pres">
      <dgm:prSet presAssocID="{D952C147-774C-4655-9262-0B5FFEB10F7B}" presName="connectorText" presStyleLbl="sibTrans2D1" presStyleIdx="2" presStyleCnt="3"/>
      <dgm:spPr/>
    </dgm:pt>
    <dgm:pt modelId="{B9C1E32C-4852-497D-8F0E-147B074FF3AF}" type="pres">
      <dgm:prSet presAssocID="{48D33082-9E67-4769-B3F4-2436AB9AF713}" presName="node" presStyleLbl="node1" presStyleIdx="3" presStyleCnt="4" custLinFactY="-66263" custLinFactNeighborX="-23666" custLinFactNeighborY="-100000">
        <dgm:presLayoutVars>
          <dgm:bulletEnabled val="1"/>
        </dgm:presLayoutVars>
      </dgm:prSet>
      <dgm:spPr/>
    </dgm:pt>
  </dgm:ptLst>
  <dgm:cxnLst>
    <dgm:cxn modelId="{67C1CD1D-6CFF-4A15-92F8-D83F67D0CCA6}" srcId="{5AA49DB1-BC70-43DE-BE53-9A9B86B8A592}" destId="{655D9A5E-C272-4BF7-9166-002E6FA697BE}" srcOrd="0" destOrd="0" parTransId="{BB389F63-754C-45A1-97EB-798E724D305F}" sibTransId="{6DCF0782-9916-4993-8AEC-92AD0CF85CBC}"/>
    <dgm:cxn modelId="{9C548F2C-592F-4ED3-860B-7DB5BAF1D97F}" type="presOf" srcId="{6DCF0782-9916-4993-8AEC-92AD0CF85CBC}" destId="{85040CEB-E2CB-43F1-9EF4-7D1DD7D5F06E}" srcOrd="0" destOrd="0" presId="urn:microsoft.com/office/officeart/2005/8/layout/process5"/>
    <dgm:cxn modelId="{41EA6139-1959-45EF-97E7-3D78DED6DE68}" type="presOf" srcId="{6D669D0E-C799-4268-8F09-435E4523BE14}" destId="{54259A97-C2AE-4B1F-939A-3A5C7079D5D1}" srcOrd="1" destOrd="0" presId="urn:microsoft.com/office/officeart/2005/8/layout/process5"/>
    <dgm:cxn modelId="{90A7AC3B-0F7D-4A78-B693-90BC2FD44BC6}" srcId="{5AA49DB1-BC70-43DE-BE53-9A9B86B8A592}" destId="{862C191E-BC89-40DB-B33A-561B353942B6}" srcOrd="1" destOrd="0" parTransId="{4606C467-6A3F-4F5B-82B9-CE7225304B82}" sibTransId="{6D669D0E-C799-4268-8F09-435E4523BE14}"/>
    <dgm:cxn modelId="{B447B375-3EDE-47C5-A3C4-3164251D2DD4}" srcId="{5AA49DB1-BC70-43DE-BE53-9A9B86B8A592}" destId="{48D33082-9E67-4769-B3F4-2436AB9AF713}" srcOrd="3" destOrd="0" parTransId="{2E88A007-76FB-4EDA-AAF6-25A80711F12E}" sibTransId="{2E6CE513-3B1A-464F-8D2A-E0B2B34CC56D}"/>
    <dgm:cxn modelId="{BB5A957C-6743-4410-AFBA-553B87D7B745}" type="presOf" srcId="{5AA49DB1-BC70-43DE-BE53-9A9B86B8A592}" destId="{DC0E0A67-6199-4686-806E-5AC8545A2F7F}" srcOrd="0" destOrd="0" presId="urn:microsoft.com/office/officeart/2005/8/layout/process5"/>
    <dgm:cxn modelId="{D0BFFB7D-B98C-451C-83F4-7B5FDB34B46F}" type="presOf" srcId="{6D669D0E-C799-4268-8F09-435E4523BE14}" destId="{801D25CB-8928-4C44-918F-CB6B1E223D7C}" srcOrd="0" destOrd="0" presId="urn:microsoft.com/office/officeart/2005/8/layout/process5"/>
    <dgm:cxn modelId="{D01EAE82-B2CB-4424-9CBD-84E5600DB46E}" type="presOf" srcId="{D952C147-774C-4655-9262-0B5FFEB10F7B}" destId="{7BAE471B-E249-457F-BD68-3425516AE4FB}" srcOrd="1" destOrd="0" presId="urn:microsoft.com/office/officeart/2005/8/layout/process5"/>
    <dgm:cxn modelId="{19B2D4A5-2F23-4E86-B23E-388C19D3C4DF}" type="presOf" srcId="{655D9A5E-C272-4BF7-9166-002E6FA697BE}" destId="{13B0C712-7EC0-4784-B928-A46E5E255F46}" srcOrd="0" destOrd="0" presId="urn:microsoft.com/office/officeart/2005/8/layout/process5"/>
    <dgm:cxn modelId="{0D0C02B3-B4CD-451B-AE5C-65C958094A70}" type="presOf" srcId="{6DCF0782-9916-4993-8AEC-92AD0CF85CBC}" destId="{8DBB0D5D-6033-4169-94D9-014FA1F94186}" srcOrd="1" destOrd="0" presId="urn:microsoft.com/office/officeart/2005/8/layout/process5"/>
    <dgm:cxn modelId="{EDDFAEBD-83FC-47DA-B72E-D072B3C286A1}" type="presOf" srcId="{48D33082-9E67-4769-B3F4-2436AB9AF713}" destId="{B9C1E32C-4852-497D-8F0E-147B074FF3AF}" srcOrd="0" destOrd="0" presId="urn:microsoft.com/office/officeart/2005/8/layout/process5"/>
    <dgm:cxn modelId="{67A521D5-0C62-4FE5-9AD0-47B5B26FE34C}" type="presOf" srcId="{862C191E-BC89-40DB-B33A-561B353942B6}" destId="{4639A1AD-62BD-44F0-B6DD-86C80480853F}" srcOrd="0" destOrd="0" presId="urn:microsoft.com/office/officeart/2005/8/layout/process5"/>
    <dgm:cxn modelId="{36C953ED-BB1B-4471-98A7-B5319725A5B8}" srcId="{5AA49DB1-BC70-43DE-BE53-9A9B86B8A592}" destId="{93885768-36C5-4B21-B368-A7ADB0282CA8}" srcOrd="2" destOrd="0" parTransId="{E69F397F-9B56-4604-81C9-966F5D2CCCB4}" sibTransId="{D952C147-774C-4655-9262-0B5FFEB10F7B}"/>
    <dgm:cxn modelId="{1E36C9FB-4C5B-4722-A3BB-3CC386AABDA9}" type="presOf" srcId="{D952C147-774C-4655-9262-0B5FFEB10F7B}" destId="{8461E8D3-B855-4259-A9EB-0DD1DD9DA4C8}" srcOrd="0" destOrd="0" presId="urn:microsoft.com/office/officeart/2005/8/layout/process5"/>
    <dgm:cxn modelId="{783A60FD-B8A0-44E2-9920-FB7E42323D7B}" type="presOf" srcId="{93885768-36C5-4B21-B368-A7ADB0282CA8}" destId="{0C402C9C-EA55-4103-B3BF-AE19B3D96D15}" srcOrd="0" destOrd="0" presId="urn:microsoft.com/office/officeart/2005/8/layout/process5"/>
    <dgm:cxn modelId="{EC53421E-6FAB-46FC-B6E3-3854A521CDAF}" type="presParOf" srcId="{DC0E0A67-6199-4686-806E-5AC8545A2F7F}" destId="{13B0C712-7EC0-4784-B928-A46E5E255F46}" srcOrd="0" destOrd="0" presId="urn:microsoft.com/office/officeart/2005/8/layout/process5"/>
    <dgm:cxn modelId="{744BE360-689D-45B6-AD67-9B41192D700C}" type="presParOf" srcId="{DC0E0A67-6199-4686-806E-5AC8545A2F7F}" destId="{85040CEB-E2CB-43F1-9EF4-7D1DD7D5F06E}" srcOrd="1" destOrd="0" presId="urn:microsoft.com/office/officeart/2005/8/layout/process5"/>
    <dgm:cxn modelId="{5EC22B7F-C10D-4F30-8D97-F2E5046A1AC1}" type="presParOf" srcId="{85040CEB-E2CB-43F1-9EF4-7D1DD7D5F06E}" destId="{8DBB0D5D-6033-4169-94D9-014FA1F94186}" srcOrd="0" destOrd="0" presId="urn:microsoft.com/office/officeart/2005/8/layout/process5"/>
    <dgm:cxn modelId="{C3D61B03-F6F1-4505-A8C9-1124552489BC}" type="presParOf" srcId="{DC0E0A67-6199-4686-806E-5AC8545A2F7F}" destId="{4639A1AD-62BD-44F0-B6DD-86C80480853F}" srcOrd="2" destOrd="0" presId="urn:microsoft.com/office/officeart/2005/8/layout/process5"/>
    <dgm:cxn modelId="{8E392CFF-3FE5-4330-A5B5-3EC39276CD81}" type="presParOf" srcId="{DC0E0A67-6199-4686-806E-5AC8545A2F7F}" destId="{801D25CB-8928-4C44-918F-CB6B1E223D7C}" srcOrd="3" destOrd="0" presId="urn:microsoft.com/office/officeart/2005/8/layout/process5"/>
    <dgm:cxn modelId="{77A2FE62-976E-4432-8317-49E495098950}" type="presParOf" srcId="{801D25CB-8928-4C44-918F-CB6B1E223D7C}" destId="{54259A97-C2AE-4B1F-939A-3A5C7079D5D1}" srcOrd="0" destOrd="0" presId="urn:microsoft.com/office/officeart/2005/8/layout/process5"/>
    <dgm:cxn modelId="{6C9CCAE0-09C2-464D-9D95-78F1C3172C20}" type="presParOf" srcId="{DC0E0A67-6199-4686-806E-5AC8545A2F7F}" destId="{0C402C9C-EA55-4103-B3BF-AE19B3D96D15}" srcOrd="4" destOrd="0" presId="urn:microsoft.com/office/officeart/2005/8/layout/process5"/>
    <dgm:cxn modelId="{D85C2FF7-551B-4465-BB5E-762DF8C32F0D}" type="presParOf" srcId="{DC0E0A67-6199-4686-806E-5AC8545A2F7F}" destId="{8461E8D3-B855-4259-A9EB-0DD1DD9DA4C8}" srcOrd="5" destOrd="0" presId="urn:microsoft.com/office/officeart/2005/8/layout/process5"/>
    <dgm:cxn modelId="{C304E18F-2A50-43DA-A91B-222B39D694F3}" type="presParOf" srcId="{8461E8D3-B855-4259-A9EB-0DD1DD9DA4C8}" destId="{7BAE471B-E249-457F-BD68-3425516AE4FB}" srcOrd="0" destOrd="0" presId="urn:microsoft.com/office/officeart/2005/8/layout/process5"/>
    <dgm:cxn modelId="{4CFEA36C-C2C9-4388-9FDC-C1A927FB60E3}" type="presParOf" srcId="{DC0E0A67-6199-4686-806E-5AC8545A2F7F}" destId="{B9C1E32C-4852-497D-8F0E-147B074FF3AF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085C4A-C54C-4CD7-A6D8-CDE9665DA81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BC2D68-ECCC-408C-AE32-73DC8E320102}">
      <dgm:prSet/>
      <dgm:spPr/>
      <dgm:t>
        <a:bodyPr/>
        <a:lstStyle/>
        <a:p>
          <a:r>
            <a:rPr lang="en-GB" b="1" i="0" baseline="0"/>
            <a:t>Risking  patients health: further disadvantage already disadvantaged groups </a:t>
          </a:r>
          <a:endParaRPr lang="en-US"/>
        </a:p>
      </dgm:t>
    </dgm:pt>
    <dgm:pt modelId="{1C013490-B4A2-4419-BC55-B4FF73648852}" type="parTrans" cxnId="{E72AC6C5-CA11-444F-9CD8-E276E76AB2BB}">
      <dgm:prSet/>
      <dgm:spPr/>
      <dgm:t>
        <a:bodyPr/>
        <a:lstStyle/>
        <a:p>
          <a:endParaRPr lang="en-US"/>
        </a:p>
      </dgm:t>
    </dgm:pt>
    <dgm:pt modelId="{4D388DBB-ADBD-4ED3-8DDC-2F7DE6E5715F}" type="sibTrans" cxnId="{E72AC6C5-CA11-444F-9CD8-E276E76AB2BB}">
      <dgm:prSet/>
      <dgm:spPr/>
      <dgm:t>
        <a:bodyPr/>
        <a:lstStyle/>
        <a:p>
          <a:endParaRPr lang="en-US"/>
        </a:p>
      </dgm:t>
    </dgm:pt>
    <dgm:pt modelId="{B4A3E9F3-0A3A-4611-A8D3-0CDFEDAA3DF0}">
      <dgm:prSet/>
      <dgm:spPr/>
      <dgm:t>
        <a:bodyPr/>
        <a:lstStyle/>
        <a:p>
          <a:r>
            <a:rPr lang="en-GB" b="1" i="0" baseline="0"/>
            <a:t>The system is unable to provide quality care</a:t>
          </a:r>
          <a:endParaRPr lang="en-US"/>
        </a:p>
      </dgm:t>
    </dgm:pt>
    <dgm:pt modelId="{0FE17403-9368-47D3-8EA3-B8DDC0272214}" type="parTrans" cxnId="{F3B7F3EA-0C34-457A-B43D-CD979012E930}">
      <dgm:prSet/>
      <dgm:spPr/>
      <dgm:t>
        <a:bodyPr/>
        <a:lstStyle/>
        <a:p>
          <a:endParaRPr lang="en-US"/>
        </a:p>
      </dgm:t>
    </dgm:pt>
    <dgm:pt modelId="{3EFDE0ED-68DD-4D90-9940-00E400BDB01F}" type="sibTrans" cxnId="{F3B7F3EA-0C34-457A-B43D-CD979012E930}">
      <dgm:prSet/>
      <dgm:spPr/>
      <dgm:t>
        <a:bodyPr/>
        <a:lstStyle/>
        <a:p>
          <a:endParaRPr lang="en-US"/>
        </a:p>
      </dgm:t>
    </dgm:pt>
    <dgm:pt modelId="{EEFB3AA4-6580-4672-B70F-95CE1A34FC72}">
      <dgm:prSet/>
      <dgm:spPr/>
      <dgm:t>
        <a:bodyPr/>
        <a:lstStyle/>
        <a:p>
          <a:r>
            <a:rPr lang="en-GB" b="1" i="0" baseline="0"/>
            <a:t>Needed for personal and professional development its your role and your responsibility</a:t>
          </a:r>
          <a:endParaRPr lang="en-US"/>
        </a:p>
      </dgm:t>
    </dgm:pt>
    <dgm:pt modelId="{FFC69883-B462-49E9-A2EC-17B89D21F51B}" type="parTrans" cxnId="{383AA2D4-96BB-43E5-A5C0-AA3F08CF4ABF}">
      <dgm:prSet/>
      <dgm:spPr/>
      <dgm:t>
        <a:bodyPr/>
        <a:lstStyle/>
        <a:p>
          <a:endParaRPr lang="en-US"/>
        </a:p>
      </dgm:t>
    </dgm:pt>
    <dgm:pt modelId="{C56F1C4A-D9D3-4F4C-8F60-A5B8E6DF7B30}" type="sibTrans" cxnId="{383AA2D4-96BB-43E5-A5C0-AA3F08CF4ABF}">
      <dgm:prSet/>
      <dgm:spPr/>
      <dgm:t>
        <a:bodyPr/>
        <a:lstStyle/>
        <a:p>
          <a:endParaRPr lang="en-US"/>
        </a:p>
      </dgm:t>
    </dgm:pt>
    <dgm:pt modelId="{BF8656F5-B9B7-4247-A70B-3EDB263C82D1}">
      <dgm:prSet/>
      <dgm:spPr/>
      <dgm:t>
        <a:bodyPr/>
        <a:lstStyle/>
        <a:p>
          <a:r>
            <a:rPr lang="en-GB" b="1" i="0" baseline="0"/>
            <a:t>Statutory obligation </a:t>
          </a:r>
          <a:endParaRPr lang="en-US"/>
        </a:p>
      </dgm:t>
    </dgm:pt>
    <dgm:pt modelId="{7D8C1AE6-43C3-4FC2-974B-6D914B6FA662}" type="parTrans" cxnId="{A5E3311E-8A9D-46A8-B516-6ADB8772E9DA}">
      <dgm:prSet/>
      <dgm:spPr/>
      <dgm:t>
        <a:bodyPr/>
        <a:lstStyle/>
        <a:p>
          <a:endParaRPr lang="en-US"/>
        </a:p>
      </dgm:t>
    </dgm:pt>
    <dgm:pt modelId="{53A43266-94A7-4912-8901-8E6C480837CB}" type="sibTrans" cxnId="{A5E3311E-8A9D-46A8-B516-6ADB8772E9DA}">
      <dgm:prSet/>
      <dgm:spPr/>
      <dgm:t>
        <a:bodyPr/>
        <a:lstStyle/>
        <a:p>
          <a:endParaRPr lang="en-US"/>
        </a:p>
      </dgm:t>
    </dgm:pt>
    <dgm:pt modelId="{42561634-6E6F-41CA-B755-422630A43F20}" type="pres">
      <dgm:prSet presAssocID="{A2085C4A-C54C-4CD7-A6D8-CDE9665DA81D}" presName="vert0" presStyleCnt="0">
        <dgm:presLayoutVars>
          <dgm:dir/>
          <dgm:animOne val="branch"/>
          <dgm:animLvl val="lvl"/>
        </dgm:presLayoutVars>
      </dgm:prSet>
      <dgm:spPr/>
    </dgm:pt>
    <dgm:pt modelId="{F5D34620-FD1E-4E8E-A2D5-6B2CC41CF8CF}" type="pres">
      <dgm:prSet presAssocID="{EEBC2D68-ECCC-408C-AE32-73DC8E320102}" presName="thickLine" presStyleLbl="alignNode1" presStyleIdx="0" presStyleCnt="4"/>
      <dgm:spPr/>
    </dgm:pt>
    <dgm:pt modelId="{D2527084-75EF-4C5B-AEC7-8D1B4D77618D}" type="pres">
      <dgm:prSet presAssocID="{EEBC2D68-ECCC-408C-AE32-73DC8E320102}" presName="horz1" presStyleCnt="0"/>
      <dgm:spPr/>
    </dgm:pt>
    <dgm:pt modelId="{1592922B-A216-4516-8AAD-CFA35CF42806}" type="pres">
      <dgm:prSet presAssocID="{EEBC2D68-ECCC-408C-AE32-73DC8E320102}" presName="tx1" presStyleLbl="revTx" presStyleIdx="0" presStyleCnt="4"/>
      <dgm:spPr/>
    </dgm:pt>
    <dgm:pt modelId="{82B6B4C9-557F-4DA0-8C67-0C7360CFBB3E}" type="pres">
      <dgm:prSet presAssocID="{EEBC2D68-ECCC-408C-AE32-73DC8E320102}" presName="vert1" presStyleCnt="0"/>
      <dgm:spPr/>
    </dgm:pt>
    <dgm:pt modelId="{E4F6363D-7B8D-471D-8841-64308A43F40F}" type="pres">
      <dgm:prSet presAssocID="{B4A3E9F3-0A3A-4611-A8D3-0CDFEDAA3DF0}" presName="thickLine" presStyleLbl="alignNode1" presStyleIdx="1" presStyleCnt="4"/>
      <dgm:spPr/>
    </dgm:pt>
    <dgm:pt modelId="{ABECCC71-7D21-437E-96BF-3421796054BA}" type="pres">
      <dgm:prSet presAssocID="{B4A3E9F3-0A3A-4611-A8D3-0CDFEDAA3DF0}" presName="horz1" presStyleCnt="0"/>
      <dgm:spPr/>
    </dgm:pt>
    <dgm:pt modelId="{800B493E-1278-453A-B1D2-87070F072235}" type="pres">
      <dgm:prSet presAssocID="{B4A3E9F3-0A3A-4611-A8D3-0CDFEDAA3DF0}" presName="tx1" presStyleLbl="revTx" presStyleIdx="1" presStyleCnt="4"/>
      <dgm:spPr/>
    </dgm:pt>
    <dgm:pt modelId="{62F76C17-F133-4454-A50E-79AA77FD6938}" type="pres">
      <dgm:prSet presAssocID="{B4A3E9F3-0A3A-4611-A8D3-0CDFEDAA3DF0}" presName="vert1" presStyleCnt="0"/>
      <dgm:spPr/>
    </dgm:pt>
    <dgm:pt modelId="{8C12D312-DFBB-4B7E-AD45-DED0A5D6D126}" type="pres">
      <dgm:prSet presAssocID="{EEFB3AA4-6580-4672-B70F-95CE1A34FC72}" presName="thickLine" presStyleLbl="alignNode1" presStyleIdx="2" presStyleCnt="4"/>
      <dgm:spPr/>
    </dgm:pt>
    <dgm:pt modelId="{DCC243A5-271B-4868-BA1C-7C65659BC799}" type="pres">
      <dgm:prSet presAssocID="{EEFB3AA4-6580-4672-B70F-95CE1A34FC72}" presName="horz1" presStyleCnt="0"/>
      <dgm:spPr/>
    </dgm:pt>
    <dgm:pt modelId="{5A3728E6-8B6A-4541-9C1A-A4A137FF1055}" type="pres">
      <dgm:prSet presAssocID="{EEFB3AA4-6580-4672-B70F-95CE1A34FC72}" presName="tx1" presStyleLbl="revTx" presStyleIdx="2" presStyleCnt="4"/>
      <dgm:spPr/>
    </dgm:pt>
    <dgm:pt modelId="{1CF3A842-CB06-4E10-942D-22CF9A166990}" type="pres">
      <dgm:prSet presAssocID="{EEFB3AA4-6580-4672-B70F-95CE1A34FC72}" presName="vert1" presStyleCnt="0"/>
      <dgm:spPr/>
    </dgm:pt>
    <dgm:pt modelId="{ABA3033A-8487-44E5-9157-1E5FFD66D06D}" type="pres">
      <dgm:prSet presAssocID="{BF8656F5-B9B7-4247-A70B-3EDB263C82D1}" presName="thickLine" presStyleLbl="alignNode1" presStyleIdx="3" presStyleCnt="4"/>
      <dgm:spPr/>
    </dgm:pt>
    <dgm:pt modelId="{AD3396E0-1F75-4364-A994-708B94D241DB}" type="pres">
      <dgm:prSet presAssocID="{BF8656F5-B9B7-4247-A70B-3EDB263C82D1}" presName="horz1" presStyleCnt="0"/>
      <dgm:spPr/>
    </dgm:pt>
    <dgm:pt modelId="{DA47AD95-F64D-47BA-B59A-3A079B16A588}" type="pres">
      <dgm:prSet presAssocID="{BF8656F5-B9B7-4247-A70B-3EDB263C82D1}" presName="tx1" presStyleLbl="revTx" presStyleIdx="3" presStyleCnt="4"/>
      <dgm:spPr/>
    </dgm:pt>
    <dgm:pt modelId="{51537045-01CC-409E-A6E5-2841157CCBEF}" type="pres">
      <dgm:prSet presAssocID="{BF8656F5-B9B7-4247-A70B-3EDB263C82D1}" presName="vert1" presStyleCnt="0"/>
      <dgm:spPr/>
    </dgm:pt>
  </dgm:ptLst>
  <dgm:cxnLst>
    <dgm:cxn modelId="{A5E3311E-8A9D-46A8-B516-6ADB8772E9DA}" srcId="{A2085C4A-C54C-4CD7-A6D8-CDE9665DA81D}" destId="{BF8656F5-B9B7-4247-A70B-3EDB263C82D1}" srcOrd="3" destOrd="0" parTransId="{7D8C1AE6-43C3-4FC2-974B-6D914B6FA662}" sibTransId="{53A43266-94A7-4912-8901-8E6C480837CB}"/>
    <dgm:cxn modelId="{667C424A-F3D5-4854-95B9-B98E04038C42}" type="presOf" srcId="{A2085C4A-C54C-4CD7-A6D8-CDE9665DA81D}" destId="{42561634-6E6F-41CA-B755-422630A43F20}" srcOrd="0" destOrd="0" presId="urn:microsoft.com/office/officeart/2008/layout/LinedList"/>
    <dgm:cxn modelId="{177D896C-A014-46FB-948C-1A676858313F}" type="presOf" srcId="{B4A3E9F3-0A3A-4611-A8D3-0CDFEDAA3DF0}" destId="{800B493E-1278-453A-B1D2-87070F072235}" srcOrd="0" destOrd="0" presId="urn:microsoft.com/office/officeart/2008/layout/LinedList"/>
    <dgm:cxn modelId="{C3BE7275-A29E-43F0-B0AB-7B41B31CA6AB}" type="presOf" srcId="{BF8656F5-B9B7-4247-A70B-3EDB263C82D1}" destId="{DA47AD95-F64D-47BA-B59A-3A079B16A588}" srcOrd="0" destOrd="0" presId="urn:microsoft.com/office/officeart/2008/layout/LinedList"/>
    <dgm:cxn modelId="{E72AC6C5-CA11-444F-9CD8-E276E76AB2BB}" srcId="{A2085C4A-C54C-4CD7-A6D8-CDE9665DA81D}" destId="{EEBC2D68-ECCC-408C-AE32-73DC8E320102}" srcOrd="0" destOrd="0" parTransId="{1C013490-B4A2-4419-BC55-B4FF73648852}" sibTransId="{4D388DBB-ADBD-4ED3-8DDC-2F7DE6E5715F}"/>
    <dgm:cxn modelId="{64FCD1D0-3A1C-49DE-A8CB-ABB4FCC7A24E}" type="presOf" srcId="{EEFB3AA4-6580-4672-B70F-95CE1A34FC72}" destId="{5A3728E6-8B6A-4541-9C1A-A4A137FF1055}" srcOrd="0" destOrd="0" presId="urn:microsoft.com/office/officeart/2008/layout/LinedList"/>
    <dgm:cxn modelId="{383AA2D4-96BB-43E5-A5C0-AA3F08CF4ABF}" srcId="{A2085C4A-C54C-4CD7-A6D8-CDE9665DA81D}" destId="{EEFB3AA4-6580-4672-B70F-95CE1A34FC72}" srcOrd="2" destOrd="0" parTransId="{FFC69883-B462-49E9-A2EC-17B89D21F51B}" sibTransId="{C56F1C4A-D9D3-4F4C-8F60-A5B8E6DF7B30}"/>
    <dgm:cxn modelId="{F3B7F3EA-0C34-457A-B43D-CD979012E930}" srcId="{A2085C4A-C54C-4CD7-A6D8-CDE9665DA81D}" destId="{B4A3E9F3-0A3A-4611-A8D3-0CDFEDAA3DF0}" srcOrd="1" destOrd="0" parTransId="{0FE17403-9368-47D3-8EA3-B8DDC0272214}" sibTransId="{3EFDE0ED-68DD-4D90-9940-00E400BDB01F}"/>
    <dgm:cxn modelId="{16787CED-6E4D-4932-B1E1-943B1F734A3C}" type="presOf" srcId="{EEBC2D68-ECCC-408C-AE32-73DC8E320102}" destId="{1592922B-A216-4516-8AAD-CFA35CF42806}" srcOrd="0" destOrd="0" presId="urn:microsoft.com/office/officeart/2008/layout/LinedList"/>
    <dgm:cxn modelId="{EA5DE098-BDC0-4774-9A40-1FE70E1F73C1}" type="presParOf" srcId="{42561634-6E6F-41CA-B755-422630A43F20}" destId="{F5D34620-FD1E-4E8E-A2D5-6B2CC41CF8CF}" srcOrd="0" destOrd="0" presId="urn:microsoft.com/office/officeart/2008/layout/LinedList"/>
    <dgm:cxn modelId="{3E333B9E-E22F-4BDB-8F7E-223242292813}" type="presParOf" srcId="{42561634-6E6F-41CA-B755-422630A43F20}" destId="{D2527084-75EF-4C5B-AEC7-8D1B4D77618D}" srcOrd="1" destOrd="0" presId="urn:microsoft.com/office/officeart/2008/layout/LinedList"/>
    <dgm:cxn modelId="{36AFAFA2-0F35-40ED-8139-3611BC3D26C3}" type="presParOf" srcId="{D2527084-75EF-4C5B-AEC7-8D1B4D77618D}" destId="{1592922B-A216-4516-8AAD-CFA35CF42806}" srcOrd="0" destOrd="0" presId="urn:microsoft.com/office/officeart/2008/layout/LinedList"/>
    <dgm:cxn modelId="{D156D1D1-E731-4960-AFDA-45540DE21F59}" type="presParOf" srcId="{D2527084-75EF-4C5B-AEC7-8D1B4D77618D}" destId="{82B6B4C9-557F-4DA0-8C67-0C7360CFBB3E}" srcOrd="1" destOrd="0" presId="urn:microsoft.com/office/officeart/2008/layout/LinedList"/>
    <dgm:cxn modelId="{8B30CDBB-3463-4225-B6F9-CB171B4AF87E}" type="presParOf" srcId="{42561634-6E6F-41CA-B755-422630A43F20}" destId="{E4F6363D-7B8D-471D-8841-64308A43F40F}" srcOrd="2" destOrd="0" presId="urn:microsoft.com/office/officeart/2008/layout/LinedList"/>
    <dgm:cxn modelId="{134AEDA1-C852-4253-B2C6-97E7F2575CE0}" type="presParOf" srcId="{42561634-6E6F-41CA-B755-422630A43F20}" destId="{ABECCC71-7D21-437E-96BF-3421796054BA}" srcOrd="3" destOrd="0" presId="urn:microsoft.com/office/officeart/2008/layout/LinedList"/>
    <dgm:cxn modelId="{0C3C548C-D82D-4C32-BAC4-64071258729B}" type="presParOf" srcId="{ABECCC71-7D21-437E-96BF-3421796054BA}" destId="{800B493E-1278-453A-B1D2-87070F072235}" srcOrd="0" destOrd="0" presId="urn:microsoft.com/office/officeart/2008/layout/LinedList"/>
    <dgm:cxn modelId="{F8E93E2C-BA41-4715-81C7-7E5DB6F1970D}" type="presParOf" srcId="{ABECCC71-7D21-437E-96BF-3421796054BA}" destId="{62F76C17-F133-4454-A50E-79AA77FD6938}" srcOrd="1" destOrd="0" presId="urn:microsoft.com/office/officeart/2008/layout/LinedList"/>
    <dgm:cxn modelId="{44C24574-1321-4539-A3E7-175158191493}" type="presParOf" srcId="{42561634-6E6F-41CA-B755-422630A43F20}" destId="{8C12D312-DFBB-4B7E-AD45-DED0A5D6D126}" srcOrd="4" destOrd="0" presId="urn:microsoft.com/office/officeart/2008/layout/LinedList"/>
    <dgm:cxn modelId="{48FA8C4E-54DB-410E-B9E8-DE4544B264F3}" type="presParOf" srcId="{42561634-6E6F-41CA-B755-422630A43F20}" destId="{DCC243A5-271B-4868-BA1C-7C65659BC799}" srcOrd="5" destOrd="0" presId="urn:microsoft.com/office/officeart/2008/layout/LinedList"/>
    <dgm:cxn modelId="{57E2DC43-49B2-4408-9BA7-9F9E13F01948}" type="presParOf" srcId="{DCC243A5-271B-4868-BA1C-7C65659BC799}" destId="{5A3728E6-8B6A-4541-9C1A-A4A137FF1055}" srcOrd="0" destOrd="0" presId="urn:microsoft.com/office/officeart/2008/layout/LinedList"/>
    <dgm:cxn modelId="{2CD0A1EB-14A4-4FC5-9061-54B8834B1A95}" type="presParOf" srcId="{DCC243A5-271B-4868-BA1C-7C65659BC799}" destId="{1CF3A842-CB06-4E10-942D-22CF9A166990}" srcOrd="1" destOrd="0" presId="urn:microsoft.com/office/officeart/2008/layout/LinedList"/>
    <dgm:cxn modelId="{F940BBE8-041E-4556-9098-8FC482960D81}" type="presParOf" srcId="{42561634-6E6F-41CA-B755-422630A43F20}" destId="{ABA3033A-8487-44E5-9157-1E5FFD66D06D}" srcOrd="6" destOrd="0" presId="urn:microsoft.com/office/officeart/2008/layout/LinedList"/>
    <dgm:cxn modelId="{CB4118D0-EC49-4F57-ABAF-A16297135021}" type="presParOf" srcId="{42561634-6E6F-41CA-B755-422630A43F20}" destId="{AD3396E0-1F75-4364-A994-708B94D241DB}" srcOrd="7" destOrd="0" presId="urn:microsoft.com/office/officeart/2008/layout/LinedList"/>
    <dgm:cxn modelId="{CE9A70A2-BE3D-4ABB-9D83-9E0247878E64}" type="presParOf" srcId="{AD3396E0-1F75-4364-A994-708B94D241DB}" destId="{DA47AD95-F64D-47BA-B59A-3A079B16A588}" srcOrd="0" destOrd="0" presId="urn:microsoft.com/office/officeart/2008/layout/LinedList"/>
    <dgm:cxn modelId="{AF3CF83A-F66E-450B-8976-AC7DB19D5B8A}" type="presParOf" srcId="{AD3396E0-1F75-4364-A994-708B94D241DB}" destId="{51537045-01CC-409E-A6E5-2841157CCB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DF622B-307C-4BA0-8A9A-EB4F8019D9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16C1070-26B5-4034-BD7C-DC73E85A7A7B}">
      <dgm:prSet/>
      <dgm:spPr/>
      <dgm:t>
        <a:bodyPr/>
        <a:lstStyle/>
        <a:p>
          <a:r>
            <a:rPr lang="en-GB"/>
            <a:t>Health is a </a:t>
          </a:r>
          <a:r>
            <a:rPr lang="en-GB" b="1"/>
            <a:t>positive concept </a:t>
          </a:r>
          <a:r>
            <a:rPr lang="en-GB"/>
            <a:t>emphasizing </a:t>
          </a:r>
          <a:r>
            <a:rPr lang="en-GB" b="1"/>
            <a:t>social and personal resources</a:t>
          </a:r>
          <a:r>
            <a:rPr lang="en-GB"/>
            <a:t>, as well as physical capacities.</a:t>
          </a:r>
          <a:endParaRPr lang="en-US"/>
        </a:p>
      </dgm:t>
    </dgm:pt>
    <dgm:pt modelId="{E256530F-4EE0-45C7-9AD1-082A95EF8BCE}" type="parTrans" cxnId="{CB6061A4-B7C2-41C3-9717-67E044BDD2CA}">
      <dgm:prSet/>
      <dgm:spPr/>
      <dgm:t>
        <a:bodyPr/>
        <a:lstStyle/>
        <a:p>
          <a:endParaRPr lang="en-US"/>
        </a:p>
      </dgm:t>
    </dgm:pt>
    <dgm:pt modelId="{BA096125-F36D-43E1-8780-57A971A63A65}" type="sibTrans" cxnId="{CB6061A4-B7C2-41C3-9717-67E044BDD2CA}">
      <dgm:prSet/>
      <dgm:spPr/>
      <dgm:t>
        <a:bodyPr/>
        <a:lstStyle/>
        <a:p>
          <a:endParaRPr lang="en-US"/>
        </a:p>
      </dgm:t>
    </dgm:pt>
    <dgm:pt modelId="{6EDA4E4E-2937-4769-ACA5-AA417FF619ED}">
      <dgm:prSet/>
      <dgm:spPr/>
      <dgm:t>
        <a:bodyPr/>
        <a:lstStyle/>
        <a:p>
          <a:r>
            <a:rPr lang="en-GB" b="1"/>
            <a:t>Therefore, health promotion is not just the responsibility of the health sector, </a:t>
          </a:r>
          <a:r>
            <a:rPr lang="en-GB"/>
            <a:t>but goes </a:t>
          </a:r>
          <a:r>
            <a:rPr lang="en-GB" b="1"/>
            <a:t>beyond healthy life-styles to well-being</a:t>
          </a:r>
          <a:r>
            <a:rPr lang="en-GB"/>
            <a:t>.</a:t>
          </a:r>
          <a:endParaRPr lang="en-US"/>
        </a:p>
      </dgm:t>
    </dgm:pt>
    <dgm:pt modelId="{53AA3929-9061-46FE-B461-F9647425BED3}" type="parTrans" cxnId="{6A0D821D-99B4-4FC2-A7B5-F9ADC7B22F55}">
      <dgm:prSet/>
      <dgm:spPr/>
      <dgm:t>
        <a:bodyPr/>
        <a:lstStyle/>
        <a:p>
          <a:endParaRPr lang="en-US"/>
        </a:p>
      </dgm:t>
    </dgm:pt>
    <dgm:pt modelId="{43AAF2C3-0E13-4A91-A650-D678900EA581}" type="sibTrans" cxnId="{6A0D821D-99B4-4FC2-A7B5-F9ADC7B22F55}">
      <dgm:prSet/>
      <dgm:spPr/>
      <dgm:t>
        <a:bodyPr/>
        <a:lstStyle/>
        <a:p>
          <a:endParaRPr lang="en-US"/>
        </a:p>
      </dgm:t>
    </dgm:pt>
    <dgm:pt modelId="{BE7E3C71-82BD-444F-BDE0-F1B76FE93FC2}">
      <dgm:prSet/>
      <dgm:spPr/>
      <dgm:t>
        <a:bodyPr/>
        <a:lstStyle/>
        <a:p>
          <a:r>
            <a:rPr lang="en-GB" b="1"/>
            <a:t>Prerequisites for Health?</a:t>
          </a:r>
          <a:endParaRPr lang="en-US"/>
        </a:p>
      </dgm:t>
    </dgm:pt>
    <dgm:pt modelId="{133B92CF-2491-47B7-8761-BA363301CEE6}" type="parTrans" cxnId="{70BD5428-B4DC-415A-A0DF-F2F7FEF4087D}">
      <dgm:prSet/>
      <dgm:spPr/>
      <dgm:t>
        <a:bodyPr/>
        <a:lstStyle/>
        <a:p>
          <a:endParaRPr lang="en-US"/>
        </a:p>
      </dgm:t>
    </dgm:pt>
    <dgm:pt modelId="{168E25C6-7D52-408C-A82A-70D72BF88EA0}" type="sibTrans" cxnId="{70BD5428-B4DC-415A-A0DF-F2F7FEF4087D}">
      <dgm:prSet/>
      <dgm:spPr/>
      <dgm:t>
        <a:bodyPr/>
        <a:lstStyle/>
        <a:p>
          <a:endParaRPr lang="en-US"/>
        </a:p>
      </dgm:t>
    </dgm:pt>
    <dgm:pt modelId="{DC7EA119-002E-4DDD-9232-AAFD0092535C}" type="pres">
      <dgm:prSet presAssocID="{4BDF622B-307C-4BA0-8A9A-EB4F8019D9E8}" presName="root" presStyleCnt="0">
        <dgm:presLayoutVars>
          <dgm:dir/>
          <dgm:resizeHandles val="exact"/>
        </dgm:presLayoutVars>
      </dgm:prSet>
      <dgm:spPr/>
    </dgm:pt>
    <dgm:pt modelId="{CD347E74-89D4-4B7B-86EE-8F297BD1E527}" type="pres">
      <dgm:prSet presAssocID="{716C1070-26B5-4034-BD7C-DC73E85A7A7B}" presName="compNode" presStyleCnt="0"/>
      <dgm:spPr/>
    </dgm:pt>
    <dgm:pt modelId="{EE09D4AC-B0EF-40D1-BC2D-090050016F94}" type="pres">
      <dgm:prSet presAssocID="{716C1070-26B5-4034-BD7C-DC73E85A7A7B}" presName="bgRect" presStyleLbl="bgShp" presStyleIdx="0" presStyleCnt="3"/>
      <dgm:spPr/>
    </dgm:pt>
    <dgm:pt modelId="{3EB5C829-AAA8-443C-BF17-7A1B593009BC}" type="pres">
      <dgm:prSet presAssocID="{716C1070-26B5-4034-BD7C-DC73E85A7A7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ymnast - Floor Routine"/>
        </a:ext>
      </dgm:extLst>
    </dgm:pt>
    <dgm:pt modelId="{E67FBAEE-B702-4587-95C5-22AB2E32A5C9}" type="pres">
      <dgm:prSet presAssocID="{716C1070-26B5-4034-BD7C-DC73E85A7A7B}" presName="spaceRect" presStyleCnt="0"/>
      <dgm:spPr/>
    </dgm:pt>
    <dgm:pt modelId="{C00B05EF-CE30-476E-B02A-5CD7D54DAA17}" type="pres">
      <dgm:prSet presAssocID="{716C1070-26B5-4034-BD7C-DC73E85A7A7B}" presName="parTx" presStyleLbl="revTx" presStyleIdx="0" presStyleCnt="3">
        <dgm:presLayoutVars>
          <dgm:chMax val="0"/>
          <dgm:chPref val="0"/>
        </dgm:presLayoutVars>
      </dgm:prSet>
      <dgm:spPr/>
    </dgm:pt>
    <dgm:pt modelId="{C26F996D-CB8D-4B60-9E18-48EDD6AEB180}" type="pres">
      <dgm:prSet presAssocID="{BA096125-F36D-43E1-8780-57A971A63A65}" presName="sibTrans" presStyleCnt="0"/>
      <dgm:spPr/>
    </dgm:pt>
    <dgm:pt modelId="{1333E4C0-55E7-46E4-8B50-AAAED24CD229}" type="pres">
      <dgm:prSet presAssocID="{6EDA4E4E-2937-4769-ACA5-AA417FF619ED}" presName="compNode" presStyleCnt="0"/>
      <dgm:spPr/>
    </dgm:pt>
    <dgm:pt modelId="{F865C0A6-4A04-42CC-A94A-A7955B8EEBF7}" type="pres">
      <dgm:prSet presAssocID="{6EDA4E4E-2937-4769-ACA5-AA417FF619ED}" presName="bgRect" presStyleLbl="bgShp" presStyleIdx="1" presStyleCnt="3"/>
      <dgm:spPr/>
    </dgm:pt>
    <dgm:pt modelId="{87556100-CDB4-4F31-9E9B-917EC9EE1FB4}" type="pres">
      <dgm:prSet presAssocID="{6EDA4E4E-2937-4769-ACA5-AA417FF619E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A8DDBF4F-570E-40FA-8A21-8C31322ACF40}" type="pres">
      <dgm:prSet presAssocID="{6EDA4E4E-2937-4769-ACA5-AA417FF619ED}" presName="spaceRect" presStyleCnt="0"/>
      <dgm:spPr/>
    </dgm:pt>
    <dgm:pt modelId="{2A88686B-3369-4D66-A775-52403170FFEC}" type="pres">
      <dgm:prSet presAssocID="{6EDA4E4E-2937-4769-ACA5-AA417FF619ED}" presName="parTx" presStyleLbl="revTx" presStyleIdx="1" presStyleCnt="3">
        <dgm:presLayoutVars>
          <dgm:chMax val="0"/>
          <dgm:chPref val="0"/>
        </dgm:presLayoutVars>
      </dgm:prSet>
      <dgm:spPr/>
    </dgm:pt>
    <dgm:pt modelId="{360167A4-45AF-47B1-95C9-4A05D1AC0726}" type="pres">
      <dgm:prSet presAssocID="{43AAF2C3-0E13-4A91-A650-D678900EA581}" presName="sibTrans" presStyleCnt="0"/>
      <dgm:spPr/>
    </dgm:pt>
    <dgm:pt modelId="{9B8E7308-BDF3-433B-939A-3F0A731EC5B3}" type="pres">
      <dgm:prSet presAssocID="{BE7E3C71-82BD-444F-BDE0-F1B76FE93FC2}" presName="compNode" presStyleCnt="0"/>
      <dgm:spPr/>
    </dgm:pt>
    <dgm:pt modelId="{EAB8436E-38B6-4B7A-A234-7CEA74549E16}" type="pres">
      <dgm:prSet presAssocID="{BE7E3C71-82BD-444F-BDE0-F1B76FE93FC2}" presName="bgRect" presStyleLbl="bgShp" presStyleIdx="2" presStyleCnt="3"/>
      <dgm:spPr/>
    </dgm:pt>
    <dgm:pt modelId="{61FF2E17-99F7-4A4F-A4E2-6AC4A338D762}" type="pres">
      <dgm:prSet presAssocID="{BE7E3C71-82BD-444F-BDE0-F1B76FE93FC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4DA42A5-AD9B-464F-A39B-3D5B15F6BFE0}" type="pres">
      <dgm:prSet presAssocID="{BE7E3C71-82BD-444F-BDE0-F1B76FE93FC2}" presName="spaceRect" presStyleCnt="0"/>
      <dgm:spPr/>
    </dgm:pt>
    <dgm:pt modelId="{FA992DF0-A5CE-45B2-BE02-899F0D7D2DE6}" type="pres">
      <dgm:prSet presAssocID="{BE7E3C71-82BD-444F-BDE0-F1B76FE93FC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A0D821D-99B4-4FC2-A7B5-F9ADC7B22F55}" srcId="{4BDF622B-307C-4BA0-8A9A-EB4F8019D9E8}" destId="{6EDA4E4E-2937-4769-ACA5-AA417FF619ED}" srcOrd="1" destOrd="0" parTransId="{53AA3929-9061-46FE-B461-F9647425BED3}" sibTransId="{43AAF2C3-0E13-4A91-A650-D678900EA581}"/>
    <dgm:cxn modelId="{70BD5428-B4DC-415A-A0DF-F2F7FEF4087D}" srcId="{4BDF622B-307C-4BA0-8A9A-EB4F8019D9E8}" destId="{BE7E3C71-82BD-444F-BDE0-F1B76FE93FC2}" srcOrd="2" destOrd="0" parTransId="{133B92CF-2491-47B7-8761-BA363301CEE6}" sibTransId="{168E25C6-7D52-408C-A82A-70D72BF88EA0}"/>
    <dgm:cxn modelId="{1D9A54A0-3229-4218-8DEB-AA729C3D4FDA}" type="presOf" srcId="{BE7E3C71-82BD-444F-BDE0-F1B76FE93FC2}" destId="{FA992DF0-A5CE-45B2-BE02-899F0D7D2DE6}" srcOrd="0" destOrd="0" presId="urn:microsoft.com/office/officeart/2018/2/layout/IconVerticalSolidList"/>
    <dgm:cxn modelId="{CB6061A4-B7C2-41C3-9717-67E044BDD2CA}" srcId="{4BDF622B-307C-4BA0-8A9A-EB4F8019D9E8}" destId="{716C1070-26B5-4034-BD7C-DC73E85A7A7B}" srcOrd="0" destOrd="0" parTransId="{E256530F-4EE0-45C7-9AD1-082A95EF8BCE}" sibTransId="{BA096125-F36D-43E1-8780-57A971A63A65}"/>
    <dgm:cxn modelId="{B799B6B3-D4F8-4E80-BDB9-6F2F07D1C5F5}" type="presOf" srcId="{716C1070-26B5-4034-BD7C-DC73E85A7A7B}" destId="{C00B05EF-CE30-476E-B02A-5CD7D54DAA17}" srcOrd="0" destOrd="0" presId="urn:microsoft.com/office/officeart/2018/2/layout/IconVerticalSolidList"/>
    <dgm:cxn modelId="{0DC267C4-495C-437D-98F7-9D603995E99B}" type="presOf" srcId="{6EDA4E4E-2937-4769-ACA5-AA417FF619ED}" destId="{2A88686B-3369-4D66-A775-52403170FFEC}" srcOrd="0" destOrd="0" presId="urn:microsoft.com/office/officeart/2018/2/layout/IconVerticalSolidList"/>
    <dgm:cxn modelId="{5A9FBDCD-A766-4728-B36E-E688D4270942}" type="presOf" srcId="{4BDF622B-307C-4BA0-8A9A-EB4F8019D9E8}" destId="{DC7EA119-002E-4DDD-9232-AAFD0092535C}" srcOrd="0" destOrd="0" presId="urn:microsoft.com/office/officeart/2018/2/layout/IconVerticalSolidList"/>
    <dgm:cxn modelId="{A39DB5FB-AD02-4975-A203-7A6A4091C336}" type="presParOf" srcId="{DC7EA119-002E-4DDD-9232-AAFD0092535C}" destId="{CD347E74-89D4-4B7B-86EE-8F297BD1E527}" srcOrd="0" destOrd="0" presId="urn:microsoft.com/office/officeart/2018/2/layout/IconVerticalSolidList"/>
    <dgm:cxn modelId="{93F70F73-F113-488E-B3DA-6E689A75D685}" type="presParOf" srcId="{CD347E74-89D4-4B7B-86EE-8F297BD1E527}" destId="{EE09D4AC-B0EF-40D1-BC2D-090050016F94}" srcOrd="0" destOrd="0" presId="urn:microsoft.com/office/officeart/2018/2/layout/IconVerticalSolidList"/>
    <dgm:cxn modelId="{4D2F62BE-23AC-4976-B07E-0F8F377CC4A7}" type="presParOf" srcId="{CD347E74-89D4-4B7B-86EE-8F297BD1E527}" destId="{3EB5C829-AAA8-443C-BF17-7A1B593009BC}" srcOrd="1" destOrd="0" presId="urn:microsoft.com/office/officeart/2018/2/layout/IconVerticalSolidList"/>
    <dgm:cxn modelId="{959EE3A4-4A59-4F6E-A6EF-59115EAA7670}" type="presParOf" srcId="{CD347E74-89D4-4B7B-86EE-8F297BD1E527}" destId="{E67FBAEE-B702-4587-95C5-22AB2E32A5C9}" srcOrd="2" destOrd="0" presId="urn:microsoft.com/office/officeart/2018/2/layout/IconVerticalSolidList"/>
    <dgm:cxn modelId="{DDC95DC5-2F53-420E-A0E5-3B9D8B55540E}" type="presParOf" srcId="{CD347E74-89D4-4B7B-86EE-8F297BD1E527}" destId="{C00B05EF-CE30-476E-B02A-5CD7D54DAA17}" srcOrd="3" destOrd="0" presId="urn:microsoft.com/office/officeart/2018/2/layout/IconVerticalSolidList"/>
    <dgm:cxn modelId="{6CBBC198-516C-4BC1-8C87-4D9D241B1EDE}" type="presParOf" srcId="{DC7EA119-002E-4DDD-9232-AAFD0092535C}" destId="{C26F996D-CB8D-4B60-9E18-48EDD6AEB180}" srcOrd="1" destOrd="0" presId="urn:microsoft.com/office/officeart/2018/2/layout/IconVerticalSolidList"/>
    <dgm:cxn modelId="{0CCED7A4-8A04-4B4B-BD25-C2CCDAA2454C}" type="presParOf" srcId="{DC7EA119-002E-4DDD-9232-AAFD0092535C}" destId="{1333E4C0-55E7-46E4-8B50-AAAED24CD229}" srcOrd="2" destOrd="0" presId="urn:microsoft.com/office/officeart/2018/2/layout/IconVerticalSolidList"/>
    <dgm:cxn modelId="{57385418-6F82-4C01-BCFB-04D32CFEA0B5}" type="presParOf" srcId="{1333E4C0-55E7-46E4-8B50-AAAED24CD229}" destId="{F865C0A6-4A04-42CC-A94A-A7955B8EEBF7}" srcOrd="0" destOrd="0" presId="urn:microsoft.com/office/officeart/2018/2/layout/IconVerticalSolidList"/>
    <dgm:cxn modelId="{44D5958F-3A55-46CB-BFF0-37AF959B8973}" type="presParOf" srcId="{1333E4C0-55E7-46E4-8B50-AAAED24CD229}" destId="{87556100-CDB4-4F31-9E9B-917EC9EE1FB4}" srcOrd="1" destOrd="0" presId="urn:microsoft.com/office/officeart/2018/2/layout/IconVerticalSolidList"/>
    <dgm:cxn modelId="{677CB5CC-2E03-4FD7-B627-7238E499D1DB}" type="presParOf" srcId="{1333E4C0-55E7-46E4-8B50-AAAED24CD229}" destId="{A8DDBF4F-570E-40FA-8A21-8C31322ACF40}" srcOrd="2" destOrd="0" presId="urn:microsoft.com/office/officeart/2018/2/layout/IconVerticalSolidList"/>
    <dgm:cxn modelId="{483713D1-0E6B-4C44-B679-51EEB55F2B16}" type="presParOf" srcId="{1333E4C0-55E7-46E4-8B50-AAAED24CD229}" destId="{2A88686B-3369-4D66-A775-52403170FFEC}" srcOrd="3" destOrd="0" presId="urn:microsoft.com/office/officeart/2018/2/layout/IconVerticalSolidList"/>
    <dgm:cxn modelId="{65A85C6A-F920-4181-91EC-6F5F0D781F2C}" type="presParOf" srcId="{DC7EA119-002E-4DDD-9232-AAFD0092535C}" destId="{360167A4-45AF-47B1-95C9-4A05D1AC0726}" srcOrd="3" destOrd="0" presId="urn:microsoft.com/office/officeart/2018/2/layout/IconVerticalSolidList"/>
    <dgm:cxn modelId="{39481550-9BA1-4999-A8C5-34FA4FC5EAC7}" type="presParOf" srcId="{DC7EA119-002E-4DDD-9232-AAFD0092535C}" destId="{9B8E7308-BDF3-433B-939A-3F0A731EC5B3}" srcOrd="4" destOrd="0" presId="urn:microsoft.com/office/officeart/2018/2/layout/IconVerticalSolidList"/>
    <dgm:cxn modelId="{112D174F-A471-4580-BE29-297879A1D29D}" type="presParOf" srcId="{9B8E7308-BDF3-433B-939A-3F0A731EC5B3}" destId="{EAB8436E-38B6-4B7A-A234-7CEA74549E16}" srcOrd="0" destOrd="0" presId="urn:microsoft.com/office/officeart/2018/2/layout/IconVerticalSolidList"/>
    <dgm:cxn modelId="{AD4E37E4-4DAB-415E-A768-D395A7692DCB}" type="presParOf" srcId="{9B8E7308-BDF3-433B-939A-3F0A731EC5B3}" destId="{61FF2E17-99F7-4A4F-A4E2-6AC4A338D762}" srcOrd="1" destOrd="0" presId="urn:microsoft.com/office/officeart/2018/2/layout/IconVerticalSolidList"/>
    <dgm:cxn modelId="{5B05CEAA-BDDB-40A2-8045-18E3CAC6ACD9}" type="presParOf" srcId="{9B8E7308-BDF3-433B-939A-3F0A731EC5B3}" destId="{E4DA42A5-AD9B-464F-A39B-3D5B15F6BFE0}" srcOrd="2" destOrd="0" presId="urn:microsoft.com/office/officeart/2018/2/layout/IconVerticalSolidList"/>
    <dgm:cxn modelId="{E5A64675-50E2-44C8-95AE-FE43793E2857}" type="presParOf" srcId="{9B8E7308-BDF3-433B-939A-3F0A731EC5B3}" destId="{FA992DF0-A5CE-45B2-BE02-899F0D7D2D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5E9FF0D-A7A1-4FBC-BE56-4BDCAD96A06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47031C0-58BB-4999-AD5B-42EFF053876C}">
      <dgm:prSet/>
      <dgm:spPr/>
      <dgm:t>
        <a:bodyPr/>
        <a:lstStyle/>
        <a:p>
          <a:pPr>
            <a:defRPr cap="all"/>
          </a:pPr>
          <a:r>
            <a:rPr lang="en-GB"/>
            <a:t>Health education</a:t>
          </a:r>
          <a:endParaRPr lang="en-US"/>
        </a:p>
      </dgm:t>
    </dgm:pt>
    <dgm:pt modelId="{0E1AC51D-FF24-4A15-86FA-B7A749B606FC}" type="parTrans" cxnId="{4CE01CCF-1285-4478-B097-CC16D392C395}">
      <dgm:prSet/>
      <dgm:spPr/>
      <dgm:t>
        <a:bodyPr/>
        <a:lstStyle/>
        <a:p>
          <a:endParaRPr lang="en-US"/>
        </a:p>
      </dgm:t>
    </dgm:pt>
    <dgm:pt modelId="{BBEEC3EF-D59B-42CF-A878-51CF360BCBA5}" type="sibTrans" cxnId="{4CE01CCF-1285-4478-B097-CC16D392C395}">
      <dgm:prSet/>
      <dgm:spPr/>
      <dgm:t>
        <a:bodyPr/>
        <a:lstStyle/>
        <a:p>
          <a:endParaRPr lang="en-US"/>
        </a:p>
      </dgm:t>
    </dgm:pt>
    <dgm:pt modelId="{72236E4A-089E-4DD6-8CC1-1CE5B72099A6}">
      <dgm:prSet/>
      <dgm:spPr/>
      <dgm:t>
        <a:bodyPr/>
        <a:lstStyle/>
        <a:p>
          <a:pPr>
            <a:defRPr cap="all"/>
          </a:pPr>
          <a:r>
            <a:rPr lang="en-GB"/>
            <a:t>Prevention</a:t>
          </a:r>
          <a:endParaRPr lang="en-US"/>
        </a:p>
      </dgm:t>
    </dgm:pt>
    <dgm:pt modelId="{21410273-70BA-457B-90D0-F37298336FAF}" type="parTrans" cxnId="{8D261D0B-0EE4-4475-80E6-68A8027D3977}">
      <dgm:prSet/>
      <dgm:spPr/>
      <dgm:t>
        <a:bodyPr/>
        <a:lstStyle/>
        <a:p>
          <a:endParaRPr lang="en-US"/>
        </a:p>
      </dgm:t>
    </dgm:pt>
    <dgm:pt modelId="{569EAAA8-6B59-4885-8820-837F4AA443FE}" type="sibTrans" cxnId="{8D261D0B-0EE4-4475-80E6-68A8027D3977}">
      <dgm:prSet/>
      <dgm:spPr/>
      <dgm:t>
        <a:bodyPr/>
        <a:lstStyle/>
        <a:p>
          <a:endParaRPr lang="en-US"/>
        </a:p>
      </dgm:t>
    </dgm:pt>
    <dgm:pt modelId="{25817A7B-1E88-4B25-8B93-E1C8CA2C3EAB}">
      <dgm:prSet/>
      <dgm:spPr/>
      <dgm:t>
        <a:bodyPr/>
        <a:lstStyle/>
        <a:p>
          <a:pPr>
            <a:defRPr cap="all"/>
          </a:pPr>
          <a:r>
            <a:rPr lang="en-GB"/>
            <a:t>Health protection </a:t>
          </a:r>
          <a:endParaRPr lang="en-US"/>
        </a:p>
      </dgm:t>
    </dgm:pt>
    <dgm:pt modelId="{5D65ABB2-AB3C-4198-898B-92478DBFEB0C}" type="parTrans" cxnId="{A348EAAB-20A5-4311-853E-6556B4763335}">
      <dgm:prSet/>
      <dgm:spPr/>
      <dgm:t>
        <a:bodyPr/>
        <a:lstStyle/>
        <a:p>
          <a:endParaRPr lang="en-US"/>
        </a:p>
      </dgm:t>
    </dgm:pt>
    <dgm:pt modelId="{64031FF7-2BF4-45C8-AAF2-9AF4D2248161}" type="sibTrans" cxnId="{A348EAAB-20A5-4311-853E-6556B4763335}">
      <dgm:prSet/>
      <dgm:spPr/>
      <dgm:t>
        <a:bodyPr/>
        <a:lstStyle/>
        <a:p>
          <a:endParaRPr lang="en-US"/>
        </a:p>
      </dgm:t>
    </dgm:pt>
    <dgm:pt modelId="{A90FF4A6-DFBA-44A8-86E8-1010E2A574F6}" type="pres">
      <dgm:prSet presAssocID="{35E9FF0D-A7A1-4FBC-BE56-4BDCAD96A062}" presName="root" presStyleCnt="0">
        <dgm:presLayoutVars>
          <dgm:dir/>
          <dgm:resizeHandles val="exact"/>
        </dgm:presLayoutVars>
      </dgm:prSet>
      <dgm:spPr/>
    </dgm:pt>
    <dgm:pt modelId="{0640942B-E2D3-4DF7-B012-F1E955477368}" type="pres">
      <dgm:prSet presAssocID="{547031C0-58BB-4999-AD5B-42EFF053876C}" presName="compNode" presStyleCnt="0"/>
      <dgm:spPr/>
    </dgm:pt>
    <dgm:pt modelId="{C937B8C6-7E1F-4FAE-8BAC-8E22BB757EC2}" type="pres">
      <dgm:prSet presAssocID="{547031C0-58BB-4999-AD5B-42EFF053876C}" presName="iconBgRect" presStyleLbl="bgShp" presStyleIdx="0" presStyleCnt="3"/>
      <dgm:spPr/>
    </dgm:pt>
    <dgm:pt modelId="{BD3ABDA6-D190-4C5B-A4DC-49493E2980C7}" type="pres">
      <dgm:prSet presAssocID="{547031C0-58BB-4999-AD5B-42EFF053876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E4896DD-6A7C-4510-A204-8FB64703A69C}" type="pres">
      <dgm:prSet presAssocID="{547031C0-58BB-4999-AD5B-42EFF053876C}" presName="spaceRect" presStyleCnt="0"/>
      <dgm:spPr/>
    </dgm:pt>
    <dgm:pt modelId="{80050A99-B4E3-48BC-9D05-3E2E325617AD}" type="pres">
      <dgm:prSet presAssocID="{547031C0-58BB-4999-AD5B-42EFF053876C}" presName="textRect" presStyleLbl="revTx" presStyleIdx="0" presStyleCnt="3">
        <dgm:presLayoutVars>
          <dgm:chMax val="1"/>
          <dgm:chPref val="1"/>
        </dgm:presLayoutVars>
      </dgm:prSet>
      <dgm:spPr/>
    </dgm:pt>
    <dgm:pt modelId="{6631B1F9-633E-457A-BCD8-5D7DEB2A769F}" type="pres">
      <dgm:prSet presAssocID="{BBEEC3EF-D59B-42CF-A878-51CF360BCBA5}" presName="sibTrans" presStyleCnt="0"/>
      <dgm:spPr/>
    </dgm:pt>
    <dgm:pt modelId="{B307CA18-55BE-4B3F-BAE2-E2978B2E2BF5}" type="pres">
      <dgm:prSet presAssocID="{72236E4A-089E-4DD6-8CC1-1CE5B72099A6}" presName="compNode" presStyleCnt="0"/>
      <dgm:spPr/>
    </dgm:pt>
    <dgm:pt modelId="{0F298F2A-07A8-47C8-ADC8-37BB0900D1E2}" type="pres">
      <dgm:prSet presAssocID="{72236E4A-089E-4DD6-8CC1-1CE5B72099A6}" presName="iconBgRect" presStyleLbl="bgShp" presStyleIdx="1" presStyleCnt="3" custLinFactNeighborX="8127" custLinFactNeighborY="8386"/>
      <dgm:spPr/>
    </dgm:pt>
    <dgm:pt modelId="{8D71A68D-41BB-44C9-88B3-6659A37CE6A4}" type="pres">
      <dgm:prSet presAssocID="{72236E4A-089E-4DD6-8CC1-1CE5B72099A6}" presName="iconRect" presStyleLbl="node1" presStyleIdx="1" presStyleCnt="3" custLinFactNeighborX="12092" custLinFactNeighborY="1461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50B1A121-E6F5-4C00-893A-2377E9A8EC79}" type="pres">
      <dgm:prSet presAssocID="{72236E4A-089E-4DD6-8CC1-1CE5B72099A6}" presName="spaceRect" presStyleCnt="0"/>
      <dgm:spPr/>
    </dgm:pt>
    <dgm:pt modelId="{7BF63FF4-0341-4738-8360-0D25F679C7CA}" type="pres">
      <dgm:prSet presAssocID="{72236E4A-089E-4DD6-8CC1-1CE5B72099A6}" presName="textRect" presStyleLbl="revTx" presStyleIdx="1" presStyleCnt="3">
        <dgm:presLayoutVars>
          <dgm:chMax val="1"/>
          <dgm:chPref val="1"/>
        </dgm:presLayoutVars>
      </dgm:prSet>
      <dgm:spPr/>
    </dgm:pt>
    <dgm:pt modelId="{F6F091A5-58CB-4A4E-B1E1-C30B59882609}" type="pres">
      <dgm:prSet presAssocID="{569EAAA8-6B59-4885-8820-837F4AA443FE}" presName="sibTrans" presStyleCnt="0"/>
      <dgm:spPr/>
    </dgm:pt>
    <dgm:pt modelId="{7DF51CFC-2A18-4A2C-AE63-FB0C498656A2}" type="pres">
      <dgm:prSet presAssocID="{25817A7B-1E88-4B25-8B93-E1C8CA2C3EAB}" presName="compNode" presStyleCnt="0"/>
      <dgm:spPr/>
    </dgm:pt>
    <dgm:pt modelId="{206B86C6-D6E6-456D-811F-D27CD2ED5463}" type="pres">
      <dgm:prSet presAssocID="{25817A7B-1E88-4B25-8B93-E1C8CA2C3EAB}" presName="iconBgRect" presStyleLbl="bgShp" presStyleIdx="2" presStyleCnt="3"/>
      <dgm:spPr/>
    </dgm:pt>
    <dgm:pt modelId="{4581915E-5770-41C0-9B39-0CA254742D0C}" type="pres">
      <dgm:prSet presAssocID="{25817A7B-1E88-4B25-8B93-E1C8CA2C3EA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5ED7B20-D7CD-4BC1-9C7B-CEA689A8005C}" type="pres">
      <dgm:prSet presAssocID="{25817A7B-1E88-4B25-8B93-E1C8CA2C3EAB}" presName="spaceRect" presStyleCnt="0"/>
      <dgm:spPr/>
    </dgm:pt>
    <dgm:pt modelId="{1A8C1543-6D36-411D-9D08-93602C9B6398}" type="pres">
      <dgm:prSet presAssocID="{25817A7B-1E88-4B25-8B93-E1C8CA2C3EA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D261D0B-0EE4-4475-80E6-68A8027D3977}" srcId="{35E9FF0D-A7A1-4FBC-BE56-4BDCAD96A062}" destId="{72236E4A-089E-4DD6-8CC1-1CE5B72099A6}" srcOrd="1" destOrd="0" parTransId="{21410273-70BA-457B-90D0-F37298336FAF}" sibTransId="{569EAAA8-6B59-4885-8820-837F4AA443FE}"/>
    <dgm:cxn modelId="{C052C77E-0A1E-46DC-A17F-85D49051A89B}" type="presOf" srcId="{547031C0-58BB-4999-AD5B-42EFF053876C}" destId="{80050A99-B4E3-48BC-9D05-3E2E325617AD}" srcOrd="0" destOrd="0" presId="urn:microsoft.com/office/officeart/2018/5/layout/IconCircleLabelList"/>
    <dgm:cxn modelId="{E4C90689-B651-441F-A63F-946BE47641AF}" type="presOf" srcId="{25817A7B-1E88-4B25-8B93-E1C8CA2C3EAB}" destId="{1A8C1543-6D36-411D-9D08-93602C9B6398}" srcOrd="0" destOrd="0" presId="urn:microsoft.com/office/officeart/2018/5/layout/IconCircleLabelList"/>
    <dgm:cxn modelId="{A348EAAB-20A5-4311-853E-6556B4763335}" srcId="{35E9FF0D-A7A1-4FBC-BE56-4BDCAD96A062}" destId="{25817A7B-1E88-4B25-8B93-E1C8CA2C3EAB}" srcOrd="2" destOrd="0" parTransId="{5D65ABB2-AB3C-4198-898B-92478DBFEB0C}" sibTransId="{64031FF7-2BF4-45C8-AAF2-9AF4D2248161}"/>
    <dgm:cxn modelId="{4CE01CCF-1285-4478-B097-CC16D392C395}" srcId="{35E9FF0D-A7A1-4FBC-BE56-4BDCAD96A062}" destId="{547031C0-58BB-4999-AD5B-42EFF053876C}" srcOrd="0" destOrd="0" parTransId="{0E1AC51D-FF24-4A15-86FA-B7A749B606FC}" sibTransId="{BBEEC3EF-D59B-42CF-A878-51CF360BCBA5}"/>
    <dgm:cxn modelId="{69D5CED8-A97F-4F17-9846-164D894715D6}" type="presOf" srcId="{35E9FF0D-A7A1-4FBC-BE56-4BDCAD96A062}" destId="{A90FF4A6-DFBA-44A8-86E8-1010E2A574F6}" srcOrd="0" destOrd="0" presId="urn:microsoft.com/office/officeart/2018/5/layout/IconCircleLabelList"/>
    <dgm:cxn modelId="{4B3D10E6-BA91-44FE-874F-049BAE86A19C}" type="presOf" srcId="{72236E4A-089E-4DD6-8CC1-1CE5B72099A6}" destId="{7BF63FF4-0341-4738-8360-0D25F679C7CA}" srcOrd="0" destOrd="0" presId="urn:microsoft.com/office/officeart/2018/5/layout/IconCircleLabelList"/>
    <dgm:cxn modelId="{36EB3874-8E85-44FF-9A2D-E78F00AA4C73}" type="presParOf" srcId="{A90FF4A6-DFBA-44A8-86E8-1010E2A574F6}" destId="{0640942B-E2D3-4DF7-B012-F1E955477368}" srcOrd="0" destOrd="0" presId="urn:microsoft.com/office/officeart/2018/5/layout/IconCircleLabelList"/>
    <dgm:cxn modelId="{3CEC2C31-DA44-4B39-8BB3-D210CCFE6EB3}" type="presParOf" srcId="{0640942B-E2D3-4DF7-B012-F1E955477368}" destId="{C937B8C6-7E1F-4FAE-8BAC-8E22BB757EC2}" srcOrd="0" destOrd="0" presId="urn:microsoft.com/office/officeart/2018/5/layout/IconCircleLabelList"/>
    <dgm:cxn modelId="{B97CFD75-45E9-4E5E-B74D-A6893572B779}" type="presParOf" srcId="{0640942B-E2D3-4DF7-B012-F1E955477368}" destId="{BD3ABDA6-D190-4C5B-A4DC-49493E2980C7}" srcOrd="1" destOrd="0" presId="urn:microsoft.com/office/officeart/2018/5/layout/IconCircleLabelList"/>
    <dgm:cxn modelId="{A6FB2A38-DD0C-4BEA-803F-F8558315E8DA}" type="presParOf" srcId="{0640942B-E2D3-4DF7-B012-F1E955477368}" destId="{DE4896DD-6A7C-4510-A204-8FB64703A69C}" srcOrd="2" destOrd="0" presId="urn:microsoft.com/office/officeart/2018/5/layout/IconCircleLabelList"/>
    <dgm:cxn modelId="{26FACC39-7508-4A71-8CD0-A69426DED269}" type="presParOf" srcId="{0640942B-E2D3-4DF7-B012-F1E955477368}" destId="{80050A99-B4E3-48BC-9D05-3E2E325617AD}" srcOrd="3" destOrd="0" presId="urn:microsoft.com/office/officeart/2018/5/layout/IconCircleLabelList"/>
    <dgm:cxn modelId="{68C8922D-84C0-4DD3-BD6C-3B9A8E3D2816}" type="presParOf" srcId="{A90FF4A6-DFBA-44A8-86E8-1010E2A574F6}" destId="{6631B1F9-633E-457A-BCD8-5D7DEB2A769F}" srcOrd="1" destOrd="0" presId="urn:microsoft.com/office/officeart/2018/5/layout/IconCircleLabelList"/>
    <dgm:cxn modelId="{240CBFE3-54FC-41B1-9D72-9778327AE9F7}" type="presParOf" srcId="{A90FF4A6-DFBA-44A8-86E8-1010E2A574F6}" destId="{B307CA18-55BE-4B3F-BAE2-E2978B2E2BF5}" srcOrd="2" destOrd="0" presId="urn:microsoft.com/office/officeart/2018/5/layout/IconCircleLabelList"/>
    <dgm:cxn modelId="{FBC61AFB-5105-4C94-B04D-59306B7844FC}" type="presParOf" srcId="{B307CA18-55BE-4B3F-BAE2-E2978B2E2BF5}" destId="{0F298F2A-07A8-47C8-ADC8-37BB0900D1E2}" srcOrd="0" destOrd="0" presId="urn:microsoft.com/office/officeart/2018/5/layout/IconCircleLabelList"/>
    <dgm:cxn modelId="{AD3ABE9C-05EB-40DF-AFCE-89FF28996655}" type="presParOf" srcId="{B307CA18-55BE-4B3F-BAE2-E2978B2E2BF5}" destId="{8D71A68D-41BB-44C9-88B3-6659A37CE6A4}" srcOrd="1" destOrd="0" presId="urn:microsoft.com/office/officeart/2018/5/layout/IconCircleLabelList"/>
    <dgm:cxn modelId="{9F4098EB-DEED-4B80-A783-82A4A40FD5CE}" type="presParOf" srcId="{B307CA18-55BE-4B3F-BAE2-E2978B2E2BF5}" destId="{50B1A121-E6F5-4C00-893A-2377E9A8EC79}" srcOrd="2" destOrd="0" presId="urn:microsoft.com/office/officeart/2018/5/layout/IconCircleLabelList"/>
    <dgm:cxn modelId="{B35BC9C7-C8F3-479B-A2E9-53685C960BC6}" type="presParOf" srcId="{B307CA18-55BE-4B3F-BAE2-E2978B2E2BF5}" destId="{7BF63FF4-0341-4738-8360-0D25F679C7CA}" srcOrd="3" destOrd="0" presId="urn:microsoft.com/office/officeart/2018/5/layout/IconCircleLabelList"/>
    <dgm:cxn modelId="{BDC8B574-E400-46D9-87FE-B05ED575C1E5}" type="presParOf" srcId="{A90FF4A6-DFBA-44A8-86E8-1010E2A574F6}" destId="{F6F091A5-58CB-4A4E-B1E1-C30B59882609}" srcOrd="3" destOrd="0" presId="urn:microsoft.com/office/officeart/2018/5/layout/IconCircleLabelList"/>
    <dgm:cxn modelId="{252B5D92-EC8F-4A52-820E-8D77C0ADAA22}" type="presParOf" srcId="{A90FF4A6-DFBA-44A8-86E8-1010E2A574F6}" destId="{7DF51CFC-2A18-4A2C-AE63-FB0C498656A2}" srcOrd="4" destOrd="0" presId="urn:microsoft.com/office/officeart/2018/5/layout/IconCircleLabelList"/>
    <dgm:cxn modelId="{D3708C08-3DAF-49A9-BB24-799AC7CA11C0}" type="presParOf" srcId="{7DF51CFC-2A18-4A2C-AE63-FB0C498656A2}" destId="{206B86C6-D6E6-456D-811F-D27CD2ED5463}" srcOrd="0" destOrd="0" presId="urn:microsoft.com/office/officeart/2018/5/layout/IconCircleLabelList"/>
    <dgm:cxn modelId="{EA18C272-44FD-409F-A7F1-8567029C4A7C}" type="presParOf" srcId="{7DF51CFC-2A18-4A2C-AE63-FB0C498656A2}" destId="{4581915E-5770-41C0-9B39-0CA254742D0C}" srcOrd="1" destOrd="0" presId="urn:microsoft.com/office/officeart/2018/5/layout/IconCircleLabelList"/>
    <dgm:cxn modelId="{1B302C3E-4971-46D3-8C79-54CDD93E6E67}" type="presParOf" srcId="{7DF51CFC-2A18-4A2C-AE63-FB0C498656A2}" destId="{35ED7B20-D7CD-4BC1-9C7B-CEA689A8005C}" srcOrd="2" destOrd="0" presId="urn:microsoft.com/office/officeart/2018/5/layout/IconCircleLabelList"/>
    <dgm:cxn modelId="{47BA1A71-6306-483F-AE45-C4948E2D3CB9}" type="presParOf" srcId="{7DF51CFC-2A18-4A2C-AE63-FB0C498656A2}" destId="{1A8C1543-6D36-411D-9D08-93602C9B6398}" srcOrd="3" destOrd="0" presId="urn:microsoft.com/office/officeart/2018/5/layout/IconCircleLabel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6ECC41-69E2-407A-BF03-01D744A2D453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A814BFC-12A4-4DC7-BBD0-76414E71BDA7}">
      <dgm:prSet custT="1"/>
      <dgm:spPr/>
      <dgm:t>
        <a:bodyPr/>
        <a:lstStyle/>
        <a:p>
          <a:r>
            <a:rPr lang="en-US" sz="2400" i="1" dirty="0"/>
            <a:t>Healthcare professional roles and responsibility is to promote sustainable equality, diversity and health</a:t>
          </a:r>
          <a:r>
            <a:rPr lang="en-US" sz="1800" i="1" dirty="0"/>
            <a:t>.</a:t>
          </a:r>
          <a:endParaRPr lang="en-US" sz="1800" dirty="0"/>
        </a:p>
      </dgm:t>
    </dgm:pt>
    <dgm:pt modelId="{544EB2A5-F977-4511-A268-5655D51C74D9}" type="parTrans" cxnId="{8E6004D8-22D4-4FB9-80E6-DBC482372DB8}">
      <dgm:prSet/>
      <dgm:spPr/>
      <dgm:t>
        <a:bodyPr/>
        <a:lstStyle/>
        <a:p>
          <a:endParaRPr lang="en-US"/>
        </a:p>
      </dgm:t>
    </dgm:pt>
    <dgm:pt modelId="{7C08E7EA-B49B-4479-A2B4-CADFAD4F4FE6}" type="sibTrans" cxnId="{8E6004D8-22D4-4FB9-80E6-DBC482372DB8}">
      <dgm:prSet/>
      <dgm:spPr/>
      <dgm:t>
        <a:bodyPr/>
        <a:lstStyle/>
        <a:p>
          <a:endParaRPr lang="en-US"/>
        </a:p>
      </dgm:t>
    </dgm:pt>
    <dgm:pt modelId="{91FCDCEE-B038-4967-BC31-BC1960C6AEB3}">
      <dgm:prSet custT="1"/>
      <dgm:spPr/>
      <dgm:t>
        <a:bodyPr/>
        <a:lstStyle/>
        <a:p>
          <a:r>
            <a:rPr lang="en-GB" sz="2400" b="0" i="0" baseline="0" dirty="0"/>
            <a:t>Self awareness</a:t>
          </a:r>
        </a:p>
        <a:p>
          <a:r>
            <a:rPr lang="en-GB" sz="2400" b="0" i="0" baseline="0" dirty="0"/>
            <a:t>Reflective practice </a:t>
          </a:r>
        </a:p>
        <a:p>
          <a:r>
            <a:rPr lang="en-GB" sz="2400" b="0" i="0" baseline="0" dirty="0"/>
            <a:t>Training</a:t>
          </a:r>
        </a:p>
        <a:p>
          <a:r>
            <a:rPr lang="en-GB" sz="2400" b="0" i="0" baseline="0" dirty="0"/>
            <a:t>Communicate</a:t>
          </a:r>
        </a:p>
        <a:p>
          <a:r>
            <a:rPr lang="en-GB" sz="2400" b="0" i="0" baseline="0" dirty="0"/>
            <a:t>Observe</a:t>
          </a:r>
        </a:p>
        <a:p>
          <a:r>
            <a:rPr lang="en-GB" sz="2400" b="0" i="0" baseline="0" dirty="0"/>
            <a:t>Understand what your responsibilities are</a:t>
          </a:r>
        </a:p>
        <a:p>
          <a:r>
            <a:rPr lang="en-GB" sz="2400" b="0" i="0" baseline="0" dirty="0"/>
            <a:t>Provide culturally sensitive care</a:t>
          </a:r>
          <a:endParaRPr lang="en-US" sz="2400" dirty="0"/>
        </a:p>
      </dgm:t>
    </dgm:pt>
    <dgm:pt modelId="{880EFE50-B01D-4635-B04A-819CD9E3962B}" type="parTrans" cxnId="{75351A8C-3C15-4B77-B8BF-1F6C09C6D122}">
      <dgm:prSet/>
      <dgm:spPr/>
      <dgm:t>
        <a:bodyPr/>
        <a:lstStyle/>
        <a:p>
          <a:endParaRPr lang="en-US"/>
        </a:p>
      </dgm:t>
    </dgm:pt>
    <dgm:pt modelId="{D2A8FB3C-D93D-401F-9831-E480EBA6D0F3}" type="sibTrans" cxnId="{75351A8C-3C15-4B77-B8BF-1F6C09C6D122}">
      <dgm:prSet/>
      <dgm:spPr/>
      <dgm:t>
        <a:bodyPr/>
        <a:lstStyle/>
        <a:p>
          <a:endParaRPr lang="en-US"/>
        </a:p>
      </dgm:t>
    </dgm:pt>
    <dgm:pt modelId="{45EB30F6-81F1-4565-BB6B-B35F4C0CE62D}" type="pres">
      <dgm:prSet presAssocID="{326ECC41-69E2-407A-BF03-01D744A2D453}" presName="cycle" presStyleCnt="0">
        <dgm:presLayoutVars>
          <dgm:dir/>
          <dgm:resizeHandles val="exact"/>
        </dgm:presLayoutVars>
      </dgm:prSet>
      <dgm:spPr/>
    </dgm:pt>
    <dgm:pt modelId="{D97180E2-8816-4630-9DC0-327DDDD3799E}" type="pres">
      <dgm:prSet presAssocID="{6A814BFC-12A4-4DC7-BBD0-76414E71BDA7}" presName="dummy" presStyleCnt="0"/>
      <dgm:spPr/>
    </dgm:pt>
    <dgm:pt modelId="{4B8ACADE-462C-4A3C-AE06-17108BB3ABE0}" type="pres">
      <dgm:prSet presAssocID="{6A814BFC-12A4-4DC7-BBD0-76414E71BDA7}" presName="node" presStyleLbl="revTx" presStyleIdx="0" presStyleCnt="2">
        <dgm:presLayoutVars>
          <dgm:bulletEnabled val="1"/>
        </dgm:presLayoutVars>
      </dgm:prSet>
      <dgm:spPr/>
    </dgm:pt>
    <dgm:pt modelId="{753AC054-ECEB-4FF1-9C67-1226F2C38204}" type="pres">
      <dgm:prSet presAssocID="{7C08E7EA-B49B-4479-A2B4-CADFAD4F4FE6}" presName="sibTrans" presStyleLbl="node1" presStyleIdx="0" presStyleCnt="2"/>
      <dgm:spPr/>
    </dgm:pt>
    <dgm:pt modelId="{E81F59F1-1BC8-40D0-8E6A-FC8BD24C76B4}" type="pres">
      <dgm:prSet presAssocID="{91FCDCEE-B038-4967-BC31-BC1960C6AEB3}" presName="dummy" presStyleCnt="0"/>
      <dgm:spPr/>
    </dgm:pt>
    <dgm:pt modelId="{5A16C2FF-5FA9-4EB7-BBA7-4BEF575EECF2}" type="pres">
      <dgm:prSet presAssocID="{91FCDCEE-B038-4967-BC31-BC1960C6AEB3}" presName="node" presStyleLbl="revTx" presStyleIdx="1" presStyleCnt="2" custScaleX="145570" custScaleY="130663" custRadScaleRad="105087" custRadScaleInc="3199">
        <dgm:presLayoutVars>
          <dgm:bulletEnabled val="1"/>
        </dgm:presLayoutVars>
      </dgm:prSet>
      <dgm:spPr/>
    </dgm:pt>
    <dgm:pt modelId="{A4B5D2B3-3E82-4C02-9BC5-9F33AE22DCBC}" type="pres">
      <dgm:prSet presAssocID="{D2A8FB3C-D93D-401F-9831-E480EBA6D0F3}" presName="sibTrans" presStyleLbl="node1" presStyleIdx="1" presStyleCnt="2"/>
      <dgm:spPr/>
    </dgm:pt>
  </dgm:ptLst>
  <dgm:cxnLst>
    <dgm:cxn modelId="{CEE94447-AF6E-4C92-8F46-9EECBEF9DFA0}" type="presOf" srcId="{6A814BFC-12A4-4DC7-BBD0-76414E71BDA7}" destId="{4B8ACADE-462C-4A3C-AE06-17108BB3ABE0}" srcOrd="0" destOrd="0" presId="urn:microsoft.com/office/officeart/2005/8/layout/cycle1"/>
    <dgm:cxn modelId="{09B87948-A573-4DA6-ABE8-94166B3C222D}" type="presOf" srcId="{326ECC41-69E2-407A-BF03-01D744A2D453}" destId="{45EB30F6-81F1-4565-BB6B-B35F4C0CE62D}" srcOrd="0" destOrd="0" presId="urn:microsoft.com/office/officeart/2005/8/layout/cycle1"/>
    <dgm:cxn modelId="{68C8037C-FE0D-494C-8762-5DFE228B7B0A}" type="presOf" srcId="{91FCDCEE-B038-4967-BC31-BC1960C6AEB3}" destId="{5A16C2FF-5FA9-4EB7-BBA7-4BEF575EECF2}" srcOrd="0" destOrd="0" presId="urn:microsoft.com/office/officeart/2005/8/layout/cycle1"/>
    <dgm:cxn modelId="{75351A8C-3C15-4B77-B8BF-1F6C09C6D122}" srcId="{326ECC41-69E2-407A-BF03-01D744A2D453}" destId="{91FCDCEE-B038-4967-BC31-BC1960C6AEB3}" srcOrd="1" destOrd="0" parTransId="{880EFE50-B01D-4635-B04A-819CD9E3962B}" sibTransId="{D2A8FB3C-D93D-401F-9831-E480EBA6D0F3}"/>
    <dgm:cxn modelId="{8C142D8C-0627-4A01-A27B-ED5B1FCE1C2A}" type="presOf" srcId="{D2A8FB3C-D93D-401F-9831-E480EBA6D0F3}" destId="{A4B5D2B3-3E82-4C02-9BC5-9F33AE22DCBC}" srcOrd="0" destOrd="0" presId="urn:microsoft.com/office/officeart/2005/8/layout/cycle1"/>
    <dgm:cxn modelId="{8E6004D8-22D4-4FB9-80E6-DBC482372DB8}" srcId="{326ECC41-69E2-407A-BF03-01D744A2D453}" destId="{6A814BFC-12A4-4DC7-BBD0-76414E71BDA7}" srcOrd="0" destOrd="0" parTransId="{544EB2A5-F977-4511-A268-5655D51C74D9}" sibTransId="{7C08E7EA-B49B-4479-A2B4-CADFAD4F4FE6}"/>
    <dgm:cxn modelId="{44FADAFA-75EA-4D03-9471-42C2CC1E2B4B}" type="presOf" srcId="{7C08E7EA-B49B-4479-A2B4-CADFAD4F4FE6}" destId="{753AC054-ECEB-4FF1-9C67-1226F2C38204}" srcOrd="0" destOrd="0" presId="urn:microsoft.com/office/officeart/2005/8/layout/cycle1"/>
    <dgm:cxn modelId="{C45C1EEE-7031-40D7-8FAC-710F41FE214F}" type="presParOf" srcId="{45EB30F6-81F1-4565-BB6B-B35F4C0CE62D}" destId="{D97180E2-8816-4630-9DC0-327DDDD3799E}" srcOrd="0" destOrd="0" presId="urn:microsoft.com/office/officeart/2005/8/layout/cycle1"/>
    <dgm:cxn modelId="{30C83432-5856-484C-B2B2-2D54E6C4C0A6}" type="presParOf" srcId="{45EB30F6-81F1-4565-BB6B-B35F4C0CE62D}" destId="{4B8ACADE-462C-4A3C-AE06-17108BB3ABE0}" srcOrd="1" destOrd="0" presId="urn:microsoft.com/office/officeart/2005/8/layout/cycle1"/>
    <dgm:cxn modelId="{694CCDFC-5C54-4F29-9264-7EC0CA5FA295}" type="presParOf" srcId="{45EB30F6-81F1-4565-BB6B-B35F4C0CE62D}" destId="{753AC054-ECEB-4FF1-9C67-1226F2C38204}" srcOrd="2" destOrd="0" presId="urn:microsoft.com/office/officeart/2005/8/layout/cycle1"/>
    <dgm:cxn modelId="{0C73DF1E-67E2-4C9B-A506-2AB868E884CF}" type="presParOf" srcId="{45EB30F6-81F1-4565-BB6B-B35F4C0CE62D}" destId="{E81F59F1-1BC8-40D0-8E6A-FC8BD24C76B4}" srcOrd="3" destOrd="0" presId="urn:microsoft.com/office/officeart/2005/8/layout/cycle1"/>
    <dgm:cxn modelId="{05C113E7-0133-48EF-8E1A-8033B8972164}" type="presParOf" srcId="{45EB30F6-81F1-4565-BB6B-B35F4C0CE62D}" destId="{5A16C2FF-5FA9-4EB7-BBA7-4BEF575EECF2}" srcOrd="4" destOrd="0" presId="urn:microsoft.com/office/officeart/2005/8/layout/cycle1"/>
    <dgm:cxn modelId="{F6808F23-808A-496B-884F-33DC161EB236}" type="presParOf" srcId="{45EB30F6-81F1-4565-BB6B-B35F4C0CE62D}" destId="{A4B5D2B3-3E82-4C02-9BC5-9F33AE22DCBC}" srcOrd="5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6B08DD1-D873-4591-BF3F-320D0D3961F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AD0A4F4-CF8B-446B-AECF-2C3D5F704A49}">
      <dgm:prSet/>
      <dgm:spPr/>
      <dgm:t>
        <a:bodyPr/>
        <a:lstStyle/>
        <a:p>
          <a:r>
            <a:rPr lang="en-GB" b="1"/>
            <a:t>It is no longer an option</a:t>
          </a:r>
          <a:endParaRPr lang="en-US"/>
        </a:p>
      </dgm:t>
    </dgm:pt>
    <dgm:pt modelId="{D1BAB7DB-827B-48DC-8846-428E07F777CB}" type="parTrans" cxnId="{C1567694-BD7F-460D-A241-53194ADED830}">
      <dgm:prSet/>
      <dgm:spPr/>
      <dgm:t>
        <a:bodyPr/>
        <a:lstStyle/>
        <a:p>
          <a:endParaRPr lang="en-US"/>
        </a:p>
      </dgm:t>
    </dgm:pt>
    <dgm:pt modelId="{03280780-EBD3-4485-9613-CF95059C02F6}" type="sibTrans" cxnId="{C1567694-BD7F-460D-A241-53194ADED830}">
      <dgm:prSet/>
      <dgm:spPr/>
      <dgm:t>
        <a:bodyPr/>
        <a:lstStyle/>
        <a:p>
          <a:endParaRPr lang="en-US"/>
        </a:p>
      </dgm:t>
    </dgm:pt>
    <dgm:pt modelId="{A4AD1A4E-30E8-4C5B-88F8-559467823AE1}">
      <dgm:prSet/>
      <dgm:spPr/>
      <dgm:t>
        <a:bodyPr/>
        <a:lstStyle/>
        <a:p>
          <a:r>
            <a:rPr lang="en-GB"/>
            <a:t>1-Awareness </a:t>
          </a:r>
          <a:endParaRPr lang="en-US"/>
        </a:p>
      </dgm:t>
    </dgm:pt>
    <dgm:pt modelId="{7E33EED8-A870-4F32-B14E-4378D26C6C5A}" type="parTrans" cxnId="{44B41E4D-1E89-4847-9AAC-A676858C0A77}">
      <dgm:prSet/>
      <dgm:spPr/>
      <dgm:t>
        <a:bodyPr/>
        <a:lstStyle/>
        <a:p>
          <a:endParaRPr lang="en-US"/>
        </a:p>
      </dgm:t>
    </dgm:pt>
    <dgm:pt modelId="{FEA25907-B8CA-4AE2-A4CA-D10A621260C8}" type="sibTrans" cxnId="{44B41E4D-1E89-4847-9AAC-A676858C0A77}">
      <dgm:prSet/>
      <dgm:spPr/>
      <dgm:t>
        <a:bodyPr/>
        <a:lstStyle/>
        <a:p>
          <a:endParaRPr lang="en-US"/>
        </a:p>
      </dgm:t>
    </dgm:pt>
    <dgm:pt modelId="{241C337A-F03A-42A4-8D71-EE0A4198BDC9}">
      <dgm:prSet/>
      <dgm:spPr/>
      <dgm:t>
        <a:bodyPr/>
        <a:lstStyle/>
        <a:p>
          <a:r>
            <a:rPr lang="en-GB"/>
            <a:t>2-Avoid making assumptions…how?</a:t>
          </a:r>
          <a:endParaRPr lang="en-US"/>
        </a:p>
      </dgm:t>
    </dgm:pt>
    <dgm:pt modelId="{AA3DF0E5-47A6-4FC3-8F57-76029873C1EF}" type="parTrans" cxnId="{CE7E331E-9674-4C51-B7F7-7930189ECC42}">
      <dgm:prSet/>
      <dgm:spPr/>
      <dgm:t>
        <a:bodyPr/>
        <a:lstStyle/>
        <a:p>
          <a:endParaRPr lang="en-US"/>
        </a:p>
      </dgm:t>
    </dgm:pt>
    <dgm:pt modelId="{8C318E52-D186-4F4C-ACBC-2D0F2BACB55C}" type="sibTrans" cxnId="{CE7E331E-9674-4C51-B7F7-7930189ECC42}">
      <dgm:prSet/>
      <dgm:spPr/>
      <dgm:t>
        <a:bodyPr/>
        <a:lstStyle/>
        <a:p>
          <a:endParaRPr lang="en-US"/>
        </a:p>
      </dgm:t>
    </dgm:pt>
    <dgm:pt modelId="{5C93FF75-AD50-48B2-92FF-EA8DF6F5DAB9}">
      <dgm:prSet/>
      <dgm:spPr/>
      <dgm:t>
        <a:bodyPr/>
        <a:lstStyle/>
        <a:p>
          <a:r>
            <a:rPr lang="en-GB"/>
            <a:t>3-learn about other cultures</a:t>
          </a:r>
          <a:endParaRPr lang="en-US"/>
        </a:p>
      </dgm:t>
    </dgm:pt>
    <dgm:pt modelId="{E5483A25-FF6B-4E38-9E2A-1DC26C7A3A00}" type="parTrans" cxnId="{B62D271D-BAEE-450C-8DEA-D19CFE75CF02}">
      <dgm:prSet/>
      <dgm:spPr/>
      <dgm:t>
        <a:bodyPr/>
        <a:lstStyle/>
        <a:p>
          <a:endParaRPr lang="en-US"/>
        </a:p>
      </dgm:t>
    </dgm:pt>
    <dgm:pt modelId="{BE78670D-0BC3-447D-8101-4EA3DC1D68AF}" type="sibTrans" cxnId="{B62D271D-BAEE-450C-8DEA-D19CFE75CF02}">
      <dgm:prSet/>
      <dgm:spPr/>
      <dgm:t>
        <a:bodyPr/>
        <a:lstStyle/>
        <a:p>
          <a:endParaRPr lang="en-US"/>
        </a:p>
      </dgm:t>
    </dgm:pt>
    <dgm:pt modelId="{49014845-6310-4365-B6D7-704AE3BB95CA}">
      <dgm:prSet/>
      <dgm:spPr/>
      <dgm:t>
        <a:bodyPr/>
        <a:lstStyle/>
        <a:p>
          <a:r>
            <a:rPr lang="en-GB"/>
            <a:t>4-Build trust and rapport</a:t>
          </a:r>
          <a:endParaRPr lang="en-US"/>
        </a:p>
      </dgm:t>
    </dgm:pt>
    <dgm:pt modelId="{4C417099-773F-45D7-AD00-495AC432929A}" type="parTrans" cxnId="{33CB944A-1ED1-4BBD-93D2-7652BF8781DE}">
      <dgm:prSet/>
      <dgm:spPr/>
      <dgm:t>
        <a:bodyPr/>
        <a:lstStyle/>
        <a:p>
          <a:endParaRPr lang="en-US"/>
        </a:p>
      </dgm:t>
    </dgm:pt>
    <dgm:pt modelId="{EA354B56-D8A4-44A6-A5C5-E9ECB31F973B}" type="sibTrans" cxnId="{33CB944A-1ED1-4BBD-93D2-7652BF8781DE}">
      <dgm:prSet/>
      <dgm:spPr/>
      <dgm:t>
        <a:bodyPr/>
        <a:lstStyle/>
        <a:p>
          <a:endParaRPr lang="en-US"/>
        </a:p>
      </dgm:t>
    </dgm:pt>
    <dgm:pt modelId="{E2805D4D-55D5-4CCE-AC27-556F6D97E5D1}">
      <dgm:prSet/>
      <dgm:spPr/>
      <dgm:t>
        <a:bodyPr/>
        <a:lstStyle/>
        <a:p>
          <a:r>
            <a:rPr lang="en-GB"/>
            <a:t>5-Overcome language barriers </a:t>
          </a:r>
          <a:endParaRPr lang="en-US"/>
        </a:p>
      </dgm:t>
    </dgm:pt>
    <dgm:pt modelId="{0A619566-C1C1-403E-BF90-749F8B0651BA}" type="parTrans" cxnId="{AF59F6A4-4A66-4BFC-8E27-04DF6538386E}">
      <dgm:prSet/>
      <dgm:spPr/>
      <dgm:t>
        <a:bodyPr/>
        <a:lstStyle/>
        <a:p>
          <a:endParaRPr lang="en-US"/>
        </a:p>
      </dgm:t>
    </dgm:pt>
    <dgm:pt modelId="{14F0CB20-565F-4116-BD1C-366FD8BB60C2}" type="sibTrans" cxnId="{AF59F6A4-4A66-4BFC-8E27-04DF6538386E}">
      <dgm:prSet/>
      <dgm:spPr/>
      <dgm:t>
        <a:bodyPr/>
        <a:lstStyle/>
        <a:p>
          <a:endParaRPr lang="en-US"/>
        </a:p>
      </dgm:t>
    </dgm:pt>
    <dgm:pt modelId="{8594E4C7-5E88-4969-98BE-13F9A97688F8}">
      <dgm:prSet/>
      <dgm:spPr/>
      <dgm:t>
        <a:bodyPr/>
        <a:lstStyle/>
        <a:p>
          <a:r>
            <a:rPr lang="en-GB"/>
            <a:t>6-Educate patients about medical practices ..how?</a:t>
          </a:r>
          <a:endParaRPr lang="en-US"/>
        </a:p>
      </dgm:t>
    </dgm:pt>
    <dgm:pt modelId="{367A9130-E2DD-47FA-B1BB-3EEF64F856CF}" type="parTrans" cxnId="{3A39E458-5130-4B38-BFC8-3B46CF45607B}">
      <dgm:prSet/>
      <dgm:spPr/>
      <dgm:t>
        <a:bodyPr/>
        <a:lstStyle/>
        <a:p>
          <a:endParaRPr lang="en-US"/>
        </a:p>
      </dgm:t>
    </dgm:pt>
    <dgm:pt modelId="{30C1BF37-842B-4763-9430-13366C534765}" type="sibTrans" cxnId="{3A39E458-5130-4B38-BFC8-3B46CF45607B}">
      <dgm:prSet/>
      <dgm:spPr/>
      <dgm:t>
        <a:bodyPr/>
        <a:lstStyle/>
        <a:p>
          <a:endParaRPr lang="en-US"/>
        </a:p>
      </dgm:t>
    </dgm:pt>
    <dgm:pt modelId="{A1BF4B7D-CADA-42BF-89A1-5C371B125F28}">
      <dgm:prSet/>
      <dgm:spPr/>
      <dgm:t>
        <a:bodyPr/>
        <a:lstStyle/>
        <a:p>
          <a:r>
            <a:rPr lang="en-GB"/>
            <a:t>7- Practice active listening …how?</a:t>
          </a:r>
          <a:endParaRPr lang="en-US"/>
        </a:p>
      </dgm:t>
    </dgm:pt>
    <dgm:pt modelId="{8198F778-F0E0-46D7-8D0A-466C638CB5D4}" type="parTrans" cxnId="{89547D1B-FFAE-4DCA-92C3-FBA64F61B192}">
      <dgm:prSet/>
      <dgm:spPr/>
      <dgm:t>
        <a:bodyPr/>
        <a:lstStyle/>
        <a:p>
          <a:endParaRPr lang="en-US"/>
        </a:p>
      </dgm:t>
    </dgm:pt>
    <dgm:pt modelId="{4AF31848-C21C-4148-8091-6A8E5904A2D6}" type="sibTrans" cxnId="{89547D1B-FFAE-4DCA-92C3-FBA64F61B192}">
      <dgm:prSet/>
      <dgm:spPr/>
      <dgm:t>
        <a:bodyPr/>
        <a:lstStyle/>
        <a:p>
          <a:endParaRPr lang="en-US"/>
        </a:p>
      </dgm:t>
    </dgm:pt>
    <dgm:pt modelId="{1E3BC680-F467-417F-B909-22A05E528696}" type="pres">
      <dgm:prSet presAssocID="{66B08DD1-D873-4591-BF3F-320D0D3961F9}" presName="diagram" presStyleCnt="0">
        <dgm:presLayoutVars>
          <dgm:dir/>
          <dgm:resizeHandles val="exact"/>
        </dgm:presLayoutVars>
      </dgm:prSet>
      <dgm:spPr/>
    </dgm:pt>
    <dgm:pt modelId="{AE6A3820-E7A3-4B21-B3D4-0AE87B4D9F78}" type="pres">
      <dgm:prSet presAssocID="{BAD0A4F4-CF8B-446B-AECF-2C3D5F704A49}" presName="node" presStyleLbl="node1" presStyleIdx="0" presStyleCnt="8">
        <dgm:presLayoutVars>
          <dgm:bulletEnabled val="1"/>
        </dgm:presLayoutVars>
      </dgm:prSet>
      <dgm:spPr/>
    </dgm:pt>
    <dgm:pt modelId="{708F8DC7-9C43-4A5F-A775-F4B9BDB7DFCC}" type="pres">
      <dgm:prSet presAssocID="{03280780-EBD3-4485-9613-CF95059C02F6}" presName="sibTrans" presStyleCnt="0"/>
      <dgm:spPr/>
    </dgm:pt>
    <dgm:pt modelId="{E85973C1-41BE-4026-BC7A-69388418DDBA}" type="pres">
      <dgm:prSet presAssocID="{A4AD1A4E-30E8-4C5B-88F8-559467823AE1}" presName="node" presStyleLbl="node1" presStyleIdx="1" presStyleCnt="8">
        <dgm:presLayoutVars>
          <dgm:bulletEnabled val="1"/>
        </dgm:presLayoutVars>
      </dgm:prSet>
      <dgm:spPr/>
    </dgm:pt>
    <dgm:pt modelId="{8AFACB10-F63B-4E99-9706-E65C8DCA70B4}" type="pres">
      <dgm:prSet presAssocID="{FEA25907-B8CA-4AE2-A4CA-D10A621260C8}" presName="sibTrans" presStyleCnt="0"/>
      <dgm:spPr/>
    </dgm:pt>
    <dgm:pt modelId="{BFF7CBA4-D282-4810-A48A-57C380A5AF42}" type="pres">
      <dgm:prSet presAssocID="{241C337A-F03A-42A4-8D71-EE0A4198BDC9}" presName="node" presStyleLbl="node1" presStyleIdx="2" presStyleCnt="8">
        <dgm:presLayoutVars>
          <dgm:bulletEnabled val="1"/>
        </dgm:presLayoutVars>
      </dgm:prSet>
      <dgm:spPr/>
    </dgm:pt>
    <dgm:pt modelId="{E53BFB4F-873F-47D1-9E18-3486D81D7EAA}" type="pres">
      <dgm:prSet presAssocID="{8C318E52-D186-4F4C-ACBC-2D0F2BACB55C}" presName="sibTrans" presStyleCnt="0"/>
      <dgm:spPr/>
    </dgm:pt>
    <dgm:pt modelId="{C2FA08F0-0363-487D-8EC0-134B9F1E2922}" type="pres">
      <dgm:prSet presAssocID="{5C93FF75-AD50-48B2-92FF-EA8DF6F5DAB9}" presName="node" presStyleLbl="node1" presStyleIdx="3" presStyleCnt="8">
        <dgm:presLayoutVars>
          <dgm:bulletEnabled val="1"/>
        </dgm:presLayoutVars>
      </dgm:prSet>
      <dgm:spPr/>
    </dgm:pt>
    <dgm:pt modelId="{8C41D024-6B9A-4BEE-B686-923500155188}" type="pres">
      <dgm:prSet presAssocID="{BE78670D-0BC3-447D-8101-4EA3DC1D68AF}" presName="sibTrans" presStyleCnt="0"/>
      <dgm:spPr/>
    </dgm:pt>
    <dgm:pt modelId="{ECAA0B09-A57C-4CC6-8115-F5AEE253FF7A}" type="pres">
      <dgm:prSet presAssocID="{49014845-6310-4365-B6D7-704AE3BB95CA}" presName="node" presStyleLbl="node1" presStyleIdx="4" presStyleCnt="8">
        <dgm:presLayoutVars>
          <dgm:bulletEnabled val="1"/>
        </dgm:presLayoutVars>
      </dgm:prSet>
      <dgm:spPr/>
    </dgm:pt>
    <dgm:pt modelId="{641838B7-0EA6-4C5D-95E1-820440515892}" type="pres">
      <dgm:prSet presAssocID="{EA354B56-D8A4-44A6-A5C5-E9ECB31F973B}" presName="sibTrans" presStyleCnt="0"/>
      <dgm:spPr/>
    </dgm:pt>
    <dgm:pt modelId="{1968D2AF-AA32-4B9C-A6E3-D73D8149D069}" type="pres">
      <dgm:prSet presAssocID="{E2805D4D-55D5-4CCE-AC27-556F6D97E5D1}" presName="node" presStyleLbl="node1" presStyleIdx="5" presStyleCnt="8">
        <dgm:presLayoutVars>
          <dgm:bulletEnabled val="1"/>
        </dgm:presLayoutVars>
      </dgm:prSet>
      <dgm:spPr/>
    </dgm:pt>
    <dgm:pt modelId="{6B4EAE31-12AB-42BB-A4EA-97AB7C3F1FEC}" type="pres">
      <dgm:prSet presAssocID="{14F0CB20-565F-4116-BD1C-366FD8BB60C2}" presName="sibTrans" presStyleCnt="0"/>
      <dgm:spPr/>
    </dgm:pt>
    <dgm:pt modelId="{2B8B23B9-07AB-4096-8D8B-8068C9A79A6E}" type="pres">
      <dgm:prSet presAssocID="{8594E4C7-5E88-4969-98BE-13F9A97688F8}" presName="node" presStyleLbl="node1" presStyleIdx="6" presStyleCnt="8">
        <dgm:presLayoutVars>
          <dgm:bulletEnabled val="1"/>
        </dgm:presLayoutVars>
      </dgm:prSet>
      <dgm:spPr/>
    </dgm:pt>
    <dgm:pt modelId="{9724EF34-9E12-4439-8BE6-A49A1F23084C}" type="pres">
      <dgm:prSet presAssocID="{30C1BF37-842B-4763-9430-13366C534765}" presName="sibTrans" presStyleCnt="0"/>
      <dgm:spPr/>
    </dgm:pt>
    <dgm:pt modelId="{3A7C26A1-3FF8-49BF-B50C-F4AD78250E78}" type="pres">
      <dgm:prSet presAssocID="{A1BF4B7D-CADA-42BF-89A1-5C371B125F28}" presName="node" presStyleLbl="node1" presStyleIdx="7" presStyleCnt="8">
        <dgm:presLayoutVars>
          <dgm:bulletEnabled val="1"/>
        </dgm:presLayoutVars>
      </dgm:prSet>
      <dgm:spPr/>
    </dgm:pt>
  </dgm:ptLst>
  <dgm:cxnLst>
    <dgm:cxn modelId="{C39EF90A-889C-4373-A512-E392854041FD}" type="presOf" srcId="{8594E4C7-5E88-4969-98BE-13F9A97688F8}" destId="{2B8B23B9-07AB-4096-8D8B-8068C9A79A6E}" srcOrd="0" destOrd="0" presId="urn:microsoft.com/office/officeart/2005/8/layout/default"/>
    <dgm:cxn modelId="{89547D1B-FFAE-4DCA-92C3-FBA64F61B192}" srcId="{66B08DD1-D873-4591-BF3F-320D0D3961F9}" destId="{A1BF4B7D-CADA-42BF-89A1-5C371B125F28}" srcOrd="7" destOrd="0" parTransId="{8198F778-F0E0-46D7-8D0A-466C638CB5D4}" sibTransId="{4AF31848-C21C-4148-8091-6A8E5904A2D6}"/>
    <dgm:cxn modelId="{B62D271D-BAEE-450C-8DEA-D19CFE75CF02}" srcId="{66B08DD1-D873-4591-BF3F-320D0D3961F9}" destId="{5C93FF75-AD50-48B2-92FF-EA8DF6F5DAB9}" srcOrd="3" destOrd="0" parTransId="{E5483A25-FF6B-4E38-9E2A-1DC26C7A3A00}" sibTransId="{BE78670D-0BC3-447D-8101-4EA3DC1D68AF}"/>
    <dgm:cxn modelId="{CE7E331E-9674-4C51-B7F7-7930189ECC42}" srcId="{66B08DD1-D873-4591-BF3F-320D0D3961F9}" destId="{241C337A-F03A-42A4-8D71-EE0A4198BDC9}" srcOrd="2" destOrd="0" parTransId="{AA3DF0E5-47A6-4FC3-8F57-76029873C1EF}" sibTransId="{8C318E52-D186-4F4C-ACBC-2D0F2BACB55C}"/>
    <dgm:cxn modelId="{93FCC564-FFE8-40CC-8C93-26B6B981BE06}" type="presOf" srcId="{241C337A-F03A-42A4-8D71-EE0A4198BDC9}" destId="{BFF7CBA4-D282-4810-A48A-57C380A5AF42}" srcOrd="0" destOrd="0" presId="urn:microsoft.com/office/officeart/2005/8/layout/default"/>
    <dgm:cxn modelId="{33CB944A-1ED1-4BBD-93D2-7652BF8781DE}" srcId="{66B08DD1-D873-4591-BF3F-320D0D3961F9}" destId="{49014845-6310-4365-B6D7-704AE3BB95CA}" srcOrd="4" destOrd="0" parTransId="{4C417099-773F-45D7-AD00-495AC432929A}" sibTransId="{EA354B56-D8A4-44A6-A5C5-E9ECB31F973B}"/>
    <dgm:cxn modelId="{44B41E4D-1E89-4847-9AAC-A676858C0A77}" srcId="{66B08DD1-D873-4591-BF3F-320D0D3961F9}" destId="{A4AD1A4E-30E8-4C5B-88F8-559467823AE1}" srcOrd="1" destOrd="0" parTransId="{7E33EED8-A870-4F32-B14E-4378D26C6C5A}" sibTransId="{FEA25907-B8CA-4AE2-A4CA-D10A621260C8}"/>
    <dgm:cxn modelId="{3A39E458-5130-4B38-BFC8-3B46CF45607B}" srcId="{66B08DD1-D873-4591-BF3F-320D0D3961F9}" destId="{8594E4C7-5E88-4969-98BE-13F9A97688F8}" srcOrd="6" destOrd="0" parTransId="{367A9130-E2DD-47FA-B1BB-3EEF64F856CF}" sibTransId="{30C1BF37-842B-4763-9430-13366C534765}"/>
    <dgm:cxn modelId="{27A0E57E-0A18-4B0A-8681-6665F5533A6D}" type="presOf" srcId="{49014845-6310-4365-B6D7-704AE3BB95CA}" destId="{ECAA0B09-A57C-4CC6-8115-F5AEE253FF7A}" srcOrd="0" destOrd="0" presId="urn:microsoft.com/office/officeart/2005/8/layout/default"/>
    <dgm:cxn modelId="{C1567694-BD7F-460D-A241-53194ADED830}" srcId="{66B08DD1-D873-4591-BF3F-320D0D3961F9}" destId="{BAD0A4F4-CF8B-446B-AECF-2C3D5F704A49}" srcOrd="0" destOrd="0" parTransId="{D1BAB7DB-827B-48DC-8846-428E07F777CB}" sibTransId="{03280780-EBD3-4485-9613-CF95059C02F6}"/>
    <dgm:cxn modelId="{12366B95-F903-490B-878C-38E74C2B373F}" type="presOf" srcId="{5C93FF75-AD50-48B2-92FF-EA8DF6F5DAB9}" destId="{C2FA08F0-0363-487D-8EC0-134B9F1E2922}" srcOrd="0" destOrd="0" presId="urn:microsoft.com/office/officeart/2005/8/layout/default"/>
    <dgm:cxn modelId="{A6A736A2-C1C7-4269-BD74-15C1C239A780}" type="presOf" srcId="{A1BF4B7D-CADA-42BF-89A1-5C371B125F28}" destId="{3A7C26A1-3FF8-49BF-B50C-F4AD78250E78}" srcOrd="0" destOrd="0" presId="urn:microsoft.com/office/officeart/2005/8/layout/default"/>
    <dgm:cxn modelId="{88C8F0A3-406D-4A21-9760-8F6E957CECE5}" type="presOf" srcId="{E2805D4D-55D5-4CCE-AC27-556F6D97E5D1}" destId="{1968D2AF-AA32-4B9C-A6E3-D73D8149D069}" srcOrd="0" destOrd="0" presId="urn:microsoft.com/office/officeart/2005/8/layout/default"/>
    <dgm:cxn modelId="{AF59F6A4-4A66-4BFC-8E27-04DF6538386E}" srcId="{66B08DD1-D873-4591-BF3F-320D0D3961F9}" destId="{E2805D4D-55D5-4CCE-AC27-556F6D97E5D1}" srcOrd="5" destOrd="0" parTransId="{0A619566-C1C1-403E-BF90-749F8B0651BA}" sibTransId="{14F0CB20-565F-4116-BD1C-366FD8BB60C2}"/>
    <dgm:cxn modelId="{7A6CF3A6-ACED-4F13-99AB-377C8D16A292}" type="presOf" srcId="{66B08DD1-D873-4591-BF3F-320D0D3961F9}" destId="{1E3BC680-F467-417F-B909-22A05E528696}" srcOrd="0" destOrd="0" presId="urn:microsoft.com/office/officeart/2005/8/layout/default"/>
    <dgm:cxn modelId="{BE2CB0A7-B813-4461-909F-5E77110F6788}" type="presOf" srcId="{BAD0A4F4-CF8B-446B-AECF-2C3D5F704A49}" destId="{AE6A3820-E7A3-4B21-B3D4-0AE87B4D9F78}" srcOrd="0" destOrd="0" presId="urn:microsoft.com/office/officeart/2005/8/layout/default"/>
    <dgm:cxn modelId="{0476BED6-4469-462A-B3A3-1393F7D48ED1}" type="presOf" srcId="{A4AD1A4E-30E8-4C5B-88F8-559467823AE1}" destId="{E85973C1-41BE-4026-BC7A-69388418DDBA}" srcOrd="0" destOrd="0" presId="urn:microsoft.com/office/officeart/2005/8/layout/default"/>
    <dgm:cxn modelId="{CB78FD58-9BB1-4700-B522-992E11D5C4FF}" type="presParOf" srcId="{1E3BC680-F467-417F-B909-22A05E528696}" destId="{AE6A3820-E7A3-4B21-B3D4-0AE87B4D9F78}" srcOrd="0" destOrd="0" presId="urn:microsoft.com/office/officeart/2005/8/layout/default"/>
    <dgm:cxn modelId="{67974A69-69A7-46AD-A9A0-1365239A8C83}" type="presParOf" srcId="{1E3BC680-F467-417F-B909-22A05E528696}" destId="{708F8DC7-9C43-4A5F-A775-F4B9BDB7DFCC}" srcOrd="1" destOrd="0" presId="urn:microsoft.com/office/officeart/2005/8/layout/default"/>
    <dgm:cxn modelId="{60952D94-7583-4F85-97F6-5F753BB2C3F9}" type="presParOf" srcId="{1E3BC680-F467-417F-B909-22A05E528696}" destId="{E85973C1-41BE-4026-BC7A-69388418DDBA}" srcOrd="2" destOrd="0" presId="urn:microsoft.com/office/officeart/2005/8/layout/default"/>
    <dgm:cxn modelId="{1B6C91E5-AFEF-4F34-A3C4-45C173894130}" type="presParOf" srcId="{1E3BC680-F467-417F-B909-22A05E528696}" destId="{8AFACB10-F63B-4E99-9706-E65C8DCA70B4}" srcOrd="3" destOrd="0" presId="urn:microsoft.com/office/officeart/2005/8/layout/default"/>
    <dgm:cxn modelId="{92F35826-0263-4632-B3E8-48FFAABD12F6}" type="presParOf" srcId="{1E3BC680-F467-417F-B909-22A05E528696}" destId="{BFF7CBA4-D282-4810-A48A-57C380A5AF42}" srcOrd="4" destOrd="0" presId="urn:microsoft.com/office/officeart/2005/8/layout/default"/>
    <dgm:cxn modelId="{FE7FC48F-F90E-4FF4-86BF-F1F776980267}" type="presParOf" srcId="{1E3BC680-F467-417F-B909-22A05E528696}" destId="{E53BFB4F-873F-47D1-9E18-3486D81D7EAA}" srcOrd="5" destOrd="0" presId="urn:microsoft.com/office/officeart/2005/8/layout/default"/>
    <dgm:cxn modelId="{2C5F2C7B-6891-4DBC-A449-E5BA134939B3}" type="presParOf" srcId="{1E3BC680-F467-417F-B909-22A05E528696}" destId="{C2FA08F0-0363-487D-8EC0-134B9F1E2922}" srcOrd="6" destOrd="0" presId="urn:microsoft.com/office/officeart/2005/8/layout/default"/>
    <dgm:cxn modelId="{369B18D2-11CC-4FC6-BB93-C67E0840A744}" type="presParOf" srcId="{1E3BC680-F467-417F-B909-22A05E528696}" destId="{8C41D024-6B9A-4BEE-B686-923500155188}" srcOrd="7" destOrd="0" presId="urn:microsoft.com/office/officeart/2005/8/layout/default"/>
    <dgm:cxn modelId="{76F2C77C-ED0C-4643-BEB3-207158FE2D57}" type="presParOf" srcId="{1E3BC680-F467-417F-B909-22A05E528696}" destId="{ECAA0B09-A57C-4CC6-8115-F5AEE253FF7A}" srcOrd="8" destOrd="0" presId="urn:microsoft.com/office/officeart/2005/8/layout/default"/>
    <dgm:cxn modelId="{9D68F4E9-7268-4C15-88EC-109DC29930A1}" type="presParOf" srcId="{1E3BC680-F467-417F-B909-22A05E528696}" destId="{641838B7-0EA6-4C5D-95E1-820440515892}" srcOrd="9" destOrd="0" presId="urn:microsoft.com/office/officeart/2005/8/layout/default"/>
    <dgm:cxn modelId="{F6C574AC-EAAF-4CA4-86D3-8512C0C2A552}" type="presParOf" srcId="{1E3BC680-F467-417F-B909-22A05E528696}" destId="{1968D2AF-AA32-4B9C-A6E3-D73D8149D069}" srcOrd="10" destOrd="0" presId="urn:microsoft.com/office/officeart/2005/8/layout/default"/>
    <dgm:cxn modelId="{CE11F500-BBC3-4E47-900C-1211B75A7A84}" type="presParOf" srcId="{1E3BC680-F467-417F-B909-22A05E528696}" destId="{6B4EAE31-12AB-42BB-A4EA-97AB7C3F1FEC}" srcOrd="11" destOrd="0" presId="urn:microsoft.com/office/officeart/2005/8/layout/default"/>
    <dgm:cxn modelId="{17C23709-11A5-4452-AB41-9A02556307D9}" type="presParOf" srcId="{1E3BC680-F467-417F-B909-22A05E528696}" destId="{2B8B23B9-07AB-4096-8D8B-8068C9A79A6E}" srcOrd="12" destOrd="0" presId="urn:microsoft.com/office/officeart/2005/8/layout/default"/>
    <dgm:cxn modelId="{1CD6258B-0FBC-41DA-AD0F-B9FC50293842}" type="presParOf" srcId="{1E3BC680-F467-417F-B909-22A05E528696}" destId="{9724EF34-9E12-4439-8BE6-A49A1F23084C}" srcOrd="13" destOrd="0" presId="urn:microsoft.com/office/officeart/2005/8/layout/default"/>
    <dgm:cxn modelId="{7AFA5A69-4537-483B-9E2F-98ADF85FD4F6}" type="presParOf" srcId="{1E3BC680-F467-417F-B909-22A05E528696}" destId="{3A7C26A1-3FF8-49BF-B50C-F4AD78250E7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AA49DB1-BC70-43DE-BE53-9A9B86B8A592}" type="doc">
      <dgm:prSet loTypeId="urn:microsoft.com/office/officeart/2005/8/layout/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5D9A5E-C272-4BF7-9166-002E6FA697BE}">
      <dgm:prSet/>
      <dgm:spPr/>
      <dgm:t>
        <a:bodyPr/>
        <a:lstStyle/>
        <a:p>
          <a:r>
            <a:rPr lang="en-US" dirty="0">
              <a:latin typeface="Calibri Light" panose="020F0302020204030204" pitchFamily="34" charset="0"/>
              <a:cs typeface="Calibri Light" panose="020F0302020204030204" pitchFamily="34" charset="0"/>
            </a:rPr>
            <a:t>Identify how inequalities may develop and be maintained within healthcare: consequences of implicit bias </a:t>
          </a:r>
        </a:p>
      </dgm:t>
    </dgm:pt>
    <dgm:pt modelId="{BB389F63-754C-45A1-97EB-798E724D305F}" type="parTrans" cxnId="{67C1CD1D-6CFF-4A15-92F8-D83F67D0CCA6}">
      <dgm:prSet/>
      <dgm:spPr/>
      <dgm:t>
        <a:bodyPr/>
        <a:lstStyle/>
        <a:p>
          <a:endParaRPr lang="en-US"/>
        </a:p>
      </dgm:t>
    </dgm:pt>
    <dgm:pt modelId="{6DCF0782-9916-4993-8AEC-92AD0CF85CBC}" type="sibTrans" cxnId="{67C1CD1D-6CFF-4A15-92F8-D83F67D0CCA6}">
      <dgm:prSet/>
      <dgm:spPr/>
      <dgm:t>
        <a:bodyPr/>
        <a:lstStyle/>
        <a:p>
          <a:endParaRPr lang="en-US"/>
        </a:p>
      </dgm:t>
    </dgm:pt>
    <dgm:pt modelId="{862C191E-BC89-40DB-B33A-561B353942B6}">
      <dgm:prSet/>
      <dgm:spPr/>
      <dgm:t>
        <a:bodyPr/>
        <a:lstStyle/>
        <a:p>
          <a:r>
            <a:rPr lang="en-US" b="1" u="sng" dirty="0">
              <a:latin typeface="Calibri Light" panose="020F0302020204030204" pitchFamily="34" charset="0"/>
              <a:cs typeface="Calibri Light" panose="020F0302020204030204" pitchFamily="34" charset="0"/>
            </a:rPr>
            <a:t>Part 2:</a:t>
          </a:r>
        </a:p>
        <a:p>
          <a:r>
            <a:rPr lang="en-US" dirty="0">
              <a:latin typeface="Calibri Light" panose="020F0302020204030204" pitchFamily="34" charset="0"/>
              <a:cs typeface="Calibri Light" panose="020F0302020204030204" pitchFamily="34" charset="0"/>
            </a:rPr>
            <a:t>Discuss the concepts of health promotion models and identify the process involved to achieve sustainable health goals</a:t>
          </a:r>
        </a:p>
      </dgm:t>
    </dgm:pt>
    <dgm:pt modelId="{4606C467-6A3F-4F5B-82B9-CE7225304B82}" type="parTrans" cxnId="{90A7AC3B-0F7D-4A78-B693-90BC2FD44BC6}">
      <dgm:prSet/>
      <dgm:spPr/>
      <dgm:t>
        <a:bodyPr/>
        <a:lstStyle/>
        <a:p>
          <a:endParaRPr lang="en-US"/>
        </a:p>
      </dgm:t>
    </dgm:pt>
    <dgm:pt modelId="{6D669D0E-C799-4268-8F09-435E4523BE14}" type="sibTrans" cxnId="{90A7AC3B-0F7D-4A78-B693-90BC2FD44BC6}">
      <dgm:prSet/>
      <dgm:spPr/>
      <dgm:t>
        <a:bodyPr/>
        <a:lstStyle/>
        <a:p>
          <a:endParaRPr lang="en-US"/>
        </a:p>
      </dgm:t>
    </dgm:pt>
    <dgm:pt modelId="{93885768-36C5-4B21-B368-A7ADB0282CA8}">
      <dgm:prSet/>
      <dgm:spPr/>
      <dgm:t>
        <a:bodyPr/>
        <a:lstStyle/>
        <a:p>
          <a:r>
            <a:rPr lang="en-US" dirty="0">
              <a:latin typeface="Calibri Light" panose="020F0302020204030204" pitchFamily="34" charset="0"/>
              <a:cs typeface="Calibri Light" panose="020F0302020204030204" pitchFamily="34" charset="0"/>
            </a:rPr>
            <a:t>Identify and discuss ways in which health care professionals may enhance personal and professional development to promote equality, diversity and good health</a:t>
          </a:r>
        </a:p>
      </dgm:t>
    </dgm:pt>
    <dgm:pt modelId="{E69F397F-9B56-4604-81C9-966F5D2CCCB4}" type="parTrans" cxnId="{36C953ED-BB1B-4471-98A7-B5319725A5B8}">
      <dgm:prSet/>
      <dgm:spPr/>
      <dgm:t>
        <a:bodyPr/>
        <a:lstStyle/>
        <a:p>
          <a:endParaRPr lang="en-US"/>
        </a:p>
      </dgm:t>
    </dgm:pt>
    <dgm:pt modelId="{D952C147-774C-4655-9262-0B5FFEB10F7B}" type="sibTrans" cxnId="{36C953ED-BB1B-4471-98A7-B5319725A5B8}">
      <dgm:prSet/>
      <dgm:spPr/>
      <dgm:t>
        <a:bodyPr/>
        <a:lstStyle/>
        <a:p>
          <a:endParaRPr lang="en-US"/>
        </a:p>
      </dgm:t>
    </dgm:pt>
    <dgm:pt modelId="{48D33082-9E67-4769-B3F4-2436AB9AF713}">
      <dgm:prSet/>
      <dgm:spPr/>
      <dgm:t>
        <a:bodyPr/>
        <a:lstStyle/>
        <a:p>
          <a:r>
            <a:rPr lang="en-US" b="1" i="0" u="sng" dirty="0">
              <a:latin typeface="Calibri Light" panose="020F0302020204030204" pitchFamily="34" charset="0"/>
              <a:cs typeface="Calibri Light" panose="020F0302020204030204" pitchFamily="34" charset="0"/>
            </a:rPr>
            <a:t>Part1:</a:t>
          </a:r>
        </a:p>
        <a:p>
          <a:r>
            <a:rPr lang="en-US" i="0" dirty="0">
              <a:latin typeface="Calibri Light" panose="020F0302020204030204" pitchFamily="34" charset="0"/>
              <a:cs typeface="Calibri Light" panose="020F0302020204030204" pitchFamily="34" charset="0"/>
            </a:rPr>
            <a:t> Discuss equality and diversity: legislation</a:t>
          </a:r>
        </a:p>
      </dgm:t>
    </dgm:pt>
    <dgm:pt modelId="{2E88A007-76FB-4EDA-AAF6-25A80711F12E}" type="parTrans" cxnId="{B447B375-3EDE-47C5-A3C4-3164251D2DD4}">
      <dgm:prSet/>
      <dgm:spPr/>
      <dgm:t>
        <a:bodyPr/>
        <a:lstStyle/>
        <a:p>
          <a:endParaRPr lang="en-US"/>
        </a:p>
      </dgm:t>
    </dgm:pt>
    <dgm:pt modelId="{2E6CE513-3B1A-464F-8D2A-E0B2B34CC56D}" type="sibTrans" cxnId="{B447B375-3EDE-47C5-A3C4-3164251D2DD4}">
      <dgm:prSet/>
      <dgm:spPr/>
      <dgm:t>
        <a:bodyPr/>
        <a:lstStyle/>
        <a:p>
          <a:endParaRPr lang="en-US"/>
        </a:p>
      </dgm:t>
    </dgm:pt>
    <dgm:pt modelId="{DC0E0A67-6199-4686-806E-5AC8545A2F7F}" type="pres">
      <dgm:prSet presAssocID="{5AA49DB1-BC70-43DE-BE53-9A9B86B8A592}" presName="diagram" presStyleCnt="0">
        <dgm:presLayoutVars>
          <dgm:dir/>
          <dgm:resizeHandles val="exact"/>
        </dgm:presLayoutVars>
      </dgm:prSet>
      <dgm:spPr/>
    </dgm:pt>
    <dgm:pt modelId="{13B0C712-7EC0-4784-B928-A46E5E255F46}" type="pres">
      <dgm:prSet presAssocID="{655D9A5E-C272-4BF7-9166-002E6FA697BE}" presName="node" presStyleLbl="node1" presStyleIdx="0" presStyleCnt="4" custLinFactX="63421" custLinFactNeighborX="100000" custLinFactNeighborY="1442">
        <dgm:presLayoutVars>
          <dgm:bulletEnabled val="1"/>
        </dgm:presLayoutVars>
      </dgm:prSet>
      <dgm:spPr/>
    </dgm:pt>
    <dgm:pt modelId="{85040CEB-E2CB-43F1-9EF4-7D1DD7D5F06E}" type="pres">
      <dgm:prSet presAssocID="{6DCF0782-9916-4993-8AEC-92AD0CF85CBC}" presName="sibTrans" presStyleLbl="sibTrans2D1" presStyleIdx="0" presStyleCnt="3"/>
      <dgm:spPr/>
    </dgm:pt>
    <dgm:pt modelId="{8DBB0D5D-6033-4169-94D9-014FA1F94186}" type="pres">
      <dgm:prSet presAssocID="{6DCF0782-9916-4993-8AEC-92AD0CF85CBC}" presName="connectorText" presStyleLbl="sibTrans2D1" presStyleIdx="0" presStyleCnt="3"/>
      <dgm:spPr/>
    </dgm:pt>
    <dgm:pt modelId="{4639A1AD-62BD-44F0-B6DD-86C80480853F}" type="pres">
      <dgm:prSet presAssocID="{862C191E-BC89-40DB-B33A-561B353942B6}" presName="node" presStyleLbl="node1" presStyleIdx="1" presStyleCnt="4" custLinFactY="65225" custLinFactNeighborX="23421" custLinFactNeighborY="100000">
        <dgm:presLayoutVars>
          <dgm:bulletEnabled val="1"/>
        </dgm:presLayoutVars>
      </dgm:prSet>
      <dgm:spPr/>
    </dgm:pt>
    <dgm:pt modelId="{801D25CB-8928-4C44-918F-CB6B1E223D7C}" type="pres">
      <dgm:prSet presAssocID="{6D669D0E-C799-4268-8F09-435E4523BE14}" presName="sibTrans" presStyleLbl="sibTrans2D1" presStyleIdx="1" presStyleCnt="3"/>
      <dgm:spPr/>
    </dgm:pt>
    <dgm:pt modelId="{54259A97-C2AE-4B1F-939A-3A5C7079D5D1}" type="pres">
      <dgm:prSet presAssocID="{6D669D0E-C799-4268-8F09-435E4523BE14}" presName="connectorText" presStyleLbl="sibTrans2D1" presStyleIdx="1" presStyleCnt="3"/>
      <dgm:spPr/>
    </dgm:pt>
    <dgm:pt modelId="{0C402C9C-EA55-4103-B3BF-AE19B3D96D15}" type="pres">
      <dgm:prSet presAssocID="{93885768-36C5-4B21-B368-A7ADB0282CA8}" presName="node" presStyleLbl="node1" presStyleIdx="2" presStyleCnt="4" custScaleX="103545" custLinFactX="-60638" custLinFactNeighborX="-100000" custLinFactNeighborY="10757">
        <dgm:presLayoutVars>
          <dgm:bulletEnabled val="1"/>
        </dgm:presLayoutVars>
      </dgm:prSet>
      <dgm:spPr/>
    </dgm:pt>
    <dgm:pt modelId="{8461E8D3-B855-4259-A9EB-0DD1DD9DA4C8}" type="pres">
      <dgm:prSet presAssocID="{D952C147-774C-4655-9262-0B5FFEB10F7B}" presName="sibTrans" presStyleLbl="sibTrans2D1" presStyleIdx="2" presStyleCnt="3" custAng="5456850" custScaleX="228396" custLinFactX="200000" custLinFactY="-84527" custLinFactNeighborX="255029" custLinFactNeighborY="-100000"/>
      <dgm:spPr/>
    </dgm:pt>
    <dgm:pt modelId="{7BAE471B-E249-457F-BD68-3425516AE4FB}" type="pres">
      <dgm:prSet presAssocID="{D952C147-774C-4655-9262-0B5FFEB10F7B}" presName="connectorText" presStyleLbl="sibTrans2D1" presStyleIdx="2" presStyleCnt="3"/>
      <dgm:spPr/>
    </dgm:pt>
    <dgm:pt modelId="{B9C1E32C-4852-497D-8F0E-147B074FF3AF}" type="pres">
      <dgm:prSet presAssocID="{48D33082-9E67-4769-B3F4-2436AB9AF713}" presName="node" presStyleLbl="node1" presStyleIdx="3" presStyleCnt="4" custLinFactY="-66263" custLinFactNeighborX="-23666" custLinFactNeighborY="-100000">
        <dgm:presLayoutVars>
          <dgm:bulletEnabled val="1"/>
        </dgm:presLayoutVars>
      </dgm:prSet>
      <dgm:spPr/>
    </dgm:pt>
  </dgm:ptLst>
  <dgm:cxnLst>
    <dgm:cxn modelId="{67C1CD1D-6CFF-4A15-92F8-D83F67D0CCA6}" srcId="{5AA49DB1-BC70-43DE-BE53-9A9B86B8A592}" destId="{655D9A5E-C272-4BF7-9166-002E6FA697BE}" srcOrd="0" destOrd="0" parTransId="{BB389F63-754C-45A1-97EB-798E724D305F}" sibTransId="{6DCF0782-9916-4993-8AEC-92AD0CF85CBC}"/>
    <dgm:cxn modelId="{9C548F2C-592F-4ED3-860B-7DB5BAF1D97F}" type="presOf" srcId="{6DCF0782-9916-4993-8AEC-92AD0CF85CBC}" destId="{85040CEB-E2CB-43F1-9EF4-7D1DD7D5F06E}" srcOrd="0" destOrd="0" presId="urn:microsoft.com/office/officeart/2005/8/layout/process5"/>
    <dgm:cxn modelId="{41EA6139-1959-45EF-97E7-3D78DED6DE68}" type="presOf" srcId="{6D669D0E-C799-4268-8F09-435E4523BE14}" destId="{54259A97-C2AE-4B1F-939A-3A5C7079D5D1}" srcOrd="1" destOrd="0" presId="urn:microsoft.com/office/officeart/2005/8/layout/process5"/>
    <dgm:cxn modelId="{90A7AC3B-0F7D-4A78-B693-90BC2FD44BC6}" srcId="{5AA49DB1-BC70-43DE-BE53-9A9B86B8A592}" destId="{862C191E-BC89-40DB-B33A-561B353942B6}" srcOrd="1" destOrd="0" parTransId="{4606C467-6A3F-4F5B-82B9-CE7225304B82}" sibTransId="{6D669D0E-C799-4268-8F09-435E4523BE14}"/>
    <dgm:cxn modelId="{B447B375-3EDE-47C5-A3C4-3164251D2DD4}" srcId="{5AA49DB1-BC70-43DE-BE53-9A9B86B8A592}" destId="{48D33082-9E67-4769-B3F4-2436AB9AF713}" srcOrd="3" destOrd="0" parTransId="{2E88A007-76FB-4EDA-AAF6-25A80711F12E}" sibTransId="{2E6CE513-3B1A-464F-8D2A-E0B2B34CC56D}"/>
    <dgm:cxn modelId="{BB5A957C-6743-4410-AFBA-553B87D7B745}" type="presOf" srcId="{5AA49DB1-BC70-43DE-BE53-9A9B86B8A592}" destId="{DC0E0A67-6199-4686-806E-5AC8545A2F7F}" srcOrd="0" destOrd="0" presId="urn:microsoft.com/office/officeart/2005/8/layout/process5"/>
    <dgm:cxn modelId="{D0BFFB7D-B98C-451C-83F4-7B5FDB34B46F}" type="presOf" srcId="{6D669D0E-C799-4268-8F09-435E4523BE14}" destId="{801D25CB-8928-4C44-918F-CB6B1E223D7C}" srcOrd="0" destOrd="0" presId="urn:microsoft.com/office/officeart/2005/8/layout/process5"/>
    <dgm:cxn modelId="{D01EAE82-B2CB-4424-9CBD-84E5600DB46E}" type="presOf" srcId="{D952C147-774C-4655-9262-0B5FFEB10F7B}" destId="{7BAE471B-E249-457F-BD68-3425516AE4FB}" srcOrd="1" destOrd="0" presId="urn:microsoft.com/office/officeart/2005/8/layout/process5"/>
    <dgm:cxn modelId="{19B2D4A5-2F23-4E86-B23E-388C19D3C4DF}" type="presOf" srcId="{655D9A5E-C272-4BF7-9166-002E6FA697BE}" destId="{13B0C712-7EC0-4784-B928-A46E5E255F46}" srcOrd="0" destOrd="0" presId="urn:microsoft.com/office/officeart/2005/8/layout/process5"/>
    <dgm:cxn modelId="{0D0C02B3-B4CD-451B-AE5C-65C958094A70}" type="presOf" srcId="{6DCF0782-9916-4993-8AEC-92AD0CF85CBC}" destId="{8DBB0D5D-6033-4169-94D9-014FA1F94186}" srcOrd="1" destOrd="0" presId="urn:microsoft.com/office/officeart/2005/8/layout/process5"/>
    <dgm:cxn modelId="{EDDFAEBD-83FC-47DA-B72E-D072B3C286A1}" type="presOf" srcId="{48D33082-9E67-4769-B3F4-2436AB9AF713}" destId="{B9C1E32C-4852-497D-8F0E-147B074FF3AF}" srcOrd="0" destOrd="0" presId="urn:microsoft.com/office/officeart/2005/8/layout/process5"/>
    <dgm:cxn modelId="{67A521D5-0C62-4FE5-9AD0-47B5B26FE34C}" type="presOf" srcId="{862C191E-BC89-40DB-B33A-561B353942B6}" destId="{4639A1AD-62BD-44F0-B6DD-86C80480853F}" srcOrd="0" destOrd="0" presId="urn:microsoft.com/office/officeart/2005/8/layout/process5"/>
    <dgm:cxn modelId="{36C953ED-BB1B-4471-98A7-B5319725A5B8}" srcId="{5AA49DB1-BC70-43DE-BE53-9A9B86B8A592}" destId="{93885768-36C5-4B21-B368-A7ADB0282CA8}" srcOrd="2" destOrd="0" parTransId="{E69F397F-9B56-4604-81C9-966F5D2CCCB4}" sibTransId="{D952C147-774C-4655-9262-0B5FFEB10F7B}"/>
    <dgm:cxn modelId="{1E36C9FB-4C5B-4722-A3BB-3CC386AABDA9}" type="presOf" srcId="{D952C147-774C-4655-9262-0B5FFEB10F7B}" destId="{8461E8D3-B855-4259-A9EB-0DD1DD9DA4C8}" srcOrd="0" destOrd="0" presId="urn:microsoft.com/office/officeart/2005/8/layout/process5"/>
    <dgm:cxn modelId="{783A60FD-B8A0-44E2-9920-FB7E42323D7B}" type="presOf" srcId="{93885768-36C5-4B21-B368-A7ADB0282CA8}" destId="{0C402C9C-EA55-4103-B3BF-AE19B3D96D15}" srcOrd="0" destOrd="0" presId="urn:microsoft.com/office/officeart/2005/8/layout/process5"/>
    <dgm:cxn modelId="{EC53421E-6FAB-46FC-B6E3-3854A521CDAF}" type="presParOf" srcId="{DC0E0A67-6199-4686-806E-5AC8545A2F7F}" destId="{13B0C712-7EC0-4784-B928-A46E5E255F46}" srcOrd="0" destOrd="0" presId="urn:microsoft.com/office/officeart/2005/8/layout/process5"/>
    <dgm:cxn modelId="{744BE360-689D-45B6-AD67-9B41192D700C}" type="presParOf" srcId="{DC0E0A67-6199-4686-806E-5AC8545A2F7F}" destId="{85040CEB-E2CB-43F1-9EF4-7D1DD7D5F06E}" srcOrd="1" destOrd="0" presId="urn:microsoft.com/office/officeart/2005/8/layout/process5"/>
    <dgm:cxn modelId="{5EC22B7F-C10D-4F30-8D97-F2E5046A1AC1}" type="presParOf" srcId="{85040CEB-E2CB-43F1-9EF4-7D1DD7D5F06E}" destId="{8DBB0D5D-6033-4169-94D9-014FA1F94186}" srcOrd="0" destOrd="0" presId="urn:microsoft.com/office/officeart/2005/8/layout/process5"/>
    <dgm:cxn modelId="{C3D61B03-F6F1-4505-A8C9-1124552489BC}" type="presParOf" srcId="{DC0E0A67-6199-4686-806E-5AC8545A2F7F}" destId="{4639A1AD-62BD-44F0-B6DD-86C80480853F}" srcOrd="2" destOrd="0" presId="urn:microsoft.com/office/officeart/2005/8/layout/process5"/>
    <dgm:cxn modelId="{8E392CFF-3FE5-4330-A5B5-3EC39276CD81}" type="presParOf" srcId="{DC0E0A67-6199-4686-806E-5AC8545A2F7F}" destId="{801D25CB-8928-4C44-918F-CB6B1E223D7C}" srcOrd="3" destOrd="0" presId="urn:microsoft.com/office/officeart/2005/8/layout/process5"/>
    <dgm:cxn modelId="{77A2FE62-976E-4432-8317-49E495098950}" type="presParOf" srcId="{801D25CB-8928-4C44-918F-CB6B1E223D7C}" destId="{54259A97-C2AE-4B1F-939A-3A5C7079D5D1}" srcOrd="0" destOrd="0" presId="urn:microsoft.com/office/officeart/2005/8/layout/process5"/>
    <dgm:cxn modelId="{6C9CCAE0-09C2-464D-9D95-78F1C3172C20}" type="presParOf" srcId="{DC0E0A67-6199-4686-806E-5AC8545A2F7F}" destId="{0C402C9C-EA55-4103-B3BF-AE19B3D96D15}" srcOrd="4" destOrd="0" presId="urn:microsoft.com/office/officeart/2005/8/layout/process5"/>
    <dgm:cxn modelId="{D85C2FF7-551B-4465-BB5E-762DF8C32F0D}" type="presParOf" srcId="{DC0E0A67-6199-4686-806E-5AC8545A2F7F}" destId="{8461E8D3-B855-4259-A9EB-0DD1DD9DA4C8}" srcOrd="5" destOrd="0" presId="urn:microsoft.com/office/officeart/2005/8/layout/process5"/>
    <dgm:cxn modelId="{C304E18F-2A50-43DA-A91B-222B39D694F3}" type="presParOf" srcId="{8461E8D3-B855-4259-A9EB-0DD1DD9DA4C8}" destId="{7BAE471B-E249-457F-BD68-3425516AE4FB}" srcOrd="0" destOrd="0" presId="urn:microsoft.com/office/officeart/2005/8/layout/process5"/>
    <dgm:cxn modelId="{4CFEA36C-C2C9-4388-9FDC-C1A927FB60E3}" type="presParOf" srcId="{DC0E0A67-6199-4686-806E-5AC8545A2F7F}" destId="{B9C1E32C-4852-497D-8F0E-147B074FF3AF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0C712-7EC0-4784-B928-A46E5E255F46}">
      <dsp:nvSpPr>
        <dsp:cNvPr id="0" name=""/>
        <dsp:cNvSpPr/>
      </dsp:nvSpPr>
      <dsp:spPr>
        <a:xfrm>
          <a:off x="7586705" y="38625"/>
          <a:ext cx="4113274" cy="24679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 Light" panose="020F0302020204030204" pitchFamily="34" charset="0"/>
              <a:cs typeface="Calibri Light" panose="020F0302020204030204" pitchFamily="34" charset="0"/>
            </a:rPr>
            <a:t>Identify how inequalities may develop and be maintained within healthcare: consequences of implicit bias </a:t>
          </a:r>
        </a:p>
      </dsp:txBody>
      <dsp:txXfrm>
        <a:off x="7658989" y="110909"/>
        <a:ext cx="3968706" cy="2323396"/>
      </dsp:txXfrm>
    </dsp:sp>
    <dsp:sp modelId="{85040CEB-E2CB-43F1-9EF4-7D1DD7D5F06E}">
      <dsp:nvSpPr>
        <dsp:cNvPr id="0" name=""/>
        <dsp:cNvSpPr/>
      </dsp:nvSpPr>
      <dsp:spPr>
        <a:xfrm rot="5400000">
          <a:off x="9226195" y="2760002"/>
          <a:ext cx="834295" cy="1020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9337315" y="2852900"/>
        <a:ext cx="612056" cy="584007"/>
      </dsp:txXfrm>
    </dsp:sp>
    <dsp:sp modelId="{4639A1AD-62BD-44F0-B6DD-86C80480853F}">
      <dsp:nvSpPr>
        <dsp:cNvPr id="0" name=""/>
        <dsp:cNvSpPr/>
      </dsp:nvSpPr>
      <dsp:spPr>
        <a:xfrm>
          <a:off x="7586705" y="4080731"/>
          <a:ext cx="4113274" cy="2467964"/>
        </a:xfrm>
        <a:prstGeom prst="roundRect">
          <a:avLst>
            <a:gd name="adj" fmla="val 10000"/>
          </a:avLst>
        </a:prstGeom>
        <a:solidFill>
          <a:schemeClr val="accent2">
            <a:hueOff val="-499565"/>
            <a:satOff val="-3381"/>
            <a:lumOff val="-6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latin typeface="Calibri Light" panose="020F0302020204030204" pitchFamily="34" charset="0"/>
              <a:cs typeface="Calibri Light" panose="020F0302020204030204" pitchFamily="34" charset="0"/>
            </a:rPr>
            <a:t>Part 2: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 Light" panose="020F0302020204030204" pitchFamily="34" charset="0"/>
              <a:cs typeface="Calibri Light" panose="020F0302020204030204" pitchFamily="34" charset="0"/>
            </a:rPr>
            <a:t>Discuss the concepts of health promotion models and identify the process involved to achieve sustainable health goals</a:t>
          </a:r>
        </a:p>
      </dsp:txBody>
      <dsp:txXfrm>
        <a:off x="7658989" y="4153015"/>
        <a:ext cx="3968706" cy="2323396"/>
      </dsp:txXfrm>
    </dsp:sp>
    <dsp:sp modelId="{801D25CB-8928-4C44-918F-CB6B1E223D7C}">
      <dsp:nvSpPr>
        <dsp:cNvPr id="0" name=""/>
        <dsp:cNvSpPr/>
      </dsp:nvSpPr>
      <dsp:spPr>
        <a:xfrm rot="10782332">
          <a:off x="5090982" y="4823532"/>
          <a:ext cx="1763659" cy="1020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749348"/>
            <a:satOff val="-5071"/>
            <a:lumOff val="-9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5397008" y="5026764"/>
        <a:ext cx="1457631" cy="612056"/>
      </dsp:txXfrm>
    </dsp:sp>
    <dsp:sp modelId="{0C402C9C-EA55-4103-B3BF-AE19B3D96D15}">
      <dsp:nvSpPr>
        <dsp:cNvPr id="0" name=""/>
        <dsp:cNvSpPr/>
      </dsp:nvSpPr>
      <dsp:spPr>
        <a:xfrm>
          <a:off x="0" y="4119348"/>
          <a:ext cx="4259089" cy="2467964"/>
        </a:xfrm>
        <a:prstGeom prst="roundRect">
          <a:avLst>
            <a:gd name="adj" fmla="val 10000"/>
          </a:avLst>
        </a:prstGeom>
        <a:solidFill>
          <a:schemeClr val="accent2">
            <a:hueOff val="-999130"/>
            <a:satOff val="-6762"/>
            <a:lumOff val="-1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 Light" panose="020F0302020204030204" pitchFamily="34" charset="0"/>
              <a:cs typeface="Calibri Light" panose="020F0302020204030204" pitchFamily="34" charset="0"/>
            </a:rPr>
            <a:t>Identify and discuss ways in which health care professionals may enhance personal and professional development to promote equality, diversity and good health</a:t>
          </a:r>
        </a:p>
      </dsp:txBody>
      <dsp:txXfrm>
        <a:off x="72284" y="4191632"/>
        <a:ext cx="4114521" cy="2323396"/>
      </dsp:txXfrm>
    </dsp:sp>
    <dsp:sp modelId="{8461E8D3-B855-4259-A9EB-0DD1DD9DA4C8}">
      <dsp:nvSpPr>
        <dsp:cNvPr id="0" name=""/>
        <dsp:cNvSpPr/>
      </dsp:nvSpPr>
      <dsp:spPr>
        <a:xfrm rot="21595820">
          <a:off x="5053578" y="932340"/>
          <a:ext cx="1983574" cy="1020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1498695"/>
            <a:satOff val="-10143"/>
            <a:lumOff val="-19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5400000">
        <a:off x="5586323" y="603799"/>
        <a:ext cx="612056" cy="1677546"/>
      </dsp:txXfrm>
    </dsp:sp>
    <dsp:sp modelId="{B9C1E32C-4852-497D-8F0E-147B074FF3AF}">
      <dsp:nvSpPr>
        <dsp:cNvPr id="0" name=""/>
        <dsp:cNvSpPr/>
      </dsp:nvSpPr>
      <dsp:spPr>
        <a:xfrm>
          <a:off x="0" y="12999"/>
          <a:ext cx="4113274" cy="2467964"/>
        </a:xfrm>
        <a:prstGeom prst="roundRect">
          <a:avLst>
            <a:gd name="adj" fmla="val 10000"/>
          </a:avLst>
        </a:prstGeom>
        <a:solidFill>
          <a:schemeClr val="accent2">
            <a:hueOff val="-1498695"/>
            <a:satOff val="-10143"/>
            <a:lumOff val="-1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u="sng" kern="1200" dirty="0">
              <a:latin typeface="Calibri Light" panose="020F0302020204030204" pitchFamily="34" charset="0"/>
              <a:cs typeface="Calibri Light" panose="020F0302020204030204" pitchFamily="34" charset="0"/>
            </a:rPr>
            <a:t>Part1: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0" kern="1200" dirty="0">
              <a:latin typeface="Calibri Light" panose="020F0302020204030204" pitchFamily="34" charset="0"/>
              <a:cs typeface="Calibri Light" panose="020F0302020204030204" pitchFamily="34" charset="0"/>
            </a:rPr>
            <a:t> Discuss equality and diversity: legislation</a:t>
          </a:r>
        </a:p>
      </dsp:txBody>
      <dsp:txXfrm>
        <a:off x="72284" y="85283"/>
        <a:ext cx="3968706" cy="23233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D34620-FD1E-4E8E-A2D5-6B2CC41CF8CF}">
      <dsp:nvSpPr>
        <dsp:cNvPr id="0" name=""/>
        <dsp:cNvSpPr/>
      </dsp:nvSpPr>
      <dsp:spPr>
        <a:xfrm>
          <a:off x="0" y="0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2922B-A216-4516-8AAD-CFA35CF42806}">
      <dsp:nvSpPr>
        <dsp:cNvPr id="0" name=""/>
        <dsp:cNvSpPr/>
      </dsp:nvSpPr>
      <dsp:spPr>
        <a:xfrm>
          <a:off x="0" y="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baseline="0"/>
            <a:t>Risking  patients health: further disadvantage already disadvantaged groups </a:t>
          </a:r>
          <a:endParaRPr lang="en-US" sz="2800" kern="1200"/>
        </a:p>
      </dsp:txBody>
      <dsp:txXfrm>
        <a:off x="0" y="0"/>
        <a:ext cx="7240146" cy="1485900"/>
      </dsp:txXfrm>
    </dsp:sp>
    <dsp:sp modelId="{E4F6363D-7B8D-471D-8841-64308A43F40F}">
      <dsp:nvSpPr>
        <dsp:cNvPr id="0" name=""/>
        <dsp:cNvSpPr/>
      </dsp:nvSpPr>
      <dsp:spPr>
        <a:xfrm>
          <a:off x="0" y="1485900"/>
          <a:ext cx="7240146" cy="0"/>
        </a:xfrm>
        <a:prstGeom prst="line">
          <a:avLst/>
        </a:prstGeom>
        <a:solidFill>
          <a:schemeClr val="accent2">
            <a:hueOff val="-499565"/>
            <a:satOff val="-3381"/>
            <a:lumOff val="-653"/>
            <a:alphaOff val="0"/>
          </a:schemeClr>
        </a:solidFill>
        <a:ln w="12700" cap="flat" cmpd="sng" algn="ctr">
          <a:solidFill>
            <a:schemeClr val="accent2">
              <a:hueOff val="-499565"/>
              <a:satOff val="-3381"/>
              <a:lumOff val="-6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B493E-1278-453A-B1D2-87070F072235}">
      <dsp:nvSpPr>
        <dsp:cNvPr id="0" name=""/>
        <dsp:cNvSpPr/>
      </dsp:nvSpPr>
      <dsp:spPr>
        <a:xfrm>
          <a:off x="0" y="148590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baseline="0"/>
            <a:t>The system is unable to provide quality care</a:t>
          </a:r>
          <a:endParaRPr lang="en-US" sz="2800" kern="1200"/>
        </a:p>
      </dsp:txBody>
      <dsp:txXfrm>
        <a:off x="0" y="1485900"/>
        <a:ext cx="7240146" cy="1485900"/>
      </dsp:txXfrm>
    </dsp:sp>
    <dsp:sp modelId="{8C12D312-DFBB-4B7E-AD45-DED0A5D6D126}">
      <dsp:nvSpPr>
        <dsp:cNvPr id="0" name=""/>
        <dsp:cNvSpPr/>
      </dsp:nvSpPr>
      <dsp:spPr>
        <a:xfrm>
          <a:off x="0" y="2971800"/>
          <a:ext cx="7240146" cy="0"/>
        </a:xfrm>
        <a:prstGeom prst="line">
          <a:avLst/>
        </a:prstGeom>
        <a:solidFill>
          <a:schemeClr val="accent2">
            <a:hueOff val="-999130"/>
            <a:satOff val="-6762"/>
            <a:lumOff val="-1307"/>
            <a:alphaOff val="0"/>
          </a:schemeClr>
        </a:solidFill>
        <a:ln w="12700" cap="flat" cmpd="sng" algn="ctr">
          <a:solidFill>
            <a:schemeClr val="accent2">
              <a:hueOff val="-999130"/>
              <a:satOff val="-6762"/>
              <a:lumOff val="-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728E6-8B6A-4541-9C1A-A4A137FF1055}">
      <dsp:nvSpPr>
        <dsp:cNvPr id="0" name=""/>
        <dsp:cNvSpPr/>
      </dsp:nvSpPr>
      <dsp:spPr>
        <a:xfrm>
          <a:off x="0" y="297180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baseline="0"/>
            <a:t>Needed for personal and professional development its your role and your responsibility</a:t>
          </a:r>
          <a:endParaRPr lang="en-US" sz="2800" kern="1200"/>
        </a:p>
      </dsp:txBody>
      <dsp:txXfrm>
        <a:off x="0" y="2971800"/>
        <a:ext cx="7240146" cy="1485900"/>
      </dsp:txXfrm>
    </dsp:sp>
    <dsp:sp modelId="{ABA3033A-8487-44E5-9157-1E5FFD66D06D}">
      <dsp:nvSpPr>
        <dsp:cNvPr id="0" name=""/>
        <dsp:cNvSpPr/>
      </dsp:nvSpPr>
      <dsp:spPr>
        <a:xfrm>
          <a:off x="0" y="4457699"/>
          <a:ext cx="7240146" cy="0"/>
        </a:xfrm>
        <a:prstGeom prst="line">
          <a:avLst/>
        </a:prstGeom>
        <a:solidFill>
          <a:schemeClr val="accent2">
            <a:hueOff val="-1498695"/>
            <a:satOff val="-10143"/>
            <a:lumOff val="-1960"/>
            <a:alphaOff val="0"/>
          </a:schemeClr>
        </a:solidFill>
        <a:ln w="12700" cap="flat" cmpd="sng" algn="ctr">
          <a:solidFill>
            <a:schemeClr val="accent2">
              <a:hueOff val="-1498695"/>
              <a:satOff val="-10143"/>
              <a:lumOff val="-19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7AD95-F64D-47BA-B59A-3A079B16A588}">
      <dsp:nvSpPr>
        <dsp:cNvPr id="0" name=""/>
        <dsp:cNvSpPr/>
      </dsp:nvSpPr>
      <dsp:spPr>
        <a:xfrm>
          <a:off x="0" y="4457699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baseline="0"/>
            <a:t>Statutory obligation </a:t>
          </a:r>
          <a:endParaRPr lang="en-US" sz="2800" kern="1200"/>
        </a:p>
      </dsp:txBody>
      <dsp:txXfrm>
        <a:off x="0" y="4457699"/>
        <a:ext cx="7240146" cy="14859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9D4AC-B0EF-40D1-BC2D-090050016F94}">
      <dsp:nvSpPr>
        <dsp:cNvPr id="0" name=""/>
        <dsp:cNvSpPr/>
      </dsp:nvSpPr>
      <dsp:spPr>
        <a:xfrm>
          <a:off x="0" y="725"/>
          <a:ext cx="7240146" cy="16977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B5C829-AAA8-443C-BF17-7A1B593009BC}">
      <dsp:nvSpPr>
        <dsp:cNvPr id="0" name=""/>
        <dsp:cNvSpPr/>
      </dsp:nvSpPr>
      <dsp:spPr>
        <a:xfrm>
          <a:off x="513571" y="382720"/>
          <a:ext cx="933766" cy="9337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B05EF-CE30-476E-B02A-5CD7D54DAA17}">
      <dsp:nvSpPr>
        <dsp:cNvPr id="0" name=""/>
        <dsp:cNvSpPr/>
      </dsp:nvSpPr>
      <dsp:spPr>
        <a:xfrm>
          <a:off x="1960909" y="725"/>
          <a:ext cx="5279236" cy="1697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679" tIns="179679" rIns="179679" bIns="1796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Health is a </a:t>
          </a:r>
          <a:r>
            <a:rPr lang="en-GB" sz="2200" b="1" kern="1200"/>
            <a:t>positive concept </a:t>
          </a:r>
          <a:r>
            <a:rPr lang="en-GB" sz="2200" kern="1200"/>
            <a:t>emphasizing </a:t>
          </a:r>
          <a:r>
            <a:rPr lang="en-GB" sz="2200" b="1" kern="1200"/>
            <a:t>social and personal resources</a:t>
          </a:r>
          <a:r>
            <a:rPr lang="en-GB" sz="2200" kern="1200"/>
            <a:t>, as well as physical capacities.</a:t>
          </a:r>
          <a:endParaRPr lang="en-US" sz="2200" kern="1200"/>
        </a:p>
      </dsp:txBody>
      <dsp:txXfrm>
        <a:off x="1960909" y="725"/>
        <a:ext cx="5279236" cy="1697756"/>
      </dsp:txXfrm>
    </dsp:sp>
    <dsp:sp modelId="{F865C0A6-4A04-42CC-A94A-A7955B8EEBF7}">
      <dsp:nvSpPr>
        <dsp:cNvPr id="0" name=""/>
        <dsp:cNvSpPr/>
      </dsp:nvSpPr>
      <dsp:spPr>
        <a:xfrm>
          <a:off x="0" y="2122921"/>
          <a:ext cx="7240146" cy="169775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556100-CDB4-4F31-9E9B-917EC9EE1FB4}">
      <dsp:nvSpPr>
        <dsp:cNvPr id="0" name=""/>
        <dsp:cNvSpPr/>
      </dsp:nvSpPr>
      <dsp:spPr>
        <a:xfrm>
          <a:off x="513571" y="2504916"/>
          <a:ext cx="933766" cy="9337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88686B-3369-4D66-A775-52403170FFEC}">
      <dsp:nvSpPr>
        <dsp:cNvPr id="0" name=""/>
        <dsp:cNvSpPr/>
      </dsp:nvSpPr>
      <dsp:spPr>
        <a:xfrm>
          <a:off x="1960909" y="2122921"/>
          <a:ext cx="5279236" cy="1697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679" tIns="179679" rIns="179679" bIns="1796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Therefore, health promotion is not just the responsibility of the health sector, </a:t>
          </a:r>
          <a:r>
            <a:rPr lang="en-GB" sz="2200" kern="1200"/>
            <a:t>but goes </a:t>
          </a:r>
          <a:r>
            <a:rPr lang="en-GB" sz="2200" b="1" kern="1200"/>
            <a:t>beyond healthy life-styles to well-being</a:t>
          </a:r>
          <a:r>
            <a:rPr lang="en-GB" sz="2200" kern="1200"/>
            <a:t>.</a:t>
          </a:r>
          <a:endParaRPr lang="en-US" sz="2200" kern="1200"/>
        </a:p>
      </dsp:txBody>
      <dsp:txXfrm>
        <a:off x="1960909" y="2122921"/>
        <a:ext cx="5279236" cy="1697756"/>
      </dsp:txXfrm>
    </dsp:sp>
    <dsp:sp modelId="{EAB8436E-38B6-4B7A-A234-7CEA74549E16}">
      <dsp:nvSpPr>
        <dsp:cNvPr id="0" name=""/>
        <dsp:cNvSpPr/>
      </dsp:nvSpPr>
      <dsp:spPr>
        <a:xfrm>
          <a:off x="0" y="4245117"/>
          <a:ext cx="7240146" cy="16977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FF2E17-99F7-4A4F-A4E2-6AC4A338D762}">
      <dsp:nvSpPr>
        <dsp:cNvPr id="0" name=""/>
        <dsp:cNvSpPr/>
      </dsp:nvSpPr>
      <dsp:spPr>
        <a:xfrm>
          <a:off x="513571" y="4627112"/>
          <a:ext cx="933766" cy="9337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92DF0-A5CE-45B2-BE02-899F0D7D2DE6}">
      <dsp:nvSpPr>
        <dsp:cNvPr id="0" name=""/>
        <dsp:cNvSpPr/>
      </dsp:nvSpPr>
      <dsp:spPr>
        <a:xfrm>
          <a:off x="1960909" y="4245117"/>
          <a:ext cx="5279236" cy="1697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679" tIns="179679" rIns="179679" bIns="1796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Prerequisites for Health?</a:t>
          </a:r>
          <a:endParaRPr lang="en-US" sz="2200" kern="1200"/>
        </a:p>
      </dsp:txBody>
      <dsp:txXfrm>
        <a:off x="1960909" y="4245117"/>
        <a:ext cx="5279236" cy="16977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7B8C6-7E1F-4FAE-8BAC-8E22BB757EC2}">
      <dsp:nvSpPr>
        <dsp:cNvPr id="0" name=""/>
        <dsp:cNvSpPr/>
      </dsp:nvSpPr>
      <dsp:spPr>
        <a:xfrm>
          <a:off x="1309659" y="722"/>
          <a:ext cx="705550" cy="7055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ABDA6-D190-4C5B-A4DC-49493E2980C7}">
      <dsp:nvSpPr>
        <dsp:cNvPr id="0" name=""/>
        <dsp:cNvSpPr/>
      </dsp:nvSpPr>
      <dsp:spPr>
        <a:xfrm>
          <a:off x="1460023" y="151085"/>
          <a:ext cx="404824" cy="4048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50A99-B4E3-48BC-9D05-3E2E325617AD}">
      <dsp:nvSpPr>
        <dsp:cNvPr id="0" name=""/>
        <dsp:cNvSpPr/>
      </dsp:nvSpPr>
      <dsp:spPr>
        <a:xfrm>
          <a:off x="1084114" y="926034"/>
          <a:ext cx="1156640" cy="46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Health education</a:t>
          </a:r>
          <a:endParaRPr lang="en-US" sz="1400" kern="1200"/>
        </a:p>
      </dsp:txBody>
      <dsp:txXfrm>
        <a:off x="1084114" y="926034"/>
        <a:ext cx="1156640" cy="462656"/>
      </dsp:txXfrm>
    </dsp:sp>
    <dsp:sp modelId="{0F298F2A-07A8-47C8-ADC8-37BB0900D1E2}">
      <dsp:nvSpPr>
        <dsp:cNvPr id="0" name=""/>
        <dsp:cNvSpPr/>
      </dsp:nvSpPr>
      <dsp:spPr>
        <a:xfrm>
          <a:off x="2726052" y="59889"/>
          <a:ext cx="705550" cy="7055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1A68D-41BB-44C9-88B3-6659A37CE6A4}">
      <dsp:nvSpPr>
        <dsp:cNvPr id="0" name=""/>
        <dsp:cNvSpPr/>
      </dsp:nvSpPr>
      <dsp:spPr>
        <a:xfrm>
          <a:off x="2868027" y="210254"/>
          <a:ext cx="404824" cy="4048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F63FF4-0341-4738-8360-0D25F679C7CA}">
      <dsp:nvSpPr>
        <dsp:cNvPr id="0" name=""/>
        <dsp:cNvSpPr/>
      </dsp:nvSpPr>
      <dsp:spPr>
        <a:xfrm>
          <a:off x="2443167" y="926034"/>
          <a:ext cx="1156640" cy="46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Prevention</a:t>
          </a:r>
          <a:endParaRPr lang="en-US" sz="1400" kern="1200"/>
        </a:p>
      </dsp:txBody>
      <dsp:txXfrm>
        <a:off x="2443167" y="926034"/>
        <a:ext cx="1156640" cy="462656"/>
      </dsp:txXfrm>
    </dsp:sp>
    <dsp:sp modelId="{206B86C6-D6E6-456D-811F-D27CD2ED5463}">
      <dsp:nvSpPr>
        <dsp:cNvPr id="0" name=""/>
        <dsp:cNvSpPr/>
      </dsp:nvSpPr>
      <dsp:spPr>
        <a:xfrm>
          <a:off x="4027765" y="722"/>
          <a:ext cx="705550" cy="7055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81915E-5770-41C0-9B39-0CA254742D0C}">
      <dsp:nvSpPr>
        <dsp:cNvPr id="0" name=""/>
        <dsp:cNvSpPr/>
      </dsp:nvSpPr>
      <dsp:spPr>
        <a:xfrm>
          <a:off x="4178128" y="151085"/>
          <a:ext cx="404824" cy="4048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C1543-6D36-411D-9D08-93602C9B6398}">
      <dsp:nvSpPr>
        <dsp:cNvPr id="0" name=""/>
        <dsp:cNvSpPr/>
      </dsp:nvSpPr>
      <dsp:spPr>
        <a:xfrm>
          <a:off x="3802220" y="926034"/>
          <a:ext cx="1156640" cy="46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Health protection </a:t>
          </a:r>
          <a:endParaRPr lang="en-US" sz="1400" kern="1200"/>
        </a:p>
      </dsp:txBody>
      <dsp:txXfrm>
        <a:off x="3802220" y="926034"/>
        <a:ext cx="1156640" cy="4626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8ACADE-462C-4A3C-AE06-17108BB3ABE0}">
      <dsp:nvSpPr>
        <dsp:cNvPr id="0" name=""/>
        <dsp:cNvSpPr/>
      </dsp:nvSpPr>
      <dsp:spPr>
        <a:xfrm>
          <a:off x="4865517" y="1598956"/>
          <a:ext cx="2781775" cy="2781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/>
            <a:t>Healthcare professional roles and responsibility is to promote sustainable equality, diversity and health</a:t>
          </a:r>
          <a:r>
            <a:rPr lang="en-US" sz="1800" i="1" kern="1200" dirty="0"/>
            <a:t>.</a:t>
          </a:r>
          <a:endParaRPr lang="en-US" sz="1800" kern="1200" dirty="0"/>
        </a:p>
      </dsp:txBody>
      <dsp:txXfrm>
        <a:off x="4865517" y="1598956"/>
        <a:ext cx="2781775" cy="2781775"/>
      </dsp:txXfrm>
    </dsp:sp>
    <dsp:sp modelId="{753AC054-ECEB-4FF1-9C67-1226F2C38204}">
      <dsp:nvSpPr>
        <dsp:cNvPr id="0" name=""/>
        <dsp:cNvSpPr/>
      </dsp:nvSpPr>
      <dsp:spPr>
        <a:xfrm>
          <a:off x="1121055" y="129889"/>
          <a:ext cx="5722138" cy="5722138"/>
        </a:xfrm>
        <a:prstGeom prst="circularArrow">
          <a:avLst>
            <a:gd name="adj1" fmla="val 9480"/>
            <a:gd name="adj2" fmla="val 684680"/>
            <a:gd name="adj3" fmla="val 7127756"/>
            <a:gd name="adj4" fmla="val 2261074"/>
            <a:gd name="adj5" fmla="val 110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6C2FF-5FA9-4EB7-BBA7-4BEF575EECF2}">
      <dsp:nvSpPr>
        <dsp:cNvPr id="0" name=""/>
        <dsp:cNvSpPr/>
      </dsp:nvSpPr>
      <dsp:spPr>
        <a:xfrm>
          <a:off x="-315148" y="1092450"/>
          <a:ext cx="4049430" cy="36347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Self awareness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Reflective practice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Training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Communicate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Observe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Understand what your responsibilities are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Provide culturally sensitive care</a:t>
          </a:r>
          <a:endParaRPr lang="en-US" sz="2400" kern="1200" dirty="0"/>
        </a:p>
      </dsp:txBody>
      <dsp:txXfrm>
        <a:off x="-315148" y="1092450"/>
        <a:ext cx="4049430" cy="3634751"/>
      </dsp:txXfrm>
    </dsp:sp>
    <dsp:sp modelId="{A4B5D2B3-3E82-4C02-9BC5-9F33AE22DCBC}">
      <dsp:nvSpPr>
        <dsp:cNvPr id="0" name=""/>
        <dsp:cNvSpPr/>
      </dsp:nvSpPr>
      <dsp:spPr>
        <a:xfrm>
          <a:off x="1121053" y="127658"/>
          <a:ext cx="5722138" cy="5722138"/>
        </a:xfrm>
        <a:prstGeom prst="circularArrow">
          <a:avLst>
            <a:gd name="adj1" fmla="val 9480"/>
            <a:gd name="adj2" fmla="val 684680"/>
            <a:gd name="adj3" fmla="val 18654249"/>
            <a:gd name="adj4" fmla="val 14191385"/>
            <a:gd name="adj5" fmla="val 110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6A3820-E7A3-4B21-B3D4-0AE87B4D9F78}">
      <dsp:nvSpPr>
        <dsp:cNvPr id="0" name=""/>
        <dsp:cNvSpPr/>
      </dsp:nvSpPr>
      <dsp:spPr>
        <a:xfrm>
          <a:off x="3232" y="427808"/>
          <a:ext cx="2564317" cy="15385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It is no longer an option</a:t>
          </a:r>
          <a:endParaRPr lang="en-US" sz="2300" kern="1200"/>
        </a:p>
      </dsp:txBody>
      <dsp:txXfrm>
        <a:off x="3232" y="427808"/>
        <a:ext cx="2564317" cy="1538590"/>
      </dsp:txXfrm>
    </dsp:sp>
    <dsp:sp modelId="{E85973C1-41BE-4026-BC7A-69388418DDBA}">
      <dsp:nvSpPr>
        <dsp:cNvPr id="0" name=""/>
        <dsp:cNvSpPr/>
      </dsp:nvSpPr>
      <dsp:spPr>
        <a:xfrm>
          <a:off x="2823981" y="427808"/>
          <a:ext cx="2564317" cy="15385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1-Awareness </a:t>
          </a:r>
          <a:endParaRPr lang="en-US" sz="2300" kern="1200"/>
        </a:p>
      </dsp:txBody>
      <dsp:txXfrm>
        <a:off x="2823981" y="427808"/>
        <a:ext cx="2564317" cy="1538590"/>
      </dsp:txXfrm>
    </dsp:sp>
    <dsp:sp modelId="{BFF7CBA4-D282-4810-A48A-57C380A5AF42}">
      <dsp:nvSpPr>
        <dsp:cNvPr id="0" name=""/>
        <dsp:cNvSpPr/>
      </dsp:nvSpPr>
      <dsp:spPr>
        <a:xfrm>
          <a:off x="5644730" y="427808"/>
          <a:ext cx="2564317" cy="15385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2-Avoid making assumptions…how?</a:t>
          </a:r>
          <a:endParaRPr lang="en-US" sz="2300" kern="1200"/>
        </a:p>
      </dsp:txBody>
      <dsp:txXfrm>
        <a:off x="5644730" y="427808"/>
        <a:ext cx="2564317" cy="1538590"/>
      </dsp:txXfrm>
    </dsp:sp>
    <dsp:sp modelId="{C2FA08F0-0363-487D-8EC0-134B9F1E2922}">
      <dsp:nvSpPr>
        <dsp:cNvPr id="0" name=""/>
        <dsp:cNvSpPr/>
      </dsp:nvSpPr>
      <dsp:spPr>
        <a:xfrm>
          <a:off x="8465479" y="427808"/>
          <a:ext cx="2564317" cy="15385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3-learn about other cultures</a:t>
          </a:r>
          <a:endParaRPr lang="en-US" sz="2300" kern="1200"/>
        </a:p>
      </dsp:txBody>
      <dsp:txXfrm>
        <a:off x="8465479" y="427808"/>
        <a:ext cx="2564317" cy="1538590"/>
      </dsp:txXfrm>
    </dsp:sp>
    <dsp:sp modelId="{ECAA0B09-A57C-4CC6-8115-F5AEE253FF7A}">
      <dsp:nvSpPr>
        <dsp:cNvPr id="0" name=""/>
        <dsp:cNvSpPr/>
      </dsp:nvSpPr>
      <dsp:spPr>
        <a:xfrm>
          <a:off x="3232" y="2222830"/>
          <a:ext cx="2564317" cy="15385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4-Build trust and rapport</a:t>
          </a:r>
          <a:endParaRPr lang="en-US" sz="2300" kern="1200"/>
        </a:p>
      </dsp:txBody>
      <dsp:txXfrm>
        <a:off x="3232" y="2222830"/>
        <a:ext cx="2564317" cy="1538590"/>
      </dsp:txXfrm>
    </dsp:sp>
    <dsp:sp modelId="{1968D2AF-AA32-4B9C-A6E3-D73D8149D069}">
      <dsp:nvSpPr>
        <dsp:cNvPr id="0" name=""/>
        <dsp:cNvSpPr/>
      </dsp:nvSpPr>
      <dsp:spPr>
        <a:xfrm>
          <a:off x="2823981" y="2222830"/>
          <a:ext cx="2564317" cy="15385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5-Overcome language barriers </a:t>
          </a:r>
          <a:endParaRPr lang="en-US" sz="2300" kern="1200"/>
        </a:p>
      </dsp:txBody>
      <dsp:txXfrm>
        <a:off x="2823981" y="2222830"/>
        <a:ext cx="2564317" cy="1538590"/>
      </dsp:txXfrm>
    </dsp:sp>
    <dsp:sp modelId="{2B8B23B9-07AB-4096-8D8B-8068C9A79A6E}">
      <dsp:nvSpPr>
        <dsp:cNvPr id="0" name=""/>
        <dsp:cNvSpPr/>
      </dsp:nvSpPr>
      <dsp:spPr>
        <a:xfrm>
          <a:off x="5644730" y="2222830"/>
          <a:ext cx="2564317" cy="15385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6-Educate patients about medical practices ..how?</a:t>
          </a:r>
          <a:endParaRPr lang="en-US" sz="2300" kern="1200"/>
        </a:p>
      </dsp:txBody>
      <dsp:txXfrm>
        <a:off x="5644730" y="2222830"/>
        <a:ext cx="2564317" cy="1538590"/>
      </dsp:txXfrm>
    </dsp:sp>
    <dsp:sp modelId="{3A7C26A1-3FF8-49BF-B50C-F4AD78250E78}">
      <dsp:nvSpPr>
        <dsp:cNvPr id="0" name=""/>
        <dsp:cNvSpPr/>
      </dsp:nvSpPr>
      <dsp:spPr>
        <a:xfrm>
          <a:off x="8465479" y="2222830"/>
          <a:ext cx="2564317" cy="15385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7- Practice active listening …how?</a:t>
          </a:r>
          <a:endParaRPr lang="en-US" sz="2300" kern="1200"/>
        </a:p>
      </dsp:txBody>
      <dsp:txXfrm>
        <a:off x="8465479" y="2222830"/>
        <a:ext cx="2564317" cy="153859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0C712-7EC0-4784-B928-A46E5E255F46}">
      <dsp:nvSpPr>
        <dsp:cNvPr id="0" name=""/>
        <dsp:cNvSpPr/>
      </dsp:nvSpPr>
      <dsp:spPr>
        <a:xfrm>
          <a:off x="7586705" y="38625"/>
          <a:ext cx="4113274" cy="24679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 Light" panose="020F0302020204030204" pitchFamily="34" charset="0"/>
              <a:cs typeface="Calibri Light" panose="020F0302020204030204" pitchFamily="34" charset="0"/>
            </a:rPr>
            <a:t>Identify how inequalities may develop and be maintained within healthcare: consequences of implicit bias </a:t>
          </a:r>
        </a:p>
      </dsp:txBody>
      <dsp:txXfrm>
        <a:off x="7658989" y="110909"/>
        <a:ext cx="3968706" cy="2323396"/>
      </dsp:txXfrm>
    </dsp:sp>
    <dsp:sp modelId="{85040CEB-E2CB-43F1-9EF4-7D1DD7D5F06E}">
      <dsp:nvSpPr>
        <dsp:cNvPr id="0" name=""/>
        <dsp:cNvSpPr/>
      </dsp:nvSpPr>
      <dsp:spPr>
        <a:xfrm rot="5400000">
          <a:off x="9226195" y="2760002"/>
          <a:ext cx="834295" cy="1020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9337315" y="2852900"/>
        <a:ext cx="612056" cy="584007"/>
      </dsp:txXfrm>
    </dsp:sp>
    <dsp:sp modelId="{4639A1AD-62BD-44F0-B6DD-86C80480853F}">
      <dsp:nvSpPr>
        <dsp:cNvPr id="0" name=""/>
        <dsp:cNvSpPr/>
      </dsp:nvSpPr>
      <dsp:spPr>
        <a:xfrm>
          <a:off x="7586705" y="4080731"/>
          <a:ext cx="4113274" cy="2467964"/>
        </a:xfrm>
        <a:prstGeom prst="roundRect">
          <a:avLst>
            <a:gd name="adj" fmla="val 10000"/>
          </a:avLst>
        </a:prstGeom>
        <a:solidFill>
          <a:schemeClr val="accent2">
            <a:hueOff val="-499565"/>
            <a:satOff val="-3381"/>
            <a:lumOff val="-6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latin typeface="Calibri Light" panose="020F0302020204030204" pitchFamily="34" charset="0"/>
              <a:cs typeface="Calibri Light" panose="020F0302020204030204" pitchFamily="34" charset="0"/>
            </a:rPr>
            <a:t>Part 2: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 Light" panose="020F0302020204030204" pitchFamily="34" charset="0"/>
              <a:cs typeface="Calibri Light" panose="020F0302020204030204" pitchFamily="34" charset="0"/>
            </a:rPr>
            <a:t>Discuss the concepts of health promotion models and identify the process involved to achieve sustainable health goals</a:t>
          </a:r>
        </a:p>
      </dsp:txBody>
      <dsp:txXfrm>
        <a:off x="7658989" y="4153015"/>
        <a:ext cx="3968706" cy="2323396"/>
      </dsp:txXfrm>
    </dsp:sp>
    <dsp:sp modelId="{801D25CB-8928-4C44-918F-CB6B1E223D7C}">
      <dsp:nvSpPr>
        <dsp:cNvPr id="0" name=""/>
        <dsp:cNvSpPr/>
      </dsp:nvSpPr>
      <dsp:spPr>
        <a:xfrm rot="10782332">
          <a:off x="5090982" y="4823532"/>
          <a:ext cx="1763659" cy="1020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749348"/>
            <a:satOff val="-5071"/>
            <a:lumOff val="-9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5397008" y="5026764"/>
        <a:ext cx="1457631" cy="612056"/>
      </dsp:txXfrm>
    </dsp:sp>
    <dsp:sp modelId="{0C402C9C-EA55-4103-B3BF-AE19B3D96D15}">
      <dsp:nvSpPr>
        <dsp:cNvPr id="0" name=""/>
        <dsp:cNvSpPr/>
      </dsp:nvSpPr>
      <dsp:spPr>
        <a:xfrm>
          <a:off x="0" y="4119348"/>
          <a:ext cx="4259089" cy="2467964"/>
        </a:xfrm>
        <a:prstGeom prst="roundRect">
          <a:avLst>
            <a:gd name="adj" fmla="val 10000"/>
          </a:avLst>
        </a:prstGeom>
        <a:solidFill>
          <a:schemeClr val="accent2">
            <a:hueOff val="-999130"/>
            <a:satOff val="-6762"/>
            <a:lumOff val="-1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 Light" panose="020F0302020204030204" pitchFamily="34" charset="0"/>
              <a:cs typeface="Calibri Light" panose="020F0302020204030204" pitchFamily="34" charset="0"/>
            </a:rPr>
            <a:t>Identify and discuss ways in which health care professionals may enhance personal and professional development to promote equality, diversity and good health</a:t>
          </a:r>
        </a:p>
      </dsp:txBody>
      <dsp:txXfrm>
        <a:off x="72284" y="4191632"/>
        <a:ext cx="4114521" cy="2323396"/>
      </dsp:txXfrm>
    </dsp:sp>
    <dsp:sp modelId="{8461E8D3-B855-4259-A9EB-0DD1DD9DA4C8}">
      <dsp:nvSpPr>
        <dsp:cNvPr id="0" name=""/>
        <dsp:cNvSpPr/>
      </dsp:nvSpPr>
      <dsp:spPr>
        <a:xfrm rot="21595820">
          <a:off x="5053578" y="932340"/>
          <a:ext cx="1983574" cy="1020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1498695"/>
            <a:satOff val="-10143"/>
            <a:lumOff val="-19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5400000">
        <a:off x="5586323" y="603799"/>
        <a:ext cx="612056" cy="1677546"/>
      </dsp:txXfrm>
    </dsp:sp>
    <dsp:sp modelId="{B9C1E32C-4852-497D-8F0E-147B074FF3AF}">
      <dsp:nvSpPr>
        <dsp:cNvPr id="0" name=""/>
        <dsp:cNvSpPr/>
      </dsp:nvSpPr>
      <dsp:spPr>
        <a:xfrm>
          <a:off x="0" y="12999"/>
          <a:ext cx="4113274" cy="2467964"/>
        </a:xfrm>
        <a:prstGeom prst="roundRect">
          <a:avLst>
            <a:gd name="adj" fmla="val 10000"/>
          </a:avLst>
        </a:prstGeom>
        <a:solidFill>
          <a:schemeClr val="accent2">
            <a:hueOff val="-1498695"/>
            <a:satOff val="-10143"/>
            <a:lumOff val="-1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u="sng" kern="1200" dirty="0">
              <a:latin typeface="Calibri Light" panose="020F0302020204030204" pitchFamily="34" charset="0"/>
              <a:cs typeface="Calibri Light" panose="020F0302020204030204" pitchFamily="34" charset="0"/>
            </a:rPr>
            <a:t>Part1: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0" kern="1200" dirty="0">
              <a:latin typeface="Calibri Light" panose="020F0302020204030204" pitchFamily="34" charset="0"/>
              <a:cs typeface="Calibri Light" panose="020F0302020204030204" pitchFamily="34" charset="0"/>
            </a:rPr>
            <a:t> Discuss equality and diversity: legislation</a:t>
          </a:r>
        </a:p>
      </dsp:txBody>
      <dsp:txXfrm>
        <a:off x="72284" y="85283"/>
        <a:ext cx="3968706" cy="2323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213A3-10E9-421F-81BE-56E0786AB515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923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2B50C-7EEE-46CD-BAF7-BBC4026D959A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1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211C4-AE09-4254-A5E3-6DA9B099C971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256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42C3-E082-4760-93B2-E209268DD00C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544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FC950-F824-48B9-B984-CAEE265865E5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312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3A0F-68E7-4D17-BB84-ED1BA4F6AC6B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104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BC4F-EDA1-4BA2-BFF3-FE5B31CCB58B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847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E694C-1394-4838-A564-7380835C2E77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296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4B19-1A00-4EDB-8425-E1827A377364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824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DABC0-2199-478F-BA77-33A651B6CB89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104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230C6-DF61-47F4-B8C5-1B70E884BF06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898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0076A27-8146-4F75-9851-A83577C6FD8A}" type="datetime2">
              <a:rPr lang="en-US" smtClean="0"/>
              <a:t>Sunday, October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486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689" r:id="rId4"/>
    <p:sldLayoutId id="2147483690" r:id="rId5"/>
    <p:sldLayoutId id="2147483695" r:id="rId6"/>
    <p:sldLayoutId id="2147483691" r:id="rId7"/>
    <p:sldLayoutId id="2147483692" r:id="rId8"/>
    <p:sldLayoutId id="2147483693" r:id="rId9"/>
    <p:sldLayoutId id="2147483694" r:id="rId10"/>
    <p:sldLayoutId id="214748369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UrDIfdTRpo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jnursing.uff.br/index.php/nursing/article/view/3833/1794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lovely-time-with-coffee-6066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6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619DE0E-F039-443E-AF60-E4B6AA72D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0"/>
            <a:ext cx="8104091" cy="6857571"/>
          </a:xfrm>
          <a:prstGeom prst="rect">
            <a:avLst/>
          </a:prstGeom>
          <a:gradFill>
            <a:gsLst>
              <a:gs pos="0">
                <a:schemeClr val="accent4">
                  <a:alpha val="80000"/>
                </a:schemeClr>
              </a:gs>
              <a:gs pos="100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74250" y="627728"/>
            <a:ext cx="4355593" cy="8104092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1000">
                <a:schemeClr val="accent2">
                  <a:alpha val="43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"/>
            <a:ext cx="5638801" cy="6886827"/>
          </a:xfrm>
          <a:prstGeom prst="rect">
            <a:avLst/>
          </a:prstGeom>
          <a:gradFill>
            <a:gsLst>
              <a:gs pos="49000">
                <a:schemeClr val="accent6">
                  <a:lumMod val="75000"/>
                  <a:alpha val="0"/>
                </a:schemeClr>
              </a:gs>
              <a:gs pos="99000">
                <a:schemeClr val="accent6">
                  <a:alpha val="79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Oval 29">
            <a:extLst>
              <a:ext uri="{FF2B5EF4-FFF2-40B4-BE49-F238E27FC236}">
                <a16:creationId xmlns:a16="http://schemas.microsoft.com/office/drawing/2014/main" id="{55993D72-5628-4E5E-BB9F-96066414E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1609180" y="724988"/>
            <a:ext cx="5121259" cy="5458067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13E8B-2BF7-4EBC-AE0B-24DBA6BE16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225" y="1460810"/>
            <a:ext cx="7914049" cy="3569573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Equality and diversity in health and social care-</a:t>
            </a:r>
            <a:br>
              <a:rPr lang="en-GB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800" i="1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health promotion and sustainable health goals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18237-C48A-4F57-BB68-2B8EE645C8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9394" y="5557837"/>
            <a:ext cx="5392495" cy="774517"/>
          </a:xfrm>
        </p:spPr>
        <p:txBody>
          <a:bodyPr anchor="b">
            <a:normAutofit/>
          </a:bodyPr>
          <a:lstStyle/>
          <a:p>
            <a:pPr algn="l"/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1E513-D5F7-4FFA-998C-FBC41D0977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269" r="24826" b="-1"/>
          <a:stretch/>
        </p:blipFill>
        <p:spPr>
          <a:xfrm>
            <a:off x="8086167" y="28836"/>
            <a:ext cx="40998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831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4">
                  <a:alpha val="61000"/>
                </a:schemeClr>
              </a:gs>
              <a:gs pos="100000">
                <a:schemeClr val="accent5">
                  <a:alpha val="89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5333145" y="0"/>
            <a:ext cx="6858855" cy="6857572"/>
          </a:xfrm>
          <a:prstGeom prst="rect">
            <a:avLst/>
          </a:prstGeom>
          <a:gradFill>
            <a:gsLst>
              <a:gs pos="8000">
                <a:schemeClr val="accent6">
                  <a:alpha val="11000"/>
                </a:schemeClr>
              </a:gs>
              <a:gs pos="100000">
                <a:schemeClr val="accent4">
                  <a:alpha val="70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7945" y="-1686055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673E2-1AA3-4347-BE55-3A4115CF9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818" y="2195450"/>
            <a:ext cx="5652654" cy="1539662"/>
          </a:xfrm>
        </p:spPr>
        <p:txBody>
          <a:bodyPr anchor="b">
            <a:normAutofit/>
          </a:bodyPr>
          <a:lstStyle/>
          <a:p>
            <a:pPr algn="r"/>
            <a:r>
              <a:rPr lang="en-GB" sz="32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Aim &amp;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ADF0FA-17CE-4460-960A-072CEA5E6A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0450662"/>
              </p:ext>
            </p:extLst>
          </p:nvPr>
        </p:nvGraphicFramePr>
        <p:xfrm>
          <a:off x="344384" y="157871"/>
          <a:ext cx="11699980" cy="6587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0911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67870-A8DB-4354-9FA5-882B7A85A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0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contents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888B82-E785-4FF9-960E-B766CEDEF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1368" y="600075"/>
            <a:ext cx="7026664" cy="5886450"/>
          </a:xfrm>
        </p:spPr>
        <p:txBody>
          <a:bodyPr>
            <a:normAutofit/>
          </a:bodyPr>
          <a:lstStyle/>
          <a:p>
            <a:pPr lvl="0"/>
            <a:r>
              <a:rPr lang="en-US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Define</a:t>
            </a:r>
            <a:r>
              <a:rPr lang="en-US" b="0" baseline="0" dirty="0">
                <a:latin typeface="Calibri Light" panose="020F0302020204030204" pitchFamily="34" charset="0"/>
                <a:cs typeface="Calibri Light" panose="020F0302020204030204" pitchFamily="34" charset="0"/>
              </a:rPr>
              <a:t> equality and diversity: legislation: background.</a:t>
            </a:r>
            <a:endParaRPr lang="en-US" b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lvl="0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Key terms: prejudiced: stereotype: discrimination.</a:t>
            </a:r>
          </a:p>
          <a:p>
            <a:pPr lvl="0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Bias: implicit: explicit.</a:t>
            </a:r>
          </a:p>
          <a:p>
            <a:pPr lvl="0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Implicit</a:t>
            </a:r>
            <a:r>
              <a:rPr lang="en-US" baseline="0" dirty="0">
                <a:latin typeface="Calibri Light" panose="020F0302020204030204" pitchFamily="34" charset="0"/>
                <a:cs typeface="Calibri Light" panose="020F0302020204030204" pitchFamily="34" charset="0"/>
              </a:rPr>
              <a:t> bias in healthcare delivery.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lvl="0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Socioeconomics</a:t>
            </a:r>
            <a:r>
              <a:rPr lang="en-US" baseline="0" dirty="0">
                <a:latin typeface="Calibri Light" panose="020F0302020204030204" pitchFamily="34" charset="0"/>
                <a:cs typeface="Calibri Light" panose="020F0302020204030204" pitchFamily="34" charset="0"/>
              </a:rPr>
              <a:t> and health/ treatment/ care.</a:t>
            </a:r>
          </a:p>
          <a:p>
            <a:pPr marL="0" lvl="0" indent="0">
              <a:buNone/>
            </a:pP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lvl="0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Part2: key concepts of the health promotion models.</a:t>
            </a:r>
          </a:p>
          <a:p>
            <a:pPr lvl="0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Supporting legislation.</a:t>
            </a:r>
          </a:p>
          <a:p>
            <a:pPr lvl="0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Participation and engagement process of individuals.</a:t>
            </a:r>
          </a:p>
          <a:p>
            <a:pPr lvl="0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Healthcare professionals role and responsibility to promote sustainable equality, diversity and health.</a:t>
            </a:r>
          </a:p>
          <a:p>
            <a:pPr lvl="0"/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lvl="0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985691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8A22513-307E-4203-BEFF-5BBBFAFDD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11F11-4937-44F9-B733-211517A2D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9076" y="-431"/>
            <a:ext cx="11742924" cy="6858427"/>
          </a:xfrm>
          <a:prstGeom prst="rect">
            <a:avLst/>
          </a:prstGeom>
          <a:gradFill>
            <a:gsLst>
              <a:gs pos="2000">
                <a:schemeClr val="accent5">
                  <a:alpha val="17000"/>
                </a:schemeClr>
              </a:gs>
              <a:gs pos="100000">
                <a:schemeClr val="accent6">
                  <a:lumMod val="75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CF7BA0D-619B-4BA4-AF41-9F99DE301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9076" y="-429"/>
            <a:ext cx="11742924" cy="6400800"/>
          </a:xfrm>
          <a:prstGeom prst="rect">
            <a:avLst/>
          </a:prstGeom>
          <a:gradFill>
            <a:gsLst>
              <a:gs pos="0">
                <a:schemeClr val="accent5">
                  <a:alpha val="76000"/>
                </a:schemeClr>
              </a:gs>
              <a:gs pos="100000">
                <a:schemeClr val="accent2">
                  <a:lumMod val="20000"/>
                  <a:lumOff val="80000"/>
                  <a:alpha val="1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20A1EE3-9DEB-45B0-A9FA-080457925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2648"/>
            <a:ext cx="11742924" cy="6870648"/>
          </a:xfrm>
          <a:prstGeom prst="rect">
            <a:avLst/>
          </a:prstGeom>
          <a:gradFill>
            <a:gsLst>
              <a:gs pos="37000">
                <a:schemeClr val="accent5">
                  <a:lumMod val="60000"/>
                  <a:lumOff val="40000"/>
                  <a:alpha val="25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39513AF-ACB9-491F-AB2C-AA27171C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8860813" cy="6857572"/>
          </a:xfrm>
          <a:prstGeom prst="rect">
            <a:avLst/>
          </a:prstGeom>
          <a:gradFill>
            <a:gsLst>
              <a:gs pos="6000">
                <a:schemeClr val="accent2">
                  <a:alpha val="88000"/>
                </a:schemeClr>
              </a:gs>
              <a:gs pos="100000">
                <a:schemeClr val="accent6">
                  <a:lumMod val="75000"/>
                  <a:alpha val="66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5F36B92-14BC-4E12-8F9A-737EFED6C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33214">
            <a:off x="5243949" y="-200984"/>
            <a:ext cx="6022658" cy="6022658"/>
          </a:xfrm>
          <a:custGeom>
            <a:avLst/>
            <a:gdLst>
              <a:gd name="connsiteX0" fmla="*/ 5757156 w 6022658"/>
              <a:gd name="connsiteY0" fmla="*/ 4243377 h 6022658"/>
              <a:gd name="connsiteX1" fmla="*/ 4298301 w 6022658"/>
              <a:gd name="connsiteY1" fmla="*/ 5730698 h 6022658"/>
              <a:gd name="connsiteX2" fmla="*/ 4183474 w 6022658"/>
              <a:gd name="connsiteY2" fmla="*/ 5786013 h 6022658"/>
              <a:gd name="connsiteX3" fmla="*/ 3011329 w 6022658"/>
              <a:gd name="connsiteY3" fmla="*/ 6022658 h 6022658"/>
              <a:gd name="connsiteX4" fmla="*/ 0 w 6022658"/>
              <a:gd name="connsiteY4" fmla="*/ 3011329 h 6022658"/>
              <a:gd name="connsiteX5" fmla="*/ 3011329 w 6022658"/>
              <a:gd name="connsiteY5" fmla="*/ 0 h 6022658"/>
              <a:gd name="connsiteX6" fmla="*/ 6022658 w 6022658"/>
              <a:gd name="connsiteY6" fmla="*/ 3011329 h 6022658"/>
              <a:gd name="connsiteX7" fmla="*/ 5786013 w 6022658"/>
              <a:gd name="connsiteY7" fmla="*/ 4183474 h 6022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22658" h="6022658">
                <a:moveTo>
                  <a:pt x="5757156" y="4243377"/>
                </a:moveTo>
                <a:lnTo>
                  <a:pt x="4298301" y="5730698"/>
                </a:lnTo>
                <a:lnTo>
                  <a:pt x="4183474" y="5786013"/>
                </a:lnTo>
                <a:cubicBezTo>
                  <a:pt x="3823203" y="5938395"/>
                  <a:pt x="3427106" y="6022658"/>
                  <a:pt x="3011329" y="6022658"/>
                </a:cubicBezTo>
                <a:cubicBezTo>
                  <a:pt x="1348218" y="6022658"/>
                  <a:pt x="0" y="4674440"/>
                  <a:pt x="0" y="3011329"/>
                </a:cubicBezTo>
                <a:cubicBezTo>
                  <a:pt x="0" y="1348218"/>
                  <a:pt x="1348218" y="0"/>
                  <a:pt x="3011329" y="0"/>
                </a:cubicBezTo>
                <a:cubicBezTo>
                  <a:pt x="4674440" y="0"/>
                  <a:pt x="6022658" y="1348218"/>
                  <a:pt x="6022658" y="3011329"/>
                </a:cubicBezTo>
                <a:cubicBezTo>
                  <a:pt x="6022658" y="3427107"/>
                  <a:pt x="5938394" y="3823204"/>
                  <a:pt x="5786013" y="4183474"/>
                </a:cubicBezTo>
                <a:close/>
              </a:path>
            </a:pathLst>
          </a:custGeom>
          <a:gradFill>
            <a:gsLst>
              <a:gs pos="21000">
                <a:schemeClr val="accent2">
                  <a:alpha val="0"/>
                </a:schemeClr>
              </a:gs>
              <a:gs pos="85000">
                <a:schemeClr val="accent6">
                  <a:alpha val="13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F71E5-986A-4A3D-9AB9-9992806EA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638" y="1122362"/>
            <a:ext cx="6951109" cy="2842863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4400" spc="750" dirty="0">
                <a:solidFill>
                  <a:schemeClr val="bg1"/>
                </a:solidFill>
              </a:rPr>
              <a:t>What is equality and diversity?</a:t>
            </a:r>
          </a:p>
        </p:txBody>
      </p:sp>
    </p:spTree>
    <p:extLst>
      <p:ext uri="{BB962C8B-B14F-4D97-AF65-F5344CB8AC3E}">
        <p14:creationId xmlns:p14="http://schemas.microsoft.com/office/powerpoint/2010/main" val="627053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70622-B70A-403C-8A5B-6BAEFF63C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Equality and diversity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E68BD-E40B-4F75-88CD-BBC10E39FF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4488" y="546265"/>
            <a:ext cx="7659585" cy="59970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 </a:t>
            </a:r>
            <a:r>
              <a:rPr lang="en-US" sz="2100" b="1" dirty="0"/>
              <a:t>Equality</a:t>
            </a:r>
            <a:r>
              <a:rPr lang="en-US" sz="2100" dirty="0"/>
              <a:t> of opportunity is about ensuring everybody has an equal chance to take up opportunities and also to make full use of the opportunities on offer and to fulfil their potential.</a:t>
            </a:r>
          </a:p>
          <a:p>
            <a:pPr marL="0" indent="0">
              <a:buNone/>
            </a:pPr>
            <a:endParaRPr lang="en-US" sz="2100" dirty="0"/>
          </a:p>
          <a:p>
            <a:pPr marL="0" indent="0">
              <a:buNone/>
            </a:pPr>
            <a:r>
              <a:rPr lang="en-US" sz="2100" b="1" dirty="0"/>
              <a:t>Diversity</a:t>
            </a:r>
            <a:r>
              <a:rPr lang="en-US" sz="2100" dirty="0"/>
              <a:t> is about taking account of the differences between people and groups of people and placing a positive value on those differences.</a:t>
            </a:r>
          </a:p>
          <a:p>
            <a:pPr marL="0" indent="0">
              <a:buNone/>
            </a:pPr>
            <a:endParaRPr lang="en-US" sz="2100" dirty="0"/>
          </a:p>
          <a:p>
            <a:pPr marL="0" indent="0">
              <a:buNone/>
            </a:pPr>
            <a:r>
              <a:rPr lang="en-US" sz="2100" dirty="0"/>
              <a:t>Improve a persons life chances by ensuring that they can access services, getting the quality needed. (Munro Review- reduce bureaucracy )</a:t>
            </a:r>
          </a:p>
          <a:p>
            <a:pPr marL="0" indent="0">
              <a:buNone/>
            </a:pPr>
            <a:endParaRPr lang="en-US" sz="2100" dirty="0"/>
          </a:p>
          <a:p>
            <a:pPr marL="0" indent="0">
              <a:buNone/>
            </a:pPr>
            <a:r>
              <a:rPr lang="en-US" sz="2100" dirty="0"/>
              <a:t>(Strategic Equality Plan Equality Aims, Objectives &amp; Actions 2020-20)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678747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A21FCE60-ECDB-49B1-A5CA-E834A33FE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1" y="3587283"/>
            <a:ext cx="250197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4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489" y="1757117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F47090-57F6-4F50-B9B1-7C2B1D000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780" y="586855"/>
            <a:ext cx="3131093" cy="3507474"/>
          </a:xfrm>
        </p:spPr>
        <p:txBody>
          <a:bodyPr anchor="b">
            <a:normAutofit/>
          </a:bodyPr>
          <a:lstStyle/>
          <a:p>
            <a:pPr algn="r"/>
            <a:r>
              <a:rPr lang="en-GB" sz="32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Equality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Act 2010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F1AB0-6E71-45B7-97C2-679D9677D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3888" y="331237"/>
            <a:ext cx="7444131" cy="58642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i="0" dirty="0">
                <a:effectLst/>
                <a:latin typeface="Candara" panose="020E0502030303020204" pitchFamily="34" charset="0"/>
              </a:rPr>
              <a:t>The Equality Act 2010 replaced the previous equalities legislation that evolved over the preceding 45 years. It replaced nine statutes</a:t>
            </a:r>
          </a:p>
          <a:p>
            <a:pPr marL="0" indent="0">
              <a:buNone/>
            </a:pPr>
            <a:endParaRPr lang="en-US" sz="1600" i="0" dirty="0">
              <a:effectLst/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en-US" sz="1600" i="0" dirty="0">
              <a:effectLst/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en-US" sz="1600" i="0" dirty="0">
              <a:effectLst/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en-US" sz="1600" b="0" i="0" dirty="0">
              <a:effectLst/>
              <a:latin typeface="Roboto"/>
            </a:endParaRPr>
          </a:p>
          <a:p>
            <a:endParaRPr lang="en-GB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E745D1-48A8-42E5-965A-DA764ED0F0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127" y="1446773"/>
            <a:ext cx="7326351" cy="4748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395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10500-6020-AA16-C032-4EAFC515F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and diversity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C4EBF-4BD8-139C-1943-14A2BA8DE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3267307"/>
            <a:ext cx="10240903" cy="2803811"/>
          </a:xfrm>
        </p:spPr>
        <p:txBody>
          <a:bodyPr>
            <a:normAutofit/>
          </a:bodyPr>
          <a:lstStyle/>
          <a:p>
            <a:r>
              <a:rPr lang="en-GB" sz="2800" dirty="0"/>
              <a:t>Why is this important in health and social care practice?</a:t>
            </a:r>
          </a:p>
        </p:txBody>
      </p:sp>
    </p:spTree>
    <p:extLst>
      <p:ext uri="{BB962C8B-B14F-4D97-AF65-F5344CB8AC3E}">
        <p14:creationId xmlns:p14="http://schemas.microsoft.com/office/powerpoint/2010/main" val="4194646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5">
                  <a:alpha val="35000"/>
                </a:schemeClr>
              </a:gs>
              <a:gs pos="100000">
                <a:schemeClr val="accent6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9FFB8CD7-FFD9-471E-9FF7-0D5CAB8987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68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8C2DE-CD4D-48A1-87F3-829542DE1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25" y="2950387"/>
            <a:ext cx="3077044" cy="3531403"/>
          </a:xfrm>
        </p:spPr>
        <p:txBody>
          <a:bodyPr vert="horz" lIns="0" tIns="0" rIns="0" bIns="0" rtlCol="0" anchor="t">
            <a:normAutofit/>
          </a:bodyPr>
          <a:lstStyle/>
          <a:p>
            <a:pPr algn="r"/>
            <a:r>
              <a:rPr lang="en-US" sz="3200" spc="75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18F03-16A4-4A9C-9633-FF7F8F69A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26" y="525970"/>
            <a:ext cx="2937753" cy="1600225"/>
          </a:xfrm>
        </p:spPr>
        <p:txBody>
          <a:bodyPr vert="horz" lIns="0" tIns="0" rIns="0" bIns="0" rtlCol="0" anchor="b">
            <a:normAutofit/>
          </a:bodyPr>
          <a:lstStyle/>
          <a:p>
            <a:pPr marL="0" indent="0" algn="r">
              <a:lnSpc>
                <a:spcPct val="150000"/>
              </a:lnSpc>
              <a:buNone/>
            </a:pPr>
            <a:r>
              <a:rPr lang="en-US" sz="1200" b="1" cap="all" spc="600" dirty="0">
                <a:solidFill>
                  <a:schemeClr val="bg1"/>
                </a:solidFill>
              </a:rPr>
              <a:t>Lets be honest!?</a:t>
            </a:r>
          </a:p>
        </p:txBody>
      </p:sp>
    </p:spTree>
    <p:extLst>
      <p:ext uri="{BB962C8B-B14F-4D97-AF65-F5344CB8AC3E}">
        <p14:creationId xmlns:p14="http://schemas.microsoft.com/office/powerpoint/2010/main" val="1337510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3">
            <a:extLst>
              <a:ext uri="{FF2B5EF4-FFF2-40B4-BE49-F238E27FC236}">
                <a16:creationId xmlns:a16="http://schemas.microsoft.com/office/drawing/2014/main" id="{4643CFF5-3073-44B6-9A56-4CAF096F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2C648F-A42E-4AD4-B120-6A5245BCC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-38144"/>
            <a:ext cx="5868785" cy="1556724"/>
          </a:xfrm>
        </p:spPr>
        <p:txBody>
          <a:bodyPr anchor="b">
            <a:normAutofit/>
          </a:bodyPr>
          <a:lstStyle/>
          <a:p>
            <a:r>
              <a:rPr lang="en-GB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bias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4C4E3-D0A9-40A0-A308-3CA781C53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215" y="1986837"/>
            <a:ext cx="5868785" cy="366459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Explicit</a:t>
            </a:r>
            <a:r>
              <a:rPr lang="en-GB" sz="2400" dirty="0"/>
              <a:t>- conscious bias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Implicit</a:t>
            </a:r>
            <a:r>
              <a:rPr lang="en-GB" sz="2400" dirty="0"/>
              <a:t>- </a:t>
            </a:r>
            <a:r>
              <a:rPr lang="en-GB" sz="2400" dirty="0" err="1"/>
              <a:t>unconsious</a:t>
            </a:r>
            <a:r>
              <a:rPr lang="en-GB" sz="2400" dirty="0"/>
              <a:t> bias</a:t>
            </a:r>
          </a:p>
          <a:p>
            <a:endParaRPr lang="en-GB" sz="2400" dirty="0"/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https://youtu.be/rbe5D3Yh43o</a:t>
            </a:r>
          </a:p>
          <a:p>
            <a:endParaRPr lang="en-GB" sz="1600" dirty="0"/>
          </a:p>
        </p:txBody>
      </p:sp>
      <p:pic>
        <p:nvPicPr>
          <p:cNvPr id="9" name="Picture 8" descr="Why we do something, and don’t do the other?&#10;ActionBehavior&#10;Behavior&#10;Intention&#10;Personal&#10;Attitude&#10;Subjective&#10;Norms&#10;Beliefs&#10;...">
            <a:extLst>
              <a:ext uri="{FF2B5EF4-FFF2-40B4-BE49-F238E27FC236}">
                <a16:creationId xmlns:a16="http://schemas.microsoft.com/office/drawing/2014/main" id="{03EBB137-861F-43F8-A376-9F52E7A70EB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0647" y="417303"/>
            <a:ext cx="7458075" cy="5443538"/>
          </a:xfrm>
          <a:prstGeom prst="rect">
            <a:avLst/>
          </a:prstGeom>
          <a:noFill/>
        </p:spPr>
      </p:pic>
      <p:sp>
        <p:nvSpPr>
          <p:cNvPr id="41" name="Rectangle 35">
            <a:extLst>
              <a:ext uri="{FF2B5EF4-FFF2-40B4-BE49-F238E27FC236}">
                <a16:creationId xmlns:a16="http://schemas.microsoft.com/office/drawing/2014/main" id="{955DEFE8-24AF-47F7-B020-D4D76ABA1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391868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2" name="Rectangle 37">
            <a:extLst>
              <a:ext uri="{FF2B5EF4-FFF2-40B4-BE49-F238E27FC236}">
                <a16:creationId xmlns:a16="http://schemas.microsoft.com/office/drawing/2014/main" id="{6EAE3873-25FC-4346-B1D5-82E5F9D95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39186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7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A4C119-27FC-458F-AB3F-1B36F3A91F8D}"/>
              </a:ext>
            </a:extLst>
          </p:cNvPr>
          <p:cNvSpPr txBox="1"/>
          <p:nvPr/>
        </p:nvSpPr>
        <p:spPr>
          <a:xfrm>
            <a:off x="427511" y="5272644"/>
            <a:ext cx="1144781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Sinn (2016), </a:t>
            </a:r>
            <a:r>
              <a:rPr lang="en-GB" sz="1400" i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Theoretical Perspectives: Social  Constructionism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</a:p>
          <a:p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1400" dirty="0">
                <a:solidFill>
                  <a:srgbClr val="00B050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400" dirty="0"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Foucault (1926-84)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24741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B26CC7-B010-4BBA-AC04-363BF3D10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GB" sz="25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Implicit bias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45DB4-5A60-4DBA-82DD-03ED60CCB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5763" y="3768626"/>
            <a:ext cx="5422477" cy="3449598"/>
          </a:xfrm>
        </p:spPr>
        <p:txBody>
          <a:bodyPr>
            <a:normAutofit fontScale="9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Barriers  created by cultural differences include: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Language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Health literacy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Cultural assumptions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</a:t>
            </a:r>
          </a:p>
          <a:p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95C465-73A0-463D-9A54-5883CEB84B7C}"/>
              </a:ext>
            </a:extLst>
          </p:cNvPr>
          <p:cNvSpPr txBox="1"/>
          <p:nvPr/>
        </p:nvSpPr>
        <p:spPr>
          <a:xfrm>
            <a:off x="4204360" y="812010"/>
            <a:ext cx="78970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Stereotyping can interfere with clinical assessment, decision making and relationships with  service users</a:t>
            </a:r>
          </a:p>
          <a:p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Healthcare professionals are more likely to rely on automatic responses due to their environment, what might this mean?</a:t>
            </a:r>
          </a:p>
          <a:p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1332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21FCE60-ECDB-49B1-A5CA-E834A33FE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1" y="3587283"/>
            <a:ext cx="250197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4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489" y="1757117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67710-5699-4206-94F4-D83CDD03E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780" y="586855"/>
            <a:ext cx="3131093" cy="3507474"/>
          </a:xfrm>
        </p:spPr>
        <p:txBody>
          <a:bodyPr anchor="b">
            <a:normAutofit/>
          </a:bodyPr>
          <a:lstStyle/>
          <a:p>
            <a:pPr algn="r"/>
            <a:r>
              <a:rPr lang="en-GB" sz="180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Socioeconomics and treatment</a:t>
            </a:r>
            <a:br>
              <a:rPr lang="en-GB" sz="180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180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/care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FF008-A4B7-4835-9A4F-13D783F46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694" y="833536"/>
            <a:ext cx="5817211" cy="157715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600" dirty="0"/>
              <a:t>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The </a:t>
            </a:r>
            <a:r>
              <a:rPr kumimoji="0" lang="en-GB" sz="9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quality of care </a:t>
            </a:r>
            <a:r>
              <a:rPr kumimoji="0" lang="en-GB" sz="9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can maybe </a:t>
            </a:r>
            <a:r>
              <a:rPr kumimoji="0" lang="en-GB" sz="9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determined</a:t>
            </a:r>
            <a:r>
              <a:rPr kumimoji="0" lang="en-GB" sz="9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in part by their </a:t>
            </a:r>
            <a:r>
              <a:rPr kumimoji="0" lang="en-GB" sz="9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social group </a:t>
            </a:r>
            <a:r>
              <a:rPr kumimoji="0" lang="en-GB" sz="9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and those </a:t>
            </a:r>
            <a:r>
              <a:rPr kumimoji="0" lang="en-GB" sz="9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associations</a:t>
            </a:r>
            <a:r>
              <a:rPr kumimoji="0" lang="en-GB" sz="9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- consider the distribution of  medical conditions?</a:t>
            </a:r>
          </a:p>
          <a:p>
            <a:pPr marL="0" indent="0">
              <a:buNone/>
            </a:pPr>
            <a:endParaRPr lang="en-GB" sz="9600" dirty="0"/>
          </a:p>
          <a:p>
            <a:pPr marL="0" indent="0">
              <a:buNone/>
            </a:pPr>
            <a:r>
              <a:rPr lang="en-GB" sz="1600" dirty="0"/>
              <a:t>I</a:t>
            </a:r>
          </a:p>
          <a:p>
            <a:pPr marL="0" indent="0">
              <a:buNone/>
            </a:pPr>
            <a:r>
              <a:rPr lang="en-GB" sz="1600" dirty="0"/>
              <a:t>K</a:t>
            </a:r>
          </a:p>
          <a:p>
            <a:pPr marL="0" indent="0">
              <a:buNone/>
            </a:pPr>
            <a:r>
              <a:rPr lang="en-GB" sz="1600" dirty="0"/>
              <a:t>REF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F7C39AC9-DD28-4AAE-A4BD-027CA0FC5A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64530" y="2553195"/>
            <a:ext cx="4975761" cy="3841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936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3F794D0-2982-490E-88DA-93D489750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Red toy person in front of two lines of white figures">
            <a:extLst>
              <a:ext uri="{FF2B5EF4-FFF2-40B4-BE49-F238E27FC236}">
                <a16:creationId xmlns:a16="http://schemas.microsoft.com/office/drawing/2014/main" id="{166BFD54-D4A7-E3BC-B3CA-8ED7949FA4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449"/>
          <a:stretch/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AFD24A3D-F07A-44A9-BE55-5576292E1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5071729"/>
            <a:ext cx="12192003" cy="1786490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04441C9-FD2D-4031-B5C5-67478196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5071729"/>
            <a:ext cx="8153401" cy="178626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1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D9D3989-3E00-4727-914E-959DFE8FA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6701" y="5071730"/>
            <a:ext cx="8115300" cy="1334505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538E4E5-4047-480A-BB9B-9AB54E86D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3120189" y="3385221"/>
            <a:ext cx="2497963" cy="4087997"/>
          </a:xfrm>
          <a:custGeom>
            <a:avLst/>
            <a:gdLst>
              <a:gd name="connsiteX0" fmla="*/ 2671045 w 2671045"/>
              <a:gd name="connsiteY0" fmla="*/ 8492 h 4371251"/>
              <a:gd name="connsiteX1" fmla="*/ 840176 w 2671045"/>
              <a:gd name="connsiteY1" fmla="*/ 4371251 h 4371251"/>
              <a:gd name="connsiteX2" fmla="*/ 650202 w 2671045"/>
              <a:gd name="connsiteY2" fmla="*/ 4185755 h 4371251"/>
              <a:gd name="connsiteX3" fmla="*/ 0 w 2671045"/>
              <a:gd name="connsiteY3" fmla="*/ 2502877 h 4371251"/>
              <a:gd name="connsiteX4" fmla="*/ 2502877 w 2671045"/>
              <a:gd name="connsiteY4" fmla="*/ 0 h 4371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71045" h="4371251">
                <a:moveTo>
                  <a:pt x="2671045" y="8492"/>
                </a:moveTo>
                <a:lnTo>
                  <a:pt x="840176" y="4371251"/>
                </a:lnTo>
                <a:lnTo>
                  <a:pt x="650202" y="4185755"/>
                </a:lnTo>
                <a:cubicBezTo>
                  <a:pt x="246220" y="3741276"/>
                  <a:pt x="0" y="315083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A0C0D-6CEA-43D1-9922-0916C75C2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157" y="5271715"/>
            <a:ext cx="10145864" cy="715617"/>
          </a:xfrm>
        </p:spPr>
        <p:txBody>
          <a:bodyPr vert="horz" lIns="0" tIns="0" rIns="0" bIns="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spc="750">
                <a:solidFill>
                  <a:schemeClr val="bg1"/>
                </a:solidFill>
              </a:rPr>
              <a:t>Consequences of bad practice? </a:t>
            </a:r>
          </a:p>
        </p:txBody>
      </p:sp>
    </p:spTree>
    <p:extLst>
      <p:ext uri="{BB962C8B-B14F-4D97-AF65-F5344CB8AC3E}">
        <p14:creationId xmlns:p14="http://schemas.microsoft.com/office/powerpoint/2010/main" val="3849710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9E497-1527-1088-7711-7EA239EA2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en-GB" sz="3200">
                <a:solidFill>
                  <a:schemeClr val="bg1"/>
                </a:solidFill>
              </a:rPr>
              <a:t>Poor practice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8D6126-93CE-7561-9CAC-9CF25D93B9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3217164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38139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B8469F-1F45-47C3-8C00-677D81260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GB" sz="3200">
                <a:solidFill>
                  <a:schemeClr val="bg1"/>
                </a:solidFill>
              </a:rPr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667AB-637C-4817-A4E2-1504FD8A8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409" y="1028701"/>
            <a:ext cx="6273972" cy="551497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Discussed and defined equality and diversity in healthcare </a:t>
            </a:r>
          </a:p>
          <a:p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We discussed the process of discrimination in healthcare</a:t>
            </a:r>
          </a:p>
          <a:p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We identified and discussed the link between the determinants of health, equality, diversity, health treatment and care</a:t>
            </a:r>
          </a:p>
          <a:p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We identified the consequences of poor equality and diversity practice in health and </a:t>
            </a:r>
            <a:r>
              <a:rPr lang="en-GB" sz="2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socialcare</a:t>
            </a:r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639938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up of coffee&#10;&#10;Description automatically generated with medium confidence">
            <a:extLst>
              <a:ext uri="{FF2B5EF4-FFF2-40B4-BE49-F238E27FC236}">
                <a16:creationId xmlns:a16="http://schemas.microsoft.com/office/drawing/2014/main" id="{12FB6FFF-042A-CBEF-2E3C-3F6E8C98DB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-6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4F04D94-5D02-443B-801E-0CAC1D4EB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6400372"/>
            <a:ext cx="12192000" cy="456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57DA40C-10B8-4678-8433-AA03ED65E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DA6EB4-CC15-76B2-0173-606C1063E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7082" y="500063"/>
            <a:ext cx="4682899" cy="782722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4000" spc="750" dirty="0">
                <a:solidFill>
                  <a:schemeClr val="bg1"/>
                </a:solidFill>
              </a:rPr>
              <a:t>Break time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FF3D9AA-2746-40BA-A174-3C45EA458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0BF160C-EC5F-45F5-9B8D-197AFA37B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3467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734E53E-4F63-44CB-B70A-5DDFEE05E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3E32D53-FD05-46F1-97E2-C13949F59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" y="1"/>
            <a:ext cx="8110817" cy="6858000"/>
          </a:xfrm>
          <a:prstGeom prst="rect">
            <a:avLst/>
          </a:prstGeom>
          <a:gradFill>
            <a:gsLst>
              <a:gs pos="300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DA9E872-DB12-4A7B-A151-052FA0773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26408" y="-626408"/>
            <a:ext cx="6858002" cy="8110817"/>
          </a:xfrm>
          <a:prstGeom prst="rect">
            <a:avLst/>
          </a:prstGeom>
          <a:gradFill>
            <a:gsLst>
              <a:gs pos="11000">
                <a:schemeClr val="accent2">
                  <a:alpha val="63000"/>
                </a:schemeClr>
              </a:gs>
              <a:gs pos="99000">
                <a:schemeClr val="accent4"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B984CFC-8941-41C1-9730-F447E13EB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877393" y="-1877393"/>
            <a:ext cx="4356024" cy="8110814"/>
          </a:xfrm>
          <a:prstGeom prst="rect">
            <a:avLst/>
          </a:prstGeom>
          <a:gradFill>
            <a:gsLst>
              <a:gs pos="0">
                <a:schemeClr val="accent4">
                  <a:lumMod val="60000"/>
                  <a:lumOff val="40000"/>
                  <a:alpha val="26000"/>
                </a:schemeClr>
              </a:gs>
              <a:gs pos="92000">
                <a:schemeClr val="accent5">
                  <a:alpha val="33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3185161-AC26-4077-A972-6C3306B24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39" y="447866"/>
            <a:ext cx="6805130" cy="5909388"/>
          </a:xfrm>
          <a:prstGeom prst="rect">
            <a:avLst/>
          </a:prstGeom>
          <a:gradFill>
            <a:gsLst>
              <a:gs pos="38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5">
                  <a:alpha val="4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39B0F207-7872-4A1E-BCCD-EBF4B8A6A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174217">
            <a:off x="2279676" y="127786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alpha val="0"/>
                </a:schemeClr>
              </a:gs>
              <a:gs pos="85000">
                <a:schemeClr val="accent6">
                  <a:lumMod val="60000"/>
                  <a:lumOff val="40000"/>
                  <a:alpha val="23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4BA21-EA0D-4AD9-9D14-32F624ACD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3164" y="866123"/>
            <a:ext cx="6567054" cy="2562877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4000" spc="75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Part 2: health promotion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633AF-D7DD-4833-B566-B63B06A31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7319" y="3962747"/>
            <a:ext cx="813499" cy="1259401"/>
          </a:xfrm>
        </p:spPr>
        <p:txBody>
          <a:bodyPr vert="horz" lIns="0" tIns="0" rIns="0" bIns="0" rtlCol="0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9600" b="1" cap="all" spc="600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24" name="Graphic 23" descr="Connections">
            <a:extLst>
              <a:ext uri="{FF2B5EF4-FFF2-40B4-BE49-F238E27FC236}">
                <a16:creationId xmlns:a16="http://schemas.microsoft.com/office/drawing/2014/main" id="{46F28EE9-E463-4BBD-AF95-68F83C760A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07147" y="1865173"/>
            <a:ext cx="3127653" cy="3127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6298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E4366C-6926-4182-A8C2-776890905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Calibri Light" panose="020F0302020204030204" pitchFamily="34" charset="0"/>
                <a:cs typeface="Calibri Light" panose="020F0302020204030204" pitchFamily="34" charset="0"/>
              </a:rPr>
              <a:t>Health promotion: key </a:t>
            </a:r>
            <a:br>
              <a:rPr lang="en-GB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>
                <a:latin typeface="Calibri Light" panose="020F0302020204030204" pitchFamily="34" charset="0"/>
                <a:cs typeface="Calibri Light" panose="020F0302020204030204" pitchFamily="34" charset="0"/>
              </a:rPr>
              <a:t>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38162-567F-4F6B-956A-27A8FCF0D9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463" y="2200275"/>
            <a:ext cx="6843712" cy="4186500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Health promotion </a:t>
            </a: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is the process of </a:t>
            </a:r>
            <a:r>
              <a:rPr lang="en-GB" sz="2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enabling people </a:t>
            </a: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to increase </a:t>
            </a:r>
            <a:r>
              <a:rPr lang="en-GB" sz="2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control</a:t>
            </a: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 over, and to </a:t>
            </a:r>
            <a:r>
              <a:rPr lang="en-GB" sz="2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improve</a:t>
            </a: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, their </a:t>
            </a:r>
            <a:r>
              <a:rPr lang="en-GB" sz="2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health</a:t>
            </a: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. </a:t>
            </a: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endParaRPr lang="en-GB" sz="2400" dirty="0"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To reach a state of </a:t>
            </a:r>
            <a:r>
              <a:rPr lang="en-GB" sz="2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complete physical, mental and social well-being</a:t>
            </a: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, an individual or group must be able to </a:t>
            </a:r>
            <a:r>
              <a:rPr lang="en-GB" sz="2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identify and to realize aspirations</a:t>
            </a: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, to satisfy </a:t>
            </a:r>
            <a:r>
              <a:rPr lang="en-GB" sz="2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needs</a:t>
            </a: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, and to </a:t>
            </a:r>
            <a:r>
              <a:rPr lang="en-GB" sz="2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change</a:t>
            </a: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 or cope with the </a:t>
            </a:r>
            <a:r>
              <a:rPr lang="en-GB" sz="2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environment</a:t>
            </a: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.</a:t>
            </a: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endParaRPr lang="en-GB" sz="2400" dirty="0"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 Health is, therefore, seen as a </a:t>
            </a:r>
            <a:r>
              <a:rPr lang="en-GB" sz="2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resource for everyday life</a:t>
            </a:r>
            <a:r>
              <a:rPr lang="en-GB" sz="2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, not the objective of living.</a:t>
            </a: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endParaRPr lang="en-GB" sz="2400" dirty="0"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500" dirty="0"/>
          </a:p>
        </p:txBody>
      </p:sp>
      <p:pic>
        <p:nvPicPr>
          <p:cNvPr id="20" name="Graphic 19" descr="Stethoscope">
            <a:extLst>
              <a:ext uri="{FF2B5EF4-FFF2-40B4-BE49-F238E27FC236}">
                <a16:creationId xmlns:a16="http://schemas.microsoft.com/office/drawing/2014/main" id="{4D2DBD93-BB0B-AB70-1364-7032C82DF0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4639" y="648307"/>
            <a:ext cx="5090161" cy="5090161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1038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3E1610-532A-46D6-9B14-4E0C7A940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en-GB" sz="3000">
                <a:solidFill>
                  <a:schemeClr val="bg1"/>
                </a:solidFill>
              </a:rPr>
              <a:t>Health promotion key concepts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56C44159-9B9F-A85F-1A69-3ADBE19AF9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0096967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91811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7424B74-5256-44C3-AD1B-5372D1814B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0562" y="1028702"/>
            <a:ext cx="7272337" cy="48434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As a</a:t>
            </a:r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model of health promotion 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it is useful for </a:t>
            </a:r>
          </a:p>
          <a:p>
            <a:pPr marL="0" indent="0">
              <a:buNone/>
            </a:pPr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promoters 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because it </a:t>
            </a:r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identifies a clear framework</a:t>
            </a:r>
          </a:p>
          <a:p>
            <a:pPr marL="0" indent="0">
              <a:buNone/>
            </a:pP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for deciding a  </a:t>
            </a:r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strategy 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and reminds the promoter the</a:t>
            </a:r>
          </a:p>
          <a:p>
            <a:pPr marL="0" indent="0">
              <a:buNone/>
            </a:pPr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choice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is influenced by </a:t>
            </a:r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social and political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perspective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Naidoo and Wills (2000)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40EA9E-4C09-4BD5-BD26-EFE16565C12D}"/>
              </a:ext>
            </a:extLst>
          </p:cNvPr>
          <p:cNvSpPr txBox="1"/>
          <p:nvPr/>
        </p:nvSpPr>
        <p:spPr>
          <a:xfrm>
            <a:off x="614363" y="2543175"/>
            <a:ext cx="29003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MODEL OF HEALTH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   PROMOTION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248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4F7A70-C9F5-4F2C-A101-2D766B98F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213" y="1285077"/>
            <a:ext cx="11244262" cy="5115722"/>
          </a:xfrm>
        </p:spPr>
        <p:txBody>
          <a:bodyPr vert="horz" lIns="0" tIns="0" rIns="0" bIns="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The Health Promotion Model makes four assumptions:</a:t>
            </a: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1-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Individuals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seek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to actively regulate their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own behavior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.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2- Individuals, in all their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biopsychosocial complexity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, interact with the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environment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,  progressively transforming the environment as well as being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transformed over time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.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3- Health professionals, such as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nurses and care professionals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, constitute a part of the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interpersonal environment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,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which exerts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influence on people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through their life span.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4-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Self-initiated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reconfiguration of the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person-environment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interactive patterns is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essential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to changing behavior.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83838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endParaRPr lang="en-US" sz="2000" spc="7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4349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5D438-3278-4DA7-91EF-02F2ADCD1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71488"/>
            <a:ext cx="10240903" cy="1233488"/>
          </a:xfrm>
        </p:spPr>
        <p:txBody>
          <a:bodyPr/>
          <a:lstStyle/>
          <a:p>
            <a:r>
              <a:rPr lang="en-GB">
                <a:latin typeface="Calibri Light" panose="020F0302020204030204" pitchFamily="34" charset="0"/>
                <a:cs typeface="Calibri Light" panose="020F0302020204030204" pitchFamily="34" charset="0"/>
              </a:rPr>
              <a:t>Remember the process of implicit and explicit bias?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4" name="Content Placeholder 3" descr="Why we do something, and don’t do the other?&#10;ActionBehavior&#10;Behavior&#10;Intention&#10;Personal&#10;Attitude&#10;Subjective&#10;Norms&#10;Beliefs&#10;...">
            <a:extLst>
              <a:ext uri="{FF2B5EF4-FFF2-40B4-BE49-F238E27FC236}">
                <a16:creationId xmlns:a16="http://schemas.microsoft.com/office/drawing/2014/main" id="{95529DA3-F674-407C-AB27-ED5220A5F66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8863" y="1704977"/>
            <a:ext cx="7915275" cy="46815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63712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87FDDCF-C300-4618-BBC4-568DDFD9E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98393-FADE-49F9-967A-AF6D7B82A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313" y="5209051"/>
            <a:ext cx="9899374" cy="940904"/>
          </a:xfrm>
        </p:spPr>
        <p:txBody>
          <a:bodyPr vert="horz" lIns="0" tIns="0" rIns="0" bIns="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spc="750" dirty="0"/>
              <a:t>Health Action Model: tones &amp; Tilford (1994)</a:t>
            </a:r>
          </a:p>
        </p:txBody>
      </p:sp>
      <p:pic>
        <p:nvPicPr>
          <p:cNvPr id="4" name="Content Placeholder 3" descr="Health Promotion- Models">
            <a:extLst>
              <a:ext uri="{FF2B5EF4-FFF2-40B4-BE49-F238E27FC236}">
                <a16:creationId xmlns:a16="http://schemas.microsoft.com/office/drawing/2014/main" id="{F7618E8B-A55A-4F92-A257-0270AF1CC82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28589"/>
            <a:ext cx="5861141" cy="4829618"/>
          </a:xfrm>
          <a:prstGeom prst="rect">
            <a:avLst/>
          </a:prstGeom>
          <a:noFill/>
        </p:spPr>
      </p:pic>
      <p:pic>
        <p:nvPicPr>
          <p:cNvPr id="5" name="Picture 4" descr="Health Promotion- Models">
            <a:extLst>
              <a:ext uri="{FF2B5EF4-FFF2-40B4-BE49-F238E27FC236}">
                <a16:creationId xmlns:a16="http://schemas.microsoft.com/office/drawing/2014/main" id="{72EB5787-F5AC-45F2-BE5C-774E225AE845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29263" y="-1"/>
            <a:ext cx="6472237" cy="5208627"/>
          </a:xfrm>
          <a:prstGeom prst="rect">
            <a:avLst/>
          </a:prstGeom>
          <a:noFill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B1FF4D1-D3A2-46A1-A1DB-84C4A92F6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A6CC515-2CA9-4522-924F-81F6F25FF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6069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4">
                  <a:alpha val="61000"/>
                </a:schemeClr>
              </a:gs>
              <a:gs pos="100000">
                <a:schemeClr val="accent5">
                  <a:alpha val="89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5333145" y="0"/>
            <a:ext cx="6858855" cy="6857572"/>
          </a:xfrm>
          <a:prstGeom prst="rect">
            <a:avLst/>
          </a:prstGeom>
          <a:gradFill>
            <a:gsLst>
              <a:gs pos="8000">
                <a:schemeClr val="accent6">
                  <a:alpha val="11000"/>
                </a:schemeClr>
              </a:gs>
              <a:gs pos="100000">
                <a:schemeClr val="accent4">
                  <a:alpha val="70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7945" y="-1686055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49FE79-15C7-4CC5-AABA-729578CF73DE}"/>
              </a:ext>
            </a:extLst>
          </p:cNvPr>
          <p:cNvSpPr txBox="1"/>
          <p:nvPr/>
        </p:nvSpPr>
        <p:spPr>
          <a:xfrm>
            <a:off x="1785958" y="1241724"/>
            <a:ext cx="815340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Tannahill</a:t>
            </a: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Model of Health Promotion</a:t>
            </a:r>
          </a:p>
          <a:p>
            <a:endParaRPr lang="en-GB" sz="3200" dirty="0"/>
          </a:p>
          <a:p>
            <a:endParaRPr lang="en-GB" dirty="0"/>
          </a:p>
          <a:p>
            <a:r>
              <a:rPr lang="en-GB" sz="28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Downie</a:t>
            </a: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, Fyfe and </a:t>
            </a:r>
            <a:r>
              <a:rPr lang="en-GB" sz="28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Tanahill</a:t>
            </a: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 (1990) defined it as communication activity aimed at enhancing positive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 health and preventing or diminishing ill- health in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individual and groups through influencing the beliefs, attitudes and behaviour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F6A4F3A-7DFD-45D2-925E-A03932F11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207" y="3861949"/>
            <a:ext cx="10240903" cy="395617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225632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84D9C6-49FF-4D4A-AB38-7DFBC432E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292607"/>
            <a:ext cx="10374517" cy="971512"/>
          </a:xfrm>
        </p:spPr>
        <p:txBody>
          <a:bodyPr anchor="ctr">
            <a:normAutofit/>
          </a:bodyPr>
          <a:lstStyle/>
          <a:p>
            <a:r>
              <a:rPr lang="en-GB" sz="3200" dirty="0" err="1">
                <a:solidFill>
                  <a:schemeClr val="bg1"/>
                </a:solidFill>
              </a:rPr>
              <a:t>Tannahills</a:t>
            </a:r>
            <a:r>
              <a:rPr lang="en-GB" sz="3200" dirty="0">
                <a:solidFill>
                  <a:schemeClr val="bg1"/>
                </a:solidFill>
              </a:rPr>
              <a:t> model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7B1CB7D-53FE-4843-8BE0-C6618A03D6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285137"/>
              </p:ext>
            </p:extLst>
          </p:nvPr>
        </p:nvGraphicFramePr>
        <p:xfrm>
          <a:off x="6182779" y="778363"/>
          <a:ext cx="6042976" cy="13894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2" name="Picture 21" descr="Health Promotion- Models">
            <a:extLst>
              <a:ext uri="{FF2B5EF4-FFF2-40B4-BE49-F238E27FC236}">
                <a16:creationId xmlns:a16="http://schemas.microsoft.com/office/drawing/2014/main" id="{A9B45DCC-63B4-48AA-AF72-D3EDCF0A3269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379" y="1600198"/>
            <a:ext cx="7161637" cy="526648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DA67A8-C20D-4578-9AAB-F5599A8371CB}"/>
              </a:ext>
            </a:extLst>
          </p:cNvPr>
          <p:cNvSpPr txBox="1"/>
          <p:nvPr/>
        </p:nvSpPr>
        <p:spPr>
          <a:xfrm>
            <a:off x="7184571" y="5894971"/>
            <a:ext cx="4251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0" i="0" dirty="0" err="1">
                <a:solidFill>
                  <a:srgbClr val="2F2F2F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Tannahill</a:t>
            </a:r>
            <a:r>
              <a:rPr lang="en-GB" sz="1600" b="0" i="0" dirty="0">
                <a:solidFill>
                  <a:srgbClr val="2F2F2F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</a:t>
            </a:r>
            <a:r>
              <a:rPr lang="en-GB" sz="1600" dirty="0">
                <a:solidFill>
                  <a:srgbClr val="2F2F2F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600" b="0" i="0" dirty="0" err="1">
                <a:solidFill>
                  <a:srgbClr val="2F2F2F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Downie</a:t>
            </a:r>
            <a:r>
              <a:rPr lang="en-GB" sz="1600" b="0" i="0" dirty="0">
                <a:solidFill>
                  <a:srgbClr val="2F2F2F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</a:t>
            </a:r>
            <a:r>
              <a:rPr lang="en-GB" sz="1600" dirty="0">
                <a:solidFill>
                  <a:srgbClr val="2F2F2F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Fyfe </a:t>
            </a:r>
            <a:r>
              <a:rPr lang="en-GB" sz="1600" b="0" i="0" dirty="0">
                <a:solidFill>
                  <a:srgbClr val="2F2F2F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(1996</a:t>
            </a:r>
            <a:r>
              <a:rPr lang="en-GB" b="0" i="0" dirty="0">
                <a:solidFill>
                  <a:srgbClr val="2F2F2F"/>
                </a:solidFill>
                <a:effectLst/>
                <a:latin typeface="Open Sans"/>
              </a:rPr>
              <a:t>)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18471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BCFF1867-CA5E-416C-80CB-68BE95CE2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0C2786-1052-4ACD-80EF-AC1D554C3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28701"/>
            <a:ext cx="4372550" cy="2518436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2500" spc="750"/>
              <a:t>Considerations 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EA2F639-83D8-42FB-805A-0AFD485B9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4022220"/>
            <a:ext cx="12192002" cy="28387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8DB4E8D-D68B-4463-A009-8FAB6A115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4022219"/>
            <a:ext cx="8153400" cy="283873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4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C519481-97EE-45EB-B83B-AE5C46F3D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16759"/>
            <a:ext cx="8441142" cy="2389939"/>
          </a:xfrm>
          <a:prstGeom prst="rect">
            <a:avLst/>
          </a:prstGeom>
          <a:gradFill>
            <a:gsLst>
              <a:gs pos="0">
                <a:schemeClr val="accent6">
                  <a:alpha val="43000"/>
                </a:schemeClr>
              </a:gs>
              <a:gs pos="72000">
                <a:schemeClr val="accent5">
                  <a:alpha val="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Content Placeholder 15" descr="Caplan &amp; Holland’s Model&#10;Key features:&#10;• More complex &amp; theoretically driven.&#10;• Attempts to unpick what determines health ...">
            <a:extLst>
              <a:ext uri="{FF2B5EF4-FFF2-40B4-BE49-F238E27FC236}">
                <a16:creationId xmlns:a16="http://schemas.microsoft.com/office/drawing/2014/main" id="{E857DE97-D9F7-45FC-8238-B0E01E6B92D0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44150" y="271463"/>
            <a:ext cx="6447848" cy="61263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3719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21FCE60-ECDB-49B1-A5CA-E834A33FE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1" y="3587283"/>
            <a:ext cx="250197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4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489" y="1757117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092F7-8EAE-41E1-AD23-1C416F52C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30" y="902803"/>
            <a:ext cx="4037074" cy="2350921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2000" spc="750" dirty="0">
                <a:solidFill>
                  <a:schemeClr val="bg1"/>
                </a:solidFill>
              </a:rPr>
              <a:t>Participation</a:t>
            </a:r>
            <a:br>
              <a:rPr lang="en-US" sz="2000" spc="750" dirty="0">
                <a:solidFill>
                  <a:schemeClr val="bg1"/>
                </a:solidFill>
              </a:rPr>
            </a:br>
            <a:br>
              <a:rPr lang="en-US" sz="2000" spc="750" dirty="0">
                <a:solidFill>
                  <a:schemeClr val="bg1"/>
                </a:solidFill>
              </a:rPr>
            </a:br>
            <a:r>
              <a:rPr lang="en-US" sz="2000" spc="750" dirty="0">
                <a:solidFill>
                  <a:schemeClr val="bg1"/>
                </a:solidFill>
              </a:rPr>
              <a:t> and</a:t>
            </a:r>
            <a:br>
              <a:rPr lang="en-US" sz="2000" spc="750" dirty="0">
                <a:solidFill>
                  <a:schemeClr val="bg1"/>
                </a:solidFill>
              </a:rPr>
            </a:br>
            <a:br>
              <a:rPr lang="en-US" sz="2000" spc="750" dirty="0">
                <a:solidFill>
                  <a:schemeClr val="bg1"/>
                </a:solidFill>
              </a:rPr>
            </a:br>
            <a:r>
              <a:rPr lang="en-US" sz="2000" spc="750" dirty="0">
                <a:solidFill>
                  <a:schemeClr val="bg1"/>
                </a:solidFill>
              </a:rPr>
              <a:t> engagement of</a:t>
            </a:r>
            <a:br>
              <a:rPr lang="en-US" sz="2000" spc="750" dirty="0">
                <a:solidFill>
                  <a:schemeClr val="bg1"/>
                </a:solidFill>
              </a:rPr>
            </a:br>
            <a:br>
              <a:rPr lang="en-US" sz="2000" spc="750" dirty="0">
                <a:solidFill>
                  <a:schemeClr val="bg1"/>
                </a:solidFill>
              </a:rPr>
            </a:br>
            <a:r>
              <a:rPr lang="en-US" sz="2000" spc="750" dirty="0">
                <a:solidFill>
                  <a:schemeClr val="bg1"/>
                </a:solidFill>
              </a:rPr>
              <a:t> service user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91DAAAF-EB93-4A1E-AFF6-EE2499D87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372" y="4515170"/>
            <a:ext cx="3222170" cy="1581052"/>
          </a:xfrm>
        </p:spPr>
        <p:txBody>
          <a:bodyPr vert="horz" lIns="0" tIns="0" rIns="0" bIns="0" rtlCol="0">
            <a:noAutofit/>
          </a:bodyPr>
          <a:lstStyle/>
          <a:p>
            <a:pPr marL="0" indent="0">
              <a:buNone/>
            </a:pPr>
            <a:endParaRPr lang="en-US" sz="3200" b="1" cap="all" spc="600" dirty="0"/>
          </a:p>
          <a:p>
            <a:pPr marL="0" indent="0">
              <a:buNone/>
            </a:pPr>
            <a:r>
              <a:rPr lang="en-US" sz="3200" b="1" cap="all" spc="600" dirty="0">
                <a:solidFill>
                  <a:srgbClr val="7030A0"/>
                </a:solidFill>
              </a:rPr>
              <a:t>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42438AB-ABD0-4E90-A65B-A642F6BC0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7460" y="-59378"/>
            <a:ext cx="8632741" cy="6743273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83D4D651-598D-41CC-8178-0CB7EE6D8B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878" y="6281510"/>
            <a:ext cx="863274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Lauria</a:t>
            </a:r>
            <a:r>
              <a:rPr lang="en-US" alt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2020)- 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from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Arnstein's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Ladder: From Citizen Participation to Public Engagement.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06123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DBC8414-BE7E-4B6C-A114-B2C3795C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53806" y="1153804"/>
            <a:ext cx="634620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59574" y="3578975"/>
            <a:ext cx="2502407" cy="4055644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E6E822A-8BCF-432C-83E6-BBE821476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13000">
                <a:schemeClr val="accent4">
                  <a:lumMod val="20000"/>
                  <a:lumOff val="80000"/>
                  <a:alpha val="200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9ABC0-B64F-4E6A-8E17-AE67CB10C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243" y="681317"/>
            <a:ext cx="3236613" cy="3406187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2500" spc="750" dirty="0">
                <a:solidFill>
                  <a:schemeClr val="bg1"/>
                </a:solidFill>
              </a:rPr>
              <a:t>Prevention is key </a:t>
            </a:r>
          </a:p>
        </p:txBody>
      </p:sp>
      <p:pic>
        <p:nvPicPr>
          <p:cNvPr id="4" name="Content Placeholder 3" descr="‘Health promotion is the process of enabling people to increase control over,&#10;and to improve, their health’.&#10; ">
            <a:extLst>
              <a:ext uri="{FF2B5EF4-FFF2-40B4-BE49-F238E27FC236}">
                <a16:creationId xmlns:a16="http://schemas.microsoft.com/office/drawing/2014/main" id="{DBAD69C8-5741-41EC-BF1F-8D0EDE1D88A8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3619" y="727455"/>
            <a:ext cx="7214138" cy="5410603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DE3FB0-2D40-4012-A691-EEE46BD184FD}"/>
              </a:ext>
            </a:extLst>
          </p:cNvPr>
          <p:cNvSpPr txBox="1"/>
          <p:nvPr/>
        </p:nvSpPr>
        <p:spPr>
          <a:xfrm>
            <a:off x="0" y="5144890"/>
            <a:ext cx="4037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https://www.youtube.com/watch?v=m9oHRFM8uVE&amp;feature=youtu.be</a:t>
            </a:r>
          </a:p>
        </p:txBody>
      </p:sp>
    </p:spTree>
    <p:extLst>
      <p:ext uri="{BB962C8B-B14F-4D97-AF65-F5344CB8AC3E}">
        <p14:creationId xmlns:p14="http://schemas.microsoft.com/office/powerpoint/2010/main" val="23123027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C3673-AE76-484A-B65C-D1367C1AD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929386"/>
            <a:ext cx="10240903" cy="123348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HEALTH PROMOTION NEEDS TO BE SMART AND PURE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8BDC4-07FF-44C4-A725-B5ECEE8CB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601827"/>
            <a:ext cx="10240903" cy="395617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SMART</a:t>
            </a:r>
            <a:r>
              <a:rPr lang="en-GB" sz="4000" dirty="0"/>
              <a:t>- </a:t>
            </a:r>
            <a:r>
              <a:rPr lang="en-GB" sz="2800" dirty="0">
                <a:solidFill>
                  <a:srgbClr val="FF0000"/>
                </a:solidFill>
              </a:rPr>
              <a:t>S</a:t>
            </a:r>
            <a:r>
              <a:rPr lang="en-GB" sz="2800" dirty="0"/>
              <a:t>trategic: </a:t>
            </a:r>
            <a:r>
              <a:rPr lang="en-GB" sz="2800" dirty="0">
                <a:solidFill>
                  <a:srgbClr val="FF0000"/>
                </a:solidFill>
              </a:rPr>
              <a:t>M</a:t>
            </a:r>
            <a:r>
              <a:rPr lang="en-GB" sz="2800" dirty="0"/>
              <a:t>otivating: </a:t>
            </a:r>
            <a:r>
              <a:rPr lang="en-GB" sz="2800" dirty="0">
                <a:solidFill>
                  <a:srgbClr val="FF0000"/>
                </a:solidFill>
              </a:rPr>
              <a:t>A</a:t>
            </a:r>
            <a:r>
              <a:rPr lang="en-GB" sz="2800" dirty="0"/>
              <a:t>greed: </a:t>
            </a:r>
            <a:r>
              <a:rPr lang="en-GB" sz="2800" dirty="0">
                <a:solidFill>
                  <a:srgbClr val="FF0000"/>
                </a:solidFill>
              </a:rPr>
              <a:t>R</a:t>
            </a:r>
            <a:r>
              <a:rPr lang="en-GB" sz="2800" dirty="0"/>
              <a:t>ealistic: </a:t>
            </a:r>
            <a:r>
              <a:rPr lang="en-GB" sz="2800" dirty="0">
                <a:solidFill>
                  <a:srgbClr val="FF0000"/>
                </a:solidFill>
              </a:rPr>
              <a:t>T</a:t>
            </a:r>
            <a:r>
              <a:rPr lang="en-GB" sz="2800" dirty="0"/>
              <a:t>imely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PURE</a:t>
            </a:r>
            <a:r>
              <a:rPr lang="en-GB" sz="4000" dirty="0"/>
              <a:t>- </a:t>
            </a:r>
            <a:r>
              <a:rPr lang="en-US" sz="2800" kern="12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sz="2800" kern="1200" dirty="0">
                <a:solidFill>
                  <a:srgbClr val="2021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ositively stated, </a:t>
            </a:r>
            <a:r>
              <a:rPr lang="en-US" sz="2800" kern="12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en-US" sz="2800" kern="1200" dirty="0">
                <a:solidFill>
                  <a:srgbClr val="2021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nderstood, </a:t>
            </a:r>
            <a:r>
              <a:rPr lang="en-US" sz="2800" kern="12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2800" kern="1200" dirty="0">
                <a:solidFill>
                  <a:srgbClr val="2021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elevant, </a:t>
            </a:r>
            <a:r>
              <a:rPr lang="en-US" sz="2800" kern="12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2800" kern="1200" dirty="0">
                <a:solidFill>
                  <a:srgbClr val="2021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thical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779624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6E6C0C3-A448-4D8B-86C7-3C83B7E4A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B04A3-B547-4ADD-A4CC-1B24EBDFF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595" y="968026"/>
            <a:ext cx="3330452" cy="4472690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Calibri Light" panose="020F0302020204030204" pitchFamily="34" charset="0"/>
                <a:cs typeface="Calibri Light" panose="020F0302020204030204" pitchFamily="34" charset="0"/>
              </a:rPr>
              <a:t>How can we do this?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F1326A3-CBDD-4503-8C40-806B4ABF4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910698D-E436-464E-9DE4-F9FB349FD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F6397130-776F-F5D1-ACCD-C277779BD5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4652604"/>
              </p:ext>
            </p:extLst>
          </p:nvPr>
        </p:nvGraphicFramePr>
        <p:xfrm>
          <a:off x="4183260" y="439155"/>
          <a:ext cx="7332145" cy="5979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01096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1D8F-42CD-4138-AD88-8E3BC2C42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GB" sz="25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Supporting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94EA4-73D1-41A7-A3BD-A60922B2C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6364" y="273132"/>
            <a:ext cx="7528955" cy="6584867"/>
          </a:xfrm>
        </p:spPr>
        <p:txBody>
          <a:bodyPr>
            <a:normAutofit fontScale="92500"/>
          </a:bodyPr>
          <a:lstStyle/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United Nations Sustainable Development Goals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Equality Act 2010</a:t>
            </a:r>
          </a:p>
          <a:p>
            <a:r>
              <a:rPr lang="en-US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Well-being of Future Generations (Wales) Act 2015 </a:t>
            </a:r>
            <a:endParaRPr lang="en-GB" sz="2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Social Services and Well-being (Wales) Act 2014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World Health organisation: Health promotion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Public Health England (PHE) strategy 2020-2025 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Human Rights 1998:</a:t>
            </a:r>
          </a:p>
          <a:p>
            <a:r>
              <a:rPr lang="en-GB" sz="1800" i="1" dirty="0"/>
              <a:t>Respect</a:t>
            </a:r>
          </a:p>
          <a:p>
            <a:r>
              <a:rPr lang="en-GB" sz="1800" i="1" dirty="0"/>
              <a:t>Treated equally and not discriminated against</a:t>
            </a:r>
          </a:p>
          <a:p>
            <a:r>
              <a:rPr lang="en-GB" sz="1800" i="1" dirty="0"/>
              <a:t>Protected from harm and danger</a:t>
            </a:r>
          </a:p>
          <a:p>
            <a:r>
              <a:rPr lang="en-GB" sz="1800" i="1" dirty="0"/>
              <a:t>Right to privacy</a:t>
            </a:r>
          </a:p>
          <a:p>
            <a:r>
              <a:rPr lang="en-GB" sz="1800" i="1" dirty="0"/>
              <a:t>Access to information</a:t>
            </a:r>
          </a:p>
          <a:p>
            <a:r>
              <a:rPr lang="en-GB" sz="1800" i="1" dirty="0"/>
              <a:t>Communicate using own method</a:t>
            </a:r>
          </a:p>
          <a:p>
            <a:r>
              <a:rPr lang="en-GB" sz="1800" i="1" dirty="0"/>
              <a:t>Cared for in a way that meets their needs and takes account their choices </a:t>
            </a:r>
            <a:r>
              <a:rPr lang="en-GB" sz="1800" dirty="0"/>
              <a:t>and rights</a:t>
            </a:r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9BD70A-7B64-426A-A0C5-A40BC44F83DF}"/>
              </a:ext>
            </a:extLst>
          </p:cNvPr>
          <p:cNvSpPr txBox="1"/>
          <p:nvPr/>
        </p:nvSpPr>
        <p:spPr>
          <a:xfrm>
            <a:off x="139100" y="5320145"/>
            <a:ext cx="40454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1200" dirty="0"/>
              <a:t>(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Equality and Human Rights Commission, 2019)</a:t>
            </a:r>
          </a:p>
          <a:p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(https://www.who.int/teams/health-promotion/enhanced-wellbeing/first-global-conference)</a:t>
            </a:r>
          </a:p>
        </p:txBody>
      </p:sp>
    </p:spTree>
    <p:extLst>
      <p:ext uri="{BB962C8B-B14F-4D97-AF65-F5344CB8AC3E}">
        <p14:creationId xmlns:p14="http://schemas.microsoft.com/office/powerpoint/2010/main" val="16883516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26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28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0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32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34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874AD9-2506-4D5E-9B32-BAC5E47C1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Cultural competencey </a:t>
            </a:r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F5D2BFBB-178D-4A2A-823A-7A8848DB21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1177758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47677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0236BA-90F4-43EF-8381-5E6D05C5A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103" y="545178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chemeClr val="bg1"/>
                </a:solidFill>
              </a:rPr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3FC83-4A43-409C-8097-919BC1FE5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409" y="1028702"/>
            <a:ext cx="6273972" cy="484346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We identified and discussed the concepts of health promotion models and participant engagement </a:t>
            </a:r>
          </a:p>
          <a:p>
            <a:pPr marL="0" indent="0">
              <a:buNone/>
            </a:pPr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We discussed how to promote equality, diversity and health through professional development </a:t>
            </a:r>
          </a:p>
          <a:p>
            <a:pPr marL="0" indent="0">
              <a:buNone/>
            </a:pPr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We identified supporting legislation</a:t>
            </a:r>
          </a:p>
        </p:txBody>
      </p:sp>
    </p:spTree>
    <p:extLst>
      <p:ext uri="{BB962C8B-B14F-4D97-AF65-F5344CB8AC3E}">
        <p14:creationId xmlns:p14="http://schemas.microsoft.com/office/powerpoint/2010/main" val="8552729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4">
                  <a:alpha val="61000"/>
                </a:schemeClr>
              </a:gs>
              <a:gs pos="100000">
                <a:schemeClr val="accent5">
                  <a:alpha val="89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5333145" y="0"/>
            <a:ext cx="6858855" cy="6857572"/>
          </a:xfrm>
          <a:prstGeom prst="rect">
            <a:avLst/>
          </a:prstGeom>
          <a:gradFill>
            <a:gsLst>
              <a:gs pos="8000">
                <a:schemeClr val="accent6">
                  <a:alpha val="11000"/>
                </a:schemeClr>
              </a:gs>
              <a:gs pos="100000">
                <a:schemeClr val="accent4">
                  <a:alpha val="70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7945" y="-1686055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673E2-1AA3-4347-BE55-3A4115CF9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818" y="2195450"/>
            <a:ext cx="5652654" cy="1539662"/>
          </a:xfrm>
        </p:spPr>
        <p:txBody>
          <a:bodyPr anchor="b">
            <a:normAutofit/>
          </a:bodyPr>
          <a:lstStyle/>
          <a:p>
            <a:pPr algn="r"/>
            <a:r>
              <a:rPr lang="en-GB" sz="32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Aim &amp;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ADF0FA-17CE-4460-960A-072CEA5E6A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44384" y="157871"/>
          <a:ext cx="11699980" cy="6587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694623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LeftStep">
      <a:dk1>
        <a:srgbClr val="000000"/>
      </a:dk1>
      <a:lt1>
        <a:srgbClr val="FFFFFF"/>
      </a:lt1>
      <a:dk2>
        <a:srgbClr val="242841"/>
      </a:dk2>
      <a:lt2>
        <a:srgbClr val="E8E7E2"/>
      </a:lt2>
      <a:accent1>
        <a:srgbClr val="969DC6"/>
      </a:accent1>
      <a:accent2>
        <a:srgbClr val="7FA0BA"/>
      </a:accent2>
      <a:accent3>
        <a:srgbClr val="83ABAC"/>
      </a:accent3>
      <a:accent4>
        <a:srgbClr val="76AD98"/>
      </a:accent4>
      <a:accent5>
        <a:srgbClr val="84AE8C"/>
      </a:accent5>
      <a:accent6>
        <a:srgbClr val="85B078"/>
      </a:accent6>
      <a:hlink>
        <a:srgbClr val="8B8354"/>
      </a:hlink>
      <a:folHlink>
        <a:srgbClr val="7F7F7F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1247</Words>
  <Application>Microsoft Office PowerPoint</Application>
  <PresentationFormat>Widescreen</PresentationFormat>
  <Paragraphs>175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Arial</vt:lpstr>
      <vt:lpstr>Calibri</vt:lpstr>
      <vt:lpstr>Calibri Light</vt:lpstr>
      <vt:lpstr>Candara</vt:lpstr>
      <vt:lpstr>Gill Sans Nova</vt:lpstr>
      <vt:lpstr>Helvetica</vt:lpstr>
      <vt:lpstr>Open Sans</vt:lpstr>
      <vt:lpstr>Roboto</vt:lpstr>
      <vt:lpstr>GradientRiseVTI</vt:lpstr>
      <vt:lpstr>Equality and diversity in health and social care-  health promotion and sustainable health goals</vt:lpstr>
      <vt:lpstr>Aim &amp; Objectives </vt:lpstr>
      <vt:lpstr>contents</vt:lpstr>
      <vt:lpstr>What is equality and diversity?</vt:lpstr>
      <vt:lpstr>Equality and diversity </vt:lpstr>
      <vt:lpstr>Equality Act 2010</vt:lpstr>
      <vt:lpstr>Equality and diversity </vt:lpstr>
      <vt:lpstr>Key terms</vt:lpstr>
      <vt:lpstr>bias</vt:lpstr>
      <vt:lpstr>Implicit bias in health and social care</vt:lpstr>
      <vt:lpstr>Socioeconomics and treatment /care</vt:lpstr>
      <vt:lpstr>Consequences of bad practice? </vt:lpstr>
      <vt:lpstr>Poor practice </vt:lpstr>
      <vt:lpstr>recap</vt:lpstr>
      <vt:lpstr>Break time </vt:lpstr>
      <vt:lpstr>Part 2: health promotion models</vt:lpstr>
      <vt:lpstr>Health promotion: key  concepts</vt:lpstr>
      <vt:lpstr>Health promotion key concepts</vt:lpstr>
      <vt:lpstr>PowerPoint Presentation</vt:lpstr>
      <vt:lpstr>The Health Promotion Model makes four assumptions:  1- Individuals seek to actively regulate their own behavior.   2- Individuals, in all their biopsychosocial complexity, interact with the environment,  progressively transforming the environment as well as being transformed over time.   3- Health professionals, such as nurses and care professionals, constitute a part of the interpersonal environment, which exerts influence on people through their life span.   4- Self-initiated reconfiguration of the person-environment interactive patterns is essential to changing behavior.   </vt:lpstr>
      <vt:lpstr>Remember the process of implicit and explicit bias?</vt:lpstr>
      <vt:lpstr>Health Action Model: tones &amp; Tilford (1994)</vt:lpstr>
      <vt:lpstr>PowerPoint Presentation</vt:lpstr>
      <vt:lpstr>Tannahills model</vt:lpstr>
      <vt:lpstr>Considerations </vt:lpstr>
      <vt:lpstr>Participation   and   engagement of   service user</vt:lpstr>
      <vt:lpstr>Prevention is key </vt:lpstr>
      <vt:lpstr>HEALTH PROMOTION NEEDS TO BE SMART AND PURE </vt:lpstr>
      <vt:lpstr>How can we do this?</vt:lpstr>
      <vt:lpstr>Supporting legislation</vt:lpstr>
      <vt:lpstr>Cultural competencey </vt:lpstr>
      <vt:lpstr>Recap</vt:lpstr>
      <vt:lpstr>Aim &amp; Objectives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Equality and diversity in healthcare</dc:title>
  <dc:creator>rach .</dc:creator>
  <cp:lastModifiedBy>Rachael France</cp:lastModifiedBy>
  <cp:revision>5</cp:revision>
  <dcterms:created xsi:type="dcterms:W3CDTF">2020-11-06T18:31:15Z</dcterms:created>
  <dcterms:modified xsi:type="dcterms:W3CDTF">2022-10-16T19:15:39Z</dcterms:modified>
</cp:coreProperties>
</file>