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0" autoAdjust="0"/>
    <p:restoredTop sz="94610"/>
  </p:normalViewPr>
  <p:slideViewPr>
    <p:cSldViewPr snapToGrid="0" snapToObjects="1">
      <p:cViewPr>
        <p:scale>
          <a:sx n="75" d="100"/>
          <a:sy n="75" d="100"/>
        </p:scale>
        <p:origin x="12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3950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F5A7A"/>
          </a:solidFill>
          <a:ln w="12700">
            <a:solidFill>
              <a:srgbClr val="1F5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6528816"/>
            <a:ext cx="3840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ACCA6020 · Interim Viva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9326880" y="6528816"/>
            <a:ext cx="23317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Uri Neto · 2327255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C"/>
          </a:solidFill>
          <a:ln w="12700">
            <a:solidFill>
              <a:srgbClr val="F7F9F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3886200" cy="6858000"/>
          </a:xfrm>
          <a:prstGeom prst="rect">
            <a:avLst/>
          </a:prstGeom>
          <a:solidFill>
            <a:srgbClr val="173F5F"/>
          </a:solidFill>
          <a:ln w="12700">
            <a:solidFill>
              <a:srgbClr val="173F5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 rot="1080000">
            <a:off x="2892001" y="-50628"/>
            <a:ext cx="1991110" cy="1990786"/>
          </a:xfrm>
          <a:prstGeom prst="arc">
            <a:avLst/>
          </a:prstGeom>
          <a:solidFill>
            <a:srgbClr val="3CAEA3">
              <a:alpha val="95000"/>
            </a:srgbClr>
          </a:solidFill>
          <a:ln w="12700">
            <a:solidFill>
              <a:srgbClr val="3CAEA3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502920" y="1097280"/>
            <a:ext cx="2926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FFFFFF"/>
                </a:solidFill>
              </a:rPr>
              <a:t>XIQUILÁ</a:t>
            </a:r>
            <a:endParaRPr lang="en-US" sz="2900" dirty="0"/>
          </a:p>
        </p:txBody>
      </p:sp>
      <p:sp>
        <p:nvSpPr>
          <p:cNvPr id="6" name="Text 4"/>
          <p:cNvSpPr/>
          <p:nvPr/>
        </p:nvSpPr>
        <p:spPr>
          <a:xfrm>
            <a:off x="530352" y="1737360"/>
            <a:ext cx="27889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DDEAF4"/>
                </a:solidFill>
              </a:rPr>
              <a:t>AWS-hosted mobile application prototype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4370832" y="1078992"/>
            <a:ext cx="7132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3CAEA3"/>
                </a:solidFill>
              </a:rPr>
              <a:t>Interim Viva Presentation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4343400" y="1627632"/>
            <a:ext cx="7040880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F5F"/>
                </a:solidFill>
              </a:rPr>
              <a:t>Design and Development of an AWS-Hosted Mobile Prototype for Managing Xiquilá Rotating Savings Groups</a:t>
            </a:r>
            <a:endParaRPr lang="en-US" sz="2700" dirty="0"/>
          </a:p>
        </p:txBody>
      </p:sp>
      <p:sp>
        <p:nvSpPr>
          <p:cNvPr id="9" name="Text 7"/>
          <p:cNvSpPr/>
          <p:nvPr/>
        </p:nvSpPr>
        <p:spPr>
          <a:xfrm>
            <a:off x="4370832" y="3977640"/>
            <a:ext cx="65836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937"/>
                </a:solidFill>
              </a:rPr>
              <a:t>Uri Neto  ·  Student ID 2327255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1F2937"/>
                </a:solidFill>
              </a:rPr>
              <a:t>BSc Cloud Computing  ·  ACCA6020 Independent Project II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1F2937"/>
                </a:solidFill>
              </a:rPr>
              <a:t>Supervisor: Koushik Modak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4370832" y="580644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F6B7A"/>
                </a:solidFill>
              </a:rPr>
              <a:t>University of Wales Trinity Saint David</a:t>
            </a:r>
            <a:endParaRPr lang="en-US" sz="11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2"/>
          <p:cNvSpPr/>
          <p:nvPr/>
        </p:nvSpPr>
        <p:spPr>
          <a:xfrm>
            <a:off x="566928" y="1243584"/>
            <a:ext cx="3657600" cy="1847088"/>
          </a:xfrm>
          <a:prstGeom prst="roundRect">
            <a:avLst>
              <a:gd name="adj" fmla="val 2970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66928" y="1243584"/>
            <a:ext cx="73152" cy="1847088"/>
          </a:xfrm>
          <a:prstGeom prst="rect">
            <a:avLst/>
          </a:prstGeom>
          <a:solidFill>
            <a:srgbClr val="20639B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31520" y="1371600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How it works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31520" y="1719072"/>
            <a:ext cx="3401568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Members agree a fixed contribution and pay at regular intervals. The pooled amount is given to one member in a predetermined order. The cycle continues until every member has received the pooled sum [1][2].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66928" y="3310128"/>
            <a:ext cx="3657600" cy="1938528"/>
          </a:xfrm>
          <a:prstGeom prst="roundRect">
            <a:avLst>
              <a:gd name="adj" fmla="val 2830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66928" y="3310128"/>
            <a:ext cx="73152" cy="1938528"/>
          </a:xfrm>
          <a:prstGeom prst="rect">
            <a:avLst/>
          </a:prstGeom>
          <a:solidFill>
            <a:srgbClr val="2E8B57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31520" y="3438144"/>
            <a:ext cx="3383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Why people use it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731520" y="3785616"/>
            <a:ext cx="3401568" cy="1371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ROSCAs can support disciplined saving, give members earlier access to a useful lump sum, and rely on social commitment and mutual trust within the group [3][4][5].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594360" y="5989320"/>
            <a:ext cx="10607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697586"/>
                </a:solidFill>
              </a:rPr>
              <a:t>In-text citations: [1] Ardener; [2] Geertz; [3] Besley et al.; [4] Anderson &amp; Baland; [5] Gugerty.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  <p:sp>
        <p:nvSpPr>
          <p:cNvPr id="31" name="Rounded Rectangle 30"/>
          <p:cNvSpPr/>
          <p:nvPr/>
        </p:nvSpPr>
        <p:spPr>
          <a:xfrm>
            <a:off x="5806440" y="1325880"/>
            <a:ext cx="4983480" cy="457200"/>
          </a:xfrm>
          <a:prstGeom prst="roundRect">
            <a:avLst/>
          </a:prstGeom>
          <a:solidFill>
            <a:srgbClr val="FFF0BE"/>
          </a:solidFill>
          <a:ln w="12700">
            <a:solidFill>
              <a:srgbClr val="EE992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50" b="1">
                <a:solidFill>
                  <a:srgbClr val="114C67"/>
                </a:solidFill>
                <a:latin typeface="Arial"/>
              </a:rPr>
              <a:t>Example: 5 members × £20 each = £100 pooled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5806440" y="1993392"/>
            <a:ext cx="868680" cy="731520"/>
          </a:xfrm>
          <a:prstGeom prst="roundRect">
            <a:avLst/>
          </a:prstGeom>
          <a:solidFill>
            <a:srgbClr val="E2F0D9"/>
          </a:solidFill>
          <a:ln w="12700">
            <a:solidFill>
              <a:srgbClr val="2F8F5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050" b="1">
                <a:solidFill>
                  <a:srgbClr val="273441"/>
                </a:solidFill>
                <a:latin typeface="Arial"/>
              </a:rPr>
              <a:t>Member 1
Pays £20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6858000" y="1993392"/>
            <a:ext cx="868680" cy="731520"/>
          </a:xfrm>
          <a:prstGeom prst="roundRect">
            <a:avLst/>
          </a:prstGeom>
          <a:solidFill>
            <a:srgbClr val="DCEBF7"/>
          </a:solidFill>
          <a:ln w="12700">
            <a:solidFill>
              <a:srgbClr val="114C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050" b="1">
                <a:solidFill>
                  <a:srgbClr val="273441"/>
                </a:solidFill>
                <a:latin typeface="Arial"/>
              </a:rPr>
              <a:t>Member 2
Pays £20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7909560" y="1993392"/>
            <a:ext cx="868680" cy="731520"/>
          </a:xfrm>
          <a:prstGeom prst="roundRect">
            <a:avLst/>
          </a:prstGeom>
          <a:solidFill>
            <a:srgbClr val="DCEBF7"/>
          </a:solidFill>
          <a:ln w="12700">
            <a:solidFill>
              <a:srgbClr val="114C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050" b="1">
                <a:solidFill>
                  <a:srgbClr val="273441"/>
                </a:solidFill>
                <a:latin typeface="Arial"/>
              </a:rPr>
              <a:t>Member 3
Pays £20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8961120" y="1993392"/>
            <a:ext cx="868680" cy="731520"/>
          </a:xfrm>
          <a:prstGeom prst="roundRect">
            <a:avLst/>
          </a:prstGeom>
          <a:solidFill>
            <a:srgbClr val="DCEBF7"/>
          </a:solidFill>
          <a:ln w="12700">
            <a:solidFill>
              <a:srgbClr val="114C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050" b="1">
                <a:solidFill>
                  <a:srgbClr val="273441"/>
                </a:solidFill>
                <a:latin typeface="Arial"/>
              </a:rPr>
              <a:t>Member 4
Pays £20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10012680" y="1993392"/>
            <a:ext cx="868680" cy="731520"/>
          </a:xfrm>
          <a:prstGeom prst="roundRect">
            <a:avLst/>
          </a:prstGeom>
          <a:solidFill>
            <a:srgbClr val="DCEBF7"/>
          </a:solidFill>
          <a:ln w="12700">
            <a:solidFill>
              <a:srgbClr val="114C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050" b="1">
                <a:solidFill>
                  <a:srgbClr val="273441"/>
                </a:solidFill>
                <a:latin typeface="Arial"/>
              </a:rPr>
              <a:t>Member 5
Pays £20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7424927" y="3310128"/>
            <a:ext cx="1874519" cy="868680"/>
          </a:xfrm>
          <a:prstGeom prst="roundRect">
            <a:avLst/>
          </a:prstGeom>
          <a:solidFill>
            <a:srgbClr val="E2F0D9"/>
          </a:solidFill>
          <a:ln w="12700">
            <a:solidFill>
              <a:srgbClr val="2F8F5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500" b="1">
                <a:solidFill>
                  <a:srgbClr val="2F8F53"/>
                </a:solidFill>
                <a:latin typeface="Arial"/>
              </a:rPr>
              <a:t>XIQUILÁ POOL
£100</a:t>
            </a:r>
          </a:p>
        </p:txBody>
      </p:sp>
      <p:cxnSp>
        <p:nvCxnSpPr>
          <p:cNvPr id="38" name="Connector 37"/>
          <p:cNvCxnSpPr/>
          <p:nvPr/>
        </p:nvCxnSpPr>
        <p:spPr>
          <a:xfrm>
            <a:off x="6240779" y="2724912"/>
            <a:ext cx="1394461" cy="585216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Connector 38"/>
          <p:cNvCxnSpPr/>
          <p:nvPr/>
        </p:nvCxnSpPr>
        <p:spPr>
          <a:xfrm>
            <a:off x="7292340" y="2724912"/>
            <a:ext cx="662939" cy="585216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Connector 39"/>
          <p:cNvCxnSpPr/>
          <p:nvPr/>
        </p:nvCxnSpPr>
        <p:spPr>
          <a:xfrm>
            <a:off x="8343900" y="2724912"/>
            <a:ext cx="22860" cy="585216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Connector 40"/>
          <p:cNvCxnSpPr/>
          <p:nvPr/>
        </p:nvCxnSpPr>
        <p:spPr>
          <a:xfrm flipH="1">
            <a:off x="8759952" y="2724912"/>
            <a:ext cx="635508" cy="585216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Connector 41"/>
          <p:cNvCxnSpPr/>
          <p:nvPr/>
        </p:nvCxnSpPr>
        <p:spPr>
          <a:xfrm flipH="1">
            <a:off x="9098280" y="2724912"/>
            <a:ext cx="1348739" cy="585216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Rounded Rectangle 42"/>
          <p:cNvSpPr/>
          <p:nvPr/>
        </p:nvSpPr>
        <p:spPr>
          <a:xfrm>
            <a:off x="6510528" y="4572000"/>
            <a:ext cx="3749039" cy="685800"/>
          </a:xfrm>
          <a:prstGeom prst="roundRect">
            <a:avLst/>
          </a:prstGeom>
          <a:solidFill>
            <a:srgbClr val="E2F0D9"/>
          </a:solidFill>
          <a:ln w="12700">
            <a:solidFill>
              <a:srgbClr val="2F8F5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50" b="1">
                <a:solidFill>
                  <a:srgbClr val="114C67"/>
                </a:solidFill>
                <a:latin typeface="Arial"/>
              </a:rPr>
              <a:t>MONTH 1: Member 1 receives the full £100</a:t>
            </a:r>
          </a:p>
        </p:txBody>
      </p:sp>
      <p:cxnSp>
        <p:nvCxnSpPr>
          <p:cNvPr id="44" name="Connector 43"/>
          <p:cNvCxnSpPr/>
          <p:nvPr/>
        </p:nvCxnSpPr>
        <p:spPr>
          <a:xfrm>
            <a:off x="8366760" y="4178808"/>
            <a:ext cx="0" cy="393192"/>
          </a:xfrm>
          <a:prstGeom prst="line">
            <a:avLst/>
          </a:prstGeom>
          <a:ln w="29209">
            <a:solidFill>
              <a:srgbClr val="2F8F5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5989320" y="5422392"/>
            <a:ext cx="4572000" cy="310896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ctr"/>
            <a:r>
              <a:rPr sz="1050" b="1">
                <a:solidFill>
                  <a:srgbClr val="606C78"/>
                </a:solidFill>
                <a:latin typeface="Arial"/>
              </a:rPr>
              <a:t>Then the recipient changes each cycle:</a:t>
            </a:r>
          </a:p>
        </p:txBody>
      </p:sp>
      <p:sp>
        <p:nvSpPr>
          <p:cNvPr id="46" name="Rounded Rectangle 45"/>
          <p:cNvSpPr/>
          <p:nvPr/>
        </p:nvSpPr>
        <p:spPr>
          <a:xfrm>
            <a:off x="5943600" y="5742432"/>
            <a:ext cx="841248" cy="484632"/>
          </a:xfrm>
          <a:prstGeom prst="roundRect">
            <a:avLst/>
          </a:prstGeom>
          <a:solidFill>
            <a:srgbClr val="E2F0D9"/>
          </a:solidFill>
          <a:ln w="12700">
            <a:solidFill>
              <a:srgbClr val="2F8F5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880" b="1">
                <a:solidFill>
                  <a:srgbClr val="273441"/>
                </a:solidFill>
                <a:latin typeface="Arial"/>
              </a:rPr>
              <a:t>Month 1
M1</a:t>
            </a:r>
          </a:p>
        </p:txBody>
      </p:sp>
      <p:cxnSp>
        <p:nvCxnSpPr>
          <p:cNvPr id="47" name="Connector 46"/>
          <p:cNvCxnSpPr/>
          <p:nvPr/>
        </p:nvCxnSpPr>
        <p:spPr>
          <a:xfrm>
            <a:off x="6784848" y="5984748"/>
            <a:ext cx="164592" cy="0"/>
          </a:xfrm>
          <a:prstGeom prst="line">
            <a:avLst/>
          </a:prstGeom>
          <a:ln w="15240">
            <a:solidFill>
              <a:srgbClr val="606C7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Rounded Rectangle 47"/>
          <p:cNvSpPr/>
          <p:nvPr/>
        </p:nvSpPr>
        <p:spPr>
          <a:xfrm>
            <a:off x="6949440" y="5742432"/>
            <a:ext cx="841248" cy="484632"/>
          </a:xfrm>
          <a:prstGeom prst="roundRect">
            <a:avLst/>
          </a:prstGeom>
          <a:solidFill>
            <a:srgbClr val="F7F9FB"/>
          </a:solidFill>
          <a:ln w="12700">
            <a:solidFill>
              <a:srgbClr val="BBC9D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880" b="1">
                <a:solidFill>
                  <a:srgbClr val="273441"/>
                </a:solidFill>
                <a:latin typeface="Arial"/>
              </a:rPr>
              <a:t>Month 2
M2</a:t>
            </a:r>
          </a:p>
        </p:txBody>
      </p:sp>
      <p:cxnSp>
        <p:nvCxnSpPr>
          <p:cNvPr id="49" name="Connector 48"/>
          <p:cNvCxnSpPr/>
          <p:nvPr/>
        </p:nvCxnSpPr>
        <p:spPr>
          <a:xfrm>
            <a:off x="7790688" y="5984748"/>
            <a:ext cx="164591" cy="0"/>
          </a:xfrm>
          <a:prstGeom prst="line">
            <a:avLst/>
          </a:prstGeom>
          <a:ln w="15240">
            <a:solidFill>
              <a:srgbClr val="606C7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Rounded Rectangle 49"/>
          <p:cNvSpPr/>
          <p:nvPr/>
        </p:nvSpPr>
        <p:spPr>
          <a:xfrm>
            <a:off x="7955279" y="5742432"/>
            <a:ext cx="841248" cy="484632"/>
          </a:xfrm>
          <a:prstGeom prst="roundRect">
            <a:avLst/>
          </a:prstGeom>
          <a:solidFill>
            <a:srgbClr val="F7F9FB"/>
          </a:solidFill>
          <a:ln w="12700">
            <a:solidFill>
              <a:srgbClr val="BBC9D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880" b="1">
                <a:solidFill>
                  <a:srgbClr val="273441"/>
                </a:solidFill>
                <a:latin typeface="Arial"/>
              </a:rPr>
              <a:t>Month 3
M3</a:t>
            </a:r>
          </a:p>
        </p:txBody>
      </p:sp>
      <p:cxnSp>
        <p:nvCxnSpPr>
          <p:cNvPr id="51" name="Connector 50"/>
          <p:cNvCxnSpPr/>
          <p:nvPr/>
        </p:nvCxnSpPr>
        <p:spPr>
          <a:xfrm>
            <a:off x="8796528" y="5984748"/>
            <a:ext cx="164591" cy="0"/>
          </a:xfrm>
          <a:prstGeom prst="line">
            <a:avLst/>
          </a:prstGeom>
          <a:ln w="15240">
            <a:solidFill>
              <a:srgbClr val="606C7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Rounded Rectangle 51"/>
          <p:cNvSpPr/>
          <p:nvPr/>
        </p:nvSpPr>
        <p:spPr>
          <a:xfrm>
            <a:off x="8961119" y="5742432"/>
            <a:ext cx="841248" cy="484632"/>
          </a:xfrm>
          <a:prstGeom prst="roundRect">
            <a:avLst/>
          </a:prstGeom>
          <a:solidFill>
            <a:srgbClr val="F7F9FB"/>
          </a:solidFill>
          <a:ln w="12700">
            <a:solidFill>
              <a:srgbClr val="BBC9D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880" b="1">
                <a:solidFill>
                  <a:srgbClr val="273441"/>
                </a:solidFill>
                <a:latin typeface="Arial"/>
              </a:rPr>
              <a:t>Month 4
M4</a:t>
            </a:r>
          </a:p>
        </p:txBody>
      </p:sp>
      <p:cxnSp>
        <p:nvCxnSpPr>
          <p:cNvPr id="53" name="Connector 52"/>
          <p:cNvCxnSpPr/>
          <p:nvPr/>
        </p:nvCxnSpPr>
        <p:spPr>
          <a:xfrm>
            <a:off x="9802367" y="5984748"/>
            <a:ext cx="164592" cy="0"/>
          </a:xfrm>
          <a:prstGeom prst="line">
            <a:avLst/>
          </a:prstGeom>
          <a:ln w="15240">
            <a:solidFill>
              <a:srgbClr val="606C7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Rounded Rectangle 53"/>
          <p:cNvSpPr/>
          <p:nvPr/>
        </p:nvSpPr>
        <p:spPr>
          <a:xfrm>
            <a:off x="9966959" y="5742432"/>
            <a:ext cx="841248" cy="484632"/>
          </a:xfrm>
          <a:prstGeom prst="roundRect">
            <a:avLst/>
          </a:prstGeom>
          <a:solidFill>
            <a:srgbClr val="F7F9FB"/>
          </a:solidFill>
          <a:ln w="12700">
            <a:solidFill>
              <a:srgbClr val="BBC9D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880" b="1">
                <a:solidFill>
                  <a:srgbClr val="273441"/>
                </a:solidFill>
                <a:latin typeface="Arial"/>
              </a:rPr>
              <a:t>Month 5
M5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5897880" y="6309360"/>
            <a:ext cx="4754880" cy="32004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ctr"/>
            <a:r>
              <a:rPr sz="950" b="1">
                <a:solidFill>
                  <a:srgbClr val="114C67"/>
                </a:solidFill>
                <a:latin typeface="Arial"/>
              </a:rPr>
              <a:t>The amount is shared by rotation — it is not divided between members.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2. Current management problem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The project is not trying to replace Xiquilá; it is trying to reduce the administrative burden around it.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66928" y="1536192"/>
            <a:ext cx="2377440" cy="3127248"/>
          </a:xfrm>
          <a:prstGeom prst="roundRect">
            <a:avLst>
              <a:gd name="adj" fmla="val 1923"/>
            </a:avLst>
          </a:prstGeom>
          <a:solidFill>
            <a:srgbClr val="FFFFFF"/>
          </a:solidFill>
          <a:ln w="12700">
            <a:solidFill>
              <a:srgbClr val="D7E0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31520" y="1737360"/>
            <a:ext cx="475488" cy="475488"/>
          </a:xfrm>
          <a:prstGeom prst="ellipse">
            <a:avLst/>
          </a:prstGeom>
          <a:solidFill>
            <a:srgbClr val="DDEBF7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68680" y="1865376"/>
            <a:ext cx="182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00000"/>
                </a:solidFill>
              </a:rPr>
              <a:t>1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31520" y="2395728"/>
            <a:ext cx="2011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F5F"/>
                </a:solidFill>
              </a:rPr>
              <a:t>Manual transfer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31520" y="2880360"/>
            <a:ext cx="196596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dirty="0">
                <a:solidFill>
                  <a:srgbClr val="1F2937"/>
                </a:solidFill>
              </a:rPr>
              <a:t>Each member sends money separately to the current recipient.</a:t>
            </a:r>
            <a:endParaRPr lang="en-US" sz="1070" dirty="0"/>
          </a:p>
        </p:txBody>
      </p:sp>
      <p:sp>
        <p:nvSpPr>
          <p:cNvPr id="9" name="Shape 7"/>
          <p:cNvSpPr/>
          <p:nvPr/>
        </p:nvSpPr>
        <p:spPr>
          <a:xfrm>
            <a:off x="2944368" y="3072384"/>
            <a:ext cx="347472" cy="0"/>
          </a:xfrm>
          <a:prstGeom prst="line">
            <a:avLst/>
          </a:prstGeom>
          <a:noFill/>
          <a:ln w="25400">
            <a:solidFill>
              <a:srgbClr val="F6A62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355848" y="1536192"/>
            <a:ext cx="2377440" cy="3127248"/>
          </a:xfrm>
          <a:prstGeom prst="roundRect">
            <a:avLst>
              <a:gd name="adj" fmla="val 1923"/>
            </a:avLst>
          </a:prstGeom>
          <a:solidFill>
            <a:srgbClr val="F8FBFD"/>
          </a:solidFill>
          <a:ln w="12700">
            <a:solidFill>
              <a:srgbClr val="D7E0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520440" y="1737360"/>
            <a:ext cx="475488" cy="475488"/>
          </a:xfrm>
          <a:prstGeom prst="ellipse">
            <a:avLst/>
          </a:prstGeom>
          <a:solidFill>
            <a:srgbClr val="DDEBF7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657600" y="1865376"/>
            <a:ext cx="182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00000"/>
                </a:solidFill>
              </a:rPr>
              <a:t>2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3520440" y="2395728"/>
            <a:ext cx="2011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F5F"/>
                </a:solidFill>
              </a:rPr>
              <a:t>Repeated reminders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3520440" y="2880360"/>
            <a:ext cx="196596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dirty="0">
                <a:solidFill>
                  <a:srgbClr val="1F2937"/>
                </a:solidFill>
              </a:rPr>
              <a:t>The organiser may chase members before each deadline.</a:t>
            </a:r>
            <a:endParaRPr lang="en-US" sz="1070" dirty="0"/>
          </a:p>
        </p:txBody>
      </p:sp>
      <p:sp>
        <p:nvSpPr>
          <p:cNvPr id="15" name="Shape 13"/>
          <p:cNvSpPr/>
          <p:nvPr/>
        </p:nvSpPr>
        <p:spPr>
          <a:xfrm>
            <a:off x="5733288" y="3072384"/>
            <a:ext cx="347472" cy="0"/>
          </a:xfrm>
          <a:prstGeom prst="line">
            <a:avLst/>
          </a:prstGeom>
          <a:noFill/>
          <a:ln w="25400">
            <a:solidFill>
              <a:srgbClr val="F6A62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144768" y="1536192"/>
            <a:ext cx="2377440" cy="3127248"/>
          </a:xfrm>
          <a:prstGeom prst="roundRect">
            <a:avLst>
              <a:gd name="adj" fmla="val 1923"/>
            </a:avLst>
          </a:prstGeom>
          <a:solidFill>
            <a:srgbClr val="FFFFFF"/>
          </a:solidFill>
          <a:ln w="12700">
            <a:solidFill>
              <a:srgbClr val="D7E0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309360" y="1737360"/>
            <a:ext cx="475488" cy="475488"/>
          </a:xfrm>
          <a:prstGeom prst="ellipse">
            <a:avLst/>
          </a:prstGeom>
          <a:solidFill>
            <a:srgbClr val="DDEBF7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446520" y="1865376"/>
            <a:ext cx="182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00000"/>
                </a:solidFill>
              </a:rPr>
              <a:t>3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6309360" y="2395728"/>
            <a:ext cx="2011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F5F"/>
                </a:solidFill>
              </a:rPr>
              <a:t>Informal tracking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6309360" y="2880360"/>
            <a:ext cx="196596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dirty="0">
                <a:solidFill>
                  <a:srgbClr val="1F2937"/>
                </a:solidFill>
              </a:rPr>
              <a:t>Payment status may be stored across messages, notes and bank records.</a:t>
            </a:r>
            <a:endParaRPr lang="en-US" sz="1070" dirty="0"/>
          </a:p>
        </p:txBody>
      </p:sp>
      <p:sp>
        <p:nvSpPr>
          <p:cNvPr id="21" name="Shape 19"/>
          <p:cNvSpPr/>
          <p:nvPr/>
        </p:nvSpPr>
        <p:spPr>
          <a:xfrm>
            <a:off x="8522208" y="3072384"/>
            <a:ext cx="347472" cy="0"/>
          </a:xfrm>
          <a:prstGeom prst="line">
            <a:avLst/>
          </a:prstGeom>
          <a:noFill/>
          <a:ln w="25400">
            <a:solidFill>
              <a:srgbClr val="F6A62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8933688" y="1536192"/>
            <a:ext cx="2377440" cy="3127248"/>
          </a:xfrm>
          <a:prstGeom prst="roundRect">
            <a:avLst>
              <a:gd name="adj" fmla="val 1923"/>
            </a:avLst>
          </a:prstGeom>
          <a:solidFill>
            <a:srgbClr val="F8FBFD"/>
          </a:solidFill>
          <a:ln w="12700">
            <a:solidFill>
              <a:srgbClr val="D7E0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9098280" y="1737360"/>
            <a:ext cx="475488" cy="475488"/>
          </a:xfrm>
          <a:prstGeom prst="ellipse">
            <a:avLst/>
          </a:prstGeom>
          <a:solidFill>
            <a:srgbClr val="FCE8E6"/>
          </a:solidFill>
          <a:ln w="12700">
            <a:solidFill>
              <a:srgbClr val="D953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9235440" y="1865376"/>
            <a:ext cx="182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00000"/>
                </a:solidFill>
              </a:rPr>
              <a:t>4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9098280" y="2395728"/>
            <a:ext cx="2011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F5F"/>
                </a:solidFill>
              </a:rPr>
              <a:t>Uncertainty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9098280" y="2880360"/>
            <a:ext cx="196596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70" dirty="0">
                <a:solidFill>
                  <a:srgbClr val="1F2937"/>
                </a:solidFill>
              </a:rPr>
              <a:t>Late or unclear contributions can create confusion and disputes.</a:t>
            </a:r>
            <a:endParaRPr lang="en-US" sz="1070" dirty="0"/>
          </a:p>
        </p:txBody>
      </p:sp>
      <p:sp>
        <p:nvSpPr>
          <p:cNvPr id="27" name="Shape 25"/>
          <p:cNvSpPr/>
          <p:nvPr/>
        </p:nvSpPr>
        <p:spPr>
          <a:xfrm>
            <a:off x="960120" y="4983480"/>
            <a:ext cx="10287000" cy="786384"/>
          </a:xfrm>
          <a:prstGeom prst="roundRect">
            <a:avLst>
              <a:gd name="adj" fmla="val 5814"/>
            </a:avLst>
          </a:prstGeom>
          <a:solidFill>
            <a:srgbClr val="FFF7E8"/>
          </a:solidFill>
          <a:ln w="12700">
            <a:solidFill>
              <a:srgbClr val="F1C27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1188720" y="5230368"/>
            <a:ext cx="9829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30" b="1" dirty="0">
                <a:solidFill>
                  <a:srgbClr val="7A4B00"/>
                </a:solidFill>
              </a:rPr>
              <a:t>Project rationale: centralise schedules, contribution status and transaction history so that members can see the same up-to-date information in one place.</a:t>
            </a:r>
            <a:endParaRPr lang="en-US" sz="123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3. Proposed solution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An AWS-hosted mobile application prototype that supports the Xiquilá workflow without processing real money.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76072" y="1325880"/>
            <a:ext cx="3273552" cy="1572768"/>
          </a:xfrm>
          <a:prstGeom prst="roundRect">
            <a:avLst>
              <a:gd name="adj" fmla="val 3488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Shape 3"/>
          <p:cNvSpPr/>
          <p:nvPr/>
        </p:nvSpPr>
        <p:spPr>
          <a:xfrm>
            <a:off x="576072" y="1325880"/>
            <a:ext cx="73152" cy="1572768"/>
          </a:xfrm>
          <a:prstGeom prst="rect">
            <a:avLst/>
          </a:prstGeom>
          <a:solidFill>
            <a:srgbClr val="20639B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740664" y="1453896"/>
            <a:ext cx="29992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Secure access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40664" y="1801368"/>
            <a:ext cx="3017520" cy="1005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Mobile sign-in and group-based access control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279392" y="1325880"/>
            <a:ext cx="3273552" cy="1572768"/>
          </a:xfrm>
          <a:prstGeom prst="roundRect">
            <a:avLst>
              <a:gd name="adj" fmla="val 3488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Shape 7"/>
          <p:cNvSpPr/>
          <p:nvPr/>
        </p:nvSpPr>
        <p:spPr>
          <a:xfrm>
            <a:off x="4279392" y="1325880"/>
            <a:ext cx="73152" cy="1572768"/>
          </a:xfrm>
          <a:prstGeom prst="rect">
            <a:avLst/>
          </a:prstGeom>
          <a:solidFill>
            <a:srgbClr val="3CAEA3"/>
          </a:solidFill>
          <a:ln w="12700">
            <a:solidFill>
              <a:srgbClr val="3CAEA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/>
          <p:nvPr/>
        </p:nvSpPr>
        <p:spPr>
          <a:xfrm>
            <a:off x="4443984" y="1453896"/>
            <a:ext cx="29992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Group management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443984" y="1801368"/>
            <a:ext cx="3017520" cy="1005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Create group, add members, define amount and frequency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7982712" y="1325880"/>
            <a:ext cx="3273552" cy="1572768"/>
          </a:xfrm>
          <a:prstGeom prst="roundRect">
            <a:avLst>
              <a:gd name="adj" fmla="val 3488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Shape 11"/>
          <p:cNvSpPr/>
          <p:nvPr/>
        </p:nvSpPr>
        <p:spPr>
          <a:xfrm>
            <a:off x="7982712" y="1325880"/>
            <a:ext cx="73152" cy="1572768"/>
          </a:xfrm>
          <a:prstGeom prst="rect">
            <a:avLst/>
          </a:prstGeom>
          <a:solidFill>
            <a:srgbClr val="2E8B57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8147304" y="1453896"/>
            <a:ext cx="29992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Rotation engine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8147304" y="1801368"/>
            <a:ext cx="3017520" cy="1005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Store recipient order and identify the current recipient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576072" y="3264408"/>
            <a:ext cx="3273552" cy="1572768"/>
          </a:xfrm>
          <a:prstGeom prst="roundRect">
            <a:avLst>
              <a:gd name="adj" fmla="val 3488"/>
            </a:avLst>
          </a:prstGeom>
          <a:solidFill>
            <a:srgbClr val="F8FBFD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Shape 15"/>
          <p:cNvSpPr/>
          <p:nvPr/>
        </p:nvSpPr>
        <p:spPr>
          <a:xfrm>
            <a:off x="576072" y="3264408"/>
            <a:ext cx="73152" cy="1572768"/>
          </a:xfrm>
          <a:prstGeom prst="rect">
            <a:avLst/>
          </a:prstGeom>
          <a:solidFill>
            <a:srgbClr val="F6A623"/>
          </a:solidFill>
          <a:ln w="12700">
            <a:solidFill>
              <a:srgbClr val="F6A62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740664" y="3392424"/>
            <a:ext cx="29992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Simulated transactions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740664" y="3739896"/>
            <a:ext cx="3017520" cy="1005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Record contributions as test credits only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4279392" y="3264408"/>
            <a:ext cx="3273552" cy="1572768"/>
          </a:xfrm>
          <a:prstGeom prst="roundRect">
            <a:avLst>
              <a:gd name="adj" fmla="val 3488"/>
            </a:avLst>
          </a:prstGeom>
          <a:solidFill>
            <a:srgbClr val="F8FBFD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Shape 19"/>
          <p:cNvSpPr/>
          <p:nvPr/>
        </p:nvSpPr>
        <p:spPr>
          <a:xfrm>
            <a:off x="4279392" y="3264408"/>
            <a:ext cx="73152" cy="1572768"/>
          </a:xfrm>
          <a:prstGeom prst="rect">
            <a:avLst/>
          </a:prstGeom>
          <a:solidFill>
            <a:srgbClr val="6C63FF"/>
          </a:solidFill>
          <a:ln w="12700">
            <a:solidFill>
              <a:srgbClr val="6C63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20"/>
          <p:cNvSpPr/>
          <p:nvPr/>
        </p:nvSpPr>
        <p:spPr>
          <a:xfrm>
            <a:off x="4443984" y="3392424"/>
            <a:ext cx="29992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Visibility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4443984" y="3739896"/>
            <a:ext cx="3017520" cy="1005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Show contribution status and transaction history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7982712" y="3264408"/>
            <a:ext cx="3273552" cy="1572768"/>
          </a:xfrm>
          <a:prstGeom prst="roundRect">
            <a:avLst>
              <a:gd name="adj" fmla="val 3488"/>
            </a:avLst>
          </a:prstGeom>
          <a:solidFill>
            <a:srgbClr val="F8FBFD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Shape 23"/>
          <p:cNvSpPr/>
          <p:nvPr/>
        </p:nvSpPr>
        <p:spPr>
          <a:xfrm>
            <a:off x="7982712" y="3264408"/>
            <a:ext cx="73152" cy="1572768"/>
          </a:xfrm>
          <a:prstGeom prst="rect">
            <a:avLst/>
          </a:prstGeom>
          <a:solidFill>
            <a:srgbClr val="D9534F"/>
          </a:solidFill>
          <a:ln w="12700">
            <a:solidFill>
              <a:srgbClr val="D9534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/>
          <p:nvPr/>
        </p:nvSpPr>
        <p:spPr>
          <a:xfrm>
            <a:off x="8147304" y="3392424"/>
            <a:ext cx="29992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Notifications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8147304" y="3739896"/>
            <a:ext cx="3017520" cy="1005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Remind users of upcoming contribution deadlines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960120" y="5422392"/>
            <a:ext cx="10241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D9534F"/>
                </a:solidFill>
              </a:rPr>
              <a:t>Prototype boundary: no deposits, card details, bank integration or real financial transfers.</a:t>
            </a:r>
            <a:endParaRPr lang="en-US" sz="120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4. Why simulated credits?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The prototype tests the workflow and usability without becoming a live financial service.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658368" y="1325880"/>
            <a:ext cx="10881360" cy="8686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A live system that receives money and issues transferable stored value could engage payment-services or electronic-money regulation [6]. For this academic prototype, all credits and transactions will therefore be simulated.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1097280" y="2468880"/>
            <a:ext cx="4846320" cy="457200"/>
          </a:xfrm>
          <a:prstGeom prst="rect">
            <a:avLst/>
          </a:prstGeom>
          <a:solidFill>
            <a:srgbClr val="DDEBF7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943600" y="2468880"/>
            <a:ext cx="4846320" cy="457200"/>
          </a:xfrm>
          <a:prstGeom prst="rect">
            <a:avLst/>
          </a:prstGeom>
          <a:solidFill>
            <a:srgbClr val="E2F0D9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234440" y="258775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30" b="1" dirty="0">
                <a:solidFill>
                  <a:srgbClr val="1F2937"/>
                </a:solidFill>
              </a:rPr>
              <a:t>Live financial platform</a:t>
            </a:r>
            <a:endParaRPr lang="en-US" sz="1130" dirty="0"/>
          </a:p>
        </p:txBody>
      </p:sp>
      <p:sp>
        <p:nvSpPr>
          <p:cNvPr id="8" name="Text 6"/>
          <p:cNvSpPr/>
          <p:nvPr/>
        </p:nvSpPr>
        <p:spPr>
          <a:xfrm>
            <a:off x="6080760" y="258775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30" b="1" dirty="0">
                <a:solidFill>
                  <a:srgbClr val="1F2937"/>
                </a:solidFill>
              </a:rPr>
              <a:t>Academic prototype</a:t>
            </a:r>
            <a:endParaRPr lang="en-US" sz="1130" dirty="0"/>
          </a:p>
        </p:txBody>
      </p:sp>
      <p:sp>
        <p:nvSpPr>
          <p:cNvPr id="9" name="Shape 7"/>
          <p:cNvSpPr/>
          <p:nvPr/>
        </p:nvSpPr>
        <p:spPr>
          <a:xfrm>
            <a:off x="1097280" y="2971800"/>
            <a:ext cx="484632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943600" y="2971800"/>
            <a:ext cx="484632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234440" y="309067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30" dirty="0">
                <a:solidFill>
                  <a:srgbClr val="1F2937"/>
                </a:solidFill>
              </a:rPr>
              <a:t>Real customer funds</a:t>
            </a:r>
            <a:endParaRPr lang="en-US" sz="1130" dirty="0"/>
          </a:p>
        </p:txBody>
      </p:sp>
      <p:sp>
        <p:nvSpPr>
          <p:cNvPr id="12" name="Text 10"/>
          <p:cNvSpPr/>
          <p:nvPr/>
        </p:nvSpPr>
        <p:spPr>
          <a:xfrm>
            <a:off x="6080760" y="309067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30" dirty="0">
                <a:solidFill>
                  <a:srgbClr val="1F2937"/>
                </a:solidFill>
              </a:rPr>
              <a:t>No real money</a:t>
            </a:r>
            <a:endParaRPr lang="en-US" sz="1130" dirty="0"/>
          </a:p>
        </p:txBody>
      </p:sp>
      <p:sp>
        <p:nvSpPr>
          <p:cNvPr id="13" name="Shape 11"/>
          <p:cNvSpPr/>
          <p:nvPr/>
        </p:nvSpPr>
        <p:spPr>
          <a:xfrm>
            <a:off x="1097280" y="3474720"/>
            <a:ext cx="4846320" cy="457200"/>
          </a:xfrm>
          <a:prstGeom prst="rect">
            <a:avLst/>
          </a:prstGeom>
          <a:solidFill>
            <a:srgbClr val="F8FBFD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943600" y="3474720"/>
            <a:ext cx="4846320" cy="457200"/>
          </a:xfrm>
          <a:prstGeom prst="rect">
            <a:avLst/>
          </a:prstGeom>
          <a:solidFill>
            <a:srgbClr val="F8FBFD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234440" y="359359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30" dirty="0">
                <a:solidFill>
                  <a:srgbClr val="1F2937"/>
                </a:solidFill>
              </a:rPr>
              <a:t>Bank/card integration</a:t>
            </a:r>
            <a:endParaRPr lang="en-US" sz="1130" dirty="0"/>
          </a:p>
        </p:txBody>
      </p:sp>
      <p:sp>
        <p:nvSpPr>
          <p:cNvPr id="16" name="Text 14"/>
          <p:cNvSpPr/>
          <p:nvPr/>
        </p:nvSpPr>
        <p:spPr>
          <a:xfrm>
            <a:off x="6080760" y="359359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30" dirty="0">
                <a:solidFill>
                  <a:srgbClr val="1F2937"/>
                </a:solidFill>
              </a:rPr>
              <a:t>Fictional test data</a:t>
            </a:r>
            <a:endParaRPr lang="en-US" sz="1130" dirty="0"/>
          </a:p>
        </p:txBody>
      </p:sp>
      <p:sp>
        <p:nvSpPr>
          <p:cNvPr id="17" name="Shape 15"/>
          <p:cNvSpPr/>
          <p:nvPr/>
        </p:nvSpPr>
        <p:spPr>
          <a:xfrm>
            <a:off x="1097280" y="3977640"/>
            <a:ext cx="484632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943600" y="3977640"/>
            <a:ext cx="484632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234440" y="409651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30" dirty="0">
                <a:solidFill>
                  <a:srgbClr val="1F2937"/>
                </a:solidFill>
              </a:rPr>
              <a:t>Higher compliance burden</a:t>
            </a:r>
            <a:endParaRPr lang="en-US" sz="1130" dirty="0"/>
          </a:p>
        </p:txBody>
      </p:sp>
      <p:sp>
        <p:nvSpPr>
          <p:cNvPr id="20" name="Text 18"/>
          <p:cNvSpPr/>
          <p:nvPr/>
        </p:nvSpPr>
        <p:spPr>
          <a:xfrm>
            <a:off x="6080760" y="409651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30" dirty="0">
                <a:solidFill>
                  <a:srgbClr val="1F2937"/>
                </a:solidFill>
              </a:rPr>
              <a:t>Lower participant risk</a:t>
            </a:r>
            <a:endParaRPr lang="en-US" sz="1130" dirty="0"/>
          </a:p>
        </p:txBody>
      </p:sp>
      <p:sp>
        <p:nvSpPr>
          <p:cNvPr id="21" name="Shape 19"/>
          <p:cNvSpPr/>
          <p:nvPr/>
        </p:nvSpPr>
        <p:spPr>
          <a:xfrm>
            <a:off x="1097280" y="4480560"/>
            <a:ext cx="4846320" cy="457200"/>
          </a:xfrm>
          <a:prstGeom prst="rect">
            <a:avLst/>
          </a:prstGeom>
          <a:solidFill>
            <a:srgbClr val="F8FBFD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5943600" y="4480560"/>
            <a:ext cx="4846320" cy="457200"/>
          </a:xfrm>
          <a:prstGeom prst="rect">
            <a:avLst/>
          </a:prstGeom>
          <a:solidFill>
            <a:srgbClr val="F8FBFD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234440" y="459943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30" dirty="0">
                <a:solidFill>
                  <a:srgbClr val="1F2937"/>
                </a:solidFill>
              </a:rPr>
              <a:t>Financial loss is possible</a:t>
            </a:r>
            <a:endParaRPr lang="en-US" sz="1130" dirty="0"/>
          </a:p>
        </p:txBody>
      </p:sp>
      <p:sp>
        <p:nvSpPr>
          <p:cNvPr id="24" name="Text 22"/>
          <p:cNvSpPr/>
          <p:nvPr/>
        </p:nvSpPr>
        <p:spPr>
          <a:xfrm>
            <a:off x="6080760" y="459943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30" dirty="0">
                <a:solidFill>
                  <a:srgbClr val="1F2937"/>
                </a:solidFill>
              </a:rPr>
              <a:t>No financial exposure</a:t>
            </a:r>
            <a:endParaRPr lang="en-US" sz="1130" dirty="0"/>
          </a:p>
        </p:txBody>
      </p:sp>
      <p:sp>
        <p:nvSpPr>
          <p:cNvPr id="25" name="Shape 23"/>
          <p:cNvSpPr/>
          <p:nvPr/>
        </p:nvSpPr>
        <p:spPr>
          <a:xfrm>
            <a:off x="1097280" y="4983480"/>
            <a:ext cx="484632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5943600" y="4983480"/>
            <a:ext cx="4846320" cy="457200"/>
          </a:xfrm>
          <a:prstGeom prst="rect">
            <a:avLst/>
          </a:prstGeom>
          <a:solidFill>
            <a:srgbClr val="FFFFFF"/>
          </a:solidFill>
          <a:ln w="12700">
            <a:solidFill>
              <a:srgbClr val="D6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234440" y="510235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30" dirty="0">
                <a:solidFill>
                  <a:srgbClr val="1F2937"/>
                </a:solidFill>
              </a:rPr>
              <a:t>Commercial-grade controls required</a:t>
            </a:r>
            <a:endParaRPr lang="en-US" sz="1130" dirty="0"/>
          </a:p>
        </p:txBody>
      </p:sp>
      <p:sp>
        <p:nvSpPr>
          <p:cNvPr id="28" name="Text 26"/>
          <p:cNvSpPr/>
          <p:nvPr/>
        </p:nvSpPr>
        <p:spPr>
          <a:xfrm>
            <a:off x="6080760" y="510235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30" dirty="0">
                <a:solidFill>
                  <a:srgbClr val="1F2937"/>
                </a:solidFill>
              </a:rPr>
              <a:t>Prototype controls and evaluation</a:t>
            </a:r>
            <a:endParaRPr lang="en-US" sz="1130" dirty="0"/>
          </a:p>
        </p:txBody>
      </p:sp>
      <p:sp>
        <p:nvSpPr>
          <p:cNvPr id="29" name="Text 27"/>
          <p:cNvSpPr/>
          <p:nvPr/>
        </p:nvSpPr>
        <p:spPr>
          <a:xfrm>
            <a:off x="640080" y="5989320"/>
            <a:ext cx="105156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697586"/>
                </a:solidFill>
              </a:rPr>
              <a:t>[6] Financial Conduct Authority, Payment Services Regulations and Electronic Money Regulations.</a:t>
            </a:r>
            <a:endParaRPr lang="en-US" sz="850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5. Research aim and aligned objectives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 err="1">
                <a:solidFill>
                  <a:srgbClr val="5F6B7A"/>
                </a:solidFill>
              </a:rPr>
              <a:t>Analyse</a:t>
            </a:r>
            <a:r>
              <a:rPr lang="en-US" sz="1150" dirty="0">
                <a:solidFill>
                  <a:srgbClr val="5F6B7A"/>
                </a:solidFill>
              </a:rPr>
              <a:t> → Design → Develop → Evaluate.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713232" y="1234440"/>
            <a:ext cx="10789920" cy="969264"/>
          </a:xfrm>
          <a:prstGeom prst="roundRect">
            <a:avLst>
              <a:gd name="adj" fmla="val 4717"/>
            </a:avLst>
          </a:prstGeom>
          <a:solidFill>
            <a:srgbClr val="EAF2F8"/>
          </a:solidFill>
          <a:ln w="12700">
            <a:solidFill>
              <a:srgbClr val="B8D0E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914400" y="1490472"/>
            <a:ext cx="103784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173F5F"/>
                </a:solidFill>
              </a:rPr>
              <a:t>AIM  ·  To design, develop and evaluate an AWS-hosted mobile application prototype that improves the management, transparency and usability of Xiquilá rotating savings groups using simulated transactions.</a:t>
            </a:r>
            <a:endParaRPr lang="en-US" sz="1420" dirty="0"/>
          </a:p>
        </p:txBody>
      </p:sp>
      <p:sp>
        <p:nvSpPr>
          <p:cNvPr id="6" name="Shape 4"/>
          <p:cNvSpPr/>
          <p:nvPr/>
        </p:nvSpPr>
        <p:spPr>
          <a:xfrm>
            <a:off x="502920" y="2606040"/>
            <a:ext cx="2514600" cy="2423160"/>
          </a:xfrm>
          <a:prstGeom prst="roundRect">
            <a:avLst>
              <a:gd name="adj" fmla="val 1509"/>
            </a:avLst>
          </a:prstGeom>
          <a:solidFill>
            <a:srgbClr val="FFFFFF"/>
          </a:solidFill>
          <a:ln w="12700">
            <a:solidFill>
              <a:srgbClr val="D8E1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Shape 5"/>
          <p:cNvSpPr/>
          <p:nvPr/>
        </p:nvSpPr>
        <p:spPr>
          <a:xfrm>
            <a:off x="1399032" y="2798064"/>
            <a:ext cx="694944" cy="694944"/>
          </a:xfrm>
          <a:prstGeom prst="ellipse">
            <a:avLst/>
          </a:prstGeom>
          <a:solidFill>
            <a:srgbClr val="20639B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1618488" y="3008376"/>
            <a:ext cx="25603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58952" y="3657600"/>
            <a:ext cx="19933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73F5F"/>
                </a:solidFill>
              </a:rPr>
              <a:t>ANALYSE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704088" y="4041648"/>
            <a:ext cx="2103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70" dirty="0">
                <a:solidFill>
                  <a:srgbClr val="1F2937"/>
                </a:solidFill>
              </a:rPr>
              <a:t>Analyse the current Xiquilá process and identify functional and non-functional requirements for a digital management solution.</a:t>
            </a:r>
            <a:endParaRPr lang="en-US" sz="970" dirty="0"/>
          </a:p>
        </p:txBody>
      </p:sp>
      <p:sp>
        <p:nvSpPr>
          <p:cNvPr id="11" name="Shape 9"/>
          <p:cNvSpPr/>
          <p:nvPr/>
        </p:nvSpPr>
        <p:spPr>
          <a:xfrm>
            <a:off x="3017520" y="3822192"/>
            <a:ext cx="292608" cy="0"/>
          </a:xfrm>
          <a:prstGeom prst="line">
            <a:avLst/>
          </a:prstGeom>
          <a:noFill/>
          <a:ln w="25400">
            <a:solidFill>
              <a:srgbClr val="5F6B7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3383280" y="2606040"/>
            <a:ext cx="2514600" cy="2423160"/>
          </a:xfrm>
          <a:prstGeom prst="roundRect">
            <a:avLst>
              <a:gd name="adj" fmla="val 1509"/>
            </a:avLst>
          </a:prstGeom>
          <a:solidFill>
            <a:srgbClr val="F8FBFD"/>
          </a:solidFill>
          <a:ln w="12700">
            <a:solidFill>
              <a:srgbClr val="D8E1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Shape 11"/>
          <p:cNvSpPr/>
          <p:nvPr/>
        </p:nvSpPr>
        <p:spPr>
          <a:xfrm>
            <a:off x="4279392" y="2798064"/>
            <a:ext cx="694944" cy="694944"/>
          </a:xfrm>
          <a:prstGeom prst="ellipse">
            <a:avLst/>
          </a:prstGeom>
          <a:solidFill>
            <a:srgbClr val="3CAEA3"/>
          </a:solidFill>
          <a:ln w="12700">
            <a:solidFill>
              <a:srgbClr val="3CAEA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4498848" y="3008376"/>
            <a:ext cx="25603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2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3639312" y="3657600"/>
            <a:ext cx="19933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73F5F"/>
                </a:solidFill>
              </a:rPr>
              <a:t>DESIGN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3584448" y="4041648"/>
            <a:ext cx="2103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70" dirty="0">
                <a:solidFill>
                  <a:srgbClr val="1F2937"/>
                </a:solidFill>
              </a:rPr>
              <a:t>Design the AWS system architecture, mobile application workflow and data model for groups, schedules, rotation and simulated transactions.</a:t>
            </a:r>
            <a:endParaRPr lang="en-US" sz="970" dirty="0"/>
          </a:p>
        </p:txBody>
      </p:sp>
      <p:sp>
        <p:nvSpPr>
          <p:cNvPr id="17" name="Shape 15"/>
          <p:cNvSpPr/>
          <p:nvPr/>
        </p:nvSpPr>
        <p:spPr>
          <a:xfrm>
            <a:off x="5897880" y="3822192"/>
            <a:ext cx="292608" cy="0"/>
          </a:xfrm>
          <a:prstGeom prst="line">
            <a:avLst/>
          </a:prstGeom>
          <a:noFill/>
          <a:ln w="25400">
            <a:solidFill>
              <a:srgbClr val="5F6B7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8" name="Shape 16"/>
          <p:cNvSpPr/>
          <p:nvPr/>
        </p:nvSpPr>
        <p:spPr>
          <a:xfrm>
            <a:off x="6263640" y="2606040"/>
            <a:ext cx="2514600" cy="2423160"/>
          </a:xfrm>
          <a:prstGeom prst="roundRect">
            <a:avLst>
              <a:gd name="adj" fmla="val 1509"/>
            </a:avLst>
          </a:prstGeom>
          <a:solidFill>
            <a:srgbClr val="FFFFFF"/>
          </a:solidFill>
          <a:ln w="12700">
            <a:solidFill>
              <a:srgbClr val="D8E1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Shape 17"/>
          <p:cNvSpPr/>
          <p:nvPr/>
        </p:nvSpPr>
        <p:spPr>
          <a:xfrm>
            <a:off x="7159752" y="2798064"/>
            <a:ext cx="694944" cy="694944"/>
          </a:xfrm>
          <a:prstGeom prst="ellipse">
            <a:avLst/>
          </a:prstGeom>
          <a:solidFill>
            <a:srgbClr val="F6A623"/>
          </a:solidFill>
          <a:ln w="12700">
            <a:solidFill>
              <a:srgbClr val="F6A62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7379208" y="3008376"/>
            <a:ext cx="25603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3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6519672" y="3657600"/>
            <a:ext cx="19933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73F5F"/>
                </a:solidFill>
              </a:rPr>
              <a:t>DEVELOP</a:t>
            </a:r>
            <a:endParaRPr lang="en-US" sz="1250" dirty="0"/>
          </a:p>
        </p:txBody>
      </p:sp>
      <p:sp>
        <p:nvSpPr>
          <p:cNvPr id="22" name="Text 20"/>
          <p:cNvSpPr/>
          <p:nvPr/>
        </p:nvSpPr>
        <p:spPr>
          <a:xfrm>
            <a:off x="6464808" y="4041648"/>
            <a:ext cx="2103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70" dirty="0">
                <a:solidFill>
                  <a:srgbClr val="1F2937"/>
                </a:solidFill>
              </a:rPr>
              <a:t>Develop a working mobile prototype with an EC2-based AWS backend and provision the cloud infrastructure using Terraform.</a:t>
            </a:r>
            <a:endParaRPr lang="en-US" sz="970" dirty="0"/>
          </a:p>
        </p:txBody>
      </p:sp>
      <p:sp>
        <p:nvSpPr>
          <p:cNvPr id="23" name="Shape 21"/>
          <p:cNvSpPr/>
          <p:nvPr/>
        </p:nvSpPr>
        <p:spPr>
          <a:xfrm>
            <a:off x="8778240" y="3822192"/>
            <a:ext cx="292608" cy="0"/>
          </a:xfrm>
          <a:prstGeom prst="line">
            <a:avLst/>
          </a:prstGeom>
          <a:noFill/>
          <a:ln w="25400">
            <a:solidFill>
              <a:srgbClr val="5F6B7A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4" name="Shape 22"/>
          <p:cNvSpPr/>
          <p:nvPr/>
        </p:nvSpPr>
        <p:spPr>
          <a:xfrm>
            <a:off x="9144000" y="2606040"/>
            <a:ext cx="2514600" cy="2423160"/>
          </a:xfrm>
          <a:prstGeom prst="roundRect">
            <a:avLst>
              <a:gd name="adj" fmla="val 1509"/>
            </a:avLst>
          </a:prstGeom>
          <a:solidFill>
            <a:srgbClr val="F8FBFD"/>
          </a:solidFill>
          <a:ln w="12700">
            <a:solidFill>
              <a:srgbClr val="D8E1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Shape 23"/>
          <p:cNvSpPr/>
          <p:nvPr/>
        </p:nvSpPr>
        <p:spPr>
          <a:xfrm>
            <a:off x="10040112" y="2798064"/>
            <a:ext cx="694944" cy="694944"/>
          </a:xfrm>
          <a:prstGeom prst="ellipse">
            <a:avLst/>
          </a:prstGeom>
          <a:solidFill>
            <a:srgbClr val="2E8B57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/>
          <p:nvPr/>
        </p:nvSpPr>
        <p:spPr>
          <a:xfrm>
            <a:off x="10259568" y="3008376"/>
            <a:ext cx="25603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4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9400032" y="3657600"/>
            <a:ext cx="19933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73F5F"/>
                </a:solidFill>
              </a:rPr>
              <a:t>EVALUATE</a:t>
            </a:r>
            <a:endParaRPr lang="en-US" sz="1250" dirty="0"/>
          </a:p>
        </p:txBody>
      </p:sp>
      <p:sp>
        <p:nvSpPr>
          <p:cNvPr id="28" name="Text 26"/>
          <p:cNvSpPr/>
          <p:nvPr/>
        </p:nvSpPr>
        <p:spPr>
          <a:xfrm>
            <a:off x="9345168" y="4041648"/>
            <a:ext cx="2103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70" dirty="0">
                <a:solidFill>
                  <a:srgbClr val="1F2937"/>
                </a:solidFill>
              </a:rPr>
              <a:t>Test functionality, usability and perceived usefulness using functional testing and participant feedback.</a:t>
            </a:r>
            <a:endParaRPr lang="en-US" sz="97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6. Literature review — key findings so far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The literature informs both the system requirements and the way the prototype will be evaluated.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298448"/>
            <a:ext cx="3520440" cy="3639312"/>
          </a:xfrm>
          <a:prstGeom prst="roundRect">
            <a:avLst>
              <a:gd name="adj" fmla="val 1558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94360" y="1298448"/>
            <a:ext cx="73152" cy="3639312"/>
          </a:xfrm>
          <a:prstGeom prst="rect">
            <a:avLst/>
          </a:prstGeom>
          <a:solidFill>
            <a:srgbClr val="20639B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58952" y="1426464"/>
            <a:ext cx="3246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ROSCA value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58952" y="1773936"/>
            <a:ext cx="3264408" cy="307238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ROSCAs are long-established forms of informal finance [1][2]. They can provide commitment to regular saving, access to a lump sum, and social accountability [3][4][5].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334256" y="1298448"/>
            <a:ext cx="3520440" cy="3639312"/>
          </a:xfrm>
          <a:prstGeom prst="roundRect">
            <a:avLst>
              <a:gd name="adj" fmla="val 1558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334256" y="1298448"/>
            <a:ext cx="73152" cy="3639312"/>
          </a:xfrm>
          <a:prstGeom prst="rect">
            <a:avLst/>
          </a:prstGeom>
          <a:solidFill>
            <a:srgbClr val="3CAEA3"/>
          </a:solidFill>
          <a:ln w="12700">
            <a:solidFill>
              <a:srgbClr val="3CAEA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498848" y="1426464"/>
            <a:ext cx="3246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Digital opportunity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498848" y="1773936"/>
            <a:ext cx="3264408" cy="307238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Digital financial services can improve convenience, record-keeping and access, but benefits depend on users being able and willing to adopt the technology [7][8].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8074152" y="1298448"/>
            <a:ext cx="3520440" cy="3639312"/>
          </a:xfrm>
          <a:prstGeom prst="roundRect">
            <a:avLst>
              <a:gd name="adj" fmla="val 1558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074152" y="1298448"/>
            <a:ext cx="73152" cy="3639312"/>
          </a:xfrm>
          <a:prstGeom prst="rect">
            <a:avLst/>
          </a:prstGeom>
          <a:solidFill>
            <a:srgbClr val="F6A623"/>
          </a:solidFill>
          <a:ln w="12700">
            <a:solidFill>
              <a:srgbClr val="F6A62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238744" y="1426464"/>
            <a:ext cx="3246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Design implications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8238744" y="1773936"/>
            <a:ext cx="3264408" cy="307238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The prototype must prioritise trust, usability, privacy and secure access. User acceptance is influenced by perceived usefulness and perceived ease of use [9].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1325880" y="5239512"/>
            <a:ext cx="9418320" cy="530352"/>
          </a:xfrm>
          <a:prstGeom prst="roundRect">
            <a:avLst>
              <a:gd name="adj" fmla="val 8621"/>
            </a:avLst>
          </a:prstGeom>
          <a:solidFill>
            <a:srgbClr val="EEF7F5"/>
          </a:solidFill>
          <a:ln w="12700">
            <a:solidFill>
              <a:srgbClr val="B9DB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600200" y="5394960"/>
            <a:ext cx="88696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E8B57"/>
                </a:solidFill>
              </a:rPr>
              <a:t>Project contribution: apply cloud technology to the specific management needs of Xiquilá and evaluate whether prospective users consider the approach understandable and useful.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685800" y="6016752"/>
            <a:ext cx="10424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sz="2300" b="1">
                <a:solidFill>
                  <a:srgbClr val="114C67"/>
                </a:solidFill>
                <a:latin typeface="Arial"/>
              </a:rPr>
              <a:t>7. Proposed AWS architecture — mobile app + private EC2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sz="1100" b="0">
                <a:solidFill>
                  <a:srgbClr val="64707A"/>
                </a:solidFill>
                <a:latin typeface="Arial"/>
              </a:rPr>
              <a:t>The mobile app connects over HTTPS to a public Application Load Balancer; application servers remain in private subnets and scale through an Auto Scaling Group.</a:t>
            </a:r>
            <a:endParaRPr lang="en-US" sz="11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8</a:t>
            </a:fld>
            <a:endParaRPr lang="en-US"/>
          </a:p>
        </p:txBody>
      </p:sp>
      <p:sp>
        <p:nvSpPr>
          <p:cNvPr id="26" name="Rounded Rectangle 25"/>
          <p:cNvSpPr/>
          <p:nvPr/>
        </p:nvSpPr>
        <p:spPr>
          <a:xfrm>
            <a:off x="594360" y="1920240"/>
            <a:ext cx="1417320" cy="749808"/>
          </a:xfrm>
          <a:prstGeom prst="roundRect">
            <a:avLst/>
          </a:prstGeom>
          <a:solidFill>
            <a:srgbClr val="EAF2F8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500" b="1">
                <a:solidFill>
                  <a:srgbClr val="114C67"/>
                </a:solidFill>
                <a:latin typeface="Arial"/>
              </a:rPr>
              <a:t>Mobile App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594360" y="3154680"/>
            <a:ext cx="1417320" cy="749808"/>
          </a:xfrm>
          <a:prstGeom prst="roundRect">
            <a:avLst/>
          </a:prstGeom>
          <a:solidFill>
            <a:srgbClr val="E2F0D9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300" b="1">
                <a:solidFill>
                  <a:srgbClr val="114C67"/>
                </a:solidFill>
                <a:latin typeface="Arial"/>
              </a:rPr>
              <a:t>Amazon
Cognito</a:t>
            </a:r>
          </a:p>
        </p:txBody>
      </p:sp>
      <p:cxnSp>
        <p:nvCxnSpPr>
          <p:cNvPr id="28" name="Connector 27"/>
          <p:cNvCxnSpPr/>
          <p:nvPr/>
        </p:nvCxnSpPr>
        <p:spPr>
          <a:xfrm>
            <a:off x="1298448" y="2670048"/>
            <a:ext cx="0" cy="484632"/>
          </a:xfrm>
          <a:prstGeom prst="line">
            <a:avLst/>
          </a:prstGeom>
          <a:ln w="25400">
            <a:solidFill>
              <a:srgbClr val="4AA4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475488" y="3977639"/>
            <a:ext cx="1691640" cy="59436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ctr"/>
            <a:r>
              <a:rPr sz="900" b="0">
                <a:solidFill>
                  <a:srgbClr val="64707A"/>
                </a:solidFill>
                <a:latin typeface="Arial"/>
              </a:rPr>
              <a:t>User authentication for the mobile app [15]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2331720" y="1417320"/>
            <a:ext cx="5989320" cy="3794760"/>
          </a:xfrm>
          <a:prstGeom prst="roundRect">
            <a:avLst/>
          </a:prstGeom>
          <a:solidFill>
            <a:srgbClr val="F8FAFC"/>
          </a:solidFill>
          <a:ln w="19050">
            <a:solidFill>
              <a:srgbClr val="114C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2514600" y="1481328"/>
            <a:ext cx="1828800" cy="32004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1200" b="1">
                <a:solidFill>
                  <a:srgbClr val="114C67"/>
                </a:solidFill>
                <a:latin typeface="Arial"/>
              </a:rPr>
              <a:t>AWS VPC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2697480" y="1993392"/>
            <a:ext cx="1417320" cy="2057400"/>
          </a:xfrm>
          <a:prstGeom prst="roundRect">
            <a:avLst/>
          </a:prstGeom>
          <a:solidFill>
            <a:srgbClr val="FFF2CC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00" b="1">
                <a:solidFill>
                  <a:srgbClr val="303E48"/>
                </a:solidFill>
                <a:latin typeface="Arial"/>
              </a:rPr>
              <a:t>PUBLIC
SUBNETS
Application
Load Balancer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2697480" y="4114800"/>
            <a:ext cx="141732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ctr"/>
            <a:r>
              <a:rPr sz="850" b="0">
                <a:solidFill>
                  <a:srgbClr val="64707A"/>
                </a:solidFill>
                <a:latin typeface="Arial"/>
              </a:rPr>
              <a:t>Internet-facing entry point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4434840" y="1847088"/>
            <a:ext cx="3154680" cy="32004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ctr"/>
            <a:r>
              <a:rPr sz="1000" b="1">
                <a:solidFill>
                  <a:srgbClr val="4AA45D"/>
                </a:solidFill>
                <a:latin typeface="Arial"/>
              </a:rPr>
              <a:t>PRIVATE SUBNETS  ·  AUTO SCALING GROUP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4498848" y="2267712"/>
            <a:ext cx="1325880" cy="1261872"/>
          </a:xfrm>
          <a:prstGeom prst="roundRect">
            <a:avLst/>
          </a:prstGeom>
          <a:solidFill>
            <a:srgbClr val="FCE4D6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00" b="1">
                <a:solidFill>
                  <a:srgbClr val="303E48"/>
                </a:solidFill>
                <a:latin typeface="Arial"/>
              </a:rPr>
              <a:t>AZ-A
EC2 App
Server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6144768" y="2267712"/>
            <a:ext cx="1325880" cy="1261872"/>
          </a:xfrm>
          <a:prstGeom prst="roundRect">
            <a:avLst/>
          </a:prstGeom>
          <a:solidFill>
            <a:srgbClr val="FCE4D6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00" b="1" dirty="0">
                <a:solidFill>
                  <a:srgbClr val="303E48"/>
                </a:solidFill>
                <a:latin typeface="Arial"/>
              </a:rPr>
              <a:t>AZ-B
EC2 App
Server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4526280" y="3749039"/>
            <a:ext cx="292608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ctr"/>
            <a:r>
              <a:rPr sz="900" b="0">
                <a:solidFill>
                  <a:srgbClr val="64707A"/>
                </a:solidFill>
                <a:latin typeface="Arial"/>
              </a:rPr>
              <a:t>Prototype ASG: min 1 · desired 1 · max 2</a:t>
            </a:r>
          </a:p>
        </p:txBody>
      </p:sp>
      <p:cxnSp>
        <p:nvCxnSpPr>
          <p:cNvPr id="38" name="Connector 37"/>
          <p:cNvCxnSpPr/>
          <p:nvPr/>
        </p:nvCxnSpPr>
        <p:spPr>
          <a:xfrm>
            <a:off x="4114800" y="2761488"/>
            <a:ext cx="384048" cy="0"/>
          </a:xfrm>
          <a:prstGeom prst="line">
            <a:avLst/>
          </a:prstGeom>
          <a:ln w="25400">
            <a:solidFill>
              <a:srgbClr val="114C6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Connector 38"/>
          <p:cNvCxnSpPr/>
          <p:nvPr/>
        </p:nvCxnSpPr>
        <p:spPr>
          <a:xfrm>
            <a:off x="4114800" y="3246120"/>
            <a:ext cx="2029968" cy="0"/>
          </a:xfrm>
          <a:prstGeom prst="line">
            <a:avLst/>
          </a:prstGeom>
          <a:ln w="25400">
            <a:solidFill>
              <a:srgbClr val="114C6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Rounded Rectangle 39"/>
          <p:cNvSpPr/>
          <p:nvPr/>
        </p:nvSpPr>
        <p:spPr>
          <a:xfrm>
            <a:off x="6812280" y="4370832"/>
            <a:ext cx="1051560" cy="438912"/>
          </a:xfrm>
          <a:prstGeom prst="roundRect">
            <a:avLst/>
          </a:prstGeom>
          <a:solidFill>
            <a:srgbClr val="E4DFEC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850" b="1">
                <a:solidFill>
                  <a:srgbClr val="303E48"/>
                </a:solidFill>
                <a:latin typeface="Arial"/>
              </a:rPr>
              <a:t>DynamoDB
VPC Endpoint</a:t>
            </a:r>
          </a:p>
        </p:txBody>
      </p:sp>
      <p:cxnSp>
        <p:nvCxnSpPr>
          <p:cNvPr id="41" name="Connector 40"/>
          <p:cNvCxnSpPr/>
          <p:nvPr/>
        </p:nvCxnSpPr>
        <p:spPr>
          <a:xfrm>
            <a:off x="5623560" y="3529584"/>
            <a:ext cx="1627632" cy="841248"/>
          </a:xfrm>
          <a:prstGeom prst="line">
            <a:avLst/>
          </a:prstGeom>
          <a:ln w="1905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Connector 41"/>
          <p:cNvCxnSpPr/>
          <p:nvPr/>
        </p:nvCxnSpPr>
        <p:spPr>
          <a:xfrm>
            <a:off x="2011680" y="2295144"/>
            <a:ext cx="685800" cy="402336"/>
          </a:xfrm>
          <a:prstGeom prst="line">
            <a:avLst/>
          </a:prstGeom>
          <a:ln w="25400">
            <a:solidFill>
              <a:srgbClr val="114C6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Rounded Rectangle 42"/>
          <p:cNvSpPr/>
          <p:nvPr/>
        </p:nvSpPr>
        <p:spPr>
          <a:xfrm>
            <a:off x="8705088" y="2029968"/>
            <a:ext cx="1417320" cy="822960"/>
          </a:xfrm>
          <a:prstGeom prst="roundRect">
            <a:avLst/>
          </a:prstGeom>
          <a:solidFill>
            <a:srgbClr val="E4DFEC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300" b="1">
                <a:solidFill>
                  <a:srgbClr val="114C67"/>
                </a:solidFill>
                <a:latin typeface="Arial"/>
              </a:rPr>
              <a:t>Amazon
DynamoDB</a:t>
            </a:r>
          </a:p>
        </p:txBody>
      </p:sp>
      <p:sp>
        <p:nvSpPr>
          <p:cNvPr id="44" name="Rounded Rectangle 43"/>
          <p:cNvSpPr/>
          <p:nvPr/>
        </p:nvSpPr>
        <p:spPr>
          <a:xfrm>
            <a:off x="8705088" y="3429000"/>
            <a:ext cx="1417320" cy="822960"/>
          </a:xfrm>
          <a:prstGeom prst="roundRect">
            <a:avLst/>
          </a:prstGeom>
          <a:solidFill>
            <a:srgbClr val="EAF2F8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200" b="1">
                <a:solidFill>
                  <a:srgbClr val="114C67"/>
                </a:solidFill>
                <a:latin typeface="Arial"/>
              </a:rPr>
              <a:t>Amazon
CloudWatch</a:t>
            </a:r>
          </a:p>
        </p:txBody>
      </p:sp>
      <p:cxnSp>
        <p:nvCxnSpPr>
          <p:cNvPr id="45" name="Connector 44"/>
          <p:cNvCxnSpPr/>
          <p:nvPr/>
        </p:nvCxnSpPr>
        <p:spPr>
          <a:xfrm flipV="1">
            <a:off x="7863840" y="2468880"/>
            <a:ext cx="841248" cy="2121408"/>
          </a:xfrm>
          <a:prstGeom prst="line">
            <a:avLst/>
          </a:prstGeom>
          <a:ln w="1905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8549640" y="4370832"/>
            <a:ext cx="1737360" cy="475488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ctr"/>
            <a:r>
              <a:rPr sz="850" b="0">
                <a:solidFill>
                  <a:srgbClr val="64707A"/>
                </a:solidFill>
                <a:latin typeface="Arial"/>
              </a:rPr>
              <a:t>Monitoring / logs</a:t>
            </a:r>
          </a:p>
        </p:txBody>
      </p:sp>
      <p:sp>
        <p:nvSpPr>
          <p:cNvPr id="47" name="Rounded Rectangle 46"/>
          <p:cNvSpPr/>
          <p:nvPr/>
        </p:nvSpPr>
        <p:spPr>
          <a:xfrm>
            <a:off x="2423160" y="5321808"/>
            <a:ext cx="5760720" cy="502920"/>
          </a:xfrm>
          <a:prstGeom prst="roundRect">
            <a:avLst/>
          </a:prstGeom>
          <a:solidFill>
            <a:srgbClr val="EFEBF8"/>
          </a:solidFill>
          <a:ln w="12700">
            <a:solidFill>
              <a:srgbClr val="805BA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940" b="1">
                <a:solidFill>
                  <a:srgbClr val="5F417D"/>
                </a:solidFill>
                <a:latin typeface="Arial"/>
              </a:rPr>
              <a:t>Terraform (Infrastructure as Code) provisions the VPC, subnets, ALB, Auto Scaling Group, security groups, Cognito, DynamoDB and VPC endpoint [16].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94360" y="5074920"/>
            <a:ext cx="1508760" cy="77724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ctr"/>
            <a:r>
              <a:rPr sz="840" b="0">
                <a:solidFill>
                  <a:srgbClr val="64707A"/>
                </a:solidFill>
                <a:latin typeface="Arial"/>
              </a:rPr>
              <a:t>ALB distributes traffic to EC2 targets in the Auto Scaling Group [13].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8503920" y="4937760"/>
            <a:ext cx="1828800" cy="749808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ctr"/>
            <a:r>
              <a:rPr sz="800" b="0">
                <a:solidFill>
                  <a:srgbClr val="64707A"/>
                </a:solidFill>
                <a:latin typeface="Arial"/>
              </a:rPr>
              <a:t>Private EC2 instances can reach DynamoDB through a gateway VPC endpoint without a NAT Gateway [14].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9C6444-807A-136B-7D44-E8A06F844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80580">
            <a:off x="6400448" y="3584095"/>
            <a:ext cx="1395201" cy="72860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sz="2300" b="1">
                <a:solidFill>
                  <a:srgbClr val="114C67"/>
                </a:solidFill>
                <a:latin typeface="Arial"/>
              </a:rPr>
              <a:t>8. Mobile application flow — simulated contribution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sz="1100" b="0">
                <a:solidFill>
                  <a:srgbClr val="64707A"/>
                </a:solidFill>
                <a:latin typeface="Arial"/>
              </a:rPr>
              <a:t>The flow shows how the mobile app, Cognito, the load balancer, private EC2 backend and DynamoDB work together for one simulated contribution.</a:t>
            </a:r>
            <a:endParaRPr lang="en-US" sz="11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  <p:sp>
        <p:nvSpPr>
          <p:cNvPr id="26" name="Rounded Rectangle 25"/>
          <p:cNvSpPr/>
          <p:nvPr/>
        </p:nvSpPr>
        <p:spPr>
          <a:xfrm>
            <a:off x="658368" y="1389888"/>
            <a:ext cx="2651760" cy="530352"/>
          </a:xfrm>
          <a:prstGeom prst="roundRect">
            <a:avLst/>
          </a:prstGeom>
          <a:solidFill>
            <a:srgbClr val="EAF2F8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120" b="1">
                <a:solidFill>
                  <a:srgbClr val="114C67"/>
                </a:solidFill>
                <a:latin typeface="Arial"/>
              </a:rPr>
              <a:t>1  Open app &amp; sign in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3977639" y="1389888"/>
            <a:ext cx="598932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019" b="0">
                <a:solidFill>
                  <a:srgbClr val="303E48"/>
                </a:solidFill>
                <a:latin typeface="Arial"/>
              </a:rPr>
              <a:t>Amazon Cognito authenticates the mobile user and returns a token [15].</a:t>
            </a:r>
          </a:p>
        </p:txBody>
      </p:sp>
      <p:cxnSp>
        <p:nvCxnSpPr>
          <p:cNvPr id="28" name="Connector 27"/>
          <p:cNvCxnSpPr/>
          <p:nvPr/>
        </p:nvCxnSpPr>
        <p:spPr>
          <a:xfrm>
            <a:off x="3310128" y="1655064"/>
            <a:ext cx="667511" cy="0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Connector 28"/>
          <p:cNvCxnSpPr/>
          <p:nvPr/>
        </p:nvCxnSpPr>
        <p:spPr>
          <a:xfrm>
            <a:off x="9555480" y="1920240"/>
            <a:ext cx="0" cy="182880"/>
          </a:xfrm>
          <a:prstGeom prst="line">
            <a:avLst/>
          </a:prstGeom>
          <a:ln w="15240">
            <a:solidFill>
              <a:srgbClr val="4AA4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ounded Rectangle 29"/>
          <p:cNvSpPr/>
          <p:nvPr/>
        </p:nvSpPr>
        <p:spPr>
          <a:xfrm>
            <a:off x="658368" y="2084832"/>
            <a:ext cx="2651760" cy="530352"/>
          </a:xfrm>
          <a:prstGeom prst="roundRect">
            <a:avLst/>
          </a:prstGeom>
          <a:solidFill>
            <a:srgbClr val="EAF2F8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120" b="1">
                <a:solidFill>
                  <a:srgbClr val="114C67"/>
                </a:solidFill>
                <a:latin typeface="Arial"/>
              </a:rPr>
              <a:t>2  Open Xiquilá group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3977639" y="2084832"/>
            <a:ext cx="598932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019" b="0">
                <a:solidFill>
                  <a:srgbClr val="303E48"/>
                </a:solidFill>
                <a:latin typeface="Arial"/>
              </a:rPr>
              <a:t>The mobile app sends an HTTPS request to the public Application Load Balancer.</a:t>
            </a:r>
          </a:p>
        </p:txBody>
      </p:sp>
      <p:cxnSp>
        <p:nvCxnSpPr>
          <p:cNvPr id="32" name="Connector 31"/>
          <p:cNvCxnSpPr/>
          <p:nvPr/>
        </p:nvCxnSpPr>
        <p:spPr>
          <a:xfrm>
            <a:off x="3310128" y="2350008"/>
            <a:ext cx="667511" cy="0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Connector 32"/>
          <p:cNvCxnSpPr/>
          <p:nvPr/>
        </p:nvCxnSpPr>
        <p:spPr>
          <a:xfrm>
            <a:off x="9555480" y="2615184"/>
            <a:ext cx="0" cy="182880"/>
          </a:xfrm>
          <a:prstGeom prst="line">
            <a:avLst/>
          </a:prstGeom>
          <a:ln w="15240">
            <a:solidFill>
              <a:srgbClr val="4AA4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658368" y="2779776"/>
            <a:ext cx="2651760" cy="530352"/>
          </a:xfrm>
          <a:prstGeom prst="roundRect">
            <a:avLst/>
          </a:prstGeom>
          <a:solidFill>
            <a:srgbClr val="FFF2CC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120" b="1">
                <a:solidFill>
                  <a:srgbClr val="114C67"/>
                </a:solidFill>
                <a:latin typeface="Arial"/>
              </a:rPr>
              <a:t>3  Request reaches backend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3977639" y="2779776"/>
            <a:ext cx="598932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019" b="0">
                <a:solidFill>
                  <a:srgbClr val="303E48"/>
                </a:solidFill>
                <a:latin typeface="Arial"/>
              </a:rPr>
              <a:t>The ALB forwards the request to a healthy EC2 application server in the Auto Scaling Group [13].</a:t>
            </a:r>
          </a:p>
        </p:txBody>
      </p:sp>
      <p:cxnSp>
        <p:nvCxnSpPr>
          <p:cNvPr id="36" name="Connector 35"/>
          <p:cNvCxnSpPr/>
          <p:nvPr/>
        </p:nvCxnSpPr>
        <p:spPr>
          <a:xfrm>
            <a:off x="3310128" y="3044952"/>
            <a:ext cx="667511" cy="0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Connector 36"/>
          <p:cNvCxnSpPr/>
          <p:nvPr/>
        </p:nvCxnSpPr>
        <p:spPr>
          <a:xfrm>
            <a:off x="9555480" y="3310128"/>
            <a:ext cx="0" cy="182880"/>
          </a:xfrm>
          <a:prstGeom prst="line">
            <a:avLst/>
          </a:prstGeom>
          <a:ln w="15240">
            <a:solidFill>
              <a:srgbClr val="4AA4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ounded Rectangle 37"/>
          <p:cNvSpPr/>
          <p:nvPr/>
        </p:nvSpPr>
        <p:spPr>
          <a:xfrm>
            <a:off x="658368" y="3474720"/>
            <a:ext cx="2651760" cy="530352"/>
          </a:xfrm>
          <a:prstGeom prst="roundRect">
            <a:avLst/>
          </a:prstGeom>
          <a:solidFill>
            <a:srgbClr val="FCE4D6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120" b="1">
                <a:solidFill>
                  <a:srgbClr val="114C67"/>
                </a:solidFill>
                <a:latin typeface="Arial"/>
              </a:rPr>
              <a:t>4  Validate contribution</a:t>
            </a:r>
          </a:p>
        </p:txBody>
      </p:sp>
      <p:sp>
        <p:nvSpPr>
          <p:cNvPr id="39" name="Rounded Rectangle 38"/>
          <p:cNvSpPr/>
          <p:nvPr/>
        </p:nvSpPr>
        <p:spPr>
          <a:xfrm>
            <a:off x="3977639" y="3474720"/>
            <a:ext cx="598932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019" b="0">
                <a:solidFill>
                  <a:srgbClr val="303E48"/>
                </a:solidFill>
                <a:latin typeface="Arial"/>
              </a:rPr>
              <a:t>The EC2 backend checks membership, contribution amount and the current recipient.</a:t>
            </a:r>
          </a:p>
        </p:txBody>
      </p:sp>
      <p:cxnSp>
        <p:nvCxnSpPr>
          <p:cNvPr id="40" name="Connector 39"/>
          <p:cNvCxnSpPr/>
          <p:nvPr/>
        </p:nvCxnSpPr>
        <p:spPr>
          <a:xfrm>
            <a:off x="3310128" y="3739896"/>
            <a:ext cx="667511" cy="0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Connector 40"/>
          <p:cNvCxnSpPr/>
          <p:nvPr/>
        </p:nvCxnSpPr>
        <p:spPr>
          <a:xfrm>
            <a:off x="9555480" y="4005072"/>
            <a:ext cx="0" cy="182880"/>
          </a:xfrm>
          <a:prstGeom prst="line">
            <a:avLst/>
          </a:prstGeom>
          <a:ln w="15240">
            <a:solidFill>
              <a:srgbClr val="4AA4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ounded Rectangle 41"/>
          <p:cNvSpPr/>
          <p:nvPr/>
        </p:nvSpPr>
        <p:spPr>
          <a:xfrm>
            <a:off x="658368" y="4169663"/>
            <a:ext cx="2651760" cy="530352"/>
          </a:xfrm>
          <a:prstGeom prst="roundRect">
            <a:avLst/>
          </a:prstGeom>
          <a:solidFill>
            <a:srgbClr val="E4DFEC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120" b="1">
                <a:solidFill>
                  <a:srgbClr val="114C67"/>
                </a:solidFill>
                <a:latin typeface="Arial"/>
              </a:rPr>
              <a:t>5  Record simulated credits</a:t>
            </a:r>
          </a:p>
        </p:txBody>
      </p:sp>
      <p:sp>
        <p:nvSpPr>
          <p:cNvPr id="43" name="Rounded Rectangle 42"/>
          <p:cNvSpPr/>
          <p:nvPr/>
        </p:nvSpPr>
        <p:spPr>
          <a:xfrm>
            <a:off x="3977639" y="4169663"/>
            <a:ext cx="598932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019" b="0">
                <a:solidFill>
                  <a:srgbClr val="303E48"/>
                </a:solidFill>
                <a:latin typeface="Arial"/>
              </a:rPr>
              <a:t>EC2 writes the transaction to DynamoDB through the gateway VPC endpoint [14].</a:t>
            </a:r>
          </a:p>
        </p:txBody>
      </p:sp>
      <p:cxnSp>
        <p:nvCxnSpPr>
          <p:cNvPr id="44" name="Connector 43"/>
          <p:cNvCxnSpPr/>
          <p:nvPr/>
        </p:nvCxnSpPr>
        <p:spPr>
          <a:xfrm>
            <a:off x="3310128" y="4434840"/>
            <a:ext cx="667511" cy="0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Connector 44"/>
          <p:cNvCxnSpPr/>
          <p:nvPr/>
        </p:nvCxnSpPr>
        <p:spPr>
          <a:xfrm>
            <a:off x="9555480" y="4700016"/>
            <a:ext cx="0" cy="182880"/>
          </a:xfrm>
          <a:prstGeom prst="line">
            <a:avLst/>
          </a:prstGeom>
          <a:ln w="15240">
            <a:solidFill>
              <a:srgbClr val="4AA45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Rounded Rectangle 45"/>
          <p:cNvSpPr/>
          <p:nvPr/>
        </p:nvSpPr>
        <p:spPr>
          <a:xfrm>
            <a:off x="658368" y="4864607"/>
            <a:ext cx="2651760" cy="530352"/>
          </a:xfrm>
          <a:prstGeom prst="roundRect">
            <a:avLst/>
          </a:prstGeom>
          <a:solidFill>
            <a:srgbClr val="E2F0D9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120" b="1">
                <a:solidFill>
                  <a:srgbClr val="114C67"/>
                </a:solidFill>
                <a:latin typeface="Arial"/>
              </a:rPr>
              <a:t>6  Show updated status</a:t>
            </a:r>
          </a:p>
        </p:txBody>
      </p:sp>
      <p:sp>
        <p:nvSpPr>
          <p:cNvPr id="47" name="Rounded Rectangle 46"/>
          <p:cNvSpPr/>
          <p:nvPr/>
        </p:nvSpPr>
        <p:spPr>
          <a:xfrm>
            <a:off x="3977639" y="4864607"/>
            <a:ext cx="5989320" cy="5303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AAB7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l"/>
            <a:r>
              <a:rPr sz="1019" b="0">
                <a:solidFill>
                  <a:srgbClr val="303E48"/>
                </a:solidFill>
                <a:latin typeface="Arial"/>
              </a:rPr>
              <a:t>The backend returns the result and the mobile app refreshes contribution status and history.</a:t>
            </a:r>
          </a:p>
        </p:txBody>
      </p:sp>
      <p:cxnSp>
        <p:nvCxnSpPr>
          <p:cNvPr id="48" name="Connector 47"/>
          <p:cNvCxnSpPr/>
          <p:nvPr/>
        </p:nvCxnSpPr>
        <p:spPr>
          <a:xfrm>
            <a:off x="3310128" y="5129783"/>
            <a:ext cx="667511" cy="0"/>
          </a:xfrm>
          <a:prstGeom prst="line">
            <a:avLst/>
          </a:prstGeom>
          <a:ln w="20320">
            <a:solidFill>
              <a:srgbClr val="2DA6A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9" name="Rounded Rectangle 48"/>
          <p:cNvSpPr/>
          <p:nvPr/>
        </p:nvSpPr>
        <p:spPr>
          <a:xfrm>
            <a:off x="1417320" y="5532120"/>
            <a:ext cx="7909560" cy="438912"/>
          </a:xfrm>
          <a:prstGeom prst="roundRect">
            <a:avLst/>
          </a:prstGeom>
          <a:solidFill>
            <a:srgbClr val="FDEEEE"/>
          </a:solidFill>
          <a:ln w="12700">
            <a:solidFill>
              <a:srgbClr val="E496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sz="1019" b="1">
                <a:solidFill>
                  <a:srgbClr val="C14242"/>
                </a:solidFill>
                <a:latin typeface="Arial"/>
              </a:rPr>
              <a:t>Key control: the app records simulated credits only. No bank transfer, card payment or real-money movement is initiated.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9. SDLC methodology — Agile / iterative development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The prototype will be developed in short cycles so that design, implementation and testing can inform one another.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367528" y="1051560"/>
            <a:ext cx="1371600" cy="822960"/>
          </a:xfrm>
          <a:prstGeom prst="ellipse">
            <a:avLst/>
          </a:prstGeom>
          <a:solidFill>
            <a:srgbClr val="DDEBF7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5486400" y="1252728"/>
            <a:ext cx="113385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73F5F"/>
                </a:solidFill>
              </a:rPr>
              <a:t>Plan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5413248" y="1490472"/>
            <a:ext cx="1280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30" dirty="0">
                <a:solidFill>
                  <a:srgbClr val="5F6B7A"/>
                </a:solidFill>
              </a:rPr>
              <a:t>Prioritise requirements</a:t>
            </a:r>
            <a:endParaRPr lang="en-US" sz="830" dirty="0"/>
          </a:p>
        </p:txBody>
      </p:sp>
      <p:sp>
        <p:nvSpPr>
          <p:cNvPr id="7" name="Shape 5"/>
          <p:cNvSpPr/>
          <p:nvPr/>
        </p:nvSpPr>
        <p:spPr>
          <a:xfrm>
            <a:off x="6561343" y="1737360"/>
            <a:ext cx="709490" cy="690907"/>
          </a:xfrm>
          <a:prstGeom prst="line">
            <a:avLst/>
          </a:prstGeom>
          <a:noFill/>
          <a:ln w="25400">
            <a:solidFill>
              <a:srgbClr val="3CAEA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7106820" y="2315230"/>
            <a:ext cx="1371600" cy="822960"/>
          </a:xfrm>
          <a:prstGeom prst="ellipse">
            <a:avLst/>
          </a:prstGeom>
          <a:solidFill>
            <a:srgbClr val="E2F0D9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7225692" y="2516398"/>
            <a:ext cx="113385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73F5F"/>
                </a:solidFill>
              </a:rPr>
              <a:t>Design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152540" y="2754142"/>
            <a:ext cx="1280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30" dirty="0">
                <a:solidFill>
                  <a:srgbClr val="5F6B7A"/>
                </a:solidFill>
              </a:rPr>
              <a:t>Mobile UI, data model, AWS + Terraform design</a:t>
            </a:r>
            <a:endParaRPr lang="en-US" sz="830" dirty="0"/>
          </a:p>
        </p:txBody>
      </p:sp>
      <p:sp>
        <p:nvSpPr>
          <p:cNvPr id="11" name="Shape 9"/>
          <p:cNvSpPr/>
          <p:nvPr/>
        </p:nvSpPr>
        <p:spPr>
          <a:xfrm flipH="1">
            <a:off x="7225691" y="3127248"/>
            <a:ext cx="367623" cy="1214354"/>
          </a:xfrm>
          <a:prstGeom prst="line">
            <a:avLst/>
          </a:prstGeom>
          <a:noFill/>
          <a:ln w="25400">
            <a:solidFill>
              <a:srgbClr val="3CAEA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6466740" y="4359890"/>
            <a:ext cx="1371600" cy="822960"/>
          </a:xfrm>
          <a:prstGeom prst="ellipse">
            <a:avLst/>
          </a:prstGeom>
          <a:solidFill>
            <a:srgbClr val="FFF2CC"/>
          </a:solidFill>
          <a:ln w="12700">
            <a:solidFill>
              <a:srgbClr val="F6A62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6561342" y="4359890"/>
            <a:ext cx="1133856" cy="2629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73F5F"/>
                </a:solidFill>
              </a:rPr>
              <a:t>Build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6512460" y="4645725"/>
            <a:ext cx="1280160" cy="4225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30" dirty="0">
                <a:solidFill>
                  <a:srgbClr val="5F6B7A"/>
                </a:solidFill>
              </a:rPr>
              <a:t>Build mobile app, EC2 backend and Terraform modules</a:t>
            </a:r>
            <a:endParaRPr lang="en-US" sz="830" dirty="0"/>
          </a:p>
        </p:txBody>
      </p:sp>
      <p:sp>
        <p:nvSpPr>
          <p:cNvPr id="15" name="Shape 13"/>
          <p:cNvSpPr/>
          <p:nvPr/>
        </p:nvSpPr>
        <p:spPr>
          <a:xfrm>
            <a:off x="6483305" y="4771370"/>
            <a:ext cx="0" cy="0"/>
          </a:xfrm>
          <a:prstGeom prst="line">
            <a:avLst/>
          </a:prstGeom>
          <a:noFill/>
          <a:ln w="25400">
            <a:solidFill>
              <a:srgbClr val="3CAEA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6" name="Shape 14"/>
          <p:cNvSpPr/>
          <p:nvPr/>
        </p:nvSpPr>
        <p:spPr>
          <a:xfrm>
            <a:off x="4292586" y="4359890"/>
            <a:ext cx="1371600" cy="822960"/>
          </a:xfrm>
          <a:prstGeom prst="ellipse">
            <a:avLst/>
          </a:prstGeom>
          <a:solidFill>
            <a:srgbClr val="FCE4D6"/>
          </a:solidFill>
          <a:ln w="12700">
            <a:solidFill>
              <a:srgbClr val="D9534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4411458" y="4561058"/>
            <a:ext cx="113385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73F5F"/>
                </a:solidFill>
              </a:rPr>
              <a:t>Test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4338306" y="4798802"/>
            <a:ext cx="1280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30" dirty="0">
                <a:solidFill>
                  <a:srgbClr val="5F6B7A"/>
                </a:solidFill>
              </a:rPr>
              <a:t>Functional and integration testing</a:t>
            </a:r>
            <a:endParaRPr lang="en-US" sz="830" dirty="0"/>
          </a:p>
        </p:txBody>
      </p:sp>
      <p:sp>
        <p:nvSpPr>
          <p:cNvPr id="19" name="Shape 17"/>
          <p:cNvSpPr/>
          <p:nvPr/>
        </p:nvSpPr>
        <p:spPr>
          <a:xfrm flipV="1">
            <a:off x="4779081" y="3206234"/>
            <a:ext cx="0" cy="1135368"/>
          </a:xfrm>
          <a:prstGeom prst="line">
            <a:avLst/>
          </a:prstGeom>
          <a:noFill/>
          <a:ln w="25400">
            <a:solidFill>
              <a:srgbClr val="3CAEA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0" name="Shape 18"/>
          <p:cNvSpPr/>
          <p:nvPr/>
        </p:nvSpPr>
        <p:spPr>
          <a:xfrm>
            <a:off x="4002534" y="2383274"/>
            <a:ext cx="1371600" cy="822960"/>
          </a:xfrm>
          <a:prstGeom prst="ellipse">
            <a:avLst/>
          </a:prstGeom>
          <a:solidFill>
            <a:srgbClr val="E4DFEC"/>
          </a:solidFill>
          <a:ln w="12700">
            <a:solidFill>
              <a:srgbClr val="6C63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/>
          <p:cNvSpPr/>
          <p:nvPr/>
        </p:nvSpPr>
        <p:spPr>
          <a:xfrm>
            <a:off x="4200959" y="2428268"/>
            <a:ext cx="955137" cy="3075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73F5F"/>
                </a:solidFill>
              </a:rPr>
              <a:t>Review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4121838" y="2624328"/>
            <a:ext cx="1133856" cy="3858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30" dirty="0">
                <a:solidFill>
                  <a:srgbClr val="5F6B7A"/>
                </a:solidFill>
              </a:rPr>
              <a:t>Evaluate result and refine backlog</a:t>
            </a:r>
            <a:endParaRPr lang="en-US" sz="830" dirty="0"/>
          </a:p>
        </p:txBody>
      </p:sp>
      <p:sp>
        <p:nvSpPr>
          <p:cNvPr id="23" name="Shape 21"/>
          <p:cNvSpPr/>
          <p:nvPr/>
        </p:nvSpPr>
        <p:spPr>
          <a:xfrm flipV="1">
            <a:off x="4835823" y="1651754"/>
            <a:ext cx="577425" cy="695855"/>
          </a:xfrm>
          <a:prstGeom prst="line">
            <a:avLst/>
          </a:prstGeom>
          <a:noFill/>
          <a:ln w="25400">
            <a:solidFill>
              <a:srgbClr val="3CAEA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24" name="Shape 22"/>
          <p:cNvSpPr/>
          <p:nvPr/>
        </p:nvSpPr>
        <p:spPr>
          <a:xfrm>
            <a:off x="572587" y="1389888"/>
            <a:ext cx="3174521" cy="4160520"/>
          </a:xfrm>
          <a:prstGeom prst="roundRect">
            <a:avLst>
              <a:gd name="adj" fmla="val 1690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Shape 23"/>
          <p:cNvSpPr/>
          <p:nvPr/>
        </p:nvSpPr>
        <p:spPr>
          <a:xfrm>
            <a:off x="496287" y="1389888"/>
            <a:ext cx="73152" cy="4160520"/>
          </a:xfrm>
          <a:prstGeom prst="rect">
            <a:avLst/>
          </a:prstGeom>
          <a:solidFill>
            <a:srgbClr val="20639B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/>
          <p:nvPr/>
        </p:nvSpPr>
        <p:spPr>
          <a:xfrm>
            <a:off x="786384" y="1517904"/>
            <a:ext cx="2971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2937"/>
                </a:solidFill>
              </a:rPr>
              <a:t>Planned iterations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598087" y="1956816"/>
            <a:ext cx="3206630" cy="35935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Iteration 1 — Mobile authentication, Terraform baseline and group creation</a:t>
            </a:r>
            <a:endParaRPr lang="en-US" sz="1050" dirty="0"/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Iteration 2 — EC2 backend, contribution schedules and recipient rotation</a:t>
            </a:r>
            <a:endParaRPr lang="en-US" sz="1050" dirty="0"/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Iteration 3 — DynamoDB transaction flow and group history</a:t>
            </a:r>
            <a:endParaRPr lang="en-US" sz="1050" dirty="0"/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Iteration 4 — Usability improvements, testing and defect fixes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8650224" y="1298448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3F5F"/>
                </a:solidFill>
              </a:rPr>
              <a:t>Why this fits the project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8458200" y="1737360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b="1" dirty="0">
                <a:solidFill>
                  <a:srgbClr val="3CAEA3"/>
                </a:solidFill>
              </a:rPr>
              <a:t>• </a:t>
            </a:r>
            <a:r>
              <a:rPr lang="en-US" sz="1040" dirty="0">
                <a:solidFill>
                  <a:srgbClr val="1F2937"/>
                </a:solidFill>
              </a:rPr>
              <a:t>Allows early testing of core functions.</a:t>
            </a:r>
            <a:endParaRPr lang="en-US" sz="1040" dirty="0"/>
          </a:p>
        </p:txBody>
      </p:sp>
      <p:sp>
        <p:nvSpPr>
          <p:cNvPr id="30" name="Text 28"/>
          <p:cNvSpPr/>
          <p:nvPr/>
        </p:nvSpPr>
        <p:spPr>
          <a:xfrm>
            <a:off x="8458200" y="2240280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b="1" dirty="0">
                <a:solidFill>
                  <a:srgbClr val="3CAEA3"/>
                </a:solidFill>
              </a:rPr>
              <a:t>• </a:t>
            </a:r>
            <a:r>
              <a:rPr lang="en-US" sz="1040" dirty="0">
                <a:solidFill>
                  <a:srgbClr val="1F2937"/>
                </a:solidFill>
              </a:rPr>
              <a:t>Supports refinement after problems are found.</a:t>
            </a:r>
            <a:endParaRPr lang="en-US" sz="1040" dirty="0"/>
          </a:p>
        </p:txBody>
      </p:sp>
      <p:sp>
        <p:nvSpPr>
          <p:cNvPr id="31" name="Text 29"/>
          <p:cNvSpPr/>
          <p:nvPr/>
        </p:nvSpPr>
        <p:spPr>
          <a:xfrm>
            <a:off x="8458200" y="2743200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b="1" dirty="0">
                <a:solidFill>
                  <a:srgbClr val="3CAEA3"/>
                </a:solidFill>
              </a:rPr>
              <a:t>• </a:t>
            </a:r>
            <a:r>
              <a:rPr lang="en-US" sz="1040" dirty="0">
                <a:solidFill>
                  <a:srgbClr val="1F2937"/>
                </a:solidFill>
              </a:rPr>
              <a:t>Matches the overlapping project schedule.</a:t>
            </a:r>
            <a:endParaRPr lang="en-US" sz="1040" dirty="0"/>
          </a:p>
        </p:txBody>
      </p:sp>
      <p:sp>
        <p:nvSpPr>
          <p:cNvPr id="32" name="Text 30"/>
          <p:cNvSpPr/>
          <p:nvPr/>
        </p:nvSpPr>
        <p:spPr>
          <a:xfrm>
            <a:off x="8458200" y="3246120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40" b="1" dirty="0">
                <a:solidFill>
                  <a:srgbClr val="3CAEA3"/>
                </a:solidFill>
              </a:rPr>
              <a:t>• </a:t>
            </a:r>
            <a:r>
              <a:rPr lang="en-US" sz="1040" dirty="0">
                <a:solidFill>
                  <a:srgbClr val="1F2937"/>
                </a:solidFill>
              </a:rPr>
              <a:t>Reduces the risk of leaving all testing until the end.</a:t>
            </a:r>
            <a:endParaRPr lang="en-US" sz="1040" dirty="0"/>
          </a:p>
        </p:txBody>
      </p:sp>
      <p:sp>
        <p:nvSpPr>
          <p:cNvPr id="33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  <p:sp>
        <p:nvSpPr>
          <p:cNvPr id="37" name="Shape 17">
            <a:extLst>
              <a:ext uri="{FF2B5EF4-FFF2-40B4-BE49-F238E27FC236}">
                <a16:creationId xmlns:a16="http://schemas.microsoft.com/office/drawing/2014/main" id="{29FFF565-9195-A31C-17AB-EB48092E5B71}"/>
              </a:ext>
            </a:extLst>
          </p:cNvPr>
          <p:cNvSpPr/>
          <p:nvPr/>
        </p:nvSpPr>
        <p:spPr>
          <a:xfrm flipH="1" flipV="1">
            <a:off x="5618466" y="4670786"/>
            <a:ext cx="848274" cy="100584"/>
          </a:xfrm>
          <a:prstGeom prst="line">
            <a:avLst/>
          </a:prstGeom>
          <a:noFill/>
          <a:ln w="25400">
            <a:solidFill>
              <a:srgbClr val="3CAEA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10. Research methodology and evaluation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The study combines literature-informed development with functional and user evaluation.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66928" y="1417320"/>
            <a:ext cx="3337560" cy="1627632"/>
          </a:xfrm>
          <a:prstGeom prst="roundRect">
            <a:avLst>
              <a:gd name="adj" fmla="val 3371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Shape 3"/>
          <p:cNvSpPr/>
          <p:nvPr/>
        </p:nvSpPr>
        <p:spPr>
          <a:xfrm>
            <a:off x="566928" y="1417320"/>
            <a:ext cx="73152" cy="1627632"/>
          </a:xfrm>
          <a:prstGeom prst="rect">
            <a:avLst/>
          </a:prstGeom>
          <a:solidFill>
            <a:srgbClr val="20639B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731520" y="1545336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Literature review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31520" y="1892808"/>
            <a:ext cx="3081528" cy="106070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ROSCA, digital finance, cloud security and usability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315968" y="1417320"/>
            <a:ext cx="3337560" cy="1627632"/>
          </a:xfrm>
          <a:prstGeom prst="roundRect">
            <a:avLst>
              <a:gd name="adj" fmla="val 3371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Shape 7"/>
          <p:cNvSpPr/>
          <p:nvPr/>
        </p:nvSpPr>
        <p:spPr>
          <a:xfrm>
            <a:off x="4315968" y="1417320"/>
            <a:ext cx="73152" cy="1627632"/>
          </a:xfrm>
          <a:prstGeom prst="rect">
            <a:avLst/>
          </a:prstGeom>
          <a:solidFill>
            <a:srgbClr val="3CAEA3"/>
          </a:solidFill>
          <a:ln w="12700">
            <a:solidFill>
              <a:srgbClr val="3CAEA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/>
          <p:nvPr/>
        </p:nvSpPr>
        <p:spPr>
          <a:xfrm>
            <a:off x="4480560" y="1545336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Requirements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480560" y="1892808"/>
            <a:ext cx="3081528" cy="106070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Translate findings and user needs into functional/non-functional requirements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8065008" y="1417320"/>
            <a:ext cx="3337560" cy="1627632"/>
          </a:xfrm>
          <a:prstGeom prst="roundRect">
            <a:avLst>
              <a:gd name="adj" fmla="val 3371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Shape 11"/>
          <p:cNvSpPr/>
          <p:nvPr/>
        </p:nvSpPr>
        <p:spPr>
          <a:xfrm>
            <a:off x="8065008" y="1417320"/>
            <a:ext cx="73152" cy="1627632"/>
          </a:xfrm>
          <a:prstGeom prst="rect">
            <a:avLst/>
          </a:prstGeom>
          <a:solidFill>
            <a:srgbClr val="F6A623"/>
          </a:solidFill>
          <a:ln w="12700">
            <a:solidFill>
              <a:srgbClr val="F6A62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8229600" y="1545336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Development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8229600" y="1892808"/>
            <a:ext cx="3081528" cy="106070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Implement the mobile app and EC2-based AWS backend using iterative SDLC and Terraform IaC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566928" y="3474720"/>
            <a:ext cx="3337560" cy="1627632"/>
          </a:xfrm>
          <a:prstGeom prst="roundRect">
            <a:avLst>
              <a:gd name="adj" fmla="val 3371"/>
            </a:avLst>
          </a:prstGeom>
          <a:solidFill>
            <a:srgbClr val="F8FBFD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Shape 15"/>
          <p:cNvSpPr/>
          <p:nvPr/>
        </p:nvSpPr>
        <p:spPr>
          <a:xfrm>
            <a:off x="566928" y="3474720"/>
            <a:ext cx="73152" cy="1627632"/>
          </a:xfrm>
          <a:prstGeom prst="rect">
            <a:avLst/>
          </a:prstGeom>
          <a:solidFill>
            <a:srgbClr val="2E8B57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731520" y="3602736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Functional testing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731520" y="3950208"/>
            <a:ext cx="3081528" cy="106070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Verify expected behaviour, validation and access control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4315968" y="3474720"/>
            <a:ext cx="3337560" cy="1627632"/>
          </a:xfrm>
          <a:prstGeom prst="roundRect">
            <a:avLst>
              <a:gd name="adj" fmla="val 3371"/>
            </a:avLst>
          </a:prstGeom>
          <a:solidFill>
            <a:srgbClr val="F8FBFD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Shape 19"/>
          <p:cNvSpPr/>
          <p:nvPr/>
        </p:nvSpPr>
        <p:spPr>
          <a:xfrm>
            <a:off x="4315968" y="3474720"/>
            <a:ext cx="73152" cy="1627632"/>
          </a:xfrm>
          <a:prstGeom prst="rect">
            <a:avLst/>
          </a:prstGeom>
          <a:solidFill>
            <a:srgbClr val="6C63FF"/>
          </a:solidFill>
          <a:ln w="12700">
            <a:solidFill>
              <a:srgbClr val="6C63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20"/>
          <p:cNvSpPr/>
          <p:nvPr/>
        </p:nvSpPr>
        <p:spPr>
          <a:xfrm>
            <a:off x="4480560" y="3602736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Usability testing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4480560" y="3950208"/>
            <a:ext cx="3081528" cy="106070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Adults use fictional accounts to complete representative tasks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8065008" y="3474720"/>
            <a:ext cx="3337560" cy="1627632"/>
          </a:xfrm>
          <a:prstGeom prst="roundRect">
            <a:avLst>
              <a:gd name="adj" fmla="val 3371"/>
            </a:avLst>
          </a:prstGeom>
          <a:solidFill>
            <a:srgbClr val="F8FBFD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Shape 23"/>
          <p:cNvSpPr/>
          <p:nvPr/>
        </p:nvSpPr>
        <p:spPr>
          <a:xfrm>
            <a:off x="8065008" y="3474720"/>
            <a:ext cx="73152" cy="1627632"/>
          </a:xfrm>
          <a:prstGeom prst="rect">
            <a:avLst/>
          </a:prstGeom>
          <a:solidFill>
            <a:srgbClr val="D9534F"/>
          </a:solidFill>
          <a:ln w="12700">
            <a:solidFill>
              <a:srgbClr val="D9534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/>
          <p:nvPr/>
        </p:nvSpPr>
        <p:spPr>
          <a:xfrm>
            <a:off x="8229600" y="3602736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Analysis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8229600" y="3950208"/>
            <a:ext cx="3081528" cy="106070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Summarise task outcomes, ratings and recurring comments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1005840" y="5605272"/>
            <a:ext cx="10058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173F5F"/>
                </a:solidFill>
              </a:rPr>
              <a:t>Evaluation measures may include task completion, observed errors, perceived usefulness and a short usability scale such as SUS [10].</a:t>
            </a:r>
            <a:endParaRPr lang="en-US" sz="115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11. Ethics, security and study limitations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Ethical approval is required before participant recruitment or data collection begins.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66928" y="1353312"/>
            <a:ext cx="3474720" cy="4160520"/>
          </a:xfrm>
          <a:prstGeom prst="roundRect">
            <a:avLst>
              <a:gd name="adj" fmla="val 1579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Shape 3"/>
          <p:cNvSpPr/>
          <p:nvPr/>
        </p:nvSpPr>
        <p:spPr>
          <a:xfrm>
            <a:off x="566928" y="1353312"/>
            <a:ext cx="73152" cy="4160520"/>
          </a:xfrm>
          <a:prstGeom prst="rect">
            <a:avLst/>
          </a:prstGeom>
          <a:solidFill>
            <a:srgbClr val="2E8B57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731520" y="1481328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Ethics &amp; privacy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31520" y="1828800"/>
            <a:ext cx="3218688" cy="35935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Adults aged 18+ only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Informed and voluntary consent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Right to withdraw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No bank/card details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No real transactions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Data minimisation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Pseudonymised or anonymous reporting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Secure University-approved storage [11][12]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352544" y="1353312"/>
            <a:ext cx="3474720" cy="4160520"/>
          </a:xfrm>
          <a:prstGeom prst="roundRect">
            <a:avLst>
              <a:gd name="adj" fmla="val 1579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Shape 7"/>
          <p:cNvSpPr/>
          <p:nvPr/>
        </p:nvSpPr>
        <p:spPr>
          <a:xfrm>
            <a:off x="4352544" y="1353312"/>
            <a:ext cx="73152" cy="4160520"/>
          </a:xfrm>
          <a:prstGeom prst="rect">
            <a:avLst/>
          </a:prstGeom>
          <a:solidFill>
            <a:srgbClr val="20639B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/>
          <p:nvPr/>
        </p:nvSpPr>
        <p:spPr>
          <a:xfrm>
            <a:off x="4517136" y="1481328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Technical safeguards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517136" y="1828800"/>
            <a:ext cx="3218688" cy="35935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r>
              <a:rPr sz="1050" dirty="0"/>
              <a:t>• Cognito mobile authentication [15]</a:t>
            </a:r>
          </a:p>
          <a:p>
            <a:r>
              <a:rPr sz="1050" dirty="0"/>
              <a:t>• Public ALB; EC2 application servers in private subnets</a:t>
            </a:r>
          </a:p>
          <a:p>
            <a:r>
              <a:rPr sz="1050" dirty="0"/>
              <a:t>• Group-based authorization and IAM least privilege</a:t>
            </a:r>
          </a:p>
          <a:p>
            <a:r>
              <a:rPr sz="1050" dirty="0"/>
              <a:t>• HTTPS traffic and input validation</a:t>
            </a:r>
          </a:p>
          <a:p>
            <a:r>
              <a:rPr sz="1050" dirty="0"/>
              <a:t>• DynamoDB access through a VPC endpoint [14]</a:t>
            </a:r>
          </a:p>
          <a:p>
            <a:r>
              <a:rPr sz="1050" dirty="0"/>
              <a:t>• CloudWatch logging</a:t>
            </a:r>
          </a:p>
          <a:p>
            <a:r>
              <a:rPr sz="1050" dirty="0"/>
              <a:t>• No production financial data</a:t>
            </a:r>
          </a:p>
          <a:p>
            <a:r>
              <a:rPr sz="1050" dirty="0"/>
              <a:t>• Test accounts for demonstrations</a:t>
            </a:r>
          </a:p>
        </p:txBody>
      </p:sp>
      <p:sp>
        <p:nvSpPr>
          <p:cNvPr id="12" name="Shape 10"/>
          <p:cNvSpPr/>
          <p:nvPr/>
        </p:nvSpPr>
        <p:spPr>
          <a:xfrm>
            <a:off x="8138160" y="1353312"/>
            <a:ext cx="3474720" cy="4160520"/>
          </a:xfrm>
          <a:prstGeom prst="roundRect">
            <a:avLst>
              <a:gd name="adj" fmla="val 1579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Shape 11"/>
          <p:cNvSpPr/>
          <p:nvPr/>
        </p:nvSpPr>
        <p:spPr>
          <a:xfrm>
            <a:off x="8138160" y="1353312"/>
            <a:ext cx="73152" cy="4160520"/>
          </a:xfrm>
          <a:prstGeom prst="rect">
            <a:avLst/>
          </a:prstGeom>
          <a:solidFill>
            <a:srgbClr val="F6A623"/>
          </a:solidFill>
          <a:ln w="12700">
            <a:solidFill>
              <a:srgbClr val="F6A62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8302752" y="1481328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Limitations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8302752" y="1828800"/>
            <a:ext cx="3218688" cy="35935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Small participant sample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Simulated credits may not reproduce real-money behaviour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Prototype-level rather than commercial-grade security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Findings may not generalise to every Xiquilá group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</a:rPr>
              <a:t>• Project time and free-tier resources constrain scope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621792" y="5943600"/>
            <a:ext cx="10424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697586"/>
                </a:solidFill>
              </a:rPr>
              <a:t>[11] UWTSD Research Ethics &amp; Integrity Code of Practice; [12] UWTSD Research Data Management Policy.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12. Current progress and next implementation steps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The project has moved from concept definition into technical design and prototype implementation.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804672" y="1261872"/>
            <a:ext cx="310896" cy="310896"/>
          </a:xfrm>
          <a:prstGeom prst="ellipse">
            <a:avLst/>
          </a:prstGeom>
          <a:solidFill>
            <a:srgbClr val="2E8B57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1325880" y="1234440"/>
            <a:ext cx="3840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40" dirty="0">
                <a:solidFill>
                  <a:srgbClr val="1F2937"/>
                </a:solidFill>
              </a:rPr>
              <a:t>Project topic &amp; problem</a:t>
            </a:r>
            <a:endParaRPr lang="en-US" sz="1140" dirty="0"/>
          </a:p>
        </p:txBody>
      </p:sp>
      <p:sp>
        <p:nvSpPr>
          <p:cNvPr id="6" name="Text 4"/>
          <p:cNvSpPr/>
          <p:nvPr/>
        </p:nvSpPr>
        <p:spPr>
          <a:xfrm>
            <a:off x="4754880" y="1234440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2E8B57"/>
                </a:solidFill>
              </a:rPr>
              <a:t>DONE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804672" y="1837944"/>
            <a:ext cx="310896" cy="310896"/>
          </a:xfrm>
          <a:prstGeom prst="ellipse">
            <a:avLst/>
          </a:prstGeom>
          <a:solidFill>
            <a:srgbClr val="2E8B57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1325880" y="1810512"/>
            <a:ext cx="3840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40" dirty="0">
                <a:solidFill>
                  <a:srgbClr val="1F2937"/>
                </a:solidFill>
              </a:rPr>
              <a:t>Research proposal</a:t>
            </a:r>
            <a:endParaRPr lang="en-US" sz="1140" dirty="0"/>
          </a:p>
        </p:txBody>
      </p:sp>
      <p:sp>
        <p:nvSpPr>
          <p:cNvPr id="9" name="Text 7"/>
          <p:cNvSpPr/>
          <p:nvPr/>
        </p:nvSpPr>
        <p:spPr>
          <a:xfrm>
            <a:off x="4754880" y="1810512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2E8B57"/>
                </a:solidFill>
              </a:rPr>
              <a:t>DONE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804672" y="2414016"/>
            <a:ext cx="310896" cy="310896"/>
          </a:xfrm>
          <a:prstGeom prst="ellipse">
            <a:avLst/>
          </a:prstGeom>
          <a:solidFill>
            <a:srgbClr val="2E8B57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1325880" y="2386584"/>
            <a:ext cx="3840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40" dirty="0">
                <a:solidFill>
                  <a:srgbClr val="1F2937"/>
                </a:solidFill>
              </a:rPr>
              <a:t>Ethics documentation</a:t>
            </a:r>
            <a:endParaRPr lang="en-US" sz="1140" dirty="0"/>
          </a:p>
        </p:txBody>
      </p:sp>
      <p:sp>
        <p:nvSpPr>
          <p:cNvPr id="12" name="Text 10"/>
          <p:cNvSpPr/>
          <p:nvPr/>
        </p:nvSpPr>
        <p:spPr>
          <a:xfrm>
            <a:off x="4754880" y="2386584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2E8B57"/>
                </a:solidFill>
              </a:rPr>
              <a:t>DONE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804672" y="2990088"/>
            <a:ext cx="310896" cy="310896"/>
          </a:xfrm>
          <a:prstGeom prst="ellipse">
            <a:avLst/>
          </a:prstGeom>
          <a:solidFill>
            <a:srgbClr val="2E8B57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1325880" y="2962656"/>
            <a:ext cx="3840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40" dirty="0">
                <a:solidFill>
                  <a:srgbClr val="1F2937"/>
                </a:solidFill>
              </a:rPr>
              <a:t>Initial literature review</a:t>
            </a:r>
            <a:endParaRPr lang="en-US" sz="1140" dirty="0"/>
          </a:p>
        </p:txBody>
      </p:sp>
      <p:sp>
        <p:nvSpPr>
          <p:cNvPr id="15" name="Text 13"/>
          <p:cNvSpPr/>
          <p:nvPr/>
        </p:nvSpPr>
        <p:spPr>
          <a:xfrm>
            <a:off x="4754880" y="2962656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2E8B57"/>
                </a:solidFill>
              </a:rPr>
              <a:t>DONE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804672" y="3566160"/>
            <a:ext cx="310896" cy="310896"/>
          </a:xfrm>
          <a:prstGeom prst="ellipse">
            <a:avLst/>
          </a:prstGeom>
          <a:solidFill>
            <a:srgbClr val="F6A623"/>
          </a:solidFill>
          <a:ln w="12700">
            <a:solidFill>
              <a:srgbClr val="F6A62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1325880" y="3538728"/>
            <a:ext cx="3840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40" b="1" dirty="0">
                <a:solidFill>
                  <a:srgbClr val="1F2937"/>
                </a:solidFill>
              </a:rPr>
              <a:t>AWS architecture</a:t>
            </a:r>
            <a:endParaRPr lang="en-US" sz="1140" dirty="0"/>
          </a:p>
        </p:txBody>
      </p:sp>
      <p:sp>
        <p:nvSpPr>
          <p:cNvPr id="18" name="Text 16"/>
          <p:cNvSpPr/>
          <p:nvPr/>
        </p:nvSpPr>
        <p:spPr>
          <a:xfrm>
            <a:off x="4754880" y="3538728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F6A623"/>
                </a:solidFill>
              </a:rPr>
              <a:t>CURRENT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804672" y="4142232"/>
            <a:ext cx="310896" cy="310896"/>
          </a:xfrm>
          <a:prstGeom prst="ellipse">
            <a:avLst/>
          </a:prstGeom>
          <a:solidFill>
            <a:srgbClr val="CBD5E1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1325880" y="4114800"/>
            <a:ext cx="3840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40" dirty="0">
                <a:solidFill>
                  <a:srgbClr val="1F2937"/>
                </a:solidFill>
              </a:rPr>
              <a:t>UI/data model</a:t>
            </a:r>
            <a:endParaRPr lang="en-US" sz="1140" dirty="0"/>
          </a:p>
        </p:txBody>
      </p:sp>
      <p:sp>
        <p:nvSpPr>
          <p:cNvPr id="21" name="Text 19"/>
          <p:cNvSpPr/>
          <p:nvPr/>
        </p:nvSpPr>
        <p:spPr>
          <a:xfrm>
            <a:off x="4754880" y="4114800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CBD5E1"/>
                </a:solidFill>
              </a:rPr>
              <a:t>NEXT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804672" y="4718304"/>
            <a:ext cx="310896" cy="310896"/>
          </a:xfrm>
          <a:prstGeom prst="ellipse">
            <a:avLst/>
          </a:prstGeom>
          <a:solidFill>
            <a:srgbClr val="CBD5E1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21"/>
          <p:cNvSpPr/>
          <p:nvPr/>
        </p:nvSpPr>
        <p:spPr>
          <a:xfrm>
            <a:off x="1325880" y="4690872"/>
            <a:ext cx="3840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40" dirty="0">
                <a:solidFill>
                  <a:srgbClr val="1F2937"/>
                </a:solidFill>
              </a:rPr>
              <a:t>Prototype development</a:t>
            </a:r>
            <a:endParaRPr lang="en-US" sz="1140" dirty="0"/>
          </a:p>
        </p:txBody>
      </p:sp>
      <p:sp>
        <p:nvSpPr>
          <p:cNvPr id="24" name="Text 22"/>
          <p:cNvSpPr/>
          <p:nvPr/>
        </p:nvSpPr>
        <p:spPr>
          <a:xfrm>
            <a:off x="4754880" y="4690872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CBD5E1"/>
                </a:solidFill>
              </a:rPr>
              <a:t>NEXT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804672" y="5294376"/>
            <a:ext cx="310896" cy="310896"/>
          </a:xfrm>
          <a:prstGeom prst="ellipse">
            <a:avLst/>
          </a:prstGeom>
          <a:solidFill>
            <a:srgbClr val="CBD5E1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4"/>
          <p:cNvSpPr/>
          <p:nvPr/>
        </p:nvSpPr>
        <p:spPr>
          <a:xfrm>
            <a:off x="1325880" y="5266944"/>
            <a:ext cx="38404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40" dirty="0">
                <a:solidFill>
                  <a:srgbClr val="1F2937"/>
                </a:solidFill>
              </a:rPr>
              <a:t>Testing &amp; evaluation</a:t>
            </a:r>
            <a:endParaRPr lang="en-US" sz="1140" dirty="0"/>
          </a:p>
        </p:txBody>
      </p:sp>
      <p:sp>
        <p:nvSpPr>
          <p:cNvPr id="27" name="Text 25"/>
          <p:cNvSpPr/>
          <p:nvPr/>
        </p:nvSpPr>
        <p:spPr>
          <a:xfrm>
            <a:off x="4754880" y="5266944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b="1" dirty="0">
                <a:solidFill>
                  <a:srgbClr val="CBD5E1"/>
                </a:solidFill>
              </a:rPr>
              <a:t>LATER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6446520" y="1371600"/>
            <a:ext cx="4800600" cy="3639312"/>
          </a:xfrm>
          <a:prstGeom prst="roundRect">
            <a:avLst>
              <a:gd name="adj" fmla="val 1508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" name="Shape 27"/>
          <p:cNvSpPr/>
          <p:nvPr/>
        </p:nvSpPr>
        <p:spPr>
          <a:xfrm>
            <a:off x="6446520" y="1371600"/>
            <a:ext cx="73152" cy="3639312"/>
          </a:xfrm>
          <a:prstGeom prst="rect">
            <a:avLst/>
          </a:prstGeom>
          <a:solidFill>
            <a:srgbClr val="20639B"/>
          </a:solidFill>
          <a:ln w="12700">
            <a:solidFill>
              <a:srgbClr val="20639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Text 28"/>
          <p:cNvSpPr/>
          <p:nvPr/>
        </p:nvSpPr>
        <p:spPr>
          <a:xfrm>
            <a:off x="6611112" y="1499616"/>
            <a:ext cx="4526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2937"/>
                </a:solidFill>
              </a:rPr>
              <a:t>Immediate next steps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6611112" y="1691640"/>
            <a:ext cx="4544568" cy="32461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/>
          <a:lstStyle/>
          <a:p>
            <a:r>
              <a:rPr sz="1050">
                <a:latin typeface="Arial"/>
              </a:rPr>
              <a:t>1. Finalise mobile screens and DynamoDB data model.</a:t>
            </a:r>
          </a:p>
          <a:p>
            <a:endParaRPr sz="1050">
              <a:latin typeface="Arial"/>
            </a:endParaRPr>
          </a:p>
          <a:p>
            <a:r>
              <a:rPr sz="1050">
                <a:latin typeface="Arial"/>
              </a:rPr>
              <a:t>2. Write Terraform for the VPC, public/private subnets, ALB, Auto Scaling Group, security groups, Cognito, DynamoDB and VPC endpoint.</a:t>
            </a:r>
          </a:p>
          <a:p>
            <a:endParaRPr sz="1050">
              <a:latin typeface="Arial"/>
            </a:endParaRPr>
          </a:p>
          <a:p>
            <a:r>
              <a:rPr sz="1050">
                <a:latin typeface="Arial"/>
              </a:rPr>
              <a:t>3. Build the EC2 backend and mobile authentication flow.</a:t>
            </a:r>
          </a:p>
          <a:p>
            <a:endParaRPr sz="1050">
              <a:latin typeface="Arial"/>
            </a:endParaRPr>
          </a:p>
          <a:p>
            <a:r>
              <a:rPr sz="1050">
                <a:latin typeface="Arial"/>
              </a:rPr>
              <a:t>4. Implement group creation, rotation and simulated contribution logic.</a:t>
            </a:r>
          </a:p>
          <a:p>
            <a:endParaRPr sz="1050">
              <a:latin typeface="Arial"/>
            </a:endParaRPr>
          </a:p>
          <a:p>
            <a:r>
              <a:rPr sz="1050">
                <a:latin typeface="Arial"/>
              </a:rPr>
              <a:t>5. Start functional testing while development continues.</a:t>
            </a:r>
          </a:p>
        </p:txBody>
      </p:sp>
      <p:sp>
        <p:nvSpPr>
          <p:cNvPr id="32" name="Shape 30"/>
          <p:cNvSpPr/>
          <p:nvPr/>
        </p:nvSpPr>
        <p:spPr>
          <a:xfrm>
            <a:off x="6720840" y="5285232"/>
            <a:ext cx="4251960" cy="548640"/>
          </a:xfrm>
          <a:prstGeom prst="roundRect">
            <a:avLst>
              <a:gd name="adj" fmla="val 8333"/>
            </a:avLst>
          </a:prstGeom>
          <a:solidFill>
            <a:srgbClr val="EEF7F5"/>
          </a:solidFill>
          <a:ln w="12700">
            <a:solidFill>
              <a:srgbClr val="B8D8D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" name="Text 31"/>
          <p:cNvSpPr/>
          <p:nvPr/>
        </p:nvSpPr>
        <p:spPr>
          <a:xfrm>
            <a:off x="6949440" y="5376672"/>
            <a:ext cx="379476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2E8B57"/>
                </a:solidFill>
              </a:rPr>
              <a:t>Current focus: mobile architecture + Terraform + first development iteration</a:t>
            </a:r>
            <a:endParaRPr lang="en-US" sz="1070" dirty="0"/>
          </a:p>
        </p:txBody>
      </p:sp>
      <p:sp>
        <p:nvSpPr>
          <p:cNvPr id="34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13. Revised project plan — overlapping activities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Activities overlap intentionally, reflecting iterative development rather than a strictly sequential waterfall plan.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438912" y="1399032"/>
            <a:ext cx="2852928" cy="429768"/>
          </a:xfrm>
          <a:prstGeom prst="rect">
            <a:avLst/>
          </a:prstGeom>
          <a:solidFill>
            <a:srgbClr val="173F5F"/>
          </a:solidFill>
          <a:ln w="12700">
            <a:solidFill>
              <a:srgbClr val="173F5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548640" y="1517904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</a:rPr>
              <a:t>Activity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3291840" y="1399032"/>
            <a:ext cx="1161288" cy="429768"/>
          </a:xfrm>
          <a:prstGeom prst="rect">
            <a:avLst/>
          </a:prstGeom>
          <a:solidFill>
            <a:srgbClr val="173F5F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>
            <a:off x="3291840" y="1517904"/>
            <a:ext cx="11612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40" b="1" dirty="0">
                <a:solidFill>
                  <a:srgbClr val="FFFFFF"/>
                </a:solidFill>
              </a:rPr>
              <a:t>Oct W3</a:t>
            </a:r>
            <a:endParaRPr lang="en-US" sz="940" dirty="0"/>
          </a:p>
        </p:txBody>
      </p:sp>
      <p:sp>
        <p:nvSpPr>
          <p:cNvPr id="8" name="Shape 6"/>
          <p:cNvSpPr/>
          <p:nvPr/>
        </p:nvSpPr>
        <p:spPr>
          <a:xfrm>
            <a:off x="4453128" y="1399032"/>
            <a:ext cx="1161288" cy="429768"/>
          </a:xfrm>
          <a:prstGeom prst="rect">
            <a:avLst/>
          </a:prstGeom>
          <a:solidFill>
            <a:srgbClr val="173F5F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4453128" y="1517904"/>
            <a:ext cx="11612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40" b="1" dirty="0">
                <a:solidFill>
                  <a:srgbClr val="FFFFFF"/>
                </a:solidFill>
              </a:rPr>
              <a:t>Oct W4</a:t>
            </a:r>
            <a:endParaRPr lang="en-US" sz="940" dirty="0"/>
          </a:p>
        </p:txBody>
      </p:sp>
      <p:sp>
        <p:nvSpPr>
          <p:cNvPr id="10" name="Shape 8"/>
          <p:cNvSpPr/>
          <p:nvPr/>
        </p:nvSpPr>
        <p:spPr>
          <a:xfrm>
            <a:off x="5614416" y="1399032"/>
            <a:ext cx="1161288" cy="429768"/>
          </a:xfrm>
          <a:prstGeom prst="rect">
            <a:avLst/>
          </a:prstGeom>
          <a:solidFill>
            <a:srgbClr val="173F5F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5614416" y="1517904"/>
            <a:ext cx="11612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40" b="1" dirty="0">
                <a:solidFill>
                  <a:srgbClr val="FFFFFF"/>
                </a:solidFill>
              </a:rPr>
              <a:t>Nov W1</a:t>
            </a:r>
            <a:endParaRPr lang="en-US" sz="940" dirty="0"/>
          </a:p>
        </p:txBody>
      </p:sp>
      <p:sp>
        <p:nvSpPr>
          <p:cNvPr id="12" name="Shape 10"/>
          <p:cNvSpPr/>
          <p:nvPr/>
        </p:nvSpPr>
        <p:spPr>
          <a:xfrm>
            <a:off x="6775704" y="1399032"/>
            <a:ext cx="1161288" cy="429768"/>
          </a:xfrm>
          <a:prstGeom prst="rect">
            <a:avLst/>
          </a:prstGeom>
          <a:solidFill>
            <a:srgbClr val="173F5F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6775704" y="1517904"/>
            <a:ext cx="11612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40" b="1" dirty="0">
                <a:solidFill>
                  <a:srgbClr val="FFFFFF"/>
                </a:solidFill>
              </a:rPr>
              <a:t>Nov W2</a:t>
            </a:r>
            <a:endParaRPr lang="en-US" sz="940" dirty="0"/>
          </a:p>
        </p:txBody>
      </p:sp>
      <p:sp>
        <p:nvSpPr>
          <p:cNvPr id="14" name="Shape 12"/>
          <p:cNvSpPr/>
          <p:nvPr/>
        </p:nvSpPr>
        <p:spPr>
          <a:xfrm>
            <a:off x="7936992" y="1399032"/>
            <a:ext cx="1161288" cy="429768"/>
          </a:xfrm>
          <a:prstGeom prst="rect">
            <a:avLst/>
          </a:prstGeom>
          <a:solidFill>
            <a:srgbClr val="173F5F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7936992" y="1517904"/>
            <a:ext cx="11612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40" b="1" dirty="0">
                <a:solidFill>
                  <a:srgbClr val="FFFFFF"/>
                </a:solidFill>
              </a:rPr>
              <a:t>Nov W3</a:t>
            </a:r>
            <a:endParaRPr lang="en-US" sz="940" dirty="0"/>
          </a:p>
        </p:txBody>
      </p:sp>
      <p:sp>
        <p:nvSpPr>
          <p:cNvPr id="16" name="Shape 14"/>
          <p:cNvSpPr/>
          <p:nvPr/>
        </p:nvSpPr>
        <p:spPr>
          <a:xfrm>
            <a:off x="9098280" y="1399032"/>
            <a:ext cx="1161288" cy="429768"/>
          </a:xfrm>
          <a:prstGeom prst="rect">
            <a:avLst/>
          </a:prstGeom>
          <a:solidFill>
            <a:srgbClr val="173F5F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9098280" y="1517904"/>
            <a:ext cx="11612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40" b="1" dirty="0">
                <a:solidFill>
                  <a:srgbClr val="FFFFFF"/>
                </a:solidFill>
              </a:rPr>
              <a:t>Nov W4</a:t>
            </a:r>
            <a:endParaRPr lang="en-US" sz="940" dirty="0"/>
          </a:p>
        </p:txBody>
      </p:sp>
      <p:sp>
        <p:nvSpPr>
          <p:cNvPr id="18" name="Shape 16"/>
          <p:cNvSpPr/>
          <p:nvPr/>
        </p:nvSpPr>
        <p:spPr>
          <a:xfrm>
            <a:off x="10259568" y="1399032"/>
            <a:ext cx="1161288" cy="429768"/>
          </a:xfrm>
          <a:prstGeom prst="rect">
            <a:avLst/>
          </a:prstGeom>
          <a:solidFill>
            <a:srgbClr val="173F5F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7"/>
          <p:cNvSpPr/>
          <p:nvPr/>
        </p:nvSpPr>
        <p:spPr>
          <a:xfrm>
            <a:off x="10259568" y="1517904"/>
            <a:ext cx="116128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40" b="1" dirty="0">
                <a:solidFill>
                  <a:srgbClr val="FFFFFF"/>
                </a:solidFill>
              </a:rPr>
              <a:t>Dec W1</a:t>
            </a:r>
            <a:endParaRPr lang="en-US" sz="940" dirty="0"/>
          </a:p>
        </p:txBody>
      </p:sp>
      <p:sp>
        <p:nvSpPr>
          <p:cNvPr id="20" name="Shape 18"/>
          <p:cNvSpPr/>
          <p:nvPr/>
        </p:nvSpPr>
        <p:spPr>
          <a:xfrm>
            <a:off x="438912" y="1828800"/>
            <a:ext cx="2852928" cy="429768"/>
          </a:xfrm>
          <a:prstGeom prst="rect">
            <a:avLst/>
          </a:prstGeom>
          <a:solidFill>
            <a:srgbClr val="FFFFFF"/>
          </a:solidFill>
          <a:ln w="6350">
            <a:solidFill>
              <a:srgbClr val="D8E0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1" name="Text 19"/>
          <p:cNvSpPr/>
          <p:nvPr/>
        </p:nvSpPr>
        <p:spPr>
          <a:xfrm>
            <a:off x="548640" y="1938528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" dirty="0">
                <a:solidFill>
                  <a:srgbClr val="1F2937"/>
                </a:solidFill>
              </a:rPr>
              <a:t>Literature review</a:t>
            </a:r>
            <a:endParaRPr lang="en-US" sz="960" dirty="0"/>
          </a:p>
        </p:txBody>
      </p:sp>
      <p:sp>
        <p:nvSpPr>
          <p:cNvPr id="22" name="Shape 20"/>
          <p:cNvSpPr/>
          <p:nvPr/>
        </p:nvSpPr>
        <p:spPr>
          <a:xfrm>
            <a:off x="3291840" y="1828800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Shape 21"/>
          <p:cNvSpPr/>
          <p:nvPr/>
        </p:nvSpPr>
        <p:spPr>
          <a:xfrm>
            <a:off x="4453128" y="1828800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Shape 22"/>
          <p:cNvSpPr/>
          <p:nvPr/>
        </p:nvSpPr>
        <p:spPr>
          <a:xfrm>
            <a:off x="5614416" y="1828800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Shape 23"/>
          <p:cNvSpPr/>
          <p:nvPr/>
        </p:nvSpPr>
        <p:spPr>
          <a:xfrm>
            <a:off x="6775704" y="1828800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Shape 24"/>
          <p:cNvSpPr/>
          <p:nvPr/>
        </p:nvSpPr>
        <p:spPr>
          <a:xfrm>
            <a:off x="7936992" y="1828800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Shape 25"/>
          <p:cNvSpPr/>
          <p:nvPr/>
        </p:nvSpPr>
        <p:spPr>
          <a:xfrm>
            <a:off x="9098280" y="1828800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" name="Shape 26"/>
          <p:cNvSpPr/>
          <p:nvPr/>
        </p:nvSpPr>
        <p:spPr>
          <a:xfrm>
            <a:off x="10259568" y="1828800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" name="Shape 27"/>
          <p:cNvSpPr/>
          <p:nvPr/>
        </p:nvSpPr>
        <p:spPr>
          <a:xfrm>
            <a:off x="3364992" y="1920240"/>
            <a:ext cx="3337560" cy="246888"/>
          </a:xfrm>
          <a:prstGeom prst="roundRect">
            <a:avLst>
              <a:gd name="adj" fmla="val 11111"/>
            </a:avLst>
          </a:prstGeom>
          <a:solidFill>
            <a:srgbClr val="20639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" name="Shape 28"/>
          <p:cNvSpPr/>
          <p:nvPr/>
        </p:nvSpPr>
        <p:spPr>
          <a:xfrm>
            <a:off x="438912" y="2258568"/>
            <a:ext cx="2852928" cy="429768"/>
          </a:xfrm>
          <a:prstGeom prst="rect">
            <a:avLst/>
          </a:prstGeom>
          <a:solidFill>
            <a:srgbClr val="F7F9FC"/>
          </a:solidFill>
          <a:ln w="6350">
            <a:solidFill>
              <a:srgbClr val="D8E0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" name="Text 29"/>
          <p:cNvSpPr/>
          <p:nvPr/>
        </p:nvSpPr>
        <p:spPr>
          <a:xfrm>
            <a:off x="548640" y="2368296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" dirty="0">
                <a:solidFill>
                  <a:srgbClr val="1F2937"/>
                </a:solidFill>
              </a:rPr>
              <a:t>Requirements analysis</a:t>
            </a:r>
            <a:endParaRPr lang="en-US" sz="960" dirty="0"/>
          </a:p>
        </p:txBody>
      </p:sp>
      <p:sp>
        <p:nvSpPr>
          <p:cNvPr id="32" name="Shape 30"/>
          <p:cNvSpPr/>
          <p:nvPr/>
        </p:nvSpPr>
        <p:spPr>
          <a:xfrm>
            <a:off x="3291840" y="2258568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" name="Shape 31"/>
          <p:cNvSpPr/>
          <p:nvPr/>
        </p:nvSpPr>
        <p:spPr>
          <a:xfrm>
            <a:off x="4453128" y="2258568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Shape 32"/>
          <p:cNvSpPr/>
          <p:nvPr/>
        </p:nvSpPr>
        <p:spPr>
          <a:xfrm>
            <a:off x="5614416" y="2258568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5" name="Shape 33"/>
          <p:cNvSpPr/>
          <p:nvPr/>
        </p:nvSpPr>
        <p:spPr>
          <a:xfrm>
            <a:off x="6775704" y="2258568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" name="Shape 34"/>
          <p:cNvSpPr/>
          <p:nvPr/>
        </p:nvSpPr>
        <p:spPr>
          <a:xfrm>
            <a:off x="7936992" y="2258568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7" name="Shape 35"/>
          <p:cNvSpPr/>
          <p:nvPr/>
        </p:nvSpPr>
        <p:spPr>
          <a:xfrm>
            <a:off x="9098280" y="2258568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8" name="Shape 36"/>
          <p:cNvSpPr/>
          <p:nvPr/>
        </p:nvSpPr>
        <p:spPr>
          <a:xfrm>
            <a:off x="10259568" y="2258568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9" name="Shape 37"/>
          <p:cNvSpPr/>
          <p:nvPr/>
        </p:nvSpPr>
        <p:spPr>
          <a:xfrm>
            <a:off x="3364992" y="2350008"/>
            <a:ext cx="2176272" cy="246888"/>
          </a:xfrm>
          <a:prstGeom prst="roundRect">
            <a:avLst>
              <a:gd name="adj" fmla="val 11111"/>
            </a:avLst>
          </a:prstGeom>
          <a:solidFill>
            <a:srgbClr val="3CAEA3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0" name="Shape 38"/>
          <p:cNvSpPr/>
          <p:nvPr/>
        </p:nvSpPr>
        <p:spPr>
          <a:xfrm>
            <a:off x="438912" y="2688336"/>
            <a:ext cx="2852928" cy="429768"/>
          </a:xfrm>
          <a:prstGeom prst="rect">
            <a:avLst/>
          </a:prstGeom>
          <a:solidFill>
            <a:srgbClr val="FFFFFF"/>
          </a:solidFill>
          <a:ln w="6350">
            <a:solidFill>
              <a:srgbClr val="D8E0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1" name="Text 39"/>
          <p:cNvSpPr/>
          <p:nvPr/>
        </p:nvSpPr>
        <p:spPr>
          <a:xfrm>
            <a:off x="548640" y="2798064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" dirty="0">
                <a:solidFill>
                  <a:srgbClr val="1F2937"/>
                </a:solidFill>
              </a:rPr>
              <a:t>AWS architecture &amp; Terraform design</a:t>
            </a:r>
            <a:endParaRPr lang="en-US" sz="960" dirty="0"/>
          </a:p>
        </p:txBody>
      </p:sp>
      <p:sp>
        <p:nvSpPr>
          <p:cNvPr id="42" name="Shape 40"/>
          <p:cNvSpPr/>
          <p:nvPr/>
        </p:nvSpPr>
        <p:spPr>
          <a:xfrm>
            <a:off x="3291840" y="2688336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3" name="Shape 41"/>
          <p:cNvSpPr/>
          <p:nvPr/>
        </p:nvSpPr>
        <p:spPr>
          <a:xfrm>
            <a:off x="4453128" y="2688336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4" name="Shape 42"/>
          <p:cNvSpPr/>
          <p:nvPr/>
        </p:nvSpPr>
        <p:spPr>
          <a:xfrm>
            <a:off x="5614416" y="2688336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5" name="Shape 43"/>
          <p:cNvSpPr/>
          <p:nvPr/>
        </p:nvSpPr>
        <p:spPr>
          <a:xfrm>
            <a:off x="6775704" y="2688336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6" name="Shape 44"/>
          <p:cNvSpPr/>
          <p:nvPr/>
        </p:nvSpPr>
        <p:spPr>
          <a:xfrm>
            <a:off x="7936992" y="2688336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7" name="Shape 45"/>
          <p:cNvSpPr/>
          <p:nvPr/>
        </p:nvSpPr>
        <p:spPr>
          <a:xfrm>
            <a:off x="9098280" y="2688336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8" name="Shape 46"/>
          <p:cNvSpPr/>
          <p:nvPr/>
        </p:nvSpPr>
        <p:spPr>
          <a:xfrm>
            <a:off x="10259568" y="2688336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9" name="Shape 47"/>
          <p:cNvSpPr/>
          <p:nvPr/>
        </p:nvSpPr>
        <p:spPr>
          <a:xfrm>
            <a:off x="4526280" y="2779776"/>
            <a:ext cx="2176272" cy="246888"/>
          </a:xfrm>
          <a:prstGeom prst="roundRect">
            <a:avLst>
              <a:gd name="adj" fmla="val 11111"/>
            </a:avLst>
          </a:prstGeom>
          <a:solidFill>
            <a:srgbClr val="F6A623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0" name="Shape 48"/>
          <p:cNvSpPr/>
          <p:nvPr/>
        </p:nvSpPr>
        <p:spPr>
          <a:xfrm>
            <a:off x="438912" y="3118104"/>
            <a:ext cx="2852928" cy="429768"/>
          </a:xfrm>
          <a:prstGeom prst="rect">
            <a:avLst/>
          </a:prstGeom>
          <a:solidFill>
            <a:srgbClr val="F7F9FC"/>
          </a:solidFill>
          <a:ln w="6350">
            <a:solidFill>
              <a:srgbClr val="D8E0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1" name="Text 49"/>
          <p:cNvSpPr/>
          <p:nvPr/>
        </p:nvSpPr>
        <p:spPr>
          <a:xfrm>
            <a:off x="548640" y="3227832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" dirty="0">
                <a:solidFill>
                  <a:srgbClr val="1F2937"/>
                </a:solidFill>
              </a:rPr>
              <a:t>Mobile app development</a:t>
            </a:r>
            <a:endParaRPr lang="en-US" sz="960" dirty="0"/>
          </a:p>
        </p:txBody>
      </p:sp>
      <p:sp>
        <p:nvSpPr>
          <p:cNvPr id="52" name="Shape 50"/>
          <p:cNvSpPr/>
          <p:nvPr/>
        </p:nvSpPr>
        <p:spPr>
          <a:xfrm>
            <a:off x="3291840" y="3118104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3" name="Shape 51"/>
          <p:cNvSpPr/>
          <p:nvPr/>
        </p:nvSpPr>
        <p:spPr>
          <a:xfrm>
            <a:off x="4453128" y="3118104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4" name="Shape 52"/>
          <p:cNvSpPr/>
          <p:nvPr/>
        </p:nvSpPr>
        <p:spPr>
          <a:xfrm>
            <a:off x="5614416" y="3118104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5" name="Shape 53"/>
          <p:cNvSpPr/>
          <p:nvPr/>
        </p:nvSpPr>
        <p:spPr>
          <a:xfrm>
            <a:off x="6775704" y="3118104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6" name="Shape 54"/>
          <p:cNvSpPr/>
          <p:nvPr/>
        </p:nvSpPr>
        <p:spPr>
          <a:xfrm>
            <a:off x="7936992" y="3118104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7" name="Shape 55"/>
          <p:cNvSpPr/>
          <p:nvPr/>
        </p:nvSpPr>
        <p:spPr>
          <a:xfrm>
            <a:off x="9098280" y="3118104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8" name="Shape 56"/>
          <p:cNvSpPr/>
          <p:nvPr/>
        </p:nvSpPr>
        <p:spPr>
          <a:xfrm>
            <a:off x="10259568" y="3118104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9" name="Shape 57"/>
          <p:cNvSpPr/>
          <p:nvPr/>
        </p:nvSpPr>
        <p:spPr>
          <a:xfrm>
            <a:off x="5687568" y="3209544"/>
            <a:ext cx="3337560" cy="246888"/>
          </a:xfrm>
          <a:prstGeom prst="roundRect">
            <a:avLst>
              <a:gd name="adj" fmla="val 11111"/>
            </a:avLst>
          </a:prstGeom>
          <a:solidFill>
            <a:srgbClr val="6C63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0" name="Shape 58"/>
          <p:cNvSpPr/>
          <p:nvPr/>
        </p:nvSpPr>
        <p:spPr>
          <a:xfrm>
            <a:off x="438912" y="3547872"/>
            <a:ext cx="2852928" cy="429768"/>
          </a:xfrm>
          <a:prstGeom prst="rect">
            <a:avLst/>
          </a:prstGeom>
          <a:solidFill>
            <a:srgbClr val="FFFFFF"/>
          </a:solidFill>
          <a:ln w="6350">
            <a:solidFill>
              <a:srgbClr val="D8E0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1" name="Text 59"/>
          <p:cNvSpPr/>
          <p:nvPr/>
        </p:nvSpPr>
        <p:spPr>
          <a:xfrm>
            <a:off x="548640" y="3657600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" dirty="0">
                <a:solidFill>
                  <a:srgbClr val="1F2937"/>
                </a:solidFill>
              </a:rPr>
              <a:t>EC2 backend &amp; AWS integration</a:t>
            </a:r>
            <a:endParaRPr lang="en-US" sz="960" dirty="0"/>
          </a:p>
        </p:txBody>
      </p:sp>
      <p:sp>
        <p:nvSpPr>
          <p:cNvPr id="62" name="Shape 60"/>
          <p:cNvSpPr/>
          <p:nvPr/>
        </p:nvSpPr>
        <p:spPr>
          <a:xfrm>
            <a:off x="3291840" y="3547872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3" name="Shape 61"/>
          <p:cNvSpPr/>
          <p:nvPr/>
        </p:nvSpPr>
        <p:spPr>
          <a:xfrm>
            <a:off x="4453128" y="3547872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4" name="Shape 62"/>
          <p:cNvSpPr/>
          <p:nvPr/>
        </p:nvSpPr>
        <p:spPr>
          <a:xfrm>
            <a:off x="5614416" y="3547872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5" name="Shape 63"/>
          <p:cNvSpPr/>
          <p:nvPr/>
        </p:nvSpPr>
        <p:spPr>
          <a:xfrm>
            <a:off x="6775704" y="3547872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6" name="Shape 64"/>
          <p:cNvSpPr/>
          <p:nvPr/>
        </p:nvSpPr>
        <p:spPr>
          <a:xfrm>
            <a:off x="7936992" y="3547872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7" name="Shape 65"/>
          <p:cNvSpPr/>
          <p:nvPr/>
        </p:nvSpPr>
        <p:spPr>
          <a:xfrm>
            <a:off x="9098280" y="3547872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8" name="Shape 66"/>
          <p:cNvSpPr/>
          <p:nvPr/>
        </p:nvSpPr>
        <p:spPr>
          <a:xfrm>
            <a:off x="10259568" y="3547872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9" name="Shape 67"/>
          <p:cNvSpPr/>
          <p:nvPr/>
        </p:nvSpPr>
        <p:spPr>
          <a:xfrm>
            <a:off x="5687568" y="3639312"/>
            <a:ext cx="3337560" cy="246888"/>
          </a:xfrm>
          <a:prstGeom prst="roundRect">
            <a:avLst>
              <a:gd name="adj" fmla="val 11111"/>
            </a:avLst>
          </a:prstGeom>
          <a:solidFill>
            <a:srgbClr val="2E8B57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0" name="Shape 68"/>
          <p:cNvSpPr/>
          <p:nvPr/>
        </p:nvSpPr>
        <p:spPr>
          <a:xfrm>
            <a:off x="438912" y="3977640"/>
            <a:ext cx="2852928" cy="429768"/>
          </a:xfrm>
          <a:prstGeom prst="rect">
            <a:avLst/>
          </a:prstGeom>
          <a:solidFill>
            <a:srgbClr val="F7F9FC"/>
          </a:solidFill>
          <a:ln w="6350">
            <a:solidFill>
              <a:srgbClr val="D8E0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1" name="Text 69"/>
          <p:cNvSpPr/>
          <p:nvPr/>
        </p:nvSpPr>
        <p:spPr>
          <a:xfrm>
            <a:off x="548640" y="4087368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" dirty="0">
                <a:solidFill>
                  <a:srgbClr val="1F2937"/>
                </a:solidFill>
              </a:rPr>
              <a:t>Functional testing</a:t>
            </a:r>
            <a:endParaRPr lang="en-US" sz="960" dirty="0"/>
          </a:p>
        </p:txBody>
      </p:sp>
      <p:sp>
        <p:nvSpPr>
          <p:cNvPr id="72" name="Shape 70"/>
          <p:cNvSpPr/>
          <p:nvPr/>
        </p:nvSpPr>
        <p:spPr>
          <a:xfrm>
            <a:off x="3291840" y="3977640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3" name="Shape 71"/>
          <p:cNvSpPr/>
          <p:nvPr/>
        </p:nvSpPr>
        <p:spPr>
          <a:xfrm>
            <a:off x="4453128" y="3977640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4" name="Shape 72"/>
          <p:cNvSpPr/>
          <p:nvPr/>
        </p:nvSpPr>
        <p:spPr>
          <a:xfrm>
            <a:off x="5614416" y="3977640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5" name="Shape 73"/>
          <p:cNvSpPr/>
          <p:nvPr/>
        </p:nvSpPr>
        <p:spPr>
          <a:xfrm>
            <a:off x="6775704" y="3977640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6" name="Shape 74"/>
          <p:cNvSpPr/>
          <p:nvPr/>
        </p:nvSpPr>
        <p:spPr>
          <a:xfrm>
            <a:off x="7936992" y="3977640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7" name="Shape 75"/>
          <p:cNvSpPr/>
          <p:nvPr/>
        </p:nvSpPr>
        <p:spPr>
          <a:xfrm>
            <a:off x="9098280" y="3977640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8" name="Shape 76"/>
          <p:cNvSpPr/>
          <p:nvPr/>
        </p:nvSpPr>
        <p:spPr>
          <a:xfrm>
            <a:off x="10259568" y="3977640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9" name="Shape 77"/>
          <p:cNvSpPr/>
          <p:nvPr/>
        </p:nvSpPr>
        <p:spPr>
          <a:xfrm>
            <a:off x="6848856" y="4069080"/>
            <a:ext cx="3337560" cy="246888"/>
          </a:xfrm>
          <a:prstGeom prst="roundRect">
            <a:avLst>
              <a:gd name="adj" fmla="val 11111"/>
            </a:avLst>
          </a:prstGeom>
          <a:solidFill>
            <a:srgbClr val="D9534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0" name="Shape 78"/>
          <p:cNvSpPr/>
          <p:nvPr/>
        </p:nvSpPr>
        <p:spPr>
          <a:xfrm>
            <a:off x="438912" y="4407408"/>
            <a:ext cx="2852928" cy="429768"/>
          </a:xfrm>
          <a:prstGeom prst="rect">
            <a:avLst/>
          </a:prstGeom>
          <a:solidFill>
            <a:srgbClr val="FFFFFF"/>
          </a:solidFill>
          <a:ln w="6350">
            <a:solidFill>
              <a:srgbClr val="D8E0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1" name="Text 79"/>
          <p:cNvSpPr/>
          <p:nvPr/>
        </p:nvSpPr>
        <p:spPr>
          <a:xfrm>
            <a:off x="548640" y="4517136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" dirty="0">
                <a:solidFill>
                  <a:srgbClr val="1F2937"/>
                </a:solidFill>
              </a:rPr>
              <a:t>Usability testing</a:t>
            </a:r>
            <a:endParaRPr lang="en-US" sz="960" dirty="0"/>
          </a:p>
        </p:txBody>
      </p:sp>
      <p:sp>
        <p:nvSpPr>
          <p:cNvPr id="82" name="Shape 80"/>
          <p:cNvSpPr/>
          <p:nvPr/>
        </p:nvSpPr>
        <p:spPr>
          <a:xfrm>
            <a:off x="3291840" y="4407408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3" name="Shape 81"/>
          <p:cNvSpPr/>
          <p:nvPr/>
        </p:nvSpPr>
        <p:spPr>
          <a:xfrm>
            <a:off x="4453128" y="4407408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4" name="Shape 82"/>
          <p:cNvSpPr/>
          <p:nvPr/>
        </p:nvSpPr>
        <p:spPr>
          <a:xfrm>
            <a:off x="5614416" y="4407408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5" name="Shape 83"/>
          <p:cNvSpPr/>
          <p:nvPr/>
        </p:nvSpPr>
        <p:spPr>
          <a:xfrm>
            <a:off x="6775704" y="4407408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6" name="Shape 84"/>
          <p:cNvSpPr/>
          <p:nvPr/>
        </p:nvSpPr>
        <p:spPr>
          <a:xfrm>
            <a:off x="7936992" y="4407408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7" name="Shape 85"/>
          <p:cNvSpPr/>
          <p:nvPr/>
        </p:nvSpPr>
        <p:spPr>
          <a:xfrm>
            <a:off x="9098280" y="4407408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8" name="Shape 86"/>
          <p:cNvSpPr/>
          <p:nvPr/>
        </p:nvSpPr>
        <p:spPr>
          <a:xfrm>
            <a:off x="10259568" y="4407408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9" name="Shape 87"/>
          <p:cNvSpPr/>
          <p:nvPr/>
        </p:nvSpPr>
        <p:spPr>
          <a:xfrm>
            <a:off x="8010144" y="4498848"/>
            <a:ext cx="2176272" cy="246888"/>
          </a:xfrm>
          <a:prstGeom prst="roundRect">
            <a:avLst>
              <a:gd name="adj" fmla="val 11111"/>
            </a:avLst>
          </a:prstGeom>
          <a:solidFill>
            <a:srgbClr val="20639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0" name="Shape 88"/>
          <p:cNvSpPr/>
          <p:nvPr/>
        </p:nvSpPr>
        <p:spPr>
          <a:xfrm>
            <a:off x="438912" y="4837176"/>
            <a:ext cx="2852928" cy="429768"/>
          </a:xfrm>
          <a:prstGeom prst="rect">
            <a:avLst/>
          </a:prstGeom>
          <a:solidFill>
            <a:srgbClr val="F7F9FC"/>
          </a:solidFill>
          <a:ln w="6350">
            <a:solidFill>
              <a:srgbClr val="D8E0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1" name="Text 89"/>
          <p:cNvSpPr/>
          <p:nvPr/>
        </p:nvSpPr>
        <p:spPr>
          <a:xfrm>
            <a:off x="548640" y="4946904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" dirty="0">
                <a:solidFill>
                  <a:srgbClr val="1F2937"/>
                </a:solidFill>
              </a:rPr>
              <a:t>Data analysis</a:t>
            </a:r>
            <a:endParaRPr lang="en-US" sz="960" dirty="0"/>
          </a:p>
        </p:txBody>
      </p:sp>
      <p:sp>
        <p:nvSpPr>
          <p:cNvPr id="92" name="Shape 90"/>
          <p:cNvSpPr/>
          <p:nvPr/>
        </p:nvSpPr>
        <p:spPr>
          <a:xfrm>
            <a:off x="3291840" y="4837176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3" name="Shape 91"/>
          <p:cNvSpPr/>
          <p:nvPr/>
        </p:nvSpPr>
        <p:spPr>
          <a:xfrm>
            <a:off x="4453128" y="4837176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4" name="Shape 92"/>
          <p:cNvSpPr/>
          <p:nvPr/>
        </p:nvSpPr>
        <p:spPr>
          <a:xfrm>
            <a:off x="5614416" y="4837176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5" name="Shape 93"/>
          <p:cNvSpPr/>
          <p:nvPr/>
        </p:nvSpPr>
        <p:spPr>
          <a:xfrm>
            <a:off x="6775704" y="4837176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6" name="Shape 94"/>
          <p:cNvSpPr/>
          <p:nvPr/>
        </p:nvSpPr>
        <p:spPr>
          <a:xfrm>
            <a:off x="7936992" y="4837176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7" name="Shape 95"/>
          <p:cNvSpPr/>
          <p:nvPr/>
        </p:nvSpPr>
        <p:spPr>
          <a:xfrm>
            <a:off x="9098280" y="4837176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8" name="Shape 96"/>
          <p:cNvSpPr/>
          <p:nvPr/>
        </p:nvSpPr>
        <p:spPr>
          <a:xfrm>
            <a:off x="10259568" y="4837176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9" name="Shape 97"/>
          <p:cNvSpPr/>
          <p:nvPr/>
        </p:nvSpPr>
        <p:spPr>
          <a:xfrm>
            <a:off x="9171432" y="4928616"/>
            <a:ext cx="1014984" cy="246888"/>
          </a:xfrm>
          <a:prstGeom prst="roundRect">
            <a:avLst>
              <a:gd name="adj" fmla="val 11111"/>
            </a:avLst>
          </a:prstGeom>
          <a:solidFill>
            <a:srgbClr val="3CAEA3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0" name="Shape 98"/>
          <p:cNvSpPr/>
          <p:nvPr/>
        </p:nvSpPr>
        <p:spPr>
          <a:xfrm>
            <a:off x="438912" y="5266944"/>
            <a:ext cx="2852928" cy="429768"/>
          </a:xfrm>
          <a:prstGeom prst="rect">
            <a:avLst/>
          </a:prstGeom>
          <a:solidFill>
            <a:srgbClr val="FFFFFF"/>
          </a:solidFill>
          <a:ln w="6350">
            <a:solidFill>
              <a:srgbClr val="D8E0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1" name="Text 99"/>
          <p:cNvSpPr/>
          <p:nvPr/>
        </p:nvSpPr>
        <p:spPr>
          <a:xfrm>
            <a:off x="548640" y="5376672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" dirty="0">
                <a:solidFill>
                  <a:srgbClr val="1F2937"/>
                </a:solidFill>
              </a:rPr>
              <a:t>Report writing</a:t>
            </a:r>
            <a:endParaRPr lang="en-US" sz="960" dirty="0"/>
          </a:p>
        </p:txBody>
      </p:sp>
      <p:sp>
        <p:nvSpPr>
          <p:cNvPr id="102" name="Shape 100"/>
          <p:cNvSpPr/>
          <p:nvPr/>
        </p:nvSpPr>
        <p:spPr>
          <a:xfrm>
            <a:off x="3291840" y="5266944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3" name="Shape 101"/>
          <p:cNvSpPr/>
          <p:nvPr/>
        </p:nvSpPr>
        <p:spPr>
          <a:xfrm>
            <a:off x="4453128" y="5266944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4" name="Shape 102"/>
          <p:cNvSpPr/>
          <p:nvPr/>
        </p:nvSpPr>
        <p:spPr>
          <a:xfrm>
            <a:off x="5614416" y="5266944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5" name="Shape 103"/>
          <p:cNvSpPr/>
          <p:nvPr/>
        </p:nvSpPr>
        <p:spPr>
          <a:xfrm>
            <a:off x="6775704" y="5266944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6" name="Shape 104"/>
          <p:cNvSpPr/>
          <p:nvPr/>
        </p:nvSpPr>
        <p:spPr>
          <a:xfrm>
            <a:off x="7936992" y="5266944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7" name="Shape 105"/>
          <p:cNvSpPr/>
          <p:nvPr/>
        </p:nvSpPr>
        <p:spPr>
          <a:xfrm>
            <a:off x="9098280" y="5266944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8" name="Shape 106"/>
          <p:cNvSpPr/>
          <p:nvPr/>
        </p:nvSpPr>
        <p:spPr>
          <a:xfrm>
            <a:off x="10259568" y="5266944"/>
            <a:ext cx="1161288" cy="429768"/>
          </a:xfrm>
          <a:prstGeom prst="rect">
            <a:avLst/>
          </a:prstGeom>
          <a:solidFill>
            <a:srgbClr val="FFFFFF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9" name="Shape 107"/>
          <p:cNvSpPr/>
          <p:nvPr/>
        </p:nvSpPr>
        <p:spPr>
          <a:xfrm>
            <a:off x="4526280" y="5358384"/>
            <a:ext cx="5660136" cy="246888"/>
          </a:xfrm>
          <a:prstGeom prst="roundRect">
            <a:avLst>
              <a:gd name="adj" fmla="val 11111"/>
            </a:avLst>
          </a:prstGeom>
          <a:solidFill>
            <a:srgbClr val="F6A623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0" name="Shape 108"/>
          <p:cNvSpPr/>
          <p:nvPr/>
        </p:nvSpPr>
        <p:spPr>
          <a:xfrm>
            <a:off x="438912" y="5696712"/>
            <a:ext cx="2852928" cy="429768"/>
          </a:xfrm>
          <a:prstGeom prst="rect">
            <a:avLst/>
          </a:prstGeom>
          <a:solidFill>
            <a:srgbClr val="F7F9FC"/>
          </a:solidFill>
          <a:ln w="6350">
            <a:solidFill>
              <a:srgbClr val="D8E0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1" name="Text 109"/>
          <p:cNvSpPr/>
          <p:nvPr/>
        </p:nvSpPr>
        <p:spPr>
          <a:xfrm>
            <a:off x="548640" y="5806440"/>
            <a:ext cx="267004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60" dirty="0">
                <a:solidFill>
                  <a:srgbClr val="1F2937"/>
                </a:solidFill>
              </a:rPr>
              <a:t>Poster &amp; final viva preparation</a:t>
            </a:r>
            <a:endParaRPr lang="en-US" sz="960" dirty="0"/>
          </a:p>
        </p:txBody>
      </p:sp>
      <p:sp>
        <p:nvSpPr>
          <p:cNvPr id="112" name="Shape 110"/>
          <p:cNvSpPr/>
          <p:nvPr/>
        </p:nvSpPr>
        <p:spPr>
          <a:xfrm>
            <a:off x="3291840" y="5696712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3" name="Shape 111"/>
          <p:cNvSpPr/>
          <p:nvPr/>
        </p:nvSpPr>
        <p:spPr>
          <a:xfrm>
            <a:off x="4453128" y="5696712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4" name="Shape 112"/>
          <p:cNvSpPr/>
          <p:nvPr/>
        </p:nvSpPr>
        <p:spPr>
          <a:xfrm>
            <a:off x="5614416" y="5696712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5" name="Shape 113"/>
          <p:cNvSpPr/>
          <p:nvPr/>
        </p:nvSpPr>
        <p:spPr>
          <a:xfrm>
            <a:off x="6775704" y="5696712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6" name="Shape 114"/>
          <p:cNvSpPr/>
          <p:nvPr/>
        </p:nvSpPr>
        <p:spPr>
          <a:xfrm>
            <a:off x="7936992" y="5696712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7" name="Shape 115"/>
          <p:cNvSpPr/>
          <p:nvPr/>
        </p:nvSpPr>
        <p:spPr>
          <a:xfrm>
            <a:off x="9098280" y="5696712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8" name="Shape 116"/>
          <p:cNvSpPr/>
          <p:nvPr/>
        </p:nvSpPr>
        <p:spPr>
          <a:xfrm>
            <a:off x="10259568" y="5696712"/>
            <a:ext cx="1161288" cy="429768"/>
          </a:xfrm>
          <a:prstGeom prst="rect">
            <a:avLst/>
          </a:prstGeom>
          <a:solidFill>
            <a:srgbClr val="F7F9FC"/>
          </a:solidFill>
          <a:ln w="5080">
            <a:solidFill>
              <a:srgbClr val="E1E7E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9" name="Shape 117"/>
          <p:cNvSpPr/>
          <p:nvPr/>
        </p:nvSpPr>
        <p:spPr>
          <a:xfrm>
            <a:off x="8010144" y="5788152"/>
            <a:ext cx="3337560" cy="246888"/>
          </a:xfrm>
          <a:prstGeom prst="roundRect">
            <a:avLst>
              <a:gd name="adj" fmla="val 11111"/>
            </a:avLst>
          </a:prstGeom>
          <a:solidFill>
            <a:srgbClr val="6C63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0" name="Text 118"/>
          <p:cNvSpPr/>
          <p:nvPr/>
        </p:nvSpPr>
        <p:spPr>
          <a:xfrm>
            <a:off x="914400" y="6035040"/>
            <a:ext cx="10241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080" dirty="0"/>
          </a:p>
        </p:txBody>
      </p:sp>
      <p:sp>
        <p:nvSpPr>
          <p:cNvPr id="12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47472"/>
            <a:ext cx="109728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73F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14. References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32104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Numbered citations in the presentation refer directly to the sources below.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3977640" y="6108192"/>
            <a:ext cx="425196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31752" y="6528816"/>
            <a:ext cx="22860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15</a:t>
            </a:fld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502920" y="123444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[1] Ardener, S. (1964). The Comparative Study of Rotating Credit Associations. Journal of the Royal Anthropological Institute, 94(2), 201–229.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02920" y="178308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[2] Geertz, C. (1962). The Rotating Credit Association: A “Middle Rung” in Development. Economic Development and Cultural Change, 10(3), 241–263.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02920" y="233172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[3] Besley, T., Coate, S. &amp; Loury, G. (1993). The Economics of Rotating Savings and Credit Associations. American Economic Review, 83(4), 792–810.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02920" y="288036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[4] Anderson, S. &amp; Baland, J.-M. (2002). The Economics of Roscas and Intrahousehold Resource Allocation. Quarterly Journal of Economics, 117(3), 963–995.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02920" y="342900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[5] Gugerty, M.K. (2007). You Can’t Save Alone: Commitment in Rotating Savings and Credit Associations in Kenya. Economic Development and Cultural Change, 55(2), 251–282.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02920" y="3977639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[6] Financial Conduct Authority. Payment Services Regulations and Electronic Money Regulations.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02920" y="4526279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[7] World Bank. (2022). The Global Findex Database 2021: Financial Inclusion, Digital Payments, and Resilience in the Age of COVID-19.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02920" y="507492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[8] CGAP. (2014). Can Digital Linkages Revitalize a Tried and True Savings Model?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5897880" y="123444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[9] Davis, F.D. (1989). Perceived Usefulness, Perceived Ease of Use, and User Acceptance of Information Technology. MIS Quarterly, 13(3), 319–340.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897880" y="178308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[10] Brooke, J. (1996). SUS: A “Quick and Dirty” Usability Scale. In Usability Evaluation in Industry, 189–194.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5897880" y="233172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[11] University of Wales Trinity Saint David. (2022). Research Ethics &amp; Integrity Code of Practice.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897880" y="288036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[12] University of Wales Trinity Saint David. (2022). Research Data Management Policy.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897880" y="342900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[13] AWS. Use Elastic Load Balancing to distribute incoming application traffic in your Auto Scaling group.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5897880" y="3977639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[14] AWS. Gateway endpoints for Amazon DynamoDB.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5897880" y="4526279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[15] AWS. Authenticating users with Amazon Cognito user pools.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897880" y="5074920"/>
            <a:ext cx="5166360" cy="50292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/>
          <a:p>
            <a:pPr algn="l"/>
            <a:r>
              <a:rPr sz="800" b="0">
                <a:solidFill>
                  <a:srgbClr val="303E48"/>
                </a:solidFill>
                <a:latin typeface="Arial"/>
              </a:rPr>
              <a:t>[16] HashiCorp. What is Infrastructure as Code with Terraform?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2237</Words>
  <Application>Microsoft Office PowerPoint</Application>
  <PresentationFormat>Widescreen</PresentationFormat>
  <Paragraphs>296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Xiquilá Interim Viva Presentation</dc:title>
  <dc:subject>ACCA6020 Interim Viva</dc:subject>
  <dc:creator>Uri Neto</dc:creator>
  <cp:lastModifiedBy>Uri Ivan D'Oliveira Pinto Neto (2327255)</cp:lastModifiedBy>
  <cp:revision>2</cp:revision>
  <dcterms:created xsi:type="dcterms:W3CDTF">2026-10-17T22:37:56Z</dcterms:created>
  <dcterms:modified xsi:type="dcterms:W3CDTF">2026-10-18T00:12:44Z</dcterms:modified>
</cp:coreProperties>
</file>