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301" r:id="rId6"/>
    <p:sldId id="337" r:id="rId7"/>
    <p:sldId id="339" r:id="rId8"/>
    <p:sldId id="261" r:id="rId9"/>
    <p:sldId id="336" r:id="rId10"/>
    <p:sldId id="334" r:id="rId11"/>
    <p:sldId id="257" r:id="rId12"/>
    <p:sldId id="258" r:id="rId13"/>
    <p:sldId id="259" r:id="rId14"/>
    <p:sldId id="260" r:id="rId15"/>
    <p:sldId id="263" r:id="rId16"/>
    <p:sldId id="264" r:id="rId17"/>
    <p:sldId id="265" r:id="rId18"/>
    <p:sldId id="266" r:id="rId19"/>
    <p:sldId id="267" r:id="rId20"/>
    <p:sldId id="338" r:id="rId21"/>
    <p:sldId id="268" r:id="rId22"/>
    <p:sldId id="619" r:id="rId23"/>
    <p:sldId id="285" r:id="rId24"/>
    <p:sldId id="63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560DC8-DB71-465D-92FD-D6C87D6514BA}" v="3" dt="2024-10-08T09:22:19.0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71"/>
  </p:normalViewPr>
  <p:slideViewPr>
    <p:cSldViewPr>
      <p:cViewPr varScale="1">
        <p:scale>
          <a:sx n="99" d="100"/>
          <a:sy n="99" d="100"/>
        </p:scale>
        <p:origin x="9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onella Ganza" userId="4c28a531-57cc-45d5-989c-f33e1ef2020a" providerId="ADAL" clId="{3D00CAAD-39C1-4ADB-8084-0EAB057C8DFF}"/>
    <pc:docChg chg="custSel addSld modSld sldOrd">
      <pc:chgData name="Patronella Ganza" userId="4c28a531-57cc-45d5-989c-f33e1ef2020a" providerId="ADAL" clId="{3D00CAAD-39C1-4ADB-8084-0EAB057C8DFF}" dt="2024-02-12T16:24:36.303" v="291" actId="5793"/>
      <pc:docMkLst>
        <pc:docMk/>
      </pc:docMkLst>
      <pc:sldChg chg="modSp mod">
        <pc:chgData name="Patronella Ganza" userId="4c28a531-57cc-45d5-989c-f33e1ef2020a" providerId="ADAL" clId="{3D00CAAD-39C1-4ADB-8084-0EAB057C8DFF}" dt="2024-02-12T16:11:27.579" v="146" actId="20577"/>
        <pc:sldMkLst>
          <pc:docMk/>
          <pc:sldMk cId="1219014714" sldId="268"/>
        </pc:sldMkLst>
        <pc:spChg chg="mod">
          <ac:chgData name="Patronella Ganza" userId="4c28a531-57cc-45d5-989c-f33e1ef2020a" providerId="ADAL" clId="{3D00CAAD-39C1-4ADB-8084-0EAB057C8DFF}" dt="2024-02-12T16:11:27.579" v="146" actId="20577"/>
          <ac:spMkLst>
            <pc:docMk/>
            <pc:sldMk cId="1219014714" sldId="268"/>
            <ac:spMk id="2" creationId="{43C607C4-DF23-4D0E-85FF-98A8842E8D07}"/>
          </ac:spMkLst>
        </pc:spChg>
      </pc:sldChg>
      <pc:sldChg chg="modSp new mod ord">
        <pc:chgData name="Patronella Ganza" userId="4c28a531-57cc-45d5-989c-f33e1ef2020a" providerId="ADAL" clId="{3D00CAAD-39C1-4ADB-8084-0EAB057C8DFF}" dt="2024-02-12T16:11:45.259" v="147" actId="113"/>
        <pc:sldMkLst>
          <pc:docMk/>
          <pc:sldMk cId="2779870492" sldId="338"/>
        </pc:sldMkLst>
        <pc:spChg chg="mod">
          <ac:chgData name="Patronella Ganza" userId="4c28a531-57cc-45d5-989c-f33e1ef2020a" providerId="ADAL" clId="{3D00CAAD-39C1-4ADB-8084-0EAB057C8DFF}" dt="2024-02-12T16:11:45.259" v="147" actId="113"/>
          <ac:spMkLst>
            <pc:docMk/>
            <pc:sldMk cId="2779870492" sldId="338"/>
            <ac:spMk id="2" creationId="{3CF7EBA5-A778-D51E-2D7A-9CE870821646}"/>
          </ac:spMkLst>
        </pc:spChg>
        <pc:spChg chg="mod">
          <ac:chgData name="Patronella Ganza" userId="4c28a531-57cc-45d5-989c-f33e1ef2020a" providerId="ADAL" clId="{3D00CAAD-39C1-4ADB-8084-0EAB057C8DFF}" dt="2024-02-12T16:10:45.982" v="138" actId="5793"/>
          <ac:spMkLst>
            <pc:docMk/>
            <pc:sldMk cId="2779870492" sldId="338"/>
            <ac:spMk id="3" creationId="{57A7E270-ED18-032A-B001-9BDE8CC43333}"/>
          </ac:spMkLst>
        </pc:spChg>
      </pc:sldChg>
      <pc:sldChg chg="modSp new mod">
        <pc:chgData name="Patronella Ganza" userId="4c28a531-57cc-45d5-989c-f33e1ef2020a" providerId="ADAL" clId="{3D00CAAD-39C1-4ADB-8084-0EAB057C8DFF}" dt="2024-02-12T16:24:36.303" v="291" actId="5793"/>
        <pc:sldMkLst>
          <pc:docMk/>
          <pc:sldMk cId="3219006821" sldId="339"/>
        </pc:sldMkLst>
        <pc:spChg chg="mod">
          <ac:chgData name="Patronella Ganza" userId="4c28a531-57cc-45d5-989c-f33e1ef2020a" providerId="ADAL" clId="{3D00CAAD-39C1-4ADB-8084-0EAB057C8DFF}" dt="2024-02-12T16:18:11.142" v="180" actId="113"/>
          <ac:spMkLst>
            <pc:docMk/>
            <pc:sldMk cId="3219006821" sldId="339"/>
            <ac:spMk id="2" creationId="{56BBBEC1-1609-3BD1-576E-63E464066D29}"/>
          </ac:spMkLst>
        </pc:spChg>
        <pc:spChg chg="mod">
          <ac:chgData name="Patronella Ganza" userId="4c28a531-57cc-45d5-989c-f33e1ef2020a" providerId="ADAL" clId="{3D00CAAD-39C1-4ADB-8084-0EAB057C8DFF}" dt="2024-02-12T16:24:36.303" v="291" actId="5793"/>
          <ac:spMkLst>
            <pc:docMk/>
            <pc:sldMk cId="3219006821" sldId="339"/>
            <ac:spMk id="3" creationId="{43AA2845-C9EE-CA57-1B89-75CF7D67FC4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086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p2k3C-iB88w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StudentServices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 dirty="0"/>
            </a:br>
            <a:r>
              <a:rPr lang="en-GB" altLang="en-US" b="1" dirty="0"/>
              <a:t>LCHS 4007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156815" y="4221088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1: Session 1: </a:t>
            </a:r>
          </a:p>
          <a:p>
            <a:pPr algn="ctr"/>
            <a:r>
              <a:rPr lang="en-GB" sz="2400" b="1" dirty="0"/>
              <a:t>Digital Skills &amp; Literacy 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2DF4E04-4E77-4B7F-82C3-244195D5CB96}"/>
              </a:ext>
            </a:extLst>
          </p:cNvPr>
          <p:cNvSpPr txBox="1">
            <a:spLocks/>
          </p:cNvSpPr>
          <p:nvPr/>
        </p:nvSpPr>
        <p:spPr>
          <a:xfrm>
            <a:off x="450927" y="371430"/>
            <a:ext cx="7280031" cy="1223597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9pPr>
            <a:extLst/>
          </a:lstStyle>
          <a:p>
            <a:pPr algn="ctr"/>
            <a:r>
              <a:rPr lang="en-GB" sz="3785" dirty="0">
                <a:solidFill>
                  <a:schemeClr val="tx1"/>
                </a:solidFill>
              </a:rPr>
              <a:t>Lesson Aims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9F3D527-F887-4F65-BD2D-E395D97DB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916" y="1242020"/>
            <a:ext cx="8083602" cy="437395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Introduction to the module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Aim &amp; learning outcomes of the module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Digital Skills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Traditional and Digital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Digital Literacy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Why should we care to ‘being digital’</a:t>
            </a:r>
            <a:endParaRPr lang="en-GB" sz="2400" i="1" dirty="0"/>
          </a:p>
          <a:p>
            <a:pPr>
              <a:lnSpc>
                <a:spcPct val="150000"/>
              </a:lnSpc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6453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6D9F-5F0F-4D5B-B5C3-599B14B33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753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FE9C883-8D34-D64B-93D4-19AEE92D3CA3}"/>
              </a:ext>
            </a:extLst>
          </p:cNvPr>
          <p:cNvSpPr/>
          <p:nvPr/>
        </p:nvSpPr>
        <p:spPr>
          <a:xfrm>
            <a:off x="539552" y="1484784"/>
            <a:ext cx="799288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/>
              <a:t>AIM(S):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To improve the student’s digital skills within the workplace.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To develop awareness of the importance of effective analysis of information and its translation into knowledge 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b="1" dirty="0"/>
              <a:t>LEARNING OUTCOMES:</a:t>
            </a:r>
          </a:p>
          <a:p>
            <a:pPr algn="just"/>
            <a:r>
              <a:rPr lang="en-GB" sz="2000" dirty="0"/>
              <a:t>Upon the successful completion of this module, the student should be able to: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evaluate the appropriate use of contemporary technologies to improve workplace efficiency and employability;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identify and effectively evaluate a range of information sources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show competence in workplace data handling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38673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BBEC1-1609-3BD1-576E-63E464066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Ice Breaker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A2845-C9EE-CA57-1B89-75CF7D67F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Introduce the person sitting next to you.</a:t>
            </a:r>
          </a:p>
          <a:p>
            <a:endParaRPr lang="en-GB" dirty="0"/>
          </a:p>
          <a:p>
            <a:r>
              <a:rPr lang="en-GB" dirty="0"/>
              <a:t>Their name </a:t>
            </a:r>
          </a:p>
          <a:p>
            <a:r>
              <a:rPr lang="en-GB" dirty="0"/>
              <a:t>And why they are studying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3219006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44" y="1417638"/>
            <a:ext cx="8229600" cy="187220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sz="2800" dirty="0"/>
              <a:t>Digital literacy means the functional skills required to operate and communicate with technology and media.</a:t>
            </a:r>
          </a:p>
          <a:p>
            <a:pPr algn="just"/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F58A3B-8AF5-4F40-B9D0-81E4B2A60940}"/>
              </a:ext>
            </a:extLst>
          </p:cNvPr>
          <p:cNvSpPr/>
          <p:nvPr/>
        </p:nvSpPr>
        <p:spPr>
          <a:xfrm>
            <a:off x="476656" y="3289846"/>
            <a:ext cx="7905992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/>
              <a:t>“the ability to understand and use information in multiple formats from a wide range of sources when it is presented via computers” </a:t>
            </a:r>
          </a:p>
          <a:p>
            <a:pPr algn="just">
              <a:lnSpc>
                <a:spcPct val="90000"/>
              </a:lnSpc>
            </a:pPr>
            <a:endParaRPr lang="en-GB" alt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altLang="en-US" sz="2000" dirty="0"/>
              <a:t>(</a:t>
            </a:r>
            <a:r>
              <a:rPr lang="en-GB" altLang="en-US" sz="2000" dirty="0" err="1"/>
              <a:t>Gilster</a:t>
            </a:r>
            <a:r>
              <a:rPr lang="en-GB" altLang="en-US" sz="2000" dirty="0"/>
              <a:t>, 1997)</a:t>
            </a:r>
          </a:p>
          <a:p>
            <a:pPr algn="just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04736-D8EB-403E-98A6-69832CBA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376"/>
            <a:ext cx="8229600" cy="1143000"/>
          </a:xfrm>
        </p:spPr>
        <p:txBody>
          <a:bodyPr/>
          <a:lstStyle/>
          <a:p>
            <a:r>
              <a:rPr lang="en-GB" b="1" dirty="0"/>
              <a:t>Digital Skills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EA1A0-A8C1-4ECD-9799-89A47ED517B2}"/>
              </a:ext>
            </a:extLst>
          </p:cNvPr>
          <p:cNvSpPr txBox="1">
            <a:spLocks/>
          </p:cNvSpPr>
          <p:nvPr/>
        </p:nvSpPr>
        <p:spPr>
          <a:xfrm>
            <a:off x="251520" y="1160189"/>
            <a:ext cx="8229600" cy="194421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Key Abilities</a:t>
            </a:r>
            <a:endParaRPr lang="en-US" b="1" dirty="0"/>
          </a:p>
          <a:p>
            <a:pPr marL="0" indent="0">
              <a:buNone/>
            </a:pPr>
            <a:r>
              <a:rPr lang="en-US" sz="2400" dirty="0"/>
              <a:t>Develop an understanding of information that is available through digital media and how it can be used in workplace environment </a:t>
            </a:r>
          </a:p>
        </p:txBody>
      </p:sp>
      <p:pic>
        <p:nvPicPr>
          <p:cNvPr id="4" name="Picture 2" descr="overload">
            <a:extLst>
              <a:ext uri="{FF2B5EF4-FFF2-40B4-BE49-F238E27FC236}">
                <a16:creationId xmlns:a16="http://schemas.microsoft.com/office/drawing/2014/main" id="{3E6DE8C3-E3E6-4EA6-87E8-56B3EE0D0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5728"/>
            <a:ext cx="3046128" cy="261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23n8tt31115a3dybmf43l1id.wpengine.netdna-cdn.com/wp-content/uploads/2015/06/rubix-cube.jpg">
            <a:extLst>
              <a:ext uri="{FF2B5EF4-FFF2-40B4-BE49-F238E27FC236}">
                <a16:creationId xmlns:a16="http://schemas.microsoft.com/office/drawing/2014/main" id="{AAF5D94A-4CB7-4F31-8B0B-5022F7A2F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430"/>
            <a:ext cx="3253265" cy="25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3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48B47A-8651-476C-98BC-0A4359FB9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en-GB" b="1" dirty="0"/>
              <a:t>What is Digital?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30588-EBC3-4A1E-8E0D-28AFA2EA4FA0}"/>
              </a:ext>
            </a:extLst>
          </p:cNvPr>
          <p:cNvSpPr/>
          <p:nvPr/>
        </p:nvSpPr>
        <p:spPr>
          <a:xfrm>
            <a:off x="719572" y="2012210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“Involving or relating to the use of </a:t>
            </a:r>
            <a:r>
              <a:rPr lang="en-GB" sz="4000" b="1" dirty="0">
                <a:solidFill>
                  <a:srgbClr val="222222"/>
                </a:solidFill>
                <a:latin typeface="arial" panose="020B0604020202020204" pitchFamily="34" charset="0"/>
              </a:rPr>
              <a:t>computer technology</a:t>
            </a:r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” </a:t>
            </a:r>
          </a:p>
        </p:txBody>
      </p:sp>
    </p:spTree>
    <p:extLst>
      <p:ext uri="{BB962C8B-B14F-4D97-AF65-F5344CB8AC3E}">
        <p14:creationId xmlns:p14="http://schemas.microsoft.com/office/powerpoint/2010/main" val="3239726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vs Digital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340768"/>
            <a:ext cx="8280920" cy="410445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dirty="0"/>
              <a:t>In a pair of three, discuss the difference between traditional vs digital lifestyle.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vs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 our life style?</a:t>
            </a:r>
            <a:endParaRPr lang="en-GB" b="1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defRPr/>
            </a:pPr>
            <a:r>
              <a:rPr lang="en-US" dirty="0"/>
              <a:t>You learn faster:</a:t>
            </a:r>
          </a:p>
          <a:p>
            <a:pPr marL="0" indent="0" algn="just">
              <a:buNone/>
              <a:defRPr/>
            </a:pPr>
            <a:endParaRPr lang="en-US" dirty="0"/>
          </a:p>
          <a:p>
            <a:pPr lvl="1" algn="just"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04863"/>
            <a:ext cx="8229600" cy="3312369"/>
          </a:xfrm>
        </p:spPr>
        <p:txBody>
          <a:bodyPr/>
          <a:lstStyle/>
          <a:p>
            <a:pPr marL="571500" indent="-571500" algn="just"/>
            <a:r>
              <a:rPr lang="en-US" altLang="en-US" dirty="0"/>
              <a:t>You save money:</a:t>
            </a:r>
          </a:p>
          <a:p>
            <a:pPr marL="971550" lvl="1" indent="-571500" algn="just"/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2420887"/>
            <a:ext cx="8075240" cy="3096345"/>
          </a:xfrm>
        </p:spPr>
        <p:txBody>
          <a:bodyPr/>
          <a:lstStyle/>
          <a:p>
            <a:pPr algn="just">
              <a:defRPr/>
            </a:pPr>
            <a:r>
              <a:rPr lang="en-US" dirty="0"/>
              <a:t>It keeps you connected:</a:t>
            </a:r>
          </a:p>
          <a:p>
            <a:pPr lvl="1" algn="just">
              <a:defRPr/>
            </a:pPr>
            <a:r>
              <a:rPr lang="en-US" dirty="0"/>
              <a:t>Technology allows you to talk to anyone, anytime on your own terms.</a:t>
            </a:r>
          </a:p>
          <a:p>
            <a:pPr lvl="1" algn="just">
              <a:defRPr/>
            </a:pPr>
            <a:r>
              <a:rPr lang="en-US" dirty="0"/>
              <a:t>Examples?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2492895"/>
            <a:ext cx="8075240" cy="3024337"/>
          </a:xfrm>
        </p:spPr>
        <p:txBody>
          <a:bodyPr/>
          <a:lstStyle/>
          <a:p>
            <a:pPr marL="571500" indent="-571500" algn="just">
              <a:defRPr/>
            </a:pPr>
            <a:r>
              <a:rPr lang="en-US" altLang="en-US" dirty="0"/>
              <a:t>It can keep you employed:</a:t>
            </a:r>
          </a:p>
          <a:p>
            <a:pPr marL="971550" lvl="1" indent="-571500" algn="just"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7EBA5-A778-D51E-2D7A-9CE870821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7E270-ED18-032A-B001-9BDE8CC433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Watch this video and discuss in class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https://youtu.be/p2k3C-iB88w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Why is digital literacy important? Share your findings with the rest of the class</a:t>
            </a:r>
          </a:p>
        </p:txBody>
      </p:sp>
    </p:spTree>
    <p:extLst>
      <p:ext uri="{BB962C8B-B14F-4D97-AF65-F5344CB8AC3E}">
        <p14:creationId xmlns:p14="http://schemas.microsoft.com/office/powerpoint/2010/main" val="2779870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03207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endParaRPr lang="en-US" dirty="0"/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/>
              <a:t>How digital technologies are being used within health &amp; social care (GP, hospitals etc.)?</a:t>
            </a:r>
          </a:p>
          <a:p>
            <a:pPr marL="571500" indent="-571500" algn="just">
              <a:buFont typeface="Arial"/>
              <a:buChar char="•"/>
              <a:defRPr/>
            </a:pPr>
            <a:endParaRPr lang="en-US" sz="2600" dirty="0"/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/>
              <a:t>How digital technologies have influenced your position/experience?</a:t>
            </a:r>
          </a:p>
          <a:p>
            <a:pPr marL="0" indent="0" algn="just">
              <a:buNone/>
              <a:defRPr/>
            </a:pPr>
            <a:endParaRPr lang="en-US" sz="2600" dirty="0"/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/>
              <a:t>Share with the class what digital technologies you have been using at your workplace and why? </a:t>
            </a:r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942" y="1447800"/>
            <a:ext cx="8280400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to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No authorised absences; if you cannot attend for longer than a week, please get in touch with Student Services who will advise you on your options</a:t>
            </a:r>
            <a:endParaRPr lang="en-GB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12768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4" y="116632"/>
            <a:ext cx="8907892" cy="9938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268760"/>
            <a:ext cx="8611385" cy="3912840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r>
              <a:rPr lang="en-GB" dirty="0"/>
              <a:t>Engage with all scheduled and asynchronous learning in the programme/module</a:t>
            </a:r>
          </a:p>
          <a:p>
            <a:endParaRPr lang="en-GB" dirty="0"/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endParaRPr lang="en-GB" dirty="0"/>
          </a:p>
          <a:p>
            <a:r>
              <a:rPr lang="en-GB" dirty="0"/>
              <a:t>Inform Student Services team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(</a:t>
            </a:r>
            <a:r>
              <a:rPr lang="en-GB" b="1" dirty="0">
                <a:hlinkClick r:id="rId3"/>
              </a:rPr>
              <a:t>LondonStudentEngagement@uwtsd.ac.uk</a:t>
            </a:r>
            <a:r>
              <a:rPr lang="en-GB" dirty="0"/>
              <a:t>)</a:t>
            </a:r>
            <a:r>
              <a:rPr lang="en-GB" b="1" dirty="0"/>
              <a:t> </a:t>
            </a:r>
            <a:r>
              <a:rPr lang="en-GB" dirty="0"/>
              <a:t>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16632"/>
            <a:ext cx="8611385" cy="903634"/>
          </a:xfrm>
        </p:spPr>
        <p:txBody>
          <a:bodyPr/>
          <a:lstStyle/>
          <a:p>
            <a:r>
              <a:rPr lang="en-GB" b="1" dirty="0"/>
              <a:t>Student Engagement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124744"/>
            <a:ext cx="8611385" cy="4464496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47500" lnSpcReduction="20000"/>
          </a:bodyPr>
          <a:lstStyle/>
          <a:p>
            <a:r>
              <a:rPr lang="en-GB" sz="5100" dirty="0"/>
              <a:t>Engagement is measured through class attendance, Moodle engagement, and Teams activity.</a:t>
            </a:r>
          </a:p>
          <a:p>
            <a:endParaRPr lang="en-GB" sz="5100" dirty="0"/>
          </a:p>
          <a:p>
            <a:r>
              <a:rPr lang="en-GB" sz="5100" dirty="0"/>
              <a:t>If you fall behind, you will be contact by the University to help you to re-engage.</a:t>
            </a:r>
          </a:p>
          <a:p>
            <a:endParaRPr lang="en-GB" sz="5100" dirty="0"/>
          </a:p>
          <a:p>
            <a:r>
              <a:rPr lang="en-GB" sz="5100" dirty="0"/>
              <a:t>Failure to re-engage could result in being withdrawn from your programme.</a:t>
            </a:r>
          </a:p>
          <a:p>
            <a:r>
              <a:rPr lang="en-GB" sz="5100" dirty="0"/>
              <a:t>It is important that you attend and complete all scheduled and timetabled learning and teaching activities.</a:t>
            </a:r>
          </a:p>
          <a:p>
            <a:endParaRPr lang="en-GB" sz="5100" dirty="0"/>
          </a:p>
          <a:p>
            <a:r>
              <a:rPr lang="en-GB" sz="5100" dirty="0"/>
              <a:t>The full Student Engagement Policy can be found in the Academic Quality Handbook.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9449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969</Words>
  <Application>Microsoft Office PowerPoint</Application>
  <PresentationFormat>On-screen Show (4:3)</PresentationFormat>
  <Paragraphs>126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ＭＳ Ｐゴシック</vt:lpstr>
      <vt:lpstr>Myriad Pro</vt:lpstr>
      <vt:lpstr>Arial</vt:lpstr>
      <vt:lpstr>Arial</vt:lpstr>
      <vt:lpstr>Calibri</vt:lpstr>
      <vt:lpstr>20140311PresentationUWTSDTemplate</vt:lpstr>
      <vt:lpstr>Digital Skills and Research Methods (DSR) LCHS 4007</vt:lpstr>
      <vt:lpstr>PowerPoint Presentation</vt:lpstr>
      <vt:lpstr>Learning Outcomes </vt:lpstr>
      <vt:lpstr>Ice Breaker</vt:lpstr>
      <vt:lpstr>Digital Literacy</vt:lpstr>
      <vt:lpstr>Digital Skills  </vt:lpstr>
      <vt:lpstr>What is Digital? </vt:lpstr>
      <vt:lpstr>Traditional vs Digital</vt:lpstr>
      <vt:lpstr>Traditional vs Digital</vt:lpstr>
      <vt:lpstr>Think how Internet has changed our life style?</vt:lpstr>
      <vt:lpstr>Think how Internet has changed?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  <vt:lpstr>Activity1</vt:lpstr>
      <vt:lpstr>Activity 2</vt:lpstr>
      <vt:lpstr>Punctuality and attendance</vt:lpstr>
      <vt:lpstr>Student Engagement Requirements</vt:lpstr>
      <vt:lpstr>Student Engagement Policy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Patronella Ganza</cp:lastModifiedBy>
  <cp:revision>82</cp:revision>
  <dcterms:created xsi:type="dcterms:W3CDTF">2015-04-14T15:21:28Z</dcterms:created>
  <dcterms:modified xsi:type="dcterms:W3CDTF">2024-10-08T09:22:28Z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