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Calibri" panose="020F0502020204030204" pitchFamily="34" charset="0"/>
      <p:regular r:id="rId12"/>
      <p:bold r:id="rId13"/>
      <p:italic r:id="rId14"/>
      <p:boldItalic r:id="rId15"/>
    </p:embeddedFont>
    <p:embeddedFont>
      <p:font typeface="29LT Bukra Semi Condensed Bold" panose="020B0604020202020204" charset="-78"/>
      <p:regular r:id="rId16"/>
    </p:embeddedFont>
    <p:embeddedFont>
      <p:font typeface="Dosis 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4" d="100"/>
          <a:sy n="44" d="100"/>
        </p:scale>
        <p:origin x="66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2.svg"/><Relationship Id="rId5" Type="http://schemas.openxmlformats.org/officeDocument/2006/relationships/image" Target="../media/image6.sv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10.sv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6.sv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7" Type="http://schemas.openxmlformats.org/officeDocument/2006/relationships/image" Target="../media/image15.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9.svg"/><Relationship Id="rId5" Type="http://schemas.openxmlformats.org/officeDocument/2006/relationships/image" Target="../media/image6.svg"/><Relationship Id="rId10" Type="http://schemas.openxmlformats.org/officeDocument/2006/relationships/image" Target="../media/image10.png"/><Relationship Id="rId9" Type="http://schemas.openxmlformats.org/officeDocument/2006/relationships/image" Target="../media/image17.svg"/></Relationships>
</file>

<file path=ppt/slides/_rels/slide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2.png"/><Relationship Id="rId7"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6.svg"/><Relationship Id="rId10" Type="http://schemas.openxmlformats.org/officeDocument/2006/relationships/image" Target="../media/image14.jpeg"/><Relationship Id="rId9" Type="http://schemas.openxmlformats.org/officeDocument/2006/relationships/image" Target="../media/image13.jpeg"/></Relationships>
</file>

<file path=ppt/slides/_rels/slide6.xml.rels><?xml version="1.0" encoding="UTF-8" standalone="yes"?>
<Relationships xmlns="http://schemas.openxmlformats.org/package/2006/relationships"><Relationship Id="rId8" Type="http://schemas.openxmlformats.org/officeDocument/2006/relationships/image" Target="../media/image27.svg"/><Relationship Id="rId7"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6.sv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35.svg"/><Relationship Id="rId7" Type="http://schemas.openxmlformats.org/officeDocument/2006/relationships/image" Target="../media/image29.svg"/><Relationship Id="rId12" Type="http://schemas.openxmlformats.org/officeDocument/2006/relationships/image" Target="../media/image20.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7.png"/><Relationship Id="rId11" Type="http://schemas.openxmlformats.org/officeDocument/2006/relationships/image" Target="../media/image33.svg"/><Relationship Id="rId5" Type="http://schemas.openxmlformats.org/officeDocument/2006/relationships/image" Target="../media/image6.svg"/><Relationship Id="rId10" Type="http://schemas.openxmlformats.org/officeDocument/2006/relationships/image" Target="../media/image19.png"/><Relationship Id="rId9" Type="http://schemas.openxmlformats.org/officeDocument/2006/relationships/image" Target="../media/image31.svg"/><Relationship Id="rId14" Type="http://schemas.openxmlformats.org/officeDocument/2006/relationships/image" Target="../media/image21.jpg"/></Relationships>
</file>

<file path=ppt/slides/_rels/slide8.xml.rels><?xml version="1.0" encoding="UTF-8" standalone="yes"?>
<Relationships xmlns="http://schemas.openxmlformats.org/package/2006/relationships"><Relationship Id="rId7" Type="http://schemas.openxmlformats.org/officeDocument/2006/relationships/image" Target="../media/image3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6.svg"/></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hyperlink" Target="https://www.ukessays.com/" TargetMode="External"/><Relationship Id="rId5" Type="http://schemas.openxmlformats.org/officeDocument/2006/relationships/image" Target="../media/image6.svg"/><Relationship Id="rId10" Type="http://schemas.openxmlformats.org/officeDocument/2006/relationships/hyperlink" Target="https://www.mondelezinternational.com/snacking-made-right/culture-and-talent-development" TargetMode="External"/><Relationship Id="rId9" Type="http://schemas.openxmlformats.org/officeDocument/2006/relationships/image" Target="../media/image39.sv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934911" y="918104"/>
            <a:ext cx="8543999" cy="8450792"/>
          </a:xfrm>
          <a:custGeom>
            <a:avLst/>
            <a:gdLst/>
            <a:ahLst/>
            <a:cxnLst/>
            <a:rect l="l" t="t" r="r" b="b"/>
            <a:pathLst>
              <a:path w="8543999" h="8450792">
                <a:moveTo>
                  <a:pt x="0" y="0"/>
                </a:moveTo>
                <a:lnTo>
                  <a:pt x="8543999" y="0"/>
                </a:lnTo>
                <a:lnTo>
                  <a:pt x="8543999" y="8450792"/>
                </a:lnTo>
                <a:lnTo>
                  <a:pt x="0" y="8450792"/>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4" name="Freeform 4"/>
          <p:cNvSpPr/>
          <p:nvPr/>
        </p:nvSpPr>
        <p:spPr>
          <a:xfrm>
            <a:off x="15688320" y="843072"/>
            <a:ext cx="1790590" cy="358118"/>
          </a:xfrm>
          <a:custGeom>
            <a:avLst/>
            <a:gdLst/>
            <a:ahLst/>
            <a:cxnLst/>
            <a:rect l="l" t="t" r="r" b="b"/>
            <a:pathLst>
              <a:path w="1790590" h="358118">
                <a:moveTo>
                  <a:pt x="0" y="0"/>
                </a:moveTo>
                <a:lnTo>
                  <a:pt x="1790590" y="0"/>
                </a:lnTo>
                <a:lnTo>
                  <a:pt x="1790590" y="358118"/>
                </a:lnTo>
                <a:lnTo>
                  <a:pt x="0" y="358118"/>
                </a:lnTo>
                <a:lnTo>
                  <a:pt x="0" y="0"/>
                </a:lnTo>
                <a:close/>
              </a:path>
            </a:pathLst>
          </a:custGeom>
          <a:blipFill>
            <a:blip r:embed="rId4">
              <a:extLst>
                <a:ext uri="{96DAC541-7B7A-43D3-8B79-37D633B846F1}">
                  <asvg:svgBlip xmlns:asvg="http://schemas.microsoft.com/office/drawing/2016/SVG/main" xmlns="" r:embed="rId7"/>
                </a:ext>
              </a:extLst>
            </a:blip>
            <a:stretch>
              <a:fillRect/>
            </a:stretch>
          </a:blipFill>
        </p:spPr>
      </p:sp>
      <p:sp>
        <p:nvSpPr>
          <p:cNvPr id="5" name="TextBox 5"/>
          <p:cNvSpPr txBox="1"/>
          <p:nvPr/>
        </p:nvSpPr>
        <p:spPr>
          <a:xfrm>
            <a:off x="1028700" y="4491077"/>
            <a:ext cx="7386466" cy="2033016"/>
          </a:xfrm>
          <a:prstGeom prst="rect">
            <a:avLst/>
          </a:prstGeom>
        </p:spPr>
        <p:txBody>
          <a:bodyPr lIns="0" tIns="0" rIns="0" bIns="0" rtlCol="0" anchor="t">
            <a:spAutoFit/>
          </a:bodyPr>
          <a:lstStyle/>
          <a:p>
            <a:pPr algn="l">
              <a:lnSpc>
                <a:spcPts val="7062"/>
              </a:lnSpc>
            </a:pPr>
            <a:r>
              <a:rPr lang="en-US" sz="6600" b="1" dirty="0">
                <a:solidFill>
                  <a:srgbClr val="000000"/>
                </a:solidFill>
                <a:latin typeface="29LT Bukra Semi Condensed Bold"/>
                <a:ea typeface="29LT Bukra Semi Condensed Bold"/>
                <a:cs typeface="29LT Bukra Semi Condensed Bold"/>
                <a:sym typeface="29LT Bukra Semi Condensed Bold"/>
              </a:rPr>
              <a:t>PERFORMANCE MANAGEMENT</a:t>
            </a:r>
          </a:p>
        </p:txBody>
      </p:sp>
      <p:grpSp>
        <p:nvGrpSpPr>
          <p:cNvPr id="8" name="Group 8"/>
          <p:cNvGrpSpPr/>
          <p:nvPr/>
        </p:nvGrpSpPr>
        <p:grpSpPr>
          <a:xfrm>
            <a:off x="895386" y="1058510"/>
            <a:ext cx="7181814" cy="2875510"/>
            <a:chOff x="0" y="0"/>
            <a:chExt cx="1193262" cy="198324"/>
          </a:xfrm>
        </p:grpSpPr>
        <p:sp>
          <p:nvSpPr>
            <p:cNvPr id="9" name="Freeform 9"/>
            <p:cNvSpPr/>
            <p:nvPr/>
          </p:nvSpPr>
          <p:spPr>
            <a:xfrm>
              <a:off x="0" y="0"/>
              <a:ext cx="1193262" cy="198324"/>
            </a:xfrm>
            <a:custGeom>
              <a:avLst/>
              <a:gdLst/>
              <a:ahLst/>
              <a:cxnLst/>
              <a:rect l="l" t="t" r="r" b="b"/>
              <a:pathLst>
                <a:path w="1193262" h="198324">
                  <a:moveTo>
                    <a:pt x="0" y="0"/>
                  </a:moveTo>
                  <a:lnTo>
                    <a:pt x="1193262" y="0"/>
                  </a:lnTo>
                  <a:lnTo>
                    <a:pt x="1193262" y="198324"/>
                  </a:lnTo>
                  <a:lnTo>
                    <a:pt x="0" y="198324"/>
                  </a:lnTo>
                  <a:close/>
                </a:path>
              </a:pathLst>
            </a:custGeom>
            <a:solidFill>
              <a:srgbClr val="1A79EA"/>
            </a:solidFill>
          </p:spPr>
        </p:sp>
        <p:sp>
          <p:nvSpPr>
            <p:cNvPr id="10" name="TextBox 10"/>
            <p:cNvSpPr txBox="1"/>
            <p:nvPr/>
          </p:nvSpPr>
          <p:spPr>
            <a:xfrm>
              <a:off x="0" y="28575"/>
              <a:ext cx="1193262" cy="169749"/>
            </a:xfrm>
            <a:prstGeom prst="rect">
              <a:avLst/>
            </a:prstGeom>
          </p:spPr>
          <p:txBody>
            <a:bodyPr lIns="50800" tIns="50800" rIns="50800" bIns="50800" rtlCol="0" anchor="ctr"/>
            <a:lstStyle/>
            <a:p>
              <a:pPr algn="ctr">
                <a:lnSpc>
                  <a:spcPts val="2592"/>
                </a:lnSpc>
              </a:pPr>
              <a:endParaRPr/>
            </a:p>
          </p:txBody>
        </p:sp>
      </p:grpSp>
      <p:sp>
        <p:nvSpPr>
          <p:cNvPr id="11" name="TextBox 11"/>
          <p:cNvSpPr txBox="1"/>
          <p:nvPr/>
        </p:nvSpPr>
        <p:spPr>
          <a:xfrm>
            <a:off x="1371600" y="1790943"/>
            <a:ext cx="6800396" cy="1410643"/>
          </a:xfrm>
          <a:prstGeom prst="rect">
            <a:avLst/>
          </a:prstGeom>
        </p:spPr>
        <p:txBody>
          <a:bodyPr wrap="square" lIns="0" tIns="0" rIns="0" bIns="0" rtlCol="0" anchor="t">
            <a:spAutoFit/>
          </a:bodyPr>
          <a:lstStyle/>
          <a:p>
            <a:pPr>
              <a:lnSpc>
                <a:spcPts val="5478"/>
              </a:lnSpc>
            </a:pPr>
            <a:r>
              <a:rPr lang="en-US" sz="3600" dirty="0">
                <a:solidFill>
                  <a:srgbClr val="FFFFFF"/>
                </a:solidFill>
                <a:latin typeface="Arial" panose="020B0604020202020204" pitchFamily="34" charset="0"/>
                <a:ea typeface="Helvetica World"/>
                <a:cs typeface="Arial" panose="020B0604020202020204" pitchFamily="34" charset="0"/>
                <a:sym typeface="Helvetica World"/>
              </a:rPr>
              <a:t>Empowering People. Driving Performance. Inspiring Growth.</a:t>
            </a:r>
          </a:p>
        </p:txBody>
      </p:sp>
      <p:pic>
        <p:nvPicPr>
          <p:cNvPr id="13" name="Picture 1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591800" y="2095500"/>
            <a:ext cx="3782644" cy="1617784"/>
          </a:xfrm>
          <a:prstGeom prst="rect">
            <a:avLst/>
          </a:prstGeom>
        </p:spPr>
      </p:pic>
      <p:sp>
        <p:nvSpPr>
          <p:cNvPr id="15" name="TextBox 14">
            <a:extLst>
              <a:ext uri="{FF2B5EF4-FFF2-40B4-BE49-F238E27FC236}">
                <a16:creationId xmlns:a16="http://schemas.microsoft.com/office/drawing/2014/main" xmlns="" id="{DFEAEF85-3DB2-B57C-1777-6D742C57D1AE}"/>
              </a:ext>
            </a:extLst>
          </p:cNvPr>
          <p:cNvSpPr txBox="1"/>
          <p:nvPr/>
        </p:nvSpPr>
        <p:spPr>
          <a:xfrm>
            <a:off x="1008647" y="6597866"/>
            <a:ext cx="6901735" cy="243143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Presented By</a:t>
            </a:r>
          </a:p>
          <a:p>
            <a:r>
              <a:rPr lang="en-US" sz="3200" b="1" dirty="0">
                <a:latin typeface="Arial" panose="020B0604020202020204" pitchFamily="34" charset="0"/>
                <a:cs typeface="Arial" panose="020B0604020202020204" pitchFamily="34" charset="0"/>
              </a:rPr>
              <a:t>Md. Mouin Uddin</a:t>
            </a:r>
          </a:p>
          <a:p>
            <a:r>
              <a:rPr lang="en-US" sz="3200" b="1" dirty="0">
                <a:latin typeface="Arial" panose="020B0604020202020204" pitchFamily="34" charset="0"/>
                <a:cs typeface="Arial" panose="020B0604020202020204" pitchFamily="34" charset="0"/>
              </a:rPr>
              <a:t>Student </a:t>
            </a:r>
            <a:r>
              <a:rPr lang="en-GB" sz="2800" b="1" dirty="0">
                <a:latin typeface="Arial" panose="020B0604020202020204" pitchFamily="34" charset="0"/>
                <a:cs typeface="Arial" panose="020B0604020202020204" pitchFamily="34" charset="0"/>
              </a:rPr>
              <a:t>Number: </a:t>
            </a:r>
            <a:r>
              <a:rPr lang="en-US" sz="2800" b="1" dirty="0">
                <a:latin typeface="Arial" panose="020B0604020202020204" pitchFamily="34" charset="0"/>
                <a:cs typeface="Arial" panose="020B0604020202020204" pitchFamily="34" charset="0"/>
              </a:rPr>
              <a:t>2434996</a:t>
            </a:r>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Module </a:t>
            </a:r>
            <a:r>
              <a:rPr lang="en-GB" sz="2800" b="1" dirty="0" smtClean="0">
                <a:latin typeface="Arial" panose="020B0604020202020204" pitchFamily="34" charset="0"/>
                <a:cs typeface="Arial" panose="020B0604020202020204" pitchFamily="34" charset="0"/>
              </a:rPr>
              <a:t>Code</a:t>
            </a:r>
            <a:r>
              <a:rPr lang="en-GB" sz="2800" b="1" dirty="0">
                <a:latin typeface="Arial" panose="020B0604020202020204" pitchFamily="34" charset="0"/>
                <a:cs typeface="Arial" panose="020B0604020202020204" pitchFamily="34" charset="0"/>
              </a:rPr>
              <a:t>: LCMB7023 </a:t>
            </a:r>
          </a:p>
          <a:p>
            <a:r>
              <a:rPr lang="en-GB" sz="2800" b="1" dirty="0">
                <a:latin typeface="Arial" panose="020B0604020202020204" pitchFamily="34" charset="0"/>
                <a:cs typeface="Arial" panose="020B0604020202020204" pitchFamily="34" charset="0"/>
              </a:rPr>
              <a:t>Module: Human Capital </a:t>
            </a:r>
            <a:r>
              <a:rPr lang="en-GB" sz="2800" b="1" dirty="0" smtClean="0">
                <a:latin typeface="Arial" panose="020B0604020202020204" pitchFamily="34" charset="0"/>
                <a:cs typeface="Arial" panose="020B0604020202020204" pitchFamily="34" charset="0"/>
              </a:rPr>
              <a:t>Management</a:t>
            </a:r>
            <a:endParaRPr lang="en-GB" sz="2800" b="1"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953000" y="918408"/>
            <a:ext cx="628666" cy="612163"/>
          </a:xfrm>
          <a:custGeom>
            <a:avLst/>
            <a:gdLst/>
            <a:ahLst/>
            <a:cxnLst/>
            <a:rect l="l" t="t" r="r" b="b"/>
            <a:pathLst>
              <a:path w="628666" h="612163">
                <a:moveTo>
                  <a:pt x="0" y="0"/>
                </a:moveTo>
                <a:lnTo>
                  <a:pt x="628666" y="0"/>
                </a:lnTo>
                <a:lnTo>
                  <a:pt x="628666" y="612164"/>
                </a:lnTo>
                <a:lnTo>
                  <a:pt x="0" y="612164"/>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3" name="Freeform 3"/>
          <p:cNvSpPr/>
          <p:nvPr/>
        </p:nvSpPr>
        <p:spPr>
          <a:xfrm>
            <a:off x="14935200" y="1061912"/>
            <a:ext cx="1675845" cy="512836"/>
          </a:xfrm>
          <a:custGeom>
            <a:avLst/>
            <a:gdLst/>
            <a:ahLst/>
            <a:cxnLst/>
            <a:rect l="l" t="t" r="r" b="b"/>
            <a:pathLst>
              <a:path w="1675845" h="335169">
                <a:moveTo>
                  <a:pt x="0" y="0"/>
                </a:moveTo>
                <a:lnTo>
                  <a:pt x="1675845" y="0"/>
                </a:lnTo>
                <a:lnTo>
                  <a:pt x="1675845" y="335168"/>
                </a:lnTo>
                <a:lnTo>
                  <a:pt x="0" y="335168"/>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4" name="Group 4"/>
          <p:cNvGrpSpPr/>
          <p:nvPr/>
        </p:nvGrpSpPr>
        <p:grpSpPr>
          <a:xfrm>
            <a:off x="1028700" y="791867"/>
            <a:ext cx="71800" cy="473666"/>
            <a:chOff x="0" y="0"/>
            <a:chExt cx="18910" cy="124752"/>
          </a:xfrm>
        </p:grpSpPr>
        <p:sp>
          <p:nvSpPr>
            <p:cNvPr id="5" name="Freeform 5"/>
            <p:cNvSpPr/>
            <p:nvPr/>
          </p:nvSpPr>
          <p:spPr>
            <a:xfrm>
              <a:off x="0" y="0"/>
              <a:ext cx="18910" cy="124752"/>
            </a:xfrm>
            <a:custGeom>
              <a:avLst/>
              <a:gdLst/>
              <a:ahLst/>
              <a:cxnLst/>
              <a:rect l="l" t="t" r="r" b="b"/>
              <a:pathLst>
                <a:path w="18910" h="124752">
                  <a:moveTo>
                    <a:pt x="0" y="0"/>
                  </a:moveTo>
                  <a:lnTo>
                    <a:pt x="18910" y="0"/>
                  </a:lnTo>
                  <a:lnTo>
                    <a:pt x="18910" y="124752"/>
                  </a:lnTo>
                  <a:lnTo>
                    <a:pt x="0" y="124752"/>
                  </a:lnTo>
                  <a:close/>
                </a:path>
              </a:pathLst>
            </a:custGeom>
            <a:solidFill>
              <a:srgbClr val="1A79EA"/>
            </a:solidFill>
          </p:spPr>
        </p:sp>
        <p:sp>
          <p:nvSpPr>
            <p:cNvPr id="6" name="TextBox 6"/>
            <p:cNvSpPr txBox="1"/>
            <p:nvPr/>
          </p:nvSpPr>
          <p:spPr>
            <a:xfrm>
              <a:off x="0" y="28575"/>
              <a:ext cx="18910" cy="96177"/>
            </a:xfrm>
            <a:prstGeom prst="rect">
              <a:avLst/>
            </a:prstGeom>
          </p:spPr>
          <p:txBody>
            <a:bodyPr lIns="50800" tIns="50800" rIns="50800" bIns="50800" rtlCol="0" anchor="ctr"/>
            <a:lstStyle/>
            <a:p>
              <a:pPr algn="ctr">
                <a:lnSpc>
                  <a:spcPts val="2592"/>
                </a:lnSpc>
              </a:pPr>
              <a:endParaRPr/>
            </a:p>
          </p:txBody>
        </p:sp>
      </p:grpSp>
      <p:sp>
        <p:nvSpPr>
          <p:cNvPr id="7" name="Freeform 7"/>
          <p:cNvSpPr/>
          <p:nvPr/>
        </p:nvSpPr>
        <p:spPr>
          <a:xfrm>
            <a:off x="609600" y="1700792"/>
            <a:ext cx="4152900" cy="3352800"/>
          </a:xfrm>
          <a:custGeom>
            <a:avLst/>
            <a:gdLst/>
            <a:ahLst/>
            <a:cxnLst/>
            <a:rect l="l" t="t" r="r" b="b"/>
            <a:pathLst>
              <a:path w="8429633" h="7387424">
                <a:moveTo>
                  <a:pt x="0" y="0"/>
                </a:moveTo>
                <a:lnTo>
                  <a:pt x="8429633" y="0"/>
                </a:lnTo>
                <a:lnTo>
                  <a:pt x="8429633" y="7387424"/>
                </a:lnTo>
                <a:lnTo>
                  <a:pt x="0" y="7387424"/>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6" name="TextBox 16"/>
          <p:cNvSpPr txBox="1"/>
          <p:nvPr/>
        </p:nvSpPr>
        <p:spPr>
          <a:xfrm>
            <a:off x="1295400" y="861116"/>
            <a:ext cx="564418" cy="401592"/>
          </a:xfrm>
          <a:prstGeom prst="rect">
            <a:avLst/>
          </a:prstGeom>
        </p:spPr>
        <p:txBody>
          <a:bodyPr lIns="0" tIns="0" rIns="0" bIns="0" rtlCol="0" anchor="t">
            <a:spAutoFit/>
          </a:bodyPr>
          <a:lstStyle/>
          <a:p>
            <a:pPr algn="l">
              <a:lnSpc>
                <a:spcPts val="3186"/>
              </a:lnSpc>
            </a:pPr>
            <a:r>
              <a:rPr lang="en-US" sz="2978" b="1" dirty="0">
                <a:solidFill>
                  <a:srgbClr val="000000"/>
                </a:solidFill>
                <a:latin typeface="Dosis Bold"/>
                <a:ea typeface="Dosis Bold"/>
                <a:cs typeface="Dosis Bold"/>
                <a:sym typeface="Dosis Bold"/>
              </a:rPr>
              <a:t>02</a:t>
            </a:r>
          </a:p>
        </p:txBody>
      </p:sp>
      <p:sp>
        <p:nvSpPr>
          <p:cNvPr id="17" name="TextBox 17"/>
          <p:cNvSpPr txBox="1"/>
          <p:nvPr/>
        </p:nvSpPr>
        <p:spPr>
          <a:xfrm>
            <a:off x="5841858" y="1061912"/>
            <a:ext cx="8829728" cy="369332"/>
          </a:xfrm>
          <a:prstGeom prst="rect">
            <a:avLst/>
          </a:prstGeom>
        </p:spPr>
        <p:txBody>
          <a:bodyPr wrap="square" lIns="0" tIns="0" rIns="0" bIns="0" rtlCol="0" anchor="t">
            <a:spAutoFit/>
          </a:bodyPr>
          <a:lstStyle/>
          <a:p>
            <a:pPr algn="ctr"/>
            <a:r>
              <a:rPr lang="en-GB" sz="2400" b="1" dirty="0">
                <a:solidFill>
                  <a:schemeClr val="accent6">
                    <a:lumMod val="75000"/>
                  </a:schemeClr>
                </a:solidFill>
                <a:latin typeface="Arial" panose="020B0604020202020204" pitchFamily="34" charset="0"/>
                <a:cs typeface="Arial" panose="020B0604020202020204" pitchFamily="34" charset="0"/>
              </a:rPr>
              <a:t>Performance Management Practices in Cadbury (</a:t>
            </a:r>
            <a:r>
              <a:rPr lang="en-GB" sz="2400" b="1" dirty="0" err="1">
                <a:solidFill>
                  <a:schemeClr val="accent6">
                    <a:lumMod val="75000"/>
                  </a:schemeClr>
                </a:solidFill>
                <a:latin typeface="Arial" panose="020B0604020202020204" pitchFamily="34" charset="0"/>
                <a:cs typeface="Arial" panose="020B0604020202020204" pitchFamily="34" charset="0"/>
              </a:rPr>
              <a:t>Mondelez</a:t>
            </a:r>
            <a:r>
              <a:rPr lang="en-GB" sz="2400" b="1" dirty="0">
                <a:solidFill>
                  <a:schemeClr val="accent6">
                    <a:lumMod val="75000"/>
                  </a:schemeClr>
                </a:solidFill>
                <a:latin typeface="Arial" panose="020B0604020202020204" pitchFamily="34" charset="0"/>
                <a:cs typeface="Arial" panose="020B0604020202020204" pitchFamily="34" charset="0"/>
              </a:rPr>
              <a:t>)</a:t>
            </a:r>
          </a:p>
        </p:txBody>
      </p:sp>
      <p:sp>
        <p:nvSpPr>
          <p:cNvPr id="19" name="TextBox 19"/>
          <p:cNvSpPr txBox="1"/>
          <p:nvPr/>
        </p:nvSpPr>
        <p:spPr>
          <a:xfrm>
            <a:off x="5410200" y="2019300"/>
            <a:ext cx="10846017" cy="1461939"/>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lIns="0" tIns="0" rIns="0" bIns="0" rtlCol="0" anchor="t">
            <a:spAutoFit/>
          </a:bodyPr>
          <a:lstStyle/>
          <a:p>
            <a:pPr algn="just">
              <a:lnSpc>
                <a:spcPts val="3824"/>
              </a:lnSpc>
            </a:pPr>
            <a:r>
              <a:rPr lang="en-GB" sz="2000" b="1" dirty="0">
                <a:solidFill>
                  <a:srgbClr val="000000"/>
                </a:solidFill>
                <a:latin typeface="Arial" panose="020B0604020202020204" pitchFamily="34" charset="0"/>
                <a:ea typeface="Helvetica World"/>
                <a:cs typeface="Arial" panose="020B0604020202020204" pitchFamily="34" charset="0"/>
                <a:sym typeface="Helvetica World"/>
              </a:rPr>
              <a:t>Cadbury, which is a part of </a:t>
            </a:r>
            <a:r>
              <a:rPr lang="en-GB" sz="2000" b="1" dirty="0" err="1">
                <a:solidFill>
                  <a:srgbClr val="000000"/>
                </a:solidFill>
                <a:latin typeface="Arial" panose="020B0604020202020204" pitchFamily="34" charset="0"/>
                <a:ea typeface="Helvetica World"/>
                <a:cs typeface="Arial" panose="020B0604020202020204" pitchFamily="34" charset="0"/>
                <a:sym typeface="Helvetica World"/>
              </a:rPr>
              <a:t>Mondelez</a:t>
            </a:r>
            <a:r>
              <a:rPr lang="en-GB" sz="2000" b="1" dirty="0">
                <a:solidFill>
                  <a:srgbClr val="000000"/>
                </a:solidFill>
                <a:latin typeface="Arial" panose="020B0604020202020204" pitchFamily="34" charset="0"/>
                <a:ea typeface="Helvetica World"/>
                <a:cs typeface="Arial" panose="020B0604020202020204" pitchFamily="34" charset="0"/>
                <a:sym typeface="Helvetica World"/>
              </a:rPr>
              <a:t> International, has a global performance management framework that is based on building capabilities and constant development (</a:t>
            </a:r>
            <a:r>
              <a:rPr lang="en-GB" sz="2000" b="1" dirty="0" err="1">
                <a:solidFill>
                  <a:srgbClr val="000000"/>
                </a:solidFill>
                <a:latin typeface="Arial" panose="020B0604020202020204" pitchFamily="34" charset="0"/>
                <a:ea typeface="Helvetica World"/>
                <a:cs typeface="Arial" panose="020B0604020202020204" pitchFamily="34" charset="0"/>
                <a:sym typeface="Helvetica World"/>
              </a:rPr>
              <a:t>Mondelez</a:t>
            </a:r>
            <a:r>
              <a:rPr lang="en-GB" sz="2000" b="1" dirty="0">
                <a:solidFill>
                  <a:srgbClr val="000000"/>
                </a:solidFill>
                <a:latin typeface="Arial" panose="020B0604020202020204" pitchFamily="34" charset="0"/>
                <a:ea typeface="Helvetica World"/>
                <a:cs typeface="Arial" panose="020B0604020202020204" pitchFamily="34" charset="0"/>
                <a:sym typeface="Helvetica World"/>
              </a:rPr>
              <a:t> International, 2024).</a:t>
            </a:r>
          </a:p>
        </p:txBody>
      </p:sp>
      <p:grpSp>
        <p:nvGrpSpPr>
          <p:cNvPr id="23" name="Group 8"/>
          <p:cNvGrpSpPr/>
          <p:nvPr/>
        </p:nvGrpSpPr>
        <p:grpSpPr>
          <a:xfrm>
            <a:off x="857555" y="5767347"/>
            <a:ext cx="1563400" cy="1563400"/>
            <a:chOff x="0" y="0"/>
            <a:chExt cx="369810" cy="369810"/>
          </a:xfrm>
        </p:grpSpPr>
        <p:sp>
          <p:nvSpPr>
            <p:cNvPr id="24" name="Freeform 9"/>
            <p:cNvSpPr/>
            <p:nvPr/>
          </p:nvSpPr>
          <p:spPr>
            <a:xfrm>
              <a:off x="0" y="0"/>
              <a:ext cx="369810" cy="369810"/>
            </a:xfrm>
            <a:custGeom>
              <a:avLst/>
              <a:gdLst/>
              <a:ahLst/>
              <a:cxnLst/>
              <a:rect l="l" t="t" r="r" b="b"/>
              <a:pathLst>
                <a:path w="369810" h="369810">
                  <a:moveTo>
                    <a:pt x="99040" y="0"/>
                  </a:moveTo>
                  <a:lnTo>
                    <a:pt x="270770" y="0"/>
                  </a:lnTo>
                  <a:cubicBezTo>
                    <a:pt x="297037" y="0"/>
                    <a:pt x="322228" y="10434"/>
                    <a:pt x="340802" y="29008"/>
                  </a:cubicBezTo>
                  <a:cubicBezTo>
                    <a:pt x="359375" y="47582"/>
                    <a:pt x="369810" y="72773"/>
                    <a:pt x="369810" y="99040"/>
                  </a:cubicBezTo>
                  <a:lnTo>
                    <a:pt x="369810" y="270770"/>
                  </a:lnTo>
                  <a:cubicBezTo>
                    <a:pt x="369810" y="297037"/>
                    <a:pt x="359375" y="322228"/>
                    <a:pt x="340802" y="340802"/>
                  </a:cubicBezTo>
                  <a:cubicBezTo>
                    <a:pt x="322228" y="359375"/>
                    <a:pt x="297037" y="369810"/>
                    <a:pt x="270770" y="369810"/>
                  </a:cubicBezTo>
                  <a:lnTo>
                    <a:pt x="99040" y="369810"/>
                  </a:lnTo>
                  <a:cubicBezTo>
                    <a:pt x="72773" y="369810"/>
                    <a:pt x="47582" y="359375"/>
                    <a:pt x="29008" y="340802"/>
                  </a:cubicBezTo>
                  <a:cubicBezTo>
                    <a:pt x="10434" y="322228"/>
                    <a:pt x="0" y="297037"/>
                    <a:pt x="0" y="270770"/>
                  </a:cubicBezTo>
                  <a:lnTo>
                    <a:pt x="0" y="99040"/>
                  </a:lnTo>
                  <a:cubicBezTo>
                    <a:pt x="0" y="72773"/>
                    <a:pt x="10434" y="47582"/>
                    <a:pt x="29008" y="29008"/>
                  </a:cubicBezTo>
                  <a:cubicBezTo>
                    <a:pt x="47582" y="10434"/>
                    <a:pt x="72773" y="0"/>
                    <a:pt x="99040" y="0"/>
                  </a:cubicBezTo>
                  <a:close/>
                </a:path>
              </a:pathLst>
            </a:custGeom>
            <a:solidFill>
              <a:srgbClr val="1A79EA"/>
            </a:solidFill>
          </p:spPr>
        </p:sp>
        <p:sp>
          <p:nvSpPr>
            <p:cNvPr id="25" name="TextBox 10"/>
            <p:cNvSpPr txBox="1"/>
            <p:nvPr/>
          </p:nvSpPr>
          <p:spPr>
            <a:xfrm>
              <a:off x="0" y="19050"/>
              <a:ext cx="369810" cy="350760"/>
            </a:xfrm>
            <a:prstGeom prst="rect">
              <a:avLst/>
            </a:prstGeom>
          </p:spPr>
          <p:txBody>
            <a:bodyPr lIns="50800" tIns="50800" rIns="50800" bIns="50800" rtlCol="0" anchor="ctr"/>
            <a:lstStyle/>
            <a:p>
              <a:pPr algn="ctr">
                <a:lnSpc>
                  <a:spcPts val="2704"/>
                </a:lnSpc>
              </a:pPr>
              <a:endParaRPr/>
            </a:p>
          </p:txBody>
        </p:sp>
      </p:grpSp>
      <p:sp>
        <p:nvSpPr>
          <p:cNvPr id="26" name="Freeform 14"/>
          <p:cNvSpPr/>
          <p:nvPr/>
        </p:nvSpPr>
        <p:spPr>
          <a:xfrm>
            <a:off x="1295400" y="6055476"/>
            <a:ext cx="687711" cy="1059498"/>
          </a:xfrm>
          <a:custGeom>
            <a:avLst/>
            <a:gdLst/>
            <a:ahLst/>
            <a:cxnLst/>
            <a:rect l="l" t="t" r="r" b="b"/>
            <a:pathLst>
              <a:path w="687711" h="1059498">
                <a:moveTo>
                  <a:pt x="0" y="0"/>
                </a:moveTo>
                <a:lnTo>
                  <a:pt x="687710" y="0"/>
                </a:lnTo>
                <a:lnTo>
                  <a:pt x="687710" y="1059498"/>
                </a:lnTo>
                <a:lnTo>
                  <a:pt x="0" y="1059498"/>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grpSp>
        <p:nvGrpSpPr>
          <p:cNvPr id="27" name="Group 11"/>
          <p:cNvGrpSpPr/>
          <p:nvPr/>
        </p:nvGrpSpPr>
        <p:grpSpPr>
          <a:xfrm>
            <a:off x="861566" y="7825472"/>
            <a:ext cx="1563400" cy="1563400"/>
            <a:chOff x="0" y="0"/>
            <a:chExt cx="369810" cy="369810"/>
          </a:xfrm>
        </p:grpSpPr>
        <p:sp>
          <p:nvSpPr>
            <p:cNvPr id="28" name="Freeform 12"/>
            <p:cNvSpPr/>
            <p:nvPr/>
          </p:nvSpPr>
          <p:spPr>
            <a:xfrm>
              <a:off x="0" y="0"/>
              <a:ext cx="369810" cy="369810"/>
            </a:xfrm>
            <a:custGeom>
              <a:avLst/>
              <a:gdLst/>
              <a:ahLst/>
              <a:cxnLst/>
              <a:rect l="l" t="t" r="r" b="b"/>
              <a:pathLst>
                <a:path w="369810" h="369810">
                  <a:moveTo>
                    <a:pt x="99040" y="0"/>
                  </a:moveTo>
                  <a:lnTo>
                    <a:pt x="270770" y="0"/>
                  </a:lnTo>
                  <a:cubicBezTo>
                    <a:pt x="297037" y="0"/>
                    <a:pt x="322228" y="10434"/>
                    <a:pt x="340802" y="29008"/>
                  </a:cubicBezTo>
                  <a:cubicBezTo>
                    <a:pt x="359375" y="47582"/>
                    <a:pt x="369810" y="72773"/>
                    <a:pt x="369810" y="99040"/>
                  </a:cubicBezTo>
                  <a:lnTo>
                    <a:pt x="369810" y="270770"/>
                  </a:lnTo>
                  <a:cubicBezTo>
                    <a:pt x="369810" y="297037"/>
                    <a:pt x="359375" y="322228"/>
                    <a:pt x="340802" y="340802"/>
                  </a:cubicBezTo>
                  <a:cubicBezTo>
                    <a:pt x="322228" y="359375"/>
                    <a:pt x="297037" y="369810"/>
                    <a:pt x="270770" y="369810"/>
                  </a:cubicBezTo>
                  <a:lnTo>
                    <a:pt x="99040" y="369810"/>
                  </a:lnTo>
                  <a:cubicBezTo>
                    <a:pt x="72773" y="369810"/>
                    <a:pt x="47582" y="359375"/>
                    <a:pt x="29008" y="340802"/>
                  </a:cubicBezTo>
                  <a:cubicBezTo>
                    <a:pt x="10434" y="322228"/>
                    <a:pt x="0" y="297037"/>
                    <a:pt x="0" y="270770"/>
                  </a:cubicBezTo>
                  <a:lnTo>
                    <a:pt x="0" y="99040"/>
                  </a:lnTo>
                  <a:cubicBezTo>
                    <a:pt x="0" y="72773"/>
                    <a:pt x="10434" y="47582"/>
                    <a:pt x="29008" y="29008"/>
                  </a:cubicBezTo>
                  <a:cubicBezTo>
                    <a:pt x="47582" y="10434"/>
                    <a:pt x="72773" y="0"/>
                    <a:pt x="99040" y="0"/>
                  </a:cubicBezTo>
                  <a:close/>
                </a:path>
              </a:pathLst>
            </a:custGeom>
            <a:solidFill>
              <a:srgbClr val="1A79EA"/>
            </a:solidFill>
          </p:spPr>
        </p:sp>
        <p:sp>
          <p:nvSpPr>
            <p:cNvPr id="29" name="TextBox 13"/>
            <p:cNvSpPr txBox="1"/>
            <p:nvPr/>
          </p:nvSpPr>
          <p:spPr>
            <a:xfrm>
              <a:off x="0" y="19050"/>
              <a:ext cx="369810" cy="350760"/>
            </a:xfrm>
            <a:prstGeom prst="rect">
              <a:avLst/>
            </a:prstGeom>
          </p:spPr>
          <p:txBody>
            <a:bodyPr lIns="50800" tIns="50800" rIns="50800" bIns="50800" rtlCol="0" anchor="ctr"/>
            <a:lstStyle/>
            <a:p>
              <a:pPr algn="ctr">
                <a:lnSpc>
                  <a:spcPts val="2704"/>
                </a:lnSpc>
              </a:pPr>
              <a:endParaRPr/>
            </a:p>
          </p:txBody>
        </p:sp>
      </p:grpSp>
      <p:sp>
        <p:nvSpPr>
          <p:cNvPr id="30" name="Freeform 15"/>
          <p:cNvSpPr/>
          <p:nvPr/>
        </p:nvSpPr>
        <p:spPr>
          <a:xfrm>
            <a:off x="1200300" y="8106994"/>
            <a:ext cx="885932" cy="1075486"/>
          </a:xfrm>
          <a:custGeom>
            <a:avLst/>
            <a:gdLst/>
            <a:ahLst/>
            <a:cxnLst/>
            <a:rect l="l" t="t" r="r" b="b"/>
            <a:pathLst>
              <a:path w="885932" h="1075486">
                <a:moveTo>
                  <a:pt x="0" y="0"/>
                </a:moveTo>
                <a:lnTo>
                  <a:pt x="885932" y="0"/>
                </a:lnTo>
                <a:lnTo>
                  <a:pt x="885932" y="1075486"/>
                </a:lnTo>
                <a:lnTo>
                  <a:pt x="0" y="1075486"/>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31" name="Rectangle 30"/>
          <p:cNvSpPr/>
          <p:nvPr/>
        </p:nvSpPr>
        <p:spPr>
          <a:xfrm>
            <a:off x="5410201" y="3924141"/>
            <a:ext cx="10846016" cy="1003544"/>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just">
              <a:lnSpc>
                <a:spcPts val="3824"/>
              </a:lnSpc>
            </a:pPr>
            <a:r>
              <a:rPr lang="en-GB" sz="2000" b="1" dirty="0">
                <a:solidFill>
                  <a:srgbClr val="000000"/>
                </a:solidFill>
                <a:latin typeface="Arial" panose="020B0604020202020204" pitchFamily="34" charset="0"/>
                <a:ea typeface="Helvetica World"/>
                <a:cs typeface="Arial" panose="020B0604020202020204" pitchFamily="34" charset="0"/>
                <a:sym typeface="Helvetica World"/>
              </a:rPr>
              <a:t>It has a goal-oriented, Management-by-Objectives (MBO) strategy, so that the individual goals are aligned with the overall business performance (</a:t>
            </a:r>
            <a:r>
              <a:rPr lang="en-GB" sz="2000" b="1" dirty="0" err="1">
                <a:solidFill>
                  <a:srgbClr val="000000"/>
                </a:solidFill>
                <a:latin typeface="Arial" panose="020B0604020202020204" pitchFamily="34" charset="0"/>
                <a:ea typeface="Helvetica World"/>
                <a:cs typeface="Arial" panose="020B0604020202020204" pitchFamily="34" charset="0"/>
                <a:sym typeface="Helvetica World"/>
              </a:rPr>
              <a:t>Desklib</a:t>
            </a:r>
            <a:r>
              <a:rPr lang="en-GB" sz="2000" b="1" dirty="0">
                <a:solidFill>
                  <a:srgbClr val="000000"/>
                </a:solidFill>
                <a:latin typeface="Arial" panose="020B0604020202020204" pitchFamily="34" charset="0"/>
                <a:ea typeface="Helvetica World"/>
                <a:cs typeface="Arial" panose="020B0604020202020204" pitchFamily="34" charset="0"/>
                <a:sym typeface="Helvetica World"/>
              </a:rPr>
              <a:t>, </a:t>
            </a:r>
            <a:r>
              <a:rPr lang="en-GB" sz="2000" b="1" dirty="0" err="1">
                <a:solidFill>
                  <a:srgbClr val="000000"/>
                </a:solidFill>
                <a:latin typeface="Arial" panose="020B0604020202020204" pitchFamily="34" charset="0"/>
                <a:ea typeface="Helvetica World"/>
                <a:cs typeface="Arial" panose="020B0604020202020204" pitchFamily="34" charset="0"/>
                <a:sym typeface="Helvetica World"/>
              </a:rPr>
              <a:t>n.d.</a:t>
            </a:r>
            <a:r>
              <a:rPr lang="en-GB" sz="2000" b="1" dirty="0">
                <a:solidFill>
                  <a:srgbClr val="000000"/>
                </a:solidFill>
                <a:latin typeface="Arial" panose="020B0604020202020204" pitchFamily="34" charset="0"/>
                <a:ea typeface="Helvetica World"/>
                <a:cs typeface="Arial" panose="020B0604020202020204" pitchFamily="34" charset="0"/>
                <a:sym typeface="Helvetica World"/>
              </a:rPr>
              <a:t>).</a:t>
            </a:r>
          </a:p>
        </p:txBody>
      </p:sp>
      <p:sp>
        <p:nvSpPr>
          <p:cNvPr id="32" name="Rectangle 31"/>
          <p:cNvSpPr/>
          <p:nvPr/>
        </p:nvSpPr>
        <p:spPr>
          <a:xfrm>
            <a:off x="2420955" y="6027630"/>
            <a:ext cx="13716000" cy="1066959"/>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just">
              <a:lnSpc>
                <a:spcPts val="3824"/>
              </a:lnSpc>
            </a:pPr>
            <a:r>
              <a:rPr lang="en-GB" b="1" dirty="0" err="1">
                <a:solidFill>
                  <a:srgbClr val="000000"/>
                </a:solidFill>
                <a:latin typeface="Arial" panose="020B0604020202020204" pitchFamily="34" charset="0"/>
                <a:ea typeface="Helvetica World"/>
                <a:cs typeface="Arial" panose="020B0604020202020204" pitchFamily="34" charset="0"/>
                <a:sym typeface="Helvetica World"/>
              </a:rPr>
              <a:t>Mondelez</a:t>
            </a:r>
            <a:r>
              <a:rPr lang="en-GB" b="1" dirty="0">
                <a:solidFill>
                  <a:srgbClr val="000000"/>
                </a:solidFill>
                <a:latin typeface="Arial" panose="020B0604020202020204" pitchFamily="34" charset="0"/>
                <a:ea typeface="Helvetica World"/>
                <a:cs typeface="Arial" panose="020B0604020202020204" pitchFamily="34" charset="0"/>
                <a:sym typeface="Helvetica World"/>
              </a:rPr>
              <a:t> also focuses on developing internal talents, and numerous leadership roles are occupied under the succession planning strategy and internal mobility (</a:t>
            </a:r>
            <a:r>
              <a:rPr lang="en-GB" b="1" dirty="0" err="1">
                <a:solidFill>
                  <a:srgbClr val="000000"/>
                </a:solidFill>
                <a:latin typeface="Arial" panose="020B0604020202020204" pitchFamily="34" charset="0"/>
                <a:ea typeface="Helvetica World"/>
                <a:cs typeface="Arial" panose="020B0604020202020204" pitchFamily="34" charset="0"/>
                <a:sym typeface="Helvetica World"/>
              </a:rPr>
              <a:t>Mondelez</a:t>
            </a:r>
            <a:r>
              <a:rPr lang="en-GB" b="1" dirty="0">
                <a:solidFill>
                  <a:srgbClr val="000000"/>
                </a:solidFill>
                <a:latin typeface="Arial" panose="020B0604020202020204" pitchFamily="34" charset="0"/>
                <a:ea typeface="Helvetica World"/>
                <a:cs typeface="Arial" panose="020B0604020202020204" pitchFamily="34" charset="0"/>
                <a:sym typeface="Helvetica World"/>
              </a:rPr>
              <a:t> International, 2024).</a:t>
            </a:r>
          </a:p>
        </p:txBody>
      </p:sp>
      <p:sp>
        <p:nvSpPr>
          <p:cNvPr id="35" name="Rectangle 34"/>
          <p:cNvSpPr/>
          <p:nvPr/>
        </p:nvSpPr>
        <p:spPr>
          <a:xfrm>
            <a:off x="2438400" y="7834600"/>
            <a:ext cx="13716000" cy="155427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just">
              <a:lnSpc>
                <a:spcPts val="3824"/>
              </a:lnSpc>
            </a:pPr>
            <a:r>
              <a:rPr lang="en-GB" dirty="0">
                <a:solidFill>
                  <a:srgbClr val="000000"/>
                </a:solidFill>
                <a:latin typeface="Arial" panose="020B0604020202020204" pitchFamily="34" charset="0"/>
                <a:ea typeface="Helvetica World"/>
                <a:cs typeface="Arial" panose="020B0604020202020204" pitchFamily="34" charset="0"/>
                <a:sym typeface="Helvetica World"/>
              </a:rPr>
              <a:t>Promotions and pay increments are recognised as high performance and thus are used to retain the best talent (UK Essays, </a:t>
            </a:r>
            <a:r>
              <a:rPr lang="en-GB" dirty="0" err="1">
                <a:solidFill>
                  <a:srgbClr val="000000"/>
                </a:solidFill>
                <a:latin typeface="Arial" panose="020B0604020202020204" pitchFamily="34" charset="0"/>
                <a:ea typeface="Helvetica World"/>
                <a:cs typeface="Arial" panose="020B0604020202020204" pitchFamily="34" charset="0"/>
                <a:sym typeface="Helvetica World"/>
              </a:rPr>
              <a:t>n.d.</a:t>
            </a:r>
            <a:r>
              <a:rPr lang="en-GB" dirty="0">
                <a:solidFill>
                  <a:srgbClr val="000000"/>
                </a:solidFill>
                <a:latin typeface="Arial" panose="020B0604020202020204" pitchFamily="34" charset="0"/>
                <a:ea typeface="Helvetica World"/>
                <a:cs typeface="Arial" panose="020B0604020202020204" pitchFamily="34" charset="0"/>
                <a:sym typeface="Helvetica World"/>
              </a:rPr>
              <a:t>).</a:t>
            </a:r>
          </a:p>
          <a:p>
            <a:pPr algn="just">
              <a:lnSpc>
                <a:spcPts val="3824"/>
              </a:lnSpc>
            </a:pPr>
            <a:r>
              <a:rPr lang="en-GB" dirty="0">
                <a:solidFill>
                  <a:srgbClr val="000000"/>
                </a:solidFill>
                <a:latin typeface="Arial" panose="020B0604020202020204" pitchFamily="34" charset="0"/>
                <a:ea typeface="Helvetica World"/>
                <a:cs typeface="Arial" panose="020B0604020202020204" pitchFamily="34" charset="0"/>
                <a:sym typeface="Helvetica World"/>
              </a:rPr>
              <a:t>Regular developmental feedback and coaching are provided to the employees, as the performance reviews are connected to the skills improvement and career development opportunity (</a:t>
            </a:r>
            <a:r>
              <a:rPr lang="en-GB" dirty="0" err="1">
                <a:solidFill>
                  <a:srgbClr val="000000"/>
                </a:solidFill>
                <a:latin typeface="Arial" panose="020B0604020202020204" pitchFamily="34" charset="0"/>
                <a:ea typeface="Helvetica World"/>
                <a:cs typeface="Arial" panose="020B0604020202020204" pitchFamily="34" charset="0"/>
                <a:sym typeface="Helvetica World"/>
              </a:rPr>
              <a:t>Mondelez</a:t>
            </a:r>
            <a:r>
              <a:rPr lang="en-GB" dirty="0">
                <a:solidFill>
                  <a:srgbClr val="000000"/>
                </a:solidFill>
                <a:latin typeface="Arial" panose="020B0604020202020204" pitchFamily="34" charset="0"/>
                <a:ea typeface="Helvetica World"/>
                <a:cs typeface="Arial" panose="020B0604020202020204" pitchFamily="34" charset="0"/>
                <a:sym typeface="Helvetica World"/>
              </a:rPr>
              <a:t> International, 2024).</a:t>
            </a:r>
            <a:endParaRPr lang="en-US" dirty="0">
              <a:solidFill>
                <a:srgbClr val="000000"/>
              </a:solidFill>
              <a:latin typeface="Arial" panose="020B0604020202020204" pitchFamily="34" charset="0"/>
              <a:ea typeface="Helvetica World"/>
              <a:cs typeface="Arial" panose="020B0604020202020204" pitchFamily="34" charset="0"/>
              <a:sym typeface="Helvetica World"/>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15583455" y="861116"/>
            <a:ext cx="1675845" cy="335169"/>
          </a:xfrm>
          <a:custGeom>
            <a:avLst/>
            <a:gdLst/>
            <a:ahLst/>
            <a:cxnLst/>
            <a:rect l="l" t="t" r="r" b="b"/>
            <a:pathLst>
              <a:path w="1675845" h="335169">
                <a:moveTo>
                  <a:pt x="0" y="0"/>
                </a:moveTo>
                <a:lnTo>
                  <a:pt x="1675845" y="0"/>
                </a:lnTo>
                <a:lnTo>
                  <a:pt x="1675845" y="335168"/>
                </a:lnTo>
                <a:lnTo>
                  <a:pt x="0" y="335168"/>
                </a:lnTo>
                <a:lnTo>
                  <a:pt x="0" y="0"/>
                </a:lnTo>
                <a:close/>
              </a:path>
            </a:pathLst>
          </a:custGeom>
          <a:blipFill>
            <a:blip r:embed="rId2">
              <a:extLst>
                <a:ext uri="{96DAC541-7B7A-43D3-8B79-37D633B846F1}">
                  <asvg:svgBlip xmlns:asvg="http://schemas.microsoft.com/office/drawing/2016/SVG/main" xmlns="" r:embed="rId5"/>
                </a:ext>
              </a:extLst>
            </a:blip>
            <a:stretch>
              <a:fillRect/>
            </a:stretch>
          </a:blipFill>
        </p:spPr>
      </p:sp>
      <p:grpSp>
        <p:nvGrpSpPr>
          <p:cNvPr id="4" name="Group 4"/>
          <p:cNvGrpSpPr/>
          <p:nvPr/>
        </p:nvGrpSpPr>
        <p:grpSpPr>
          <a:xfrm>
            <a:off x="1028700" y="791867"/>
            <a:ext cx="71800" cy="473666"/>
            <a:chOff x="0" y="0"/>
            <a:chExt cx="18910" cy="124752"/>
          </a:xfrm>
        </p:grpSpPr>
        <p:sp>
          <p:nvSpPr>
            <p:cNvPr id="5" name="Freeform 5"/>
            <p:cNvSpPr/>
            <p:nvPr/>
          </p:nvSpPr>
          <p:spPr>
            <a:xfrm>
              <a:off x="0" y="0"/>
              <a:ext cx="18910" cy="124752"/>
            </a:xfrm>
            <a:custGeom>
              <a:avLst/>
              <a:gdLst/>
              <a:ahLst/>
              <a:cxnLst/>
              <a:rect l="l" t="t" r="r" b="b"/>
              <a:pathLst>
                <a:path w="18910" h="124752">
                  <a:moveTo>
                    <a:pt x="0" y="0"/>
                  </a:moveTo>
                  <a:lnTo>
                    <a:pt x="18910" y="0"/>
                  </a:lnTo>
                  <a:lnTo>
                    <a:pt x="18910" y="124752"/>
                  </a:lnTo>
                  <a:lnTo>
                    <a:pt x="0" y="124752"/>
                  </a:lnTo>
                  <a:close/>
                </a:path>
              </a:pathLst>
            </a:custGeom>
            <a:solidFill>
              <a:srgbClr val="1A79EA"/>
            </a:solidFill>
          </p:spPr>
        </p:sp>
        <p:sp>
          <p:nvSpPr>
            <p:cNvPr id="6" name="TextBox 6"/>
            <p:cNvSpPr txBox="1"/>
            <p:nvPr/>
          </p:nvSpPr>
          <p:spPr>
            <a:xfrm>
              <a:off x="0" y="28575"/>
              <a:ext cx="18910" cy="96177"/>
            </a:xfrm>
            <a:prstGeom prst="rect">
              <a:avLst/>
            </a:prstGeom>
          </p:spPr>
          <p:txBody>
            <a:bodyPr lIns="50800" tIns="50800" rIns="50800" bIns="50800" rtlCol="0" anchor="ctr"/>
            <a:lstStyle/>
            <a:p>
              <a:pPr algn="ctr">
                <a:lnSpc>
                  <a:spcPts val="2592"/>
                </a:lnSpc>
              </a:pPr>
              <a:endParaRPr/>
            </a:p>
          </p:txBody>
        </p:sp>
      </p:grpSp>
      <p:grpSp>
        <p:nvGrpSpPr>
          <p:cNvPr id="11" name="Group 11"/>
          <p:cNvGrpSpPr/>
          <p:nvPr/>
        </p:nvGrpSpPr>
        <p:grpSpPr>
          <a:xfrm>
            <a:off x="1598424" y="3564509"/>
            <a:ext cx="1291280" cy="175076"/>
            <a:chOff x="0" y="0"/>
            <a:chExt cx="340090" cy="46110"/>
          </a:xfrm>
        </p:grpSpPr>
        <p:sp>
          <p:nvSpPr>
            <p:cNvPr id="12" name="Freeform 12"/>
            <p:cNvSpPr/>
            <p:nvPr/>
          </p:nvSpPr>
          <p:spPr>
            <a:xfrm>
              <a:off x="0" y="0"/>
              <a:ext cx="340090" cy="46110"/>
            </a:xfrm>
            <a:custGeom>
              <a:avLst/>
              <a:gdLst/>
              <a:ahLst/>
              <a:cxnLst/>
              <a:rect l="l" t="t" r="r" b="b"/>
              <a:pathLst>
                <a:path w="340090" h="46110">
                  <a:moveTo>
                    <a:pt x="0" y="0"/>
                  </a:moveTo>
                  <a:lnTo>
                    <a:pt x="340090" y="0"/>
                  </a:lnTo>
                  <a:lnTo>
                    <a:pt x="340090" y="46110"/>
                  </a:lnTo>
                  <a:lnTo>
                    <a:pt x="0" y="46110"/>
                  </a:lnTo>
                  <a:close/>
                </a:path>
              </a:pathLst>
            </a:custGeom>
            <a:solidFill>
              <a:srgbClr val="1A79EA"/>
            </a:solidFill>
          </p:spPr>
        </p:sp>
        <p:sp>
          <p:nvSpPr>
            <p:cNvPr id="13" name="TextBox 13"/>
            <p:cNvSpPr txBox="1"/>
            <p:nvPr/>
          </p:nvSpPr>
          <p:spPr>
            <a:xfrm>
              <a:off x="0" y="28575"/>
              <a:ext cx="340090" cy="17535"/>
            </a:xfrm>
            <a:prstGeom prst="rect">
              <a:avLst/>
            </a:prstGeom>
          </p:spPr>
          <p:txBody>
            <a:bodyPr lIns="50800" tIns="50800" rIns="50800" bIns="50800" rtlCol="0" anchor="ctr"/>
            <a:lstStyle/>
            <a:p>
              <a:pPr algn="ctr">
                <a:lnSpc>
                  <a:spcPts val="2592"/>
                </a:lnSpc>
              </a:pPr>
              <a:endParaRPr/>
            </a:p>
          </p:txBody>
        </p:sp>
      </p:grpSp>
      <p:sp>
        <p:nvSpPr>
          <p:cNvPr id="14" name="TextBox 14"/>
          <p:cNvSpPr txBox="1"/>
          <p:nvPr/>
        </p:nvSpPr>
        <p:spPr>
          <a:xfrm>
            <a:off x="1271524" y="851716"/>
            <a:ext cx="564418" cy="401592"/>
          </a:xfrm>
          <a:prstGeom prst="rect">
            <a:avLst/>
          </a:prstGeom>
        </p:spPr>
        <p:txBody>
          <a:bodyPr lIns="0" tIns="0" rIns="0" bIns="0" rtlCol="0" anchor="t">
            <a:spAutoFit/>
          </a:bodyPr>
          <a:lstStyle/>
          <a:p>
            <a:pPr algn="l">
              <a:lnSpc>
                <a:spcPts val="3186"/>
              </a:lnSpc>
            </a:pPr>
            <a:r>
              <a:rPr lang="en-US" sz="2978" b="1">
                <a:solidFill>
                  <a:srgbClr val="000000"/>
                </a:solidFill>
                <a:latin typeface="Dosis Bold"/>
                <a:ea typeface="Dosis Bold"/>
                <a:cs typeface="Dosis Bold"/>
                <a:sym typeface="Dosis Bold"/>
              </a:rPr>
              <a:t>03</a:t>
            </a:r>
          </a:p>
        </p:txBody>
      </p:sp>
      <p:sp>
        <p:nvSpPr>
          <p:cNvPr id="15" name="TextBox 15"/>
          <p:cNvSpPr txBox="1"/>
          <p:nvPr/>
        </p:nvSpPr>
        <p:spPr>
          <a:xfrm>
            <a:off x="1020471" y="1987125"/>
            <a:ext cx="16124667" cy="924677"/>
          </a:xfrm>
          <a:prstGeom prst="rect">
            <a:avLst/>
          </a:prstGeom>
        </p:spPr>
        <p:txBody>
          <a:bodyPr wrap="square" lIns="0" tIns="0" rIns="0" bIns="0" rtlCol="0" anchor="t">
            <a:spAutoFit/>
          </a:bodyPr>
          <a:lstStyle/>
          <a:p>
            <a:pPr algn="ctr">
              <a:lnSpc>
                <a:spcPts val="8353"/>
              </a:lnSpc>
            </a:pPr>
            <a:r>
              <a:rPr lang="en-GB" sz="4000" b="1" dirty="0">
                <a:solidFill>
                  <a:schemeClr val="accent6">
                    <a:lumMod val="75000"/>
                  </a:schemeClr>
                </a:solidFill>
                <a:latin typeface="Arial" panose="020B0604020202020204" pitchFamily="34" charset="0"/>
                <a:ea typeface="Poppins Bold"/>
                <a:cs typeface="Arial" panose="020B0604020202020204" pitchFamily="34" charset="0"/>
                <a:sym typeface="Poppins Bold"/>
              </a:rPr>
              <a:t>Overview of the Performance Management Analysis of Cadbury</a:t>
            </a:r>
            <a:endParaRPr lang="en-US" sz="4000" b="1" dirty="0">
              <a:solidFill>
                <a:schemeClr val="accent6">
                  <a:lumMod val="75000"/>
                </a:schemeClr>
              </a:solidFill>
              <a:latin typeface="Arial" panose="020B0604020202020204" pitchFamily="34" charset="0"/>
              <a:ea typeface="Poppins Bold"/>
              <a:cs typeface="Arial" panose="020B0604020202020204" pitchFamily="34" charset="0"/>
              <a:sym typeface="Poppins Bold"/>
            </a:endParaRPr>
          </a:p>
        </p:txBody>
      </p:sp>
      <p:sp>
        <p:nvSpPr>
          <p:cNvPr id="17" name="TextBox 17"/>
          <p:cNvSpPr txBox="1"/>
          <p:nvPr/>
        </p:nvSpPr>
        <p:spPr>
          <a:xfrm>
            <a:off x="1553733" y="4000500"/>
            <a:ext cx="15057867" cy="5319854"/>
          </a:xfrm>
          <a:prstGeom prst="rect">
            <a:avLst/>
          </a:prstGeom>
        </p:spPr>
        <p:style>
          <a:lnRef idx="1">
            <a:schemeClr val="accent5"/>
          </a:lnRef>
          <a:fillRef idx="2">
            <a:schemeClr val="accent5"/>
          </a:fillRef>
          <a:effectRef idx="1">
            <a:schemeClr val="accent5"/>
          </a:effectRef>
          <a:fontRef idx="minor">
            <a:schemeClr val="dk1"/>
          </a:fontRef>
        </p:style>
        <p:txBody>
          <a:bodyPr wrap="square" lIns="0" tIns="0" rIns="0" bIns="0" rtlCol="0" anchor="t">
            <a:spAutoFit/>
          </a:bodyPr>
          <a:lstStyle/>
          <a:p>
            <a:pPr marL="342900" indent="-342900">
              <a:lnSpc>
                <a:spcPts val="3824"/>
              </a:lnSpc>
              <a:buFont typeface="Wingdings" panose="05000000000000000000" pitchFamily="2" charset="2"/>
              <a:buChar char="Ø"/>
            </a:pPr>
            <a:r>
              <a:rPr lang="en-GB" sz="2400" b="1" dirty="0"/>
              <a:t>Analysis of the existing performance management system at Cadbury with the involvement of goal-setting, appraisal techniques, and development procedures in the </a:t>
            </a:r>
            <a:r>
              <a:rPr lang="en-GB" sz="2400" b="1" dirty="0" err="1"/>
              <a:t>Mondelez</a:t>
            </a:r>
            <a:r>
              <a:rPr lang="en-GB" sz="2400" b="1" dirty="0"/>
              <a:t> international system (</a:t>
            </a:r>
            <a:r>
              <a:rPr lang="en-GB" sz="2400" b="1" dirty="0" err="1"/>
              <a:t>Mondelez</a:t>
            </a:r>
            <a:r>
              <a:rPr lang="en-GB" sz="2400" b="1" dirty="0"/>
              <a:t> International, 2024).</a:t>
            </a:r>
          </a:p>
          <a:p>
            <a:pPr marL="342900" indent="-342900">
              <a:lnSpc>
                <a:spcPts val="3824"/>
              </a:lnSpc>
              <a:buFont typeface="Wingdings" panose="05000000000000000000" pitchFamily="2" charset="2"/>
              <a:buChar char="Ø"/>
            </a:pPr>
            <a:r>
              <a:rPr lang="en-GB" sz="2400" b="1" dirty="0"/>
              <a:t>Evaluation of the performance of line managers in motivating performance, </a:t>
            </a:r>
            <a:r>
              <a:rPr lang="en-GB" sz="2400" b="1" dirty="0" err="1"/>
              <a:t>feedbacking</a:t>
            </a:r>
            <a:r>
              <a:rPr lang="en-GB" sz="2400" b="1" dirty="0"/>
              <a:t> and guaranteeing equitable assessments within groups (</a:t>
            </a:r>
            <a:r>
              <a:rPr lang="en-GB" sz="2400" b="1" dirty="0" err="1"/>
              <a:t>Desklib</a:t>
            </a:r>
            <a:r>
              <a:rPr lang="en-GB" sz="2400" b="1" dirty="0"/>
              <a:t>, </a:t>
            </a:r>
            <a:r>
              <a:rPr lang="en-GB" sz="2400" b="1" dirty="0" err="1"/>
              <a:t>n.d.</a:t>
            </a:r>
            <a:r>
              <a:rPr lang="en-GB" sz="2400" b="1" dirty="0"/>
              <a:t>).</a:t>
            </a:r>
          </a:p>
          <a:p>
            <a:pPr marL="342900" indent="-342900">
              <a:lnSpc>
                <a:spcPts val="3824"/>
              </a:lnSpc>
              <a:buFont typeface="Wingdings" panose="05000000000000000000" pitchFamily="2" charset="2"/>
              <a:buChar char="Ø"/>
            </a:pPr>
            <a:r>
              <a:rPr lang="en-GB" sz="2400" b="1" dirty="0"/>
              <a:t>Evaluation of the congruence of the performance management practises applied by Cadbury and the organisational strategy, including talent development, productivity, and long-term business development (</a:t>
            </a:r>
            <a:r>
              <a:rPr lang="en-GB" sz="2400" b="1" dirty="0" err="1"/>
              <a:t>Mondelez</a:t>
            </a:r>
            <a:r>
              <a:rPr lang="en-GB" sz="2400" b="1" dirty="0"/>
              <a:t> International, 2024).</a:t>
            </a:r>
          </a:p>
          <a:p>
            <a:pPr marL="342900" indent="-342900">
              <a:lnSpc>
                <a:spcPts val="3824"/>
              </a:lnSpc>
              <a:buFont typeface="Wingdings" panose="05000000000000000000" pitchFamily="2" charset="2"/>
              <a:buChar char="Ø"/>
            </a:pPr>
            <a:r>
              <a:rPr lang="en-GB" sz="2400" b="1" dirty="0"/>
              <a:t>Determination of the major HR issues such as inconsistent rating, lack of coaching potential, and localization of global policies (UK Essays, </a:t>
            </a:r>
            <a:r>
              <a:rPr lang="en-GB" sz="2400" b="1" dirty="0" err="1"/>
              <a:t>n.d.</a:t>
            </a:r>
            <a:r>
              <a:rPr lang="en-GB" sz="2400" b="1" dirty="0"/>
              <a:t>).</a:t>
            </a:r>
          </a:p>
          <a:p>
            <a:pPr marL="342900" indent="-342900">
              <a:lnSpc>
                <a:spcPts val="3824"/>
              </a:lnSpc>
              <a:buFont typeface="Wingdings" panose="05000000000000000000" pitchFamily="2" charset="2"/>
              <a:buChar char="Ø"/>
            </a:pPr>
            <a:r>
              <a:rPr lang="en-GB" sz="2400" b="1" dirty="0"/>
              <a:t>Delivery of viable suggestions that will enhance performance management effectiveness, fairness, and strategic influence among the workforce of Cadbury (</a:t>
            </a:r>
            <a:r>
              <a:rPr lang="en-GB" sz="2400" b="1" dirty="0" err="1"/>
              <a:t>UKDiss</a:t>
            </a:r>
            <a:r>
              <a:rPr lang="en-GB" sz="2400" b="1" dirty="0"/>
              <a:t>, </a:t>
            </a:r>
            <a:r>
              <a:rPr lang="en-GB" sz="2400" b="1" dirty="0" err="1"/>
              <a:t>n.d.</a:t>
            </a:r>
            <a:r>
              <a:rPr lang="en-GB" sz="2400" b="1" dirty="0"/>
              <a:t>).</a:t>
            </a:r>
            <a:endParaRPr lang="en-US" sz="2400" b="1" dirty="0">
              <a:sym typeface="Helvetica World"/>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15583455" y="861116"/>
            <a:ext cx="1675845" cy="335169"/>
          </a:xfrm>
          <a:custGeom>
            <a:avLst/>
            <a:gdLst/>
            <a:ahLst/>
            <a:cxnLst/>
            <a:rect l="l" t="t" r="r" b="b"/>
            <a:pathLst>
              <a:path w="1675845" h="335169">
                <a:moveTo>
                  <a:pt x="0" y="0"/>
                </a:moveTo>
                <a:lnTo>
                  <a:pt x="1675845" y="0"/>
                </a:lnTo>
                <a:lnTo>
                  <a:pt x="1675845" y="335168"/>
                </a:lnTo>
                <a:lnTo>
                  <a:pt x="0" y="335168"/>
                </a:lnTo>
                <a:lnTo>
                  <a:pt x="0" y="0"/>
                </a:lnTo>
                <a:close/>
              </a:path>
            </a:pathLst>
          </a:custGeom>
          <a:blipFill>
            <a:blip r:embed="rId2">
              <a:extLst>
                <a:ext uri="{96DAC541-7B7A-43D3-8B79-37D633B846F1}">
                  <asvg:svgBlip xmlns:asvg="http://schemas.microsoft.com/office/drawing/2016/SVG/main" xmlns="" r:embed="rId5"/>
                </a:ext>
              </a:extLst>
            </a:blip>
            <a:stretch>
              <a:fillRect/>
            </a:stretch>
          </a:blipFill>
        </p:spPr>
      </p:sp>
      <p:grpSp>
        <p:nvGrpSpPr>
          <p:cNvPr id="4" name="Group 4"/>
          <p:cNvGrpSpPr/>
          <p:nvPr/>
        </p:nvGrpSpPr>
        <p:grpSpPr>
          <a:xfrm>
            <a:off x="1028700" y="791867"/>
            <a:ext cx="71800" cy="473666"/>
            <a:chOff x="0" y="0"/>
            <a:chExt cx="18910" cy="124752"/>
          </a:xfrm>
        </p:grpSpPr>
        <p:sp>
          <p:nvSpPr>
            <p:cNvPr id="5" name="Freeform 5"/>
            <p:cNvSpPr/>
            <p:nvPr/>
          </p:nvSpPr>
          <p:spPr>
            <a:xfrm>
              <a:off x="0" y="0"/>
              <a:ext cx="18910" cy="124752"/>
            </a:xfrm>
            <a:custGeom>
              <a:avLst/>
              <a:gdLst/>
              <a:ahLst/>
              <a:cxnLst/>
              <a:rect l="l" t="t" r="r" b="b"/>
              <a:pathLst>
                <a:path w="18910" h="124752">
                  <a:moveTo>
                    <a:pt x="0" y="0"/>
                  </a:moveTo>
                  <a:lnTo>
                    <a:pt x="18910" y="0"/>
                  </a:lnTo>
                  <a:lnTo>
                    <a:pt x="18910" y="124752"/>
                  </a:lnTo>
                  <a:lnTo>
                    <a:pt x="0" y="124752"/>
                  </a:lnTo>
                  <a:close/>
                </a:path>
              </a:pathLst>
            </a:custGeom>
            <a:solidFill>
              <a:srgbClr val="1A79EA"/>
            </a:solidFill>
          </p:spPr>
        </p:sp>
        <p:sp>
          <p:nvSpPr>
            <p:cNvPr id="6" name="TextBox 6"/>
            <p:cNvSpPr txBox="1"/>
            <p:nvPr/>
          </p:nvSpPr>
          <p:spPr>
            <a:xfrm>
              <a:off x="0" y="28575"/>
              <a:ext cx="18910" cy="96177"/>
            </a:xfrm>
            <a:prstGeom prst="rect">
              <a:avLst/>
            </a:prstGeom>
          </p:spPr>
          <p:txBody>
            <a:bodyPr lIns="50800" tIns="50800" rIns="50800" bIns="50800" rtlCol="0" anchor="ctr"/>
            <a:lstStyle/>
            <a:p>
              <a:pPr algn="ctr">
                <a:lnSpc>
                  <a:spcPts val="2592"/>
                </a:lnSpc>
              </a:pPr>
              <a:endParaRPr/>
            </a:p>
          </p:txBody>
        </p:sp>
      </p:grpSp>
      <p:grpSp>
        <p:nvGrpSpPr>
          <p:cNvPr id="7" name="Group 7"/>
          <p:cNvGrpSpPr/>
          <p:nvPr/>
        </p:nvGrpSpPr>
        <p:grpSpPr>
          <a:xfrm>
            <a:off x="8481149" y="2899447"/>
            <a:ext cx="1291280" cy="175076"/>
            <a:chOff x="0" y="0"/>
            <a:chExt cx="340090" cy="46110"/>
          </a:xfrm>
        </p:grpSpPr>
        <p:sp>
          <p:nvSpPr>
            <p:cNvPr id="8" name="Freeform 8"/>
            <p:cNvSpPr/>
            <p:nvPr/>
          </p:nvSpPr>
          <p:spPr>
            <a:xfrm>
              <a:off x="0" y="0"/>
              <a:ext cx="340090" cy="46110"/>
            </a:xfrm>
            <a:custGeom>
              <a:avLst/>
              <a:gdLst/>
              <a:ahLst/>
              <a:cxnLst/>
              <a:rect l="l" t="t" r="r" b="b"/>
              <a:pathLst>
                <a:path w="340090" h="46110">
                  <a:moveTo>
                    <a:pt x="0" y="0"/>
                  </a:moveTo>
                  <a:lnTo>
                    <a:pt x="340090" y="0"/>
                  </a:lnTo>
                  <a:lnTo>
                    <a:pt x="340090" y="46110"/>
                  </a:lnTo>
                  <a:lnTo>
                    <a:pt x="0" y="46110"/>
                  </a:lnTo>
                  <a:close/>
                </a:path>
              </a:pathLst>
            </a:custGeom>
            <a:solidFill>
              <a:srgbClr val="1A79EA"/>
            </a:solidFill>
          </p:spPr>
        </p:sp>
        <p:sp>
          <p:nvSpPr>
            <p:cNvPr id="9" name="TextBox 9"/>
            <p:cNvSpPr txBox="1"/>
            <p:nvPr/>
          </p:nvSpPr>
          <p:spPr>
            <a:xfrm>
              <a:off x="0" y="28575"/>
              <a:ext cx="340090" cy="17535"/>
            </a:xfrm>
            <a:prstGeom prst="rect">
              <a:avLst/>
            </a:prstGeom>
          </p:spPr>
          <p:txBody>
            <a:bodyPr lIns="50800" tIns="50800" rIns="50800" bIns="50800" rtlCol="0" anchor="ctr"/>
            <a:lstStyle/>
            <a:p>
              <a:pPr algn="ctr">
                <a:lnSpc>
                  <a:spcPts val="2592"/>
                </a:lnSpc>
              </a:pPr>
              <a:endParaRPr/>
            </a:p>
          </p:txBody>
        </p:sp>
      </p:grpSp>
      <p:sp>
        <p:nvSpPr>
          <p:cNvPr id="22" name="TextBox 22"/>
          <p:cNvSpPr txBox="1"/>
          <p:nvPr/>
        </p:nvSpPr>
        <p:spPr>
          <a:xfrm>
            <a:off x="1271524" y="851716"/>
            <a:ext cx="564418" cy="401592"/>
          </a:xfrm>
          <a:prstGeom prst="rect">
            <a:avLst/>
          </a:prstGeom>
        </p:spPr>
        <p:txBody>
          <a:bodyPr lIns="0" tIns="0" rIns="0" bIns="0" rtlCol="0" anchor="t">
            <a:spAutoFit/>
          </a:bodyPr>
          <a:lstStyle/>
          <a:p>
            <a:pPr algn="l">
              <a:lnSpc>
                <a:spcPts val="3186"/>
              </a:lnSpc>
            </a:pPr>
            <a:r>
              <a:rPr lang="en-US" sz="2978" b="1">
                <a:solidFill>
                  <a:srgbClr val="000000"/>
                </a:solidFill>
                <a:latin typeface="Dosis Bold"/>
                <a:ea typeface="Dosis Bold"/>
                <a:cs typeface="Dosis Bold"/>
                <a:sym typeface="Dosis Bold"/>
              </a:rPr>
              <a:t>04</a:t>
            </a:r>
          </a:p>
        </p:txBody>
      </p:sp>
      <p:sp>
        <p:nvSpPr>
          <p:cNvPr id="23" name="TextBox 23"/>
          <p:cNvSpPr txBox="1"/>
          <p:nvPr/>
        </p:nvSpPr>
        <p:spPr>
          <a:xfrm>
            <a:off x="609600" y="1655618"/>
            <a:ext cx="17068800" cy="872034"/>
          </a:xfrm>
          <a:prstGeom prst="rect">
            <a:avLst/>
          </a:prstGeom>
        </p:spPr>
        <p:txBody>
          <a:bodyPr wrap="square" lIns="0" tIns="0" rIns="0" bIns="0" rtlCol="0" anchor="t">
            <a:spAutoFit/>
          </a:bodyPr>
          <a:lstStyle/>
          <a:p>
            <a:pPr algn="ctr">
              <a:lnSpc>
                <a:spcPts val="6780"/>
              </a:lnSpc>
            </a:pPr>
            <a:r>
              <a:rPr lang="en-GB" sz="3600" b="1" dirty="0">
                <a:solidFill>
                  <a:schemeClr val="accent6">
                    <a:lumMod val="75000"/>
                  </a:schemeClr>
                </a:solidFill>
                <a:latin typeface="Arial" panose="020B0604020202020204" pitchFamily="34" charset="0"/>
                <a:ea typeface="Poppins Bold"/>
                <a:cs typeface="Arial" panose="020B0604020202020204" pitchFamily="34" charset="0"/>
                <a:sym typeface="Poppins Bold"/>
              </a:rPr>
              <a:t>How Cadbury (</a:t>
            </a:r>
            <a:r>
              <a:rPr lang="en-GB" sz="3600" b="1" dirty="0" err="1">
                <a:solidFill>
                  <a:schemeClr val="accent6">
                    <a:lumMod val="75000"/>
                  </a:schemeClr>
                </a:solidFill>
                <a:latin typeface="Arial" panose="020B0604020202020204" pitchFamily="34" charset="0"/>
                <a:ea typeface="Poppins Bold"/>
                <a:cs typeface="Arial" panose="020B0604020202020204" pitchFamily="34" charset="0"/>
                <a:sym typeface="Poppins Bold"/>
              </a:rPr>
              <a:t>Mondelez</a:t>
            </a:r>
            <a:r>
              <a:rPr lang="en-GB" sz="3600" b="1" dirty="0">
                <a:solidFill>
                  <a:schemeClr val="accent6">
                    <a:lumMod val="75000"/>
                  </a:schemeClr>
                </a:solidFill>
                <a:latin typeface="Arial" panose="020B0604020202020204" pitchFamily="34" charset="0"/>
                <a:ea typeface="Poppins Bold"/>
                <a:cs typeface="Arial" panose="020B0604020202020204" pitchFamily="34" charset="0"/>
                <a:sym typeface="Poppins Bold"/>
              </a:rPr>
              <a:t>) Designs and Implements Its Performance System</a:t>
            </a:r>
            <a:endParaRPr lang="en-US" sz="3600" b="1" dirty="0">
              <a:solidFill>
                <a:schemeClr val="accent6">
                  <a:lumMod val="75000"/>
                </a:schemeClr>
              </a:solidFill>
              <a:latin typeface="Arial" panose="020B0604020202020204" pitchFamily="34" charset="0"/>
              <a:ea typeface="Poppins Bold"/>
              <a:cs typeface="Arial" panose="020B0604020202020204" pitchFamily="34" charset="0"/>
              <a:sym typeface="Poppins Bold"/>
            </a:endParaRPr>
          </a:p>
        </p:txBody>
      </p:sp>
      <p:grpSp>
        <p:nvGrpSpPr>
          <p:cNvPr id="30" name="Group 13"/>
          <p:cNvGrpSpPr/>
          <p:nvPr/>
        </p:nvGrpSpPr>
        <p:grpSpPr>
          <a:xfrm>
            <a:off x="8029069" y="-94200"/>
            <a:ext cx="2027736" cy="1902723"/>
            <a:chOff x="0" y="0"/>
            <a:chExt cx="479645" cy="450074"/>
          </a:xfrm>
        </p:grpSpPr>
        <p:sp>
          <p:nvSpPr>
            <p:cNvPr id="31" name="Freeform 14"/>
            <p:cNvSpPr/>
            <p:nvPr/>
          </p:nvSpPr>
          <p:spPr>
            <a:xfrm>
              <a:off x="0" y="0"/>
              <a:ext cx="479645" cy="450074"/>
            </a:xfrm>
            <a:custGeom>
              <a:avLst/>
              <a:gdLst/>
              <a:ahLst/>
              <a:cxnLst/>
              <a:rect l="l" t="t" r="r" b="b"/>
              <a:pathLst>
                <a:path w="479645" h="450074">
                  <a:moveTo>
                    <a:pt x="76360" y="0"/>
                  </a:moveTo>
                  <a:lnTo>
                    <a:pt x="403285" y="0"/>
                  </a:lnTo>
                  <a:cubicBezTo>
                    <a:pt x="423537" y="0"/>
                    <a:pt x="442959" y="8045"/>
                    <a:pt x="457279" y="22365"/>
                  </a:cubicBezTo>
                  <a:cubicBezTo>
                    <a:pt x="471600" y="36686"/>
                    <a:pt x="479645" y="56108"/>
                    <a:pt x="479645" y="76360"/>
                  </a:cubicBezTo>
                  <a:lnTo>
                    <a:pt x="479645" y="373714"/>
                  </a:lnTo>
                  <a:cubicBezTo>
                    <a:pt x="479645" y="393966"/>
                    <a:pt x="471600" y="413388"/>
                    <a:pt x="457279" y="427708"/>
                  </a:cubicBezTo>
                  <a:cubicBezTo>
                    <a:pt x="442959" y="442029"/>
                    <a:pt x="423537" y="450074"/>
                    <a:pt x="403285" y="450074"/>
                  </a:cubicBezTo>
                  <a:lnTo>
                    <a:pt x="76360" y="450074"/>
                  </a:lnTo>
                  <a:cubicBezTo>
                    <a:pt x="56108" y="450074"/>
                    <a:pt x="36686" y="442029"/>
                    <a:pt x="22365" y="427708"/>
                  </a:cubicBezTo>
                  <a:cubicBezTo>
                    <a:pt x="8045" y="413388"/>
                    <a:pt x="0" y="393966"/>
                    <a:pt x="0" y="373714"/>
                  </a:cubicBezTo>
                  <a:lnTo>
                    <a:pt x="0" y="76360"/>
                  </a:lnTo>
                  <a:cubicBezTo>
                    <a:pt x="0" y="56108"/>
                    <a:pt x="8045" y="36686"/>
                    <a:pt x="22365" y="22365"/>
                  </a:cubicBezTo>
                  <a:cubicBezTo>
                    <a:pt x="36686" y="8045"/>
                    <a:pt x="56108" y="0"/>
                    <a:pt x="76360" y="0"/>
                  </a:cubicBezTo>
                  <a:close/>
                </a:path>
              </a:pathLst>
            </a:custGeom>
            <a:solidFill>
              <a:srgbClr val="1A79EA"/>
            </a:solidFill>
          </p:spPr>
        </p:sp>
        <p:sp>
          <p:nvSpPr>
            <p:cNvPr id="32" name="TextBox 15"/>
            <p:cNvSpPr txBox="1"/>
            <p:nvPr/>
          </p:nvSpPr>
          <p:spPr>
            <a:xfrm>
              <a:off x="0" y="19050"/>
              <a:ext cx="479645" cy="431024"/>
            </a:xfrm>
            <a:prstGeom prst="rect">
              <a:avLst/>
            </a:prstGeom>
          </p:spPr>
          <p:txBody>
            <a:bodyPr lIns="50800" tIns="50800" rIns="50800" bIns="50800" rtlCol="0" anchor="ctr"/>
            <a:lstStyle/>
            <a:p>
              <a:pPr algn="ctr">
                <a:lnSpc>
                  <a:spcPts val="2704"/>
                </a:lnSpc>
              </a:pPr>
              <a:endParaRPr/>
            </a:p>
          </p:txBody>
        </p:sp>
      </p:grpSp>
      <p:sp>
        <p:nvSpPr>
          <p:cNvPr id="33" name="Freeform 19"/>
          <p:cNvSpPr/>
          <p:nvPr/>
        </p:nvSpPr>
        <p:spPr>
          <a:xfrm>
            <a:off x="8481149" y="293258"/>
            <a:ext cx="1123576" cy="1127806"/>
          </a:xfrm>
          <a:custGeom>
            <a:avLst/>
            <a:gdLst/>
            <a:ahLst/>
            <a:cxnLst/>
            <a:rect l="l" t="t" r="r" b="b"/>
            <a:pathLst>
              <a:path w="1123576" h="1127806">
                <a:moveTo>
                  <a:pt x="0" y="0"/>
                </a:moveTo>
                <a:lnTo>
                  <a:pt x="1123576" y="0"/>
                </a:lnTo>
                <a:lnTo>
                  <a:pt x="1123576" y="1127806"/>
                </a:lnTo>
                <a:lnTo>
                  <a:pt x="0" y="1127806"/>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grpSp>
        <p:nvGrpSpPr>
          <p:cNvPr id="34" name="Group 10"/>
          <p:cNvGrpSpPr/>
          <p:nvPr/>
        </p:nvGrpSpPr>
        <p:grpSpPr>
          <a:xfrm>
            <a:off x="0" y="8371873"/>
            <a:ext cx="2027736" cy="1902723"/>
            <a:chOff x="0" y="0"/>
            <a:chExt cx="479645" cy="450074"/>
          </a:xfrm>
        </p:grpSpPr>
        <p:sp>
          <p:nvSpPr>
            <p:cNvPr id="35" name="Freeform 11"/>
            <p:cNvSpPr/>
            <p:nvPr/>
          </p:nvSpPr>
          <p:spPr>
            <a:xfrm>
              <a:off x="0" y="0"/>
              <a:ext cx="479645" cy="450074"/>
            </a:xfrm>
            <a:custGeom>
              <a:avLst/>
              <a:gdLst/>
              <a:ahLst/>
              <a:cxnLst/>
              <a:rect l="l" t="t" r="r" b="b"/>
              <a:pathLst>
                <a:path w="479645" h="450074">
                  <a:moveTo>
                    <a:pt x="76360" y="0"/>
                  </a:moveTo>
                  <a:lnTo>
                    <a:pt x="403285" y="0"/>
                  </a:lnTo>
                  <a:cubicBezTo>
                    <a:pt x="423537" y="0"/>
                    <a:pt x="442959" y="8045"/>
                    <a:pt x="457279" y="22365"/>
                  </a:cubicBezTo>
                  <a:cubicBezTo>
                    <a:pt x="471600" y="36686"/>
                    <a:pt x="479645" y="56108"/>
                    <a:pt x="479645" y="76360"/>
                  </a:cubicBezTo>
                  <a:lnTo>
                    <a:pt x="479645" y="373714"/>
                  </a:lnTo>
                  <a:cubicBezTo>
                    <a:pt x="479645" y="393966"/>
                    <a:pt x="471600" y="413388"/>
                    <a:pt x="457279" y="427708"/>
                  </a:cubicBezTo>
                  <a:cubicBezTo>
                    <a:pt x="442959" y="442029"/>
                    <a:pt x="423537" y="450074"/>
                    <a:pt x="403285" y="450074"/>
                  </a:cubicBezTo>
                  <a:lnTo>
                    <a:pt x="76360" y="450074"/>
                  </a:lnTo>
                  <a:cubicBezTo>
                    <a:pt x="56108" y="450074"/>
                    <a:pt x="36686" y="442029"/>
                    <a:pt x="22365" y="427708"/>
                  </a:cubicBezTo>
                  <a:cubicBezTo>
                    <a:pt x="8045" y="413388"/>
                    <a:pt x="0" y="393966"/>
                    <a:pt x="0" y="373714"/>
                  </a:cubicBezTo>
                  <a:lnTo>
                    <a:pt x="0" y="76360"/>
                  </a:lnTo>
                  <a:cubicBezTo>
                    <a:pt x="0" y="56108"/>
                    <a:pt x="8045" y="36686"/>
                    <a:pt x="22365" y="22365"/>
                  </a:cubicBezTo>
                  <a:cubicBezTo>
                    <a:pt x="36686" y="8045"/>
                    <a:pt x="56108" y="0"/>
                    <a:pt x="76360" y="0"/>
                  </a:cubicBezTo>
                  <a:close/>
                </a:path>
              </a:pathLst>
            </a:custGeom>
            <a:solidFill>
              <a:srgbClr val="1A79EA"/>
            </a:solidFill>
          </p:spPr>
        </p:sp>
        <p:sp>
          <p:nvSpPr>
            <p:cNvPr id="36" name="TextBox 12"/>
            <p:cNvSpPr txBox="1"/>
            <p:nvPr/>
          </p:nvSpPr>
          <p:spPr>
            <a:xfrm>
              <a:off x="0" y="19050"/>
              <a:ext cx="479645" cy="431024"/>
            </a:xfrm>
            <a:prstGeom prst="rect">
              <a:avLst/>
            </a:prstGeom>
          </p:spPr>
          <p:txBody>
            <a:bodyPr lIns="50800" tIns="50800" rIns="50800" bIns="50800" rtlCol="0" anchor="ctr"/>
            <a:lstStyle/>
            <a:p>
              <a:pPr algn="ctr">
                <a:lnSpc>
                  <a:spcPts val="2704"/>
                </a:lnSpc>
              </a:pPr>
              <a:endParaRPr/>
            </a:p>
          </p:txBody>
        </p:sp>
      </p:grpSp>
      <p:sp>
        <p:nvSpPr>
          <p:cNvPr id="37" name="Freeform 20"/>
          <p:cNvSpPr/>
          <p:nvPr/>
        </p:nvSpPr>
        <p:spPr>
          <a:xfrm>
            <a:off x="446062" y="8757690"/>
            <a:ext cx="1132278" cy="1129447"/>
          </a:xfrm>
          <a:custGeom>
            <a:avLst/>
            <a:gdLst/>
            <a:ahLst/>
            <a:cxnLst/>
            <a:rect l="l" t="t" r="r" b="b"/>
            <a:pathLst>
              <a:path w="1132278" h="1129447">
                <a:moveTo>
                  <a:pt x="0" y="0"/>
                </a:moveTo>
                <a:lnTo>
                  <a:pt x="1132278" y="0"/>
                </a:lnTo>
                <a:lnTo>
                  <a:pt x="1132278" y="1129447"/>
                </a:lnTo>
                <a:lnTo>
                  <a:pt x="0" y="1129447"/>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grpSp>
        <p:nvGrpSpPr>
          <p:cNvPr id="38" name="Group 16"/>
          <p:cNvGrpSpPr/>
          <p:nvPr/>
        </p:nvGrpSpPr>
        <p:grpSpPr>
          <a:xfrm>
            <a:off x="16260264" y="8370059"/>
            <a:ext cx="2027736" cy="1902723"/>
            <a:chOff x="0" y="0"/>
            <a:chExt cx="479645" cy="450074"/>
          </a:xfrm>
        </p:grpSpPr>
        <p:sp>
          <p:nvSpPr>
            <p:cNvPr id="39" name="Freeform 17"/>
            <p:cNvSpPr/>
            <p:nvPr/>
          </p:nvSpPr>
          <p:spPr>
            <a:xfrm>
              <a:off x="0" y="0"/>
              <a:ext cx="479645" cy="450074"/>
            </a:xfrm>
            <a:custGeom>
              <a:avLst/>
              <a:gdLst/>
              <a:ahLst/>
              <a:cxnLst/>
              <a:rect l="l" t="t" r="r" b="b"/>
              <a:pathLst>
                <a:path w="479645" h="450074">
                  <a:moveTo>
                    <a:pt x="76360" y="0"/>
                  </a:moveTo>
                  <a:lnTo>
                    <a:pt x="403285" y="0"/>
                  </a:lnTo>
                  <a:cubicBezTo>
                    <a:pt x="423537" y="0"/>
                    <a:pt x="442959" y="8045"/>
                    <a:pt x="457279" y="22365"/>
                  </a:cubicBezTo>
                  <a:cubicBezTo>
                    <a:pt x="471600" y="36686"/>
                    <a:pt x="479645" y="56108"/>
                    <a:pt x="479645" y="76360"/>
                  </a:cubicBezTo>
                  <a:lnTo>
                    <a:pt x="479645" y="373714"/>
                  </a:lnTo>
                  <a:cubicBezTo>
                    <a:pt x="479645" y="393966"/>
                    <a:pt x="471600" y="413388"/>
                    <a:pt x="457279" y="427708"/>
                  </a:cubicBezTo>
                  <a:cubicBezTo>
                    <a:pt x="442959" y="442029"/>
                    <a:pt x="423537" y="450074"/>
                    <a:pt x="403285" y="450074"/>
                  </a:cubicBezTo>
                  <a:lnTo>
                    <a:pt x="76360" y="450074"/>
                  </a:lnTo>
                  <a:cubicBezTo>
                    <a:pt x="56108" y="450074"/>
                    <a:pt x="36686" y="442029"/>
                    <a:pt x="22365" y="427708"/>
                  </a:cubicBezTo>
                  <a:cubicBezTo>
                    <a:pt x="8045" y="413388"/>
                    <a:pt x="0" y="393966"/>
                    <a:pt x="0" y="373714"/>
                  </a:cubicBezTo>
                  <a:lnTo>
                    <a:pt x="0" y="76360"/>
                  </a:lnTo>
                  <a:cubicBezTo>
                    <a:pt x="0" y="56108"/>
                    <a:pt x="8045" y="36686"/>
                    <a:pt x="22365" y="22365"/>
                  </a:cubicBezTo>
                  <a:cubicBezTo>
                    <a:pt x="36686" y="8045"/>
                    <a:pt x="56108" y="0"/>
                    <a:pt x="76360" y="0"/>
                  </a:cubicBezTo>
                  <a:close/>
                </a:path>
              </a:pathLst>
            </a:custGeom>
            <a:solidFill>
              <a:srgbClr val="1A79EA"/>
            </a:solidFill>
          </p:spPr>
        </p:sp>
        <p:sp>
          <p:nvSpPr>
            <p:cNvPr id="40" name="TextBox 18"/>
            <p:cNvSpPr txBox="1"/>
            <p:nvPr/>
          </p:nvSpPr>
          <p:spPr>
            <a:xfrm>
              <a:off x="0" y="19050"/>
              <a:ext cx="479645" cy="431024"/>
            </a:xfrm>
            <a:prstGeom prst="rect">
              <a:avLst/>
            </a:prstGeom>
          </p:spPr>
          <p:txBody>
            <a:bodyPr lIns="50800" tIns="50800" rIns="50800" bIns="50800" rtlCol="0" anchor="ctr"/>
            <a:lstStyle/>
            <a:p>
              <a:pPr algn="ctr">
                <a:lnSpc>
                  <a:spcPts val="2704"/>
                </a:lnSpc>
              </a:pPr>
              <a:endParaRPr/>
            </a:p>
          </p:txBody>
        </p:sp>
      </p:grpSp>
      <p:sp>
        <p:nvSpPr>
          <p:cNvPr id="41" name="Freeform 21"/>
          <p:cNvSpPr/>
          <p:nvPr/>
        </p:nvSpPr>
        <p:spPr>
          <a:xfrm>
            <a:off x="16641767" y="8706268"/>
            <a:ext cx="1264730" cy="1217303"/>
          </a:xfrm>
          <a:custGeom>
            <a:avLst/>
            <a:gdLst/>
            <a:ahLst/>
            <a:cxnLst/>
            <a:rect l="l" t="t" r="r" b="b"/>
            <a:pathLst>
              <a:path w="1264730" h="1217303">
                <a:moveTo>
                  <a:pt x="0" y="0"/>
                </a:moveTo>
                <a:lnTo>
                  <a:pt x="1264730" y="0"/>
                </a:lnTo>
                <a:lnTo>
                  <a:pt x="1264730" y="1217303"/>
                </a:lnTo>
                <a:lnTo>
                  <a:pt x="0" y="1217303"/>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42" name="TextBox 41">
            <a:extLst>
              <a:ext uri="{FF2B5EF4-FFF2-40B4-BE49-F238E27FC236}">
                <a16:creationId xmlns="" xmlns:a16="http://schemas.microsoft.com/office/drawing/2014/main" id="{D5987D67-4D74-1AFB-1392-22F91C387409}"/>
              </a:ext>
            </a:extLst>
          </p:cNvPr>
          <p:cNvSpPr txBox="1"/>
          <p:nvPr/>
        </p:nvSpPr>
        <p:spPr>
          <a:xfrm>
            <a:off x="1180526" y="2472000"/>
            <a:ext cx="15724821" cy="569386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indent="-3429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Cadbury has an internationally standardised performance management model established by Mondelez, which guarantees the availability of aligned procedures in all business units (Mondelez International, 2024).</a:t>
            </a:r>
          </a:p>
          <a:p>
            <a:pPr marL="342900" indent="-3429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It is a system that is founded on the principles of setting goals and performance measurements of objectives, which makes the targets that each employee has are company-focused (</a:t>
            </a:r>
            <a:r>
              <a:rPr lang="en-GB" sz="2800" dirty="0" err="1">
                <a:latin typeface="Arial" panose="020B0604020202020204" pitchFamily="34" charset="0"/>
                <a:cs typeface="Arial" panose="020B0604020202020204" pitchFamily="34" charset="0"/>
              </a:rPr>
              <a:t>Desklib</a:t>
            </a:r>
            <a:r>
              <a:rPr lang="en-GB" sz="2800" dirty="0">
                <a:latin typeface="Arial" panose="020B0604020202020204" pitchFamily="34" charset="0"/>
                <a:cs typeface="Arial" panose="020B0604020202020204" pitchFamily="34" charset="0"/>
              </a:rPr>
              <a:t>, n.d.).</a:t>
            </a:r>
          </a:p>
          <a:p>
            <a:pPr marL="342900" indent="-3429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Mondelez has integrated People Processes, which connects performance reviews and development planning, talent assessment, and succession planning (Mondelez International, 2024).</a:t>
            </a:r>
          </a:p>
          <a:p>
            <a:pPr marL="342900" indent="-3429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Continuous feedback systems supplement yearly and semi-annual performance reviews to facilitate continuous development and capacity building (UK Essays, n.d.).</a:t>
            </a:r>
          </a:p>
          <a:p>
            <a:pPr marL="342900" indent="-3429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Calibration sessions help in identifying high performers who are rewarded by way of merit based pay, promotion pathways and career advancement opportunities (</a:t>
            </a:r>
            <a:r>
              <a:rPr lang="en-GB" sz="2800" dirty="0" err="1">
                <a:latin typeface="Arial" panose="020B0604020202020204" pitchFamily="34" charset="0"/>
                <a:cs typeface="Arial" panose="020B0604020202020204" pitchFamily="34" charset="0"/>
              </a:rPr>
              <a:t>UKDiss</a:t>
            </a:r>
            <a:r>
              <a:rPr lang="en-GB" sz="2800" dirty="0">
                <a:latin typeface="Arial" panose="020B0604020202020204" pitchFamily="34" charset="0"/>
                <a:cs typeface="Arial" panose="020B0604020202020204" pitchFamily="34" charset="0"/>
              </a:rPr>
              <a:t>, n.d.).</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698"/>
            <a:ext cx="18288000" cy="5477640"/>
            <a:chOff x="0" y="0"/>
            <a:chExt cx="2482577" cy="743584"/>
          </a:xfrm>
        </p:grpSpPr>
        <p:sp>
          <p:nvSpPr>
            <p:cNvPr id="3" name="Freeform 3"/>
            <p:cNvSpPr/>
            <p:nvPr/>
          </p:nvSpPr>
          <p:spPr>
            <a:xfrm>
              <a:off x="0" y="0"/>
              <a:ext cx="2482577" cy="743584"/>
            </a:xfrm>
            <a:custGeom>
              <a:avLst/>
              <a:gdLst/>
              <a:ahLst/>
              <a:cxnLst/>
              <a:rect l="l" t="t" r="r" b="b"/>
              <a:pathLst>
                <a:path w="2482577" h="743584">
                  <a:moveTo>
                    <a:pt x="0" y="0"/>
                  </a:moveTo>
                  <a:lnTo>
                    <a:pt x="2482577" y="0"/>
                  </a:lnTo>
                  <a:lnTo>
                    <a:pt x="2482577" y="743584"/>
                  </a:lnTo>
                  <a:lnTo>
                    <a:pt x="0" y="743584"/>
                  </a:lnTo>
                  <a:close/>
                </a:path>
              </a:pathLst>
            </a:custGeom>
            <a:blipFill>
              <a:blip r:embed="rId2"/>
              <a:stretch>
                <a:fillRect t="-61219" b="-61219"/>
              </a:stretch>
            </a:blipFill>
          </p:spPr>
        </p:sp>
      </p:grpSp>
      <p:grpSp>
        <p:nvGrpSpPr>
          <p:cNvPr id="4" name="Group 4"/>
          <p:cNvGrpSpPr/>
          <p:nvPr/>
        </p:nvGrpSpPr>
        <p:grpSpPr>
          <a:xfrm>
            <a:off x="0" y="0"/>
            <a:ext cx="18288000" cy="5486338"/>
            <a:chOff x="0" y="0"/>
            <a:chExt cx="4816593" cy="1444962"/>
          </a:xfrm>
        </p:grpSpPr>
        <p:sp>
          <p:nvSpPr>
            <p:cNvPr id="5" name="Freeform 5"/>
            <p:cNvSpPr/>
            <p:nvPr/>
          </p:nvSpPr>
          <p:spPr>
            <a:xfrm>
              <a:off x="0" y="0"/>
              <a:ext cx="4816592" cy="1444962"/>
            </a:xfrm>
            <a:custGeom>
              <a:avLst/>
              <a:gdLst/>
              <a:ahLst/>
              <a:cxnLst/>
              <a:rect l="l" t="t" r="r" b="b"/>
              <a:pathLst>
                <a:path w="4816592" h="1444962">
                  <a:moveTo>
                    <a:pt x="0" y="0"/>
                  </a:moveTo>
                  <a:lnTo>
                    <a:pt x="4816592" y="0"/>
                  </a:lnTo>
                  <a:lnTo>
                    <a:pt x="4816592" y="1444962"/>
                  </a:lnTo>
                  <a:lnTo>
                    <a:pt x="0" y="1444962"/>
                  </a:lnTo>
                  <a:close/>
                </a:path>
              </a:pathLst>
            </a:custGeom>
            <a:gradFill rotWithShape="1">
              <a:gsLst>
                <a:gs pos="0">
                  <a:srgbClr val="FFFFFF">
                    <a:alpha val="62500"/>
                  </a:srgbClr>
                </a:gs>
                <a:gs pos="100000">
                  <a:srgbClr val="FFFFFF">
                    <a:alpha val="100000"/>
                  </a:srgbClr>
                </a:gs>
              </a:gsLst>
              <a:lin ang="5400000"/>
            </a:gradFill>
          </p:spPr>
        </p:sp>
        <p:sp>
          <p:nvSpPr>
            <p:cNvPr id="6" name="TextBox 6"/>
            <p:cNvSpPr txBox="1"/>
            <p:nvPr/>
          </p:nvSpPr>
          <p:spPr>
            <a:xfrm>
              <a:off x="0" y="28575"/>
              <a:ext cx="4816593" cy="1416387"/>
            </a:xfrm>
            <a:prstGeom prst="rect">
              <a:avLst/>
            </a:prstGeom>
          </p:spPr>
          <p:txBody>
            <a:bodyPr lIns="50800" tIns="50800" rIns="50800" bIns="50800" rtlCol="0" anchor="ctr"/>
            <a:lstStyle/>
            <a:p>
              <a:pPr algn="ctr">
                <a:lnSpc>
                  <a:spcPts val="2592"/>
                </a:lnSpc>
              </a:pPr>
              <a:endParaRPr/>
            </a:p>
          </p:txBody>
        </p:sp>
      </p:grpSp>
      <p:sp>
        <p:nvSpPr>
          <p:cNvPr id="8" name="Freeform 8"/>
          <p:cNvSpPr/>
          <p:nvPr/>
        </p:nvSpPr>
        <p:spPr>
          <a:xfrm>
            <a:off x="1878783" y="861115"/>
            <a:ext cx="1675845" cy="335169"/>
          </a:xfrm>
          <a:custGeom>
            <a:avLst/>
            <a:gdLst/>
            <a:ahLst/>
            <a:cxnLst/>
            <a:rect l="l" t="t" r="r" b="b"/>
            <a:pathLst>
              <a:path w="1675845" h="335169">
                <a:moveTo>
                  <a:pt x="0" y="0"/>
                </a:moveTo>
                <a:lnTo>
                  <a:pt x="1675845" y="0"/>
                </a:lnTo>
                <a:lnTo>
                  <a:pt x="1675845" y="335168"/>
                </a:lnTo>
                <a:lnTo>
                  <a:pt x="0" y="335168"/>
                </a:lnTo>
                <a:lnTo>
                  <a:pt x="0" y="0"/>
                </a:lnTo>
                <a:close/>
              </a:path>
            </a:pathLst>
          </a:custGeom>
          <a:blipFill>
            <a:blip r:embed="rId3">
              <a:extLst>
                <a:ext uri="{96DAC541-7B7A-43D3-8B79-37D633B846F1}">
                  <asvg:svgBlip xmlns:asvg="http://schemas.microsoft.com/office/drawing/2016/SVG/main" xmlns="" r:embed="rId6"/>
                </a:ext>
              </a:extLst>
            </a:blip>
            <a:stretch>
              <a:fillRect/>
            </a:stretch>
          </a:blipFill>
        </p:spPr>
      </p:sp>
      <p:grpSp>
        <p:nvGrpSpPr>
          <p:cNvPr id="9" name="Group 9"/>
          <p:cNvGrpSpPr/>
          <p:nvPr/>
        </p:nvGrpSpPr>
        <p:grpSpPr>
          <a:xfrm>
            <a:off x="1028700" y="791867"/>
            <a:ext cx="71800" cy="473666"/>
            <a:chOff x="0" y="0"/>
            <a:chExt cx="18910" cy="124752"/>
          </a:xfrm>
        </p:grpSpPr>
        <p:sp>
          <p:nvSpPr>
            <p:cNvPr id="10" name="Freeform 10"/>
            <p:cNvSpPr/>
            <p:nvPr/>
          </p:nvSpPr>
          <p:spPr>
            <a:xfrm>
              <a:off x="0" y="0"/>
              <a:ext cx="18910" cy="124752"/>
            </a:xfrm>
            <a:custGeom>
              <a:avLst/>
              <a:gdLst/>
              <a:ahLst/>
              <a:cxnLst/>
              <a:rect l="l" t="t" r="r" b="b"/>
              <a:pathLst>
                <a:path w="18910" h="124752">
                  <a:moveTo>
                    <a:pt x="0" y="0"/>
                  </a:moveTo>
                  <a:lnTo>
                    <a:pt x="18910" y="0"/>
                  </a:lnTo>
                  <a:lnTo>
                    <a:pt x="18910" y="124752"/>
                  </a:lnTo>
                  <a:lnTo>
                    <a:pt x="0" y="124752"/>
                  </a:lnTo>
                  <a:close/>
                </a:path>
              </a:pathLst>
            </a:custGeom>
            <a:solidFill>
              <a:srgbClr val="1A79EA"/>
            </a:solidFill>
          </p:spPr>
        </p:sp>
        <p:sp>
          <p:nvSpPr>
            <p:cNvPr id="11" name="TextBox 11"/>
            <p:cNvSpPr txBox="1"/>
            <p:nvPr/>
          </p:nvSpPr>
          <p:spPr>
            <a:xfrm>
              <a:off x="0" y="28575"/>
              <a:ext cx="18910" cy="96177"/>
            </a:xfrm>
            <a:prstGeom prst="rect">
              <a:avLst/>
            </a:prstGeom>
          </p:spPr>
          <p:txBody>
            <a:bodyPr lIns="50800" tIns="50800" rIns="50800" bIns="50800" rtlCol="0" anchor="ctr"/>
            <a:lstStyle/>
            <a:p>
              <a:pPr algn="ctr">
                <a:lnSpc>
                  <a:spcPts val="2592"/>
                </a:lnSpc>
              </a:pPr>
              <a:endParaRPr/>
            </a:p>
          </p:txBody>
        </p:sp>
      </p:grpSp>
      <p:grpSp>
        <p:nvGrpSpPr>
          <p:cNvPr id="12" name="Group 12"/>
          <p:cNvGrpSpPr/>
          <p:nvPr/>
        </p:nvGrpSpPr>
        <p:grpSpPr>
          <a:xfrm>
            <a:off x="8498360" y="4615999"/>
            <a:ext cx="1291280" cy="175076"/>
            <a:chOff x="0" y="0"/>
            <a:chExt cx="340090" cy="46110"/>
          </a:xfrm>
        </p:grpSpPr>
        <p:sp>
          <p:nvSpPr>
            <p:cNvPr id="13" name="Freeform 13"/>
            <p:cNvSpPr/>
            <p:nvPr/>
          </p:nvSpPr>
          <p:spPr>
            <a:xfrm>
              <a:off x="0" y="0"/>
              <a:ext cx="340090" cy="46110"/>
            </a:xfrm>
            <a:custGeom>
              <a:avLst/>
              <a:gdLst/>
              <a:ahLst/>
              <a:cxnLst/>
              <a:rect l="l" t="t" r="r" b="b"/>
              <a:pathLst>
                <a:path w="340090" h="46110">
                  <a:moveTo>
                    <a:pt x="0" y="0"/>
                  </a:moveTo>
                  <a:lnTo>
                    <a:pt x="340090" y="0"/>
                  </a:lnTo>
                  <a:lnTo>
                    <a:pt x="340090" y="46110"/>
                  </a:lnTo>
                  <a:lnTo>
                    <a:pt x="0" y="46110"/>
                  </a:lnTo>
                  <a:close/>
                </a:path>
              </a:pathLst>
            </a:custGeom>
            <a:solidFill>
              <a:srgbClr val="1A79EA"/>
            </a:solidFill>
          </p:spPr>
        </p:sp>
        <p:sp>
          <p:nvSpPr>
            <p:cNvPr id="14" name="TextBox 14"/>
            <p:cNvSpPr txBox="1"/>
            <p:nvPr/>
          </p:nvSpPr>
          <p:spPr>
            <a:xfrm>
              <a:off x="0" y="28575"/>
              <a:ext cx="340090" cy="17535"/>
            </a:xfrm>
            <a:prstGeom prst="rect">
              <a:avLst/>
            </a:prstGeom>
          </p:spPr>
          <p:txBody>
            <a:bodyPr lIns="50800" tIns="50800" rIns="50800" bIns="50800" rtlCol="0" anchor="ctr"/>
            <a:lstStyle/>
            <a:p>
              <a:pPr algn="ctr">
                <a:lnSpc>
                  <a:spcPts val="2592"/>
                </a:lnSpc>
              </a:pPr>
              <a:endParaRPr/>
            </a:p>
          </p:txBody>
        </p:sp>
      </p:grpSp>
      <p:sp>
        <p:nvSpPr>
          <p:cNvPr id="21" name="Freeform 21"/>
          <p:cNvSpPr/>
          <p:nvPr/>
        </p:nvSpPr>
        <p:spPr>
          <a:xfrm>
            <a:off x="9933587" y="5949311"/>
            <a:ext cx="862162" cy="942254"/>
          </a:xfrm>
          <a:custGeom>
            <a:avLst/>
            <a:gdLst/>
            <a:ahLst/>
            <a:cxnLst/>
            <a:rect l="l" t="t" r="r" b="b"/>
            <a:pathLst>
              <a:path w="862162" h="942254">
                <a:moveTo>
                  <a:pt x="0" y="0"/>
                </a:moveTo>
                <a:lnTo>
                  <a:pt x="862162" y="0"/>
                </a:lnTo>
                <a:lnTo>
                  <a:pt x="862162" y="942254"/>
                </a:lnTo>
                <a:lnTo>
                  <a:pt x="0" y="942254"/>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23" name="TextBox 23"/>
          <p:cNvSpPr txBox="1"/>
          <p:nvPr/>
        </p:nvSpPr>
        <p:spPr>
          <a:xfrm>
            <a:off x="1271524" y="851716"/>
            <a:ext cx="564418" cy="401592"/>
          </a:xfrm>
          <a:prstGeom prst="rect">
            <a:avLst/>
          </a:prstGeom>
        </p:spPr>
        <p:txBody>
          <a:bodyPr lIns="0" tIns="0" rIns="0" bIns="0" rtlCol="0" anchor="t">
            <a:spAutoFit/>
          </a:bodyPr>
          <a:lstStyle/>
          <a:p>
            <a:pPr algn="l">
              <a:lnSpc>
                <a:spcPts val="3186"/>
              </a:lnSpc>
            </a:pPr>
            <a:r>
              <a:rPr lang="en-US" sz="2978" b="1">
                <a:solidFill>
                  <a:srgbClr val="000000"/>
                </a:solidFill>
                <a:latin typeface="Dosis Bold"/>
                <a:ea typeface="Dosis Bold"/>
                <a:cs typeface="Dosis Bold"/>
                <a:sym typeface="Dosis Bold"/>
              </a:rPr>
              <a:t>05</a:t>
            </a:r>
          </a:p>
        </p:txBody>
      </p:sp>
      <p:sp>
        <p:nvSpPr>
          <p:cNvPr id="24" name="TextBox 24"/>
          <p:cNvSpPr txBox="1"/>
          <p:nvPr/>
        </p:nvSpPr>
        <p:spPr>
          <a:xfrm>
            <a:off x="1100500" y="2090284"/>
            <a:ext cx="16425500" cy="872034"/>
          </a:xfrm>
          <a:prstGeom prst="rect">
            <a:avLst/>
          </a:prstGeom>
        </p:spPr>
        <p:txBody>
          <a:bodyPr wrap="square" lIns="0" tIns="0" rIns="0" bIns="0" rtlCol="0" anchor="t">
            <a:spAutoFit/>
          </a:bodyPr>
          <a:lstStyle/>
          <a:p>
            <a:pPr algn="ctr">
              <a:lnSpc>
                <a:spcPts val="6780"/>
              </a:lnSpc>
            </a:pPr>
            <a:r>
              <a:rPr lang="en-GB" sz="3200" b="1" dirty="0">
                <a:solidFill>
                  <a:schemeClr val="accent6">
                    <a:lumMod val="75000"/>
                  </a:schemeClr>
                </a:solidFill>
                <a:latin typeface="Arial" panose="020B0604020202020204" pitchFamily="34" charset="0"/>
                <a:ea typeface="Poppins Bold"/>
                <a:cs typeface="Arial" panose="020B0604020202020204" pitchFamily="34" charset="0"/>
                <a:sym typeface="Poppins Bold"/>
              </a:rPr>
              <a:t>Managerial Responsibilities in Driving Effective Performance Outcomes at Cadbury</a:t>
            </a:r>
            <a:endParaRPr lang="en-US" sz="3200" b="1" dirty="0">
              <a:solidFill>
                <a:schemeClr val="accent6">
                  <a:lumMod val="75000"/>
                </a:schemeClr>
              </a:solidFill>
              <a:latin typeface="Arial" panose="020B0604020202020204" pitchFamily="34" charset="0"/>
              <a:ea typeface="Poppins Bold"/>
              <a:cs typeface="Arial" panose="020B0604020202020204" pitchFamily="34" charset="0"/>
              <a:sym typeface="Poppins Bold"/>
            </a:endParaRPr>
          </a:p>
        </p:txBody>
      </p:sp>
      <p:grpSp>
        <p:nvGrpSpPr>
          <p:cNvPr id="31" name="Group 9"/>
          <p:cNvGrpSpPr/>
          <p:nvPr/>
        </p:nvGrpSpPr>
        <p:grpSpPr>
          <a:xfrm>
            <a:off x="12263908" y="3015437"/>
            <a:ext cx="5871692" cy="6960737"/>
            <a:chOff x="0" y="0"/>
            <a:chExt cx="926913" cy="585547"/>
          </a:xfrm>
        </p:grpSpPr>
        <p:sp>
          <p:nvSpPr>
            <p:cNvPr id="32" name="Freeform 10"/>
            <p:cNvSpPr/>
            <p:nvPr/>
          </p:nvSpPr>
          <p:spPr>
            <a:xfrm>
              <a:off x="0" y="0"/>
              <a:ext cx="926913" cy="585547"/>
            </a:xfrm>
            <a:custGeom>
              <a:avLst/>
              <a:gdLst/>
              <a:ahLst/>
              <a:cxnLst/>
              <a:rect l="l" t="t" r="r" b="b"/>
              <a:pathLst>
                <a:path w="926913" h="585547">
                  <a:moveTo>
                    <a:pt x="0" y="0"/>
                  </a:moveTo>
                  <a:lnTo>
                    <a:pt x="926913" y="0"/>
                  </a:lnTo>
                  <a:lnTo>
                    <a:pt x="926913" y="585547"/>
                  </a:lnTo>
                  <a:lnTo>
                    <a:pt x="0" y="585547"/>
                  </a:lnTo>
                  <a:close/>
                </a:path>
              </a:pathLst>
            </a:custGeom>
            <a:blipFill>
              <a:blip r:embed="rId9"/>
              <a:stretch>
                <a:fillRect l="-15236" t="-21649"/>
              </a:stretch>
            </a:blipFill>
            <a:ln w="152400" cap="sq">
              <a:solidFill>
                <a:srgbClr val="FFFFFF"/>
              </a:solidFill>
              <a:prstDash val="solid"/>
              <a:miter/>
            </a:ln>
          </p:spPr>
          <p:txBody>
            <a:bodyPr/>
            <a:lstStyle/>
            <a:p>
              <a:endParaRPr lang="en-GB">
                <a:latin typeface="Arial" panose="020B0604020202020204" pitchFamily="34" charset="0"/>
                <a:cs typeface="Arial" panose="020B0604020202020204" pitchFamily="34" charset="0"/>
              </a:endParaRPr>
            </a:p>
          </p:txBody>
        </p:sp>
      </p:grpSp>
      <p:pic>
        <p:nvPicPr>
          <p:cNvPr id="33" name="Picture 2" descr="Amcor to support Cadbury Australias move to 50 recycled plastic across core  chocolate portfolio wrappers | Amcor">
            <a:extLst>
              <a:ext uri="{FF2B5EF4-FFF2-40B4-BE49-F238E27FC236}">
                <a16:creationId xmlns="" xmlns:a16="http://schemas.microsoft.com/office/drawing/2014/main" id="{02A4C597-B657-7E4E-7854-774870E96E9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462330" y="103869"/>
            <a:ext cx="4533267" cy="207459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 xmlns:a16="http://schemas.microsoft.com/office/drawing/2014/main" id="{AD6401E9-A5EE-DC1B-047E-6D2E1CCD32F1}"/>
              </a:ext>
            </a:extLst>
          </p:cNvPr>
          <p:cNvSpPr txBox="1"/>
          <p:nvPr/>
        </p:nvSpPr>
        <p:spPr>
          <a:xfrm>
            <a:off x="1147406" y="2958869"/>
            <a:ext cx="11116502" cy="7017306"/>
          </a:xfrm>
          <a:prstGeom prst="rect">
            <a:avLst/>
          </a:prstGeom>
          <a:solidFill>
            <a:schemeClr val="bg1">
              <a:lumMod val="95000"/>
            </a:schemeClr>
          </a:solidFill>
        </p:spPr>
        <p:txBody>
          <a:bodyPr wrap="square">
            <a:spAutoFit/>
          </a:bodyPr>
          <a:lstStyle/>
          <a:p>
            <a:pPr marL="342900" indent="-342900">
              <a:buFont typeface="Wingdings" panose="05000000000000000000" pitchFamily="2" charset="2"/>
              <a:buChar char="v"/>
            </a:pPr>
            <a:r>
              <a:rPr lang="en-GB" sz="3000" dirty="0">
                <a:latin typeface="Arial" panose="020B0604020202020204" pitchFamily="34" charset="0"/>
                <a:cs typeface="Arial" panose="020B0604020202020204" pitchFamily="34" charset="0"/>
              </a:rPr>
              <a:t>The involvement of line managers is at the centre of laying out the clear objectives in terms of performance since it is important to have alignment between the personal goals and the strategic priorities of Mondelez (Mondelez International, 2024).</a:t>
            </a:r>
          </a:p>
          <a:p>
            <a:pPr marL="342900" indent="-342900">
              <a:buFont typeface="Wingdings" panose="05000000000000000000" pitchFamily="2" charset="2"/>
              <a:buChar char="v"/>
            </a:pPr>
            <a:r>
              <a:rPr lang="en-GB" sz="3000" dirty="0">
                <a:latin typeface="Arial" panose="020B0604020202020204" pitchFamily="34" charset="0"/>
                <a:cs typeface="Arial" panose="020B0604020202020204" pitchFamily="34" charset="0"/>
              </a:rPr>
              <a:t>They are able to offer constant coaching and development feedback to employees which helps in enhancing their growth and development in capabilities (</a:t>
            </a:r>
            <a:r>
              <a:rPr lang="en-GB" sz="3000" dirty="0" err="1">
                <a:latin typeface="Arial" panose="020B0604020202020204" pitchFamily="34" charset="0"/>
                <a:cs typeface="Arial" panose="020B0604020202020204" pitchFamily="34" charset="0"/>
              </a:rPr>
              <a:t>Desklib</a:t>
            </a:r>
            <a:r>
              <a:rPr lang="en-GB" sz="3000" dirty="0">
                <a:latin typeface="Arial" panose="020B0604020202020204" pitchFamily="34" charset="0"/>
                <a:cs typeface="Arial" panose="020B0604020202020204" pitchFamily="34" charset="0"/>
              </a:rPr>
              <a:t>, n.d.).</a:t>
            </a:r>
          </a:p>
          <a:p>
            <a:pPr marL="342900" indent="-342900">
              <a:buFont typeface="Wingdings" panose="05000000000000000000" pitchFamily="2" charset="2"/>
              <a:buChar char="v"/>
            </a:pPr>
            <a:r>
              <a:rPr lang="en-GB" sz="3000" dirty="0">
                <a:latin typeface="Arial" panose="020B0604020202020204" pitchFamily="34" charset="0"/>
                <a:cs typeface="Arial" panose="020B0604020202020204" pitchFamily="34" charset="0"/>
              </a:rPr>
              <a:t>In his or her fair and evidence-based performance assessment, managers use Mondelez global People Process to provide uniformity among teams (Mondelez International, 2024).</a:t>
            </a:r>
          </a:p>
          <a:p>
            <a:pPr marL="342900" indent="-342900">
              <a:buFont typeface="Wingdings" panose="05000000000000000000" pitchFamily="2" charset="2"/>
              <a:buChar char="v"/>
            </a:pPr>
            <a:r>
              <a:rPr lang="en-GB" sz="3000" dirty="0">
                <a:latin typeface="Arial" panose="020B0604020202020204" pitchFamily="34" charset="0"/>
                <a:cs typeface="Arial" panose="020B0604020202020204" pitchFamily="34" charset="0"/>
              </a:rPr>
              <a:t>They also take part in talent calibration, where they recognise high-performing employees and assist in the plan to succession (</a:t>
            </a:r>
            <a:r>
              <a:rPr lang="en-GB" sz="3000" dirty="0" err="1">
                <a:latin typeface="Arial" panose="020B0604020202020204" pitchFamily="34" charset="0"/>
                <a:cs typeface="Arial" panose="020B0604020202020204" pitchFamily="34" charset="0"/>
              </a:rPr>
              <a:t>UKDiss</a:t>
            </a:r>
            <a:r>
              <a:rPr lang="en-GB" sz="3000" dirty="0">
                <a:latin typeface="Arial" panose="020B0604020202020204" pitchFamily="34" charset="0"/>
                <a:cs typeface="Arial" panose="020B0604020202020204" pitchFamily="34" charset="0"/>
              </a:rPr>
              <a:t>, n.d.).</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15583455" y="861116"/>
            <a:ext cx="1675845" cy="335169"/>
          </a:xfrm>
          <a:custGeom>
            <a:avLst/>
            <a:gdLst/>
            <a:ahLst/>
            <a:cxnLst/>
            <a:rect l="l" t="t" r="r" b="b"/>
            <a:pathLst>
              <a:path w="1675845" h="335169">
                <a:moveTo>
                  <a:pt x="0" y="0"/>
                </a:moveTo>
                <a:lnTo>
                  <a:pt x="1675845" y="0"/>
                </a:lnTo>
                <a:lnTo>
                  <a:pt x="1675845" y="335168"/>
                </a:lnTo>
                <a:lnTo>
                  <a:pt x="0" y="335168"/>
                </a:lnTo>
                <a:lnTo>
                  <a:pt x="0" y="0"/>
                </a:lnTo>
                <a:close/>
              </a:path>
            </a:pathLst>
          </a:custGeom>
          <a:blipFill>
            <a:blip r:embed="rId2">
              <a:extLst>
                <a:ext uri="{96DAC541-7B7A-43D3-8B79-37D633B846F1}">
                  <asvg:svgBlip xmlns:asvg="http://schemas.microsoft.com/office/drawing/2016/SVG/main" xmlns="" r:embed="rId5"/>
                </a:ext>
              </a:extLst>
            </a:blip>
            <a:stretch>
              <a:fillRect/>
            </a:stretch>
          </a:blipFill>
        </p:spPr>
      </p:sp>
      <p:grpSp>
        <p:nvGrpSpPr>
          <p:cNvPr id="4" name="Group 4"/>
          <p:cNvGrpSpPr/>
          <p:nvPr/>
        </p:nvGrpSpPr>
        <p:grpSpPr>
          <a:xfrm>
            <a:off x="1028700" y="791867"/>
            <a:ext cx="71800" cy="473666"/>
            <a:chOff x="0" y="0"/>
            <a:chExt cx="18910" cy="124752"/>
          </a:xfrm>
        </p:grpSpPr>
        <p:sp>
          <p:nvSpPr>
            <p:cNvPr id="5" name="Freeform 5"/>
            <p:cNvSpPr/>
            <p:nvPr/>
          </p:nvSpPr>
          <p:spPr>
            <a:xfrm>
              <a:off x="0" y="0"/>
              <a:ext cx="18910" cy="124752"/>
            </a:xfrm>
            <a:custGeom>
              <a:avLst/>
              <a:gdLst/>
              <a:ahLst/>
              <a:cxnLst/>
              <a:rect l="l" t="t" r="r" b="b"/>
              <a:pathLst>
                <a:path w="18910" h="124752">
                  <a:moveTo>
                    <a:pt x="0" y="0"/>
                  </a:moveTo>
                  <a:lnTo>
                    <a:pt x="18910" y="0"/>
                  </a:lnTo>
                  <a:lnTo>
                    <a:pt x="18910" y="124752"/>
                  </a:lnTo>
                  <a:lnTo>
                    <a:pt x="0" y="124752"/>
                  </a:lnTo>
                  <a:close/>
                </a:path>
              </a:pathLst>
            </a:custGeom>
            <a:solidFill>
              <a:srgbClr val="1A79EA"/>
            </a:solidFill>
          </p:spPr>
        </p:sp>
        <p:sp>
          <p:nvSpPr>
            <p:cNvPr id="6" name="TextBox 6"/>
            <p:cNvSpPr txBox="1"/>
            <p:nvPr/>
          </p:nvSpPr>
          <p:spPr>
            <a:xfrm>
              <a:off x="0" y="28575"/>
              <a:ext cx="18910" cy="96177"/>
            </a:xfrm>
            <a:prstGeom prst="rect">
              <a:avLst/>
            </a:prstGeom>
          </p:spPr>
          <p:txBody>
            <a:bodyPr lIns="50800" tIns="50800" rIns="50800" bIns="50800" rtlCol="0" anchor="ctr"/>
            <a:lstStyle/>
            <a:p>
              <a:pPr algn="ctr">
                <a:lnSpc>
                  <a:spcPts val="2592"/>
                </a:lnSpc>
              </a:pPr>
              <a:endParaRPr/>
            </a:p>
          </p:txBody>
        </p:sp>
      </p:grpSp>
      <p:grpSp>
        <p:nvGrpSpPr>
          <p:cNvPr id="7" name="Group 7"/>
          <p:cNvGrpSpPr/>
          <p:nvPr/>
        </p:nvGrpSpPr>
        <p:grpSpPr>
          <a:xfrm>
            <a:off x="9760841" y="2074697"/>
            <a:ext cx="7034936" cy="7056174"/>
            <a:chOff x="0" y="0"/>
            <a:chExt cx="775348" cy="777689"/>
          </a:xfrm>
        </p:grpSpPr>
        <p:sp>
          <p:nvSpPr>
            <p:cNvPr id="8" name="Freeform 8"/>
            <p:cNvSpPr/>
            <p:nvPr/>
          </p:nvSpPr>
          <p:spPr>
            <a:xfrm>
              <a:off x="0" y="0"/>
              <a:ext cx="775348" cy="777689"/>
            </a:xfrm>
            <a:custGeom>
              <a:avLst/>
              <a:gdLst/>
              <a:ahLst/>
              <a:cxnLst/>
              <a:rect l="l" t="t" r="r" b="b"/>
              <a:pathLst>
                <a:path w="775348" h="777689">
                  <a:moveTo>
                    <a:pt x="25311" y="0"/>
                  </a:moveTo>
                  <a:lnTo>
                    <a:pt x="750037" y="0"/>
                  </a:lnTo>
                  <a:cubicBezTo>
                    <a:pt x="764016" y="0"/>
                    <a:pt x="775348" y="11332"/>
                    <a:pt x="775348" y="25311"/>
                  </a:cubicBezTo>
                  <a:lnTo>
                    <a:pt x="775348" y="752378"/>
                  </a:lnTo>
                  <a:cubicBezTo>
                    <a:pt x="775348" y="766357"/>
                    <a:pt x="764016" y="777689"/>
                    <a:pt x="750037" y="777689"/>
                  </a:cubicBezTo>
                  <a:lnTo>
                    <a:pt x="25311" y="777689"/>
                  </a:lnTo>
                  <a:cubicBezTo>
                    <a:pt x="18598" y="777689"/>
                    <a:pt x="12160" y="775022"/>
                    <a:pt x="7414" y="770275"/>
                  </a:cubicBezTo>
                  <a:cubicBezTo>
                    <a:pt x="2667" y="765529"/>
                    <a:pt x="0" y="759091"/>
                    <a:pt x="0" y="752378"/>
                  </a:cubicBezTo>
                  <a:lnTo>
                    <a:pt x="0" y="25311"/>
                  </a:lnTo>
                  <a:cubicBezTo>
                    <a:pt x="0" y="11332"/>
                    <a:pt x="11332" y="0"/>
                    <a:pt x="25311" y="0"/>
                  </a:cubicBezTo>
                  <a:close/>
                </a:path>
              </a:pathLst>
            </a:custGeom>
            <a:blipFill>
              <a:blip r:embed="rId6"/>
              <a:stretch>
                <a:fillRect l="-25273" r="-25273"/>
              </a:stretch>
            </a:blipFill>
          </p:spPr>
        </p:sp>
      </p:grpSp>
      <p:grpSp>
        <p:nvGrpSpPr>
          <p:cNvPr id="9" name="Group 9"/>
          <p:cNvGrpSpPr/>
          <p:nvPr/>
        </p:nvGrpSpPr>
        <p:grpSpPr>
          <a:xfrm>
            <a:off x="8979141" y="5002000"/>
            <a:ext cx="1563400" cy="1563400"/>
            <a:chOff x="0" y="0"/>
            <a:chExt cx="2084533" cy="2084533"/>
          </a:xfrm>
        </p:grpSpPr>
        <p:grpSp>
          <p:nvGrpSpPr>
            <p:cNvPr id="10" name="Group 10"/>
            <p:cNvGrpSpPr/>
            <p:nvPr/>
          </p:nvGrpSpPr>
          <p:grpSpPr>
            <a:xfrm>
              <a:off x="0" y="0"/>
              <a:ext cx="2084533" cy="2084533"/>
              <a:chOff x="0" y="0"/>
              <a:chExt cx="369810" cy="369810"/>
            </a:xfrm>
          </p:grpSpPr>
          <p:sp>
            <p:nvSpPr>
              <p:cNvPr id="11" name="Freeform 11"/>
              <p:cNvSpPr/>
              <p:nvPr/>
            </p:nvSpPr>
            <p:spPr>
              <a:xfrm>
                <a:off x="0" y="0"/>
                <a:ext cx="369810" cy="369810"/>
              </a:xfrm>
              <a:custGeom>
                <a:avLst/>
                <a:gdLst/>
                <a:ahLst/>
                <a:cxnLst/>
                <a:rect l="l" t="t" r="r" b="b"/>
                <a:pathLst>
                  <a:path w="369810" h="369810">
                    <a:moveTo>
                      <a:pt x="99040" y="0"/>
                    </a:moveTo>
                    <a:lnTo>
                      <a:pt x="270770" y="0"/>
                    </a:lnTo>
                    <a:cubicBezTo>
                      <a:pt x="297037" y="0"/>
                      <a:pt x="322228" y="10434"/>
                      <a:pt x="340802" y="29008"/>
                    </a:cubicBezTo>
                    <a:cubicBezTo>
                      <a:pt x="359375" y="47582"/>
                      <a:pt x="369810" y="72773"/>
                      <a:pt x="369810" y="99040"/>
                    </a:cubicBezTo>
                    <a:lnTo>
                      <a:pt x="369810" y="270770"/>
                    </a:lnTo>
                    <a:cubicBezTo>
                      <a:pt x="369810" y="297037"/>
                      <a:pt x="359375" y="322228"/>
                      <a:pt x="340802" y="340802"/>
                    </a:cubicBezTo>
                    <a:cubicBezTo>
                      <a:pt x="322228" y="359375"/>
                      <a:pt x="297037" y="369810"/>
                      <a:pt x="270770" y="369810"/>
                    </a:cubicBezTo>
                    <a:lnTo>
                      <a:pt x="99040" y="369810"/>
                    </a:lnTo>
                    <a:cubicBezTo>
                      <a:pt x="72773" y="369810"/>
                      <a:pt x="47582" y="359375"/>
                      <a:pt x="29008" y="340802"/>
                    </a:cubicBezTo>
                    <a:cubicBezTo>
                      <a:pt x="10434" y="322228"/>
                      <a:pt x="0" y="297037"/>
                      <a:pt x="0" y="270770"/>
                    </a:cubicBezTo>
                    <a:lnTo>
                      <a:pt x="0" y="99040"/>
                    </a:lnTo>
                    <a:cubicBezTo>
                      <a:pt x="0" y="72773"/>
                      <a:pt x="10434" y="47582"/>
                      <a:pt x="29008" y="29008"/>
                    </a:cubicBezTo>
                    <a:cubicBezTo>
                      <a:pt x="47582" y="10434"/>
                      <a:pt x="72773" y="0"/>
                      <a:pt x="99040" y="0"/>
                    </a:cubicBezTo>
                    <a:close/>
                  </a:path>
                </a:pathLst>
              </a:custGeom>
              <a:solidFill>
                <a:srgbClr val="1A79EA"/>
              </a:solidFill>
            </p:spPr>
          </p:sp>
          <p:sp>
            <p:nvSpPr>
              <p:cNvPr id="12" name="TextBox 12"/>
              <p:cNvSpPr txBox="1"/>
              <p:nvPr/>
            </p:nvSpPr>
            <p:spPr>
              <a:xfrm>
                <a:off x="0" y="19050"/>
                <a:ext cx="369810" cy="350760"/>
              </a:xfrm>
              <a:prstGeom prst="rect">
                <a:avLst/>
              </a:prstGeom>
            </p:spPr>
            <p:txBody>
              <a:bodyPr lIns="50800" tIns="50800" rIns="50800" bIns="50800" rtlCol="0" anchor="ctr"/>
              <a:lstStyle/>
              <a:p>
                <a:pPr algn="ctr">
                  <a:lnSpc>
                    <a:spcPts val="2704"/>
                  </a:lnSpc>
                </a:pPr>
                <a:endParaRPr/>
              </a:p>
            </p:txBody>
          </p:sp>
        </p:grpSp>
        <p:sp>
          <p:nvSpPr>
            <p:cNvPr id="13" name="Freeform 13"/>
            <p:cNvSpPr/>
            <p:nvPr/>
          </p:nvSpPr>
          <p:spPr>
            <a:xfrm>
              <a:off x="368187" y="408632"/>
              <a:ext cx="1348158" cy="1267269"/>
            </a:xfrm>
            <a:custGeom>
              <a:avLst/>
              <a:gdLst/>
              <a:ahLst/>
              <a:cxnLst/>
              <a:rect l="l" t="t" r="r" b="b"/>
              <a:pathLst>
                <a:path w="1348158" h="1267269">
                  <a:moveTo>
                    <a:pt x="0" y="0"/>
                  </a:moveTo>
                  <a:lnTo>
                    <a:pt x="1348159" y="0"/>
                  </a:lnTo>
                  <a:lnTo>
                    <a:pt x="1348159" y="1267269"/>
                  </a:lnTo>
                  <a:lnTo>
                    <a:pt x="0" y="1267269"/>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grpSp>
      <p:sp>
        <p:nvSpPr>
          <p:cNvPr id="14" name="TextBox 14"/>
          <p:cNvSpPr txBox="1"/>
          <p:nvPr/>
        </p:nvSpPr>
        <p:spPr>
          <a:xfrm>
            <a:off x="1271524" y="851716"/>
            <a:ext cx="564418" cy="401592"/>
          </a:xfrm>
          <a:prstGeom prst="rect">
            <a:avLst/>
          </a:prstGeom>
        </p:spPr>
        <p:txBody>
          <a:bodyPr lIns="0" tIns="0" rIns="0" bIns="0" rtlCol="0" anchor="t">
            <a:spAutoFit/>
          </a:bodyPr>
          <a:lstStyle/>
          <a:p>
            <a:pPr algn="l">
              <a:lnSpc>
                <a:spcPts val="3186"/>
              </a:lnSpc>
            </a:pPr>
            <a:r>
              <a:rPr lang="en-US" sz="2978" b="1">
                <a:solidFill>
                  <a:srgbClr val="000000"/>
                </a:solidFill>
                <a:latin typeface="Dosis Bold"/>
                <a:ea typeface="Dosis Bold"/>
                <a:cs typeface="Dosis Bold"/>
                <a:sym typeface="Dosis Bold"/>
              </a:rPr>
              <a:t>06</a:t>
            </a:r>
          </a:p>
        </p:txBody>
      </p:sp>
      <p:sp>
        <p:nvSpPr>
          <p:cNvPr id="15" name="TextBox 15"/>
          <p:cNvSpPr txBox="1"/>
          <p:nvPr/>
        </p:nvSpPr>
        <p:spPr>
          <a:xfrm>
            <a:off x="1492223" y="1487057"/>
            <a:ext cx="6757467" cy="1619482"/>
          </a:xfrm>
          <a:prstGeom prst="rect">
            <a:avLst/>
          </a:prstGeom>
        </p:spPr>
        <p:txBody>
          <a:bodyPr lIns="0" tIns="0" rIns="0" bIns="0" rtlCol="0" anchor="t">
            <a:spAutoFit/>
          </a:bodyPr>
          <a:lstStyle/>
          <a:p>
            <a:pPr algn="ctr">
              <a:lnSpc>
                <a:spcPts val="6780"/>
              </a:lnSpc>
            </a:pPr>
            <a:r>
              <a:rPr lang="en-GB" sz="3200" b="1" dirty="0">
                <a:solidFill>
                  <a:schemeClr val="accent6">
                    <a:lumMod val="75000"/>
                  </a:schemeClr>
                </a:solidFill>
                <a:latin typeface="Arial" panose="020B0604020202020204" pitchFamily="34" charset="0"/>
                <a:ea typeface="Poppins Bold"/>
                <a:cs typeface="Arial" panose="020B0604020202020204" pitchFamily="34" charset="0"/>
                <a:sym typeface="Poppins Bold"/>
              </a:rPr>
              <a:t>Linking Individual Performance to Cadbury’s Organisational Strategy</a:t>
            </a:r>
            <a:endParaRPr lang="en-US" sz="3200" b="1" dirty="0">
              <a:solidFill>
                <a:schemeClr val="accent6">
                  <a:lumMod val="75000"/>
                </a:schemeClr>
              </a:solidFill>
              <a:latin typeface="Arial" panose="020B0604020202020204" pitchFamily="34" charset="0"/>
              <a:ea typeface="Poppins Bold"/>
              <a:cs typeface="Arial" panose="020B0604020202020204" pitchFamily="34" charset="0"/>
              <a:sym typeface="Poppins Bold"/>
            </a:endParaRPr>
          </a:p>
        </p:txBody>
      </p:sp>
      <p:sp>
        <p:nvSpPr>
          <p:cNvPr id="18" name="TextBox 17">
            <a:extLst>
              <a:ext uri="{FF2B5EF4-FFF2-40B4-BE49-F238E27FC236}">
                <a16:creationId xmlns="" xmlns:a16="http://schemas.microsoft.com/office/drawing/2014/main" id="{A9C379D6-C2F1-D559-0B50-B4FF8F5EDE53}"/>
              </a:ext>
            </a:extLst>
          </p:cNvPr>
          <p:cNvSpPr txBox="1"/>
          <p:nvPr/>
        </p:nvSpPr>
        <p:spPr>
          <a:xfrm>
            <a:off x="381000" y="3340288"/>
            <a:ext cx="8493148" cy="6555641"/>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marL="457200" indent="-457200" algn="just">
              <a:buFont typeface="Wingdings" panose="05000000000000000000" pitchFamily="2" charset="2"/>
              <a:buChar char="v"/>
            </a:pPr>
            <a:r>
              <a:rPr lang="en-GB" sz="2000" b="1" dirty="0">
                <a:latin typeface="Arial" panose="020B0604020202020204" pitchFamily="34" charset="0"/>
                <a:cs typeface="Arial" panose="020B0604020202020204" pitchFamily="34" charset="0"/>
              </a:rPr>
              <a:t>Goal Alignment:</a:t>
            </a:r>
            <a:r>
              <a:rPr lang="en-GB" sz="2000" dirty="0">
                <a:latin typeface="Arial" panose="020B0604020202020204" pitchFamily="34" charset="0"/>
                <a:cs typeface="Arial" panose="020B0604020202020204" pitchFamily="34" charset="0"/>
              </a:rPr>
              <a:t> Cadbury (Mondelez) has an objective-based goal-setting (MBO) to make sure that the individual KPIs positively contribute to the priorities of the business, which are its growth, productivity, and competitiveness in the market (Mondelez International, 2024).</a:t>
            </a:r>
          </a:p>
          <a:p>
            <a:pPr marL="457200" indent="-457200" algn="just">
              <a:buFont typeface="Wingdings" panose="05000000000000000000" pitchFamily="2" charset="2"/>
              <a:buChar char="v"/>
            </a:pPr>
            <a:r>
              <a:rPr lang="en-GB" sz="2000" b="1" dirty="0">
                <a:latin typeface="Arial" panose="020B0604020202020204" pitchFamily="34" charset="0"/>
                <a:cs typeface="Arial" panose="020B0604020202020204" pitchFamily="34" charset="0"/>
              </a:rPr>
              <a:t>Capability Development: </a:t>
            </a:r>
            <a:r>
              <a:rPr lang="en-GB" sz="2000" dirty="0">
                <a:latin typeface="Arial" panose="020B0604020202020204" pitchFamily="34" charset="0"/>
                <a:cs typeface="Arial" panose="020B0604020202020204" pitchFamily="34" charset="0"/>
              </a:rPr>
              <a:t>Performance appraisals are done with the focus on skills development and learning opportunities, which underpin the long-term talent strategy and succession planning at Mondelez (</a:t>
            </a:r>
            <a:r>
              <a:rPr lang="en-GB" sz="2000" dirty="0" err="1">
                <a:latin typeface="Arial" panose="020B0604020202020204" pitchFamily="34" charset="0"/>
                <a:cs typeface="Arial" panose="020B0604020202020204" pitchFamily="34" charset="0"/>
              </a:rPr>
              <a:t>Desklib</a:t>
            </a:r>
            <a:r>
              <a:rPr lang="en-GB" sz="2000" dirty="0">
                <a:latin typeface="Arial" panose="020B0604020202020204" pitchFamily="34" charset="0"/>
                <a:cs typeface="Arial" panose="020B0604020202020204" pitchFamily="34" charset="0"/>
              </a:rPr>
              <a:t>, n.d.).</a:t>
            </a:r>
          </a:p>
          <a:p>
            <a:pPr marL="457200" indent="-457200" algn="just">
              <a:buFont typeface="Wingdings" panose="05000000000000000000" pitchFamily="2" charset="2"/>
              <a:buChar char="v"/>
            </a:pPr>
            <a:r>
              <a:rPr lang="en-GB" sz="2000" b="1" dirty="0">
                <a:latin typeface="Arial" panose="020B0604020202020204" pitchFamily="34" charset="0"/>
                <a:cs typeface="Arial" panose="020B0604020202020204" pitchFamily="34" charset="0"/>
              </a:rPr>
              <a:t>Values &amp; Behavioural Alignment: </a:t>
            </a:r>
            <a:r>
              <a:rPr lang="en-GB" sz="2000" dirty="0">
                <a:latin typeface="Arial" panose="020B0604020202020204" pitchFamily="34" charset="0"/>
                <a:cs typeface="Arial" panose="020B0604020202020204" pitchFamily="34" charset="0"/>
              </a:rPr>
              <a:t>The employees are measured based on results and behavioural competencies associated with the culture and leadership requirements of Mondelez (Mondelez International, 2024).</a:t>
            </a:r>
          </a:p>
          <a:p>
            <a:pPr marL="457200" indent="-457200" algn="just">
              <a:buFont typeface="Wingdings" panose="05000000000000000000" pitchFamily="2" charset="2"/>
              <a:buChar char="v"/>
            </a:pPr>
            <a:r>
              <a:rPr lang="en-GB" sz="2000" b="1" dirty="0">
                <a:latin typeface="Arial" panose="020B0604020202020204" pitchFamily="34" charset="0"/>
                <a:cs typeface="Arial" panose="020B0604020202020204" pitchFamily="34" charset="0"/>
              </a:rPr>
              <a:t>Performance-Reward Connexion: </a:t>
            </a:r>
            <a:r>
              <a:rPr lang="en-GB" sz="2000" dirty="0">
                <a:latin typeface="Arial" panose="020B0604020202020204" pitchFamily="34" charset="0"/>
                <a:cs typeface="Arial" panose="020B0604020202020204" pitchFamily="34" charset="0"/>
              </a:rPr>
              <a:t>High performers are rewarded based on merit money and promotional opportunities, which strengthen organisational objectives and high-performance culture (UK Essays, n.d.).</a:t>
            </a:r>
          </a:p>
          <a:p>
            <a:pPr marL="457200" indent="-457200" algn="just">
              <a:buFont typeface="Wingdings" panose="05000000000000000000" pitchFamily="2" charset="2"/>
              <a:buChar char="v"/>
            </a:pPr>
            <a:r>
              <a:rPr lang="en-GB" sz="2000" b="1" dirty="0">
                <a:latin typeface="Arial" panose="020B0604020202020204" pitchFamily="34" charset="0"/>
                <a:cs typeface="Arial" panose="020B0604020202020204" pitchFamily="34" charset="0"/>
              </a:rPr>
              <a:t>Strategic Talent Pipeline: </a:t>
            </a:r>
            <a:r>
              <a:rPr lang="en-GB" sz="2000" dirty="0">
                <a:latin typeface="Arial" panose="020B0604020202020204" pitchFamily="34" charset="0"/>
                <a:cs typeface="Arial" panose="020B0604020202020204" pitchFamily="34" charset="0"/>
              </a:rPr>
              <a:t>Data on performance contributes to talent reviews and leaders development programmes, which will allow Cadbury to develop future leaders in accordance with the strategic requirements (</a:t>
            </a:r>
            <a:r>
              <a:rPr lang="en-GB" sz="2000" dirty="0" err="1">
                <a:latin typeface="Arial" panose="020B0604020202020204" pitchFamily="34" charset="0"/>
                <a:cs typeface="Arial" panose="020B0604020202020204" pitchFamily="34" charset="0"/>
              </a:rPr>
              <a:t>UKDiss</a:t>
            </a:r>
            <a:r>
              <a:rPr lang="en-GB" sz="2000" dirty="0">
                <a:latin typeface="Arial" panose="020B0604020202020204" pitchFamily="34" charset="0"/>
                <a:cs typeface="Arial" panose="020B0604020202020204" pitchFamily="34" charset="0"/>
              </a:rPr>
              <a:t>, n.d.).</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15583455" y="861116"/>
            <a:ext cx="1675845" cy="335169"/>
          </a:xfrm>
          <a:custGeom>
            <a:avLst/>
            <a:gdLst/>
            <a:ahLst/>
            <a:cxnLst/>
            <a:rect l="l" t="t" r="r" b="b"/>
            <a:pathLst>
              <a:path w="1675845" h="335169">
                <a:moveTo>
                  <a:pt x="0" y="0"/>
                </a:moveTo>
                <a:lnTo>
                  <a:pt x="1675845" y="0"/>
                </a:lnTo>
                <a:lnTo>
                  <a:pt x="1675845" y="335168"/>
                </a:lnTo>
                <a:lnTo>
                  <a:pt x="0" y="335168"/>
                </a:lnTo>
                <a:lnTo>
                  <a:pt x="0" y="0"/>
                </a:lnTo>
                <a:close/>
              </a:path>
            </a:pathLst>
          </a:custGeom>
          <a:blipFill>
            <a:blip r:embed="rId2">
              <a:extLst>
                <a:ext uri="{96DAC541-7B7A-43D3-8B79-37D633B846F1}">
                  <asvg:svgBlip xmlns:asvg="http://schemas.microsoft.com/office/drawing/2016/SVG/main" xmlns="" r:embed="rId5"/>
                </a:ext>
              </a:extLst>
            </a:blip>
            <a:stretch>
              <a:fillRect/>
            </a:stretch>
          </a:blipFill>
        </p:spPr>
      </p:sp>
      <p:grpSp>
        <p:nvGrpSpPr>
          <p:cNvPr id="4" name="Group 4"/>
          <p:cNvGrpSpPr/>
          <p:nvPr/>
        </p:nvGrpSpPr>
        <p:grpSpPr>
          <a:xfrm>
            <a:off x="1028700" y="791867"/>
            <a:ext cx="71800" cy="473666"/>
            <a:chOff x="0" y="0"/>
            <a:chExt cx="18910" cy="124752"/>
          </a:xfrm>
        </p:grpSpPr>
        <p:sp>
          <p:nvSpPr>
            <p:cNvPr id="5" name="Freeform 5"/>
            <p:cNvSpPr/>
            <p:nvPr/>
          </p:nvSpPr>
          <p:spPr>
            <a:xfrm>
              <a:off x="0" y="0"/>
              <a:ext cx="18910" cy="124752"/>
            </a:xfrm>
            <a:custGeom>
              <a:avLst/>
              <a:gdLst/>
              <a:ahLst/>
              <a:cxnLst/>
              <a:rect l="l" t="t" r="r" b="b"/>
              <a:pathLst>
                <a:path w="18910" h="124752">
                  <a:moveTo>
                    <a:pt x="0" y="0"/>
                  </a:moveTo>
                  <a:lnTo>
                    <a:pt x="18910" y="0"/>
                  </a:lnTo>
                  <a:lnTo>
                    <a:pt x="18910" y="124752"/>
                  </a:lnTo>
                  <a:lnTo>
                    <a:pt x="0" y="124752"/>
                  </a:lnTo>
                  <a:close/>
                </a:path>
              </a:pathLst>
            </a:custGeom>
            <a:solidFill>
              <a:srgbClr val="1A79EA"/>
            </a:solidFill>
          </p:spPr>
        </p:sp>
        <p:sp>
          <p:nvSpPr>
            <p:cNvPr id="6" name="TextBox 6"/>
            <p:cNvSpPr txBox="1"/>
            <p:nvPr/>
          </p:nvSpPr>
          <p:spPr>
            <a:xfrm>
              <a:off x="0" y="28575"/>
              <a:ext cx="18910" cy="96177"/>
            </a:xfrm>
            <a:prstGeom prst="rect">
              <a:avLst/>
            </a:prstGeom>
          </p:spPr>
          <p:txBody>
            <a:bodyPr lIns="50800" tIns="50800" rIns="50800" bIns="50800" rtlCol="0" anchor="ctr"/>
            <a:lstStyle/>
            <a:p>
              <a:pPr algn="ctr">
                <a:lnSpc>
                  <a:spcPts val="2592"/>
                </a:lnSpc>
              </a:pPr>
              <a:endParaRPr/>
            </a:p>
          </p:txBody>
        </p:sp>
      </p:grpSp>
      <p:grpSp>
        <p:nvGrpSpPr>
          <p:cNvPr id="10" name="Group 10"/>
          <p:cNvGrpSpPr/>
          <p:nvPr/>
        </p:nvGrpSpPr>
        <p:grpSpPr>
          <a:xfrm>
            <a:off x="9913037" y="2173527"/>
            <a:ext cx="1563400" cy="1563400"/>
            <a:chOff x="0" y="0"/>
            <a:chExt cx="369810" cy="369810"/>
          </a:xfrm>
        </p:grpSpPr>
        <p:sp>
          <p:nvSpPr>
            <p:cNvPr id="11" name="Freeform 11"/>
            <p:cNvSpPr/>
            <p:nvPr/>
          </p:nvSpPr>
          <p:spPr>
            <a:xfrm>
              <a:off x="0" y="0"/>
              <a:ext cx="369810" cy="369810"/>
            </a:xfrm>
            <a:custGeom>
              <a:avLst/>
              <a:gdLst/>
              <a:ahLst/>
              <a:cxnLst/>
              <a:rect l="l" t="t" r="r" b="b"/>
              <a:pathLst>
                <a:path w="369810" h="369810">
                  <a:moveTo>
                    <a:pt x="99040" y="0"/>
                  </a:moveTo>
                  <a:lnTo>
                    <a:pt x="270770" y="0"/>
                  </a:lnTo>
                  <a:cubicBezTo>
                    <a:pt x="297037" y="0"/>
                    <a:pt x="322228" y="10434"/>
                    <a:pt x="340802" y="29008"/>
                  </a:cubicBezTo>
                  <a:cubicBezTo>
                    <a:pt x="359375" y="47582"/>
                    <a:pt x="369810" y="72773"/>
                    <a:pt x="369810" y="99040"/>
                  </a:cubicBezTo>
                  <a:lnTo>
                    <a:pt x="369810" y="270770"/>
                  </a:lnTo>
                  <a:cubicBezTo>
                    <a:pt x="369810" y="297037"/>
                    <a:pt x="359375" y="322228"/>
                    <a:pt x="340802" y="340802"/>
                  </a:cubicBezTo>
                  <a:cubicBezTo>
                    <a:pt x="322228" y="359375"/>
                    <a:pt x="297037" y="369810"/>
                    <a:pt x="270770" y="369810"/>
                  </a:cubicBezTo>
                  <a:lnTo>
                    <a:pt x="99040" y="369810"/>
                  </a:lnTo>
                  <a:cubicBezTo>
                    <a:pt x="72773" y="369810"/>
                    <a:pt x="47582" y="359375"/>
                    <a:pt x="29008" y="340802"/>
                  </a:cubicBezTo>
                  <a:cubicBezTo>
                    <a:pt x="10434" y="322228"/>
                    <a:pt x="0" y="297037"/>
                    <a:pt x="0" y="270770"/>
                  </a:cubicBezTo>
                  <a:lnTo>
                    <a:pt x="0" y="99040"/>
                  </a:lnTo>
                  <a:cubicBezTo>
                    <a:pt x="0" y="72773"/>
                    <a:pt x="10434" y="47582"/>
                    <a:pt x="29008" y="29008"/>
                  </a:cubicBezTo>
                  <a:cubicBezTo>
                    <a:pt x="47582" y="10434"/>
                    <a:pt x="72773" y="0"/>
                    <a:pt x="99040" y="0"/>
                  </a:cubicBezTo>
                  <a:close/>
                </a:path>
              </a:pathLst>
            </a:custGeom>
            <a:solidFill>
              <a:srgbClr val="1A79EA"/>
            </a:solidFill>
          </p:spPr>
        </p:sp>
        <p:sp>
          <p:nvSpPr>
            <p:cNvPr id="12" name="TextBox 12"/>
            <p:cNvSpPr txBox="1"/>
            <p:nvPr/>
          </p:nvSpPr>
          <p:spPr>
            <a:xfrm>
              <a:off x="0" y="19050"/>
              <a:ext cx="369810" cy="350760"/>
            </a:xfrm>
            <a:prstGeom prst="rect">
              <a:avLst/>
            </a:prstGeom>
          </p:spPr>
          <p:txBody>
            <a:bodyPr lIns="50800" tIns="50800" rIns="50800" bIns="50800" rtlCol="0" anchor="ctr"/>
            <a:lstStyle/>
            <a:p>
              <a:pPr algn="ctr">
                <a:lnSpc>
                  <a:spcPts val="2704"/>
                </a:lnSpc>
              </a:pPr>
              <a:endParaRPr/>
            </a:p>
          </p:txBody>
        </p:sp>
      </p:grpSp>
      <p:grpSp>
        <p:nvGrpSpPr>
          <p:cNvPr id="13" name="Group 13"/>
          <p:cNvGrpSpPr/>
          <p:nvPr/>
        </p:nvGrpSpPr>
        <p:grpSpPr>
          <a:xfrm>
            <a:off x="9913037" y="5772469"/>
            <a:ext cx="1563400" cy="1563400"/>
            <a:chOff x="0" y="0"/>
            <a:chExt cx="369810" cy="369810"/>
          </a:xfrm>
        </p:grpSpPr>
        <p:sp>
          <p:nvSpPr>
            <p:cNvPr id="14" name="Freeform 14"/>
            <p:cNvSpPr/>
            <p:nvPr/>
          </p:nvSpPr>
          <p:spPr>
            <a:xfrm>
              <a:off x="0" y="0"/>
              <a:ext cx="369810" cy="369810"/>
            </a:xfrm>
            <a:custGeom>
              <a:avLst/>
              <a:gdLst/>
              <a:ahLst/>
              <a:cxnLst/>
              <a:rect l="l" t="t" r="r" b="b"/>
              <a:pathLst>
                <a:path w="369810" h="369810">
                  <a:moveTo>
                    <a:pt x="99040" y="0"/>
                  </a:moveTo>
                  <a:lnTo>
                    <a:pt x="270770" y="0"/>
                  </a:lnTo>
                  <a:cubicBezTo>
                    <a:pt x="297037" y="0"/>
                    <a:pt x="322228" y="10434"/>
                    <a:pt x="340802" y="29008"/>
                  </a:cubicBezTo>
                  <a:cubicBezTo>
                    <a:pt x="359375" y="47582"/>
                    <a:pt x="369810" y="72773"/>
                    <a:pt x="369810" y="99040"/>
                  </a:cubicBezTo>
                  <a:lnTo>
                    <a:pt x="369810" y="270770"/>
                  </a:lnTo>
                  <a:cubicBezTo>
                    <a:pt x="369810" y="297037"/>
                    <a:pt x="359375" y="322228"/>
                    <a:pt x="340802" y="340802"/>
                  </a:cubicBezTo>
                  <a:cubicBezTo>
                    <a:pt x="322228" y="359375"/>
                    <a:pt x="297037" y="369810"/>
                    <a:pt x="270770" y="369810"/>
                  </a:cubicBezTo>
                  <a:lnTo>
                    <a:pt x="99040" y="369810"/>
                  </a:lnTo>
                  <a:cubicBezTo>
                    <a:pt x="72773" y="369810"/>
                    <a:pt x="47582" y="359375"/>
                    <a:pt x="29008" y="340802"/>
                  </a:cubicBezTo>
                  <a:cubicBezTo>
                    <a:pt x="10434" y="322228"/>
                    <a:pt x="0" y="297037"/>
                    <a:pt x="0" y="270770"/>
                  </a:cubicBezTo>
                  <a:lnTo>
                    <a:pt x="0" y="99040"/>
                  </a:lnTo>
                  <a:cubicBezTo>
                    <a:pt x="0" y="72773"/>
                    <a:pt x="10434" y="47582"/>
                    <a:pt x="29008" y="29008"/>
                  </a:cubicBezTo>
                  <a:cubicBezTo>
                    <a:pt x="47582" y="10434"/>
                    <a:pt x="72773" y="0"/>
                    <a:pt x="99040" y="0"/>
                  </a:cubicBezTo>
                  <a:close/>
                </a:path>
              </a:pathLst>
            </a:custGeom>
            <a:solidFill>
              <a:srgbClr val="1A79EA"/>
            </a:solidFill>
          </p:spPr>
        </p:sp>
        <p:sp>
          <p:nvSpPr>
            <p:cNvPr id="15" name="TextBox 15"/>
            <p:cNvSpPr txBox="1"/>
            <p:nvPr/>
          </p:nvSpPr>
          <p:spPr>
            <a:xfrm>
              <a:off x="0" y="19050"/>
              <a:ext cx="369810" cy="350760"/>
            </a:xfrm>
            <a:prstGeom prst="rect">
              <a:avLst/>
            </a:prstGeom>
          </p:spPr>
          <p:txBody>
            <a:bodyPr lIns="50800" tIns="50800" rIns="50800" bIns="50800" rtlCol="0" anchor="ctr"/>
            <a:lstStyle/>
            <a:p>
              <a:pPr algn="ctr">
                <a:lnSpc>
                  <a:spcPts val="2704"/>
                </a:lnSpc>
              </a:pPr>
              <a:endParaRPr/>
            </a:p>
          </p:txBody>
        </p:sp>
      </p:grpSp>
      <p:grpSp>
        <p:nvGrpSpPr>
          <p:cNvPr id="16" name="Group 16"/>
          <p:cNvGrpSpPr/>
          <p:nvPr/>
        </p:nvGrpSpPr>
        <p:grpSpPr>
          <a:xfrm>
            <a:off x="9913037" y="3970945"/>
            <a:ext cx="1563400" cy="1563400"/>
            <a:chOff x="0" y="0"/>
            <a:chExt cx="369810" cy="369810"/>
          </a:xfrm>
        </p:grpSpPr>
        <p:sp>
          <p:nvSpPr>
            <p:cNvPr id="17" name="Freeform 17"/>
            <p:cNvSpPr/>
            <p:nvPr/>
          </p:nvSpPr>
          <p:spPr>
            <a:xfrm>
              <a:off x="0" y="0"/>
              <a:ext cx="369810" cy="369810"/>
            </a:xfrm>
            <a:custGeom>
              <a:avLst/>
              <a:gdLst/>
              <a:ahLst/>
              <a:cxnLst/>
              <a:rect l="l" t="t" r="r" b="b"/>
              <a:pathLst>
                <a:path w="369810" h="369810">
                  <a:moveTo>
                    <a:pt x="99040" y="0"/>
                  </a:moveTo>
                  <a:lnTo>
                    <a:pt x="270770" y="0"/>
                  </a:lnTo>
                  <a:cubicBezTo>
                    <a:pt x="297037" y="0"/>
                    <a:pt x="322228" y="10434"/>
                    <a:pt x="340802" y="29008"/>
                  </a:cubicBezTo>
                  <a:cubicBezTo>
                    <a:pt x="359375" y="47582"/>
                    <a:pt x="369810" y="72773"/>
                    <a:pt x="369810" y="99040"/>
                  </a:cubicBezTo>
                  <a:lnTo>
                    <a:pt x="369810" y="270770"/>
                  </a:lnTo>
                  <a:cubicBezTo>
                    <a:pt x="369810" y="297037"/>
                    <a:pt x="359375" y="322228"/>
                    <a:pt x="340802" y="340802"/>
                  </a:cubicBezTo>
                  <a:cubicBezTo>
                    <a:pt x="322228" y="359375"/>
                    <a:pt x="297037" y="369810"/>
                    <a:pt x="270770" y="369810"/>
                  </a:cubicBezTo>
                  <a:lnTo>
                    <a:pt x="99040" y="369810"/>
                  </a:lnTo>
                  <a:cubicBezTo>
                    <a:pt x="72773" y="369810"/>
                    <a:pt x="47582" y="359375"/>
                    <a:pt x="29008" y="340802"/>
                  </a:cubicBezTo>
                  <a:cubicBezTo>
                    <a:pt x="10434" y="322228"/>
                    <a:pt x="0" y="297037"/>
                    <a:pt x="0" y="270770"/>
                  </a:cubicBezTo>
                  <a:lnTo>
                    <a:pt x="0" y="99040"/>
                  </a:lnTo>
                  <a:cubicBezTo>
                    <a:pt x="0" y="72773"/>
                    <a:pt x="10434" y="47582"/>
                    <a:pt x="29008" y="29008"/>
                  </a:cubicBezTo>
                  <a:cubicBezTo>
                    <a:pt x="47582" y="10434"/>
                    <a:pt x="72773" y="0"/>
                    <a:pt x="99040" y="0"/>
                  </a:cubicBezTo>
                  <a:close/>
                </a:path>
              </a:pathLst>
            </a:custGeom>
            <a:solidFill>
              <a:srgbClr val="1A79EA"/>
            </a:solidFill>
          </p:spPr>
        </p:sp>
        <p:sp>
          <p:nvSpPr>
            <p:cNvPr id="18" name="TextBox 18"/>
            <p:cNvSpPr txBox="1"/>
            <p:nvPr/>
          </p:nvSpPr>
          <p:spPr>
            <a:xfrm>
              <a:off x="0" y="19050"/>
              <a:ext cx="369810" cy="350760"/>
            </a:xfrm>
            <a:prstGeom prst="rect">
              <a:avLst/>
            </a:prstGeom>
          </p:spPr>
          <p:txBody>
            <a:bodyPr lIns="50800" tIns="50800" rIns="50800" bIns="50800" rtlCol="0" anchor="ctr"/>
            <a:lstStyle/>
            <a:p>
              <a:pPr algn="ctr">
                <a:lnSpc>
                  <a:spcPts val="2704"/>
                </a:lnSpc>
              </a:pPr>
              <a:endParaRPr/>
            </a:p>
          </p:txBody>
        </p:sp>
      </p:grpSp>
      <p:grpSp>
        <p:nvGrpSpPr>
          <p:cNvPr id="19" name="Group 19"/>
          <p:cNvGrpSpPr/>
          <p:nvPr/>
        </p:nvGrpSpPr>
        <p:grpSpPr>
          <a:xfrm>
            <a:off x="9913037" y="7569887"/>
            <a:ext cx="1563400" cy="1563400"/>
            <a:chOff x="0" y="0"/>
            <a:chExt cx="369810" cy="369810"/>
          </a:xfrm>
        </p:grpSpPr>
        <p:sp>
          <p:nvSpPr>
            <p:cNvPr id="20" name="Freeform 20"/>
            <p:cNvSpPr/>
            <p:nvPr/>
          </p:nvSpPr>
          <p:spPr>
            <a:xfrm>
              <a:off x="0" y="0"/>
              <a:ext cx="369810" cy="369810"/>
            </a:xfrm>
            <a:custGeom>
              <a:avLst/>
              <a:gdLst/>
              <a:ahLst/>
              <a:cxnLst/>
              <a:rect l="l" t="t" r="r" b="b"/>
              <a:pathLst>
                <a:path w="369810" h="369810">
                  <a:moveTo>
                    <a:pt x="99040" y="0"/>
                  </a:moveTo>
                  <a:lnTo>
                    <a:pt x="270770" y="0"/>
                  </a:lnTo>
                  <a:cubicBezTo>
                    <a:pt x="297037" y="0"/>
                    <a:pt x="322228" y="10434"/>
                    <a:pt x="340802" y="29008"/>
                  </a:cubicBezTo>
                  <a:cubicBezTo>
                    <a:pt x="359375" y="47582"/>
                    <a:pt x="369810" y="72773"/>
                    <a:pt x="369810" y="99040"/>
                  </a:cubicBezTo>
                  <a:lnTo>
                    <a:pt x="369810" y="270770"/>
                  </a:lnTo>
                  <a:cubicBezTo>
                    <a:pt x="369810" y="297037"/>
                    <a:pt x="359375" y="322228"/>
                    <a:pt x="340802" y="340802"/>
                  </a:cubicBezTo>
                  <a:cubicBezTo>
                    <a:pt x="322228" y="359375"/>
                    <a:pt x="297037" y="369810"/>
                    <a:pt x="270770" y="369810"/>
                  </a:cubicBezTo>
                  <a:lnTo>
                    <a:pt x="99040" y="369810"/>
                  </a:lnTo>
                  <a:cubicBezTo>
                    <a:pt x="72773" y="369810"/>
                    <a:pt x="47582" y="359375"/>
                    <a:pt x="29008" y="340802"/>
                  </a:cubicBezTo>
                  <a:cubicBezTo>
                    <a:pt x="10434" y="322228"/>
                    <a:pt x="0" y="297037"/>
                    <a:pt x="0" y="270770"/>
                  </a:cubicBezTo>
                  <a:lnTo>
                    <a:pt x="0" y="99040"/>
                  </a:lnTo>
                  <a:cubicBezTo>
                    <a:pt x="0" y="72773"/>
                    <a:pt x="10434" y="47582"/>
                    <a:pt x="29008" y="29008"/>
                  </a:cubicBezTo>
                  <a:cubicBezTo>
                    <a:pt x="47582" y="10434"/>
                    <a:pt x="72773" y="0"/>
                    <a:pt x="99040" y="0"/>
                  </a:cubicBezTo>
                  <a:close/>
                </a:path>
              </a:pathLst>
            </a:custGeom>
            <a:solidFill>
              <a:srgbClr val="1A79EA"/>
            </a:solidFill>
          </p:spPr>
        </p:sp>
        <p:sp>
          <p:nvSpPr>
            <p:cNvPr id="21" name="TextBox 21"/>
            <p:cNvSpPr txBox="1"/>
            <p:nvPr/>
          </p:nvSpPr>
          <p:spPr>
            <a:xfrm>
              <a:off x="0" y="19050"/>
              <a:ext cx="369810" cy="350760"/>
            </a:xfrm>
            <a:prstGeom prst="rect">
              <a:avLst/>
            </a:prstGeom>
          </p:spPr>
          <p:txBody>
            <a:bodyPr lIns="50800" tIns="50800" rIns="50800" bIns="50800" rtlCol="0" anchor="ctr"/>
            <a:lstStyle/>
            <a:p>
              <a:pPr algn="ctr">
                <a:lnSpc>
                  <a:spcPts val="2704"/>
                </a:lnSpc>
              </a:pPr>
              <a:endParaRPr/>
            </a:p>
          </p:txBody>
        </p:sp>
      </p:grpSp>
      <p:sp>
        <p:nvSpPr>
          <p:cNvPr id="22" name="Freeform 22"/>
          <p:cNvSpPr/>
          <p:nvPr/>
        </p:nvSpPr>
        <p:spPr>
          <a:xfrm>
            <a:off x="10108247" y="2482369"/>
            <a:ext cx="1172980" cy="945715"/>
          </a:xfrm>
          <a:custGeom>
            <a:avLst/>
            <a:gdLst/>
            <a:ahLst/>
            <a:cxnLst/>
            <a:rect l="l" t="t" r="r" b="b"/>
            <a:pathLst>
              <a:path w="1172980" h="945715">
                <a:moveTo>
                  <a:pt x="0" y="0"/>
                </a:moveTo>
                <a:lnTo>
                  <a:pt x="1172980" y="0"/>
                </a:lnTo>
                <a:lnTo>
                  <a:pt x="1172980" y="945715"/>
                </a:lnTo>
                <a:lnTo>
                  <a:pt x="0" y="945715"/>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23" name="Freeform 23"/>
          <p:cNvSpPr/>
          <p:nvPr/>
        </p:nvSpPr>
        <p:spPr>
          <a:xfrm>
            <a:off x="10274480" y="4236991"/>
            <a:ext cx="840515" cy="1031306"/>
          </a:xfrm>
          <a:custGeom>
            <a:avLst/>
            <a:gdLst/>
            <a:ahLst/>
            <a:cxnLst/>
            <a:rect l="l" t="t" r="r" b="b"/>
            <a:pathLst>
              <a:path w="840515" h="1031306">
                <a:moveTo>
                  <a:pt x="0" y="0"/>
                </a:moveTo>
                <a:lnTo>
                  <a:pt x="840514" y="0"/>
                </a:lnTo>
                <a:lnTo>
                  <a:pt x="840514" y="1031307"/>
                </a:lnTo>
                <a:lnTo>
                  <a:pt x="0" y="1031307"/>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24" name="Freeform 24"/>
          <p:cNvSpPr/>
          <p:nvPr/>
        </p:nvSpPr>
        <p:spPr>
          <a:xfrm>
            <a:off x="10200241" y="6023167"/>
            <a:ext cx="988992" cy="1062005"/>
          </a:xfrm>
          <a:custGeom>
            <a:avLst/>
            <a:gdLst/>
            <a:ahLst/>
            <a:cxnLst/>
            <a:rect l="l" t="t" r="r" b="b"/>
            <a:pathLst>
              <a:path w="988992" h="1062005">
                <a:moveTo>
                  <a:pt x="0" y="0"/>
                </a:moveTo>
                <a:lnTo>
                  <a:pt x="988992" y="0"/>
                </a:lnTo>
                <a:lnTo>
                  <a:pt x="988992" y="1062004"/>
                </a:lnTo>
                <a:lnTo>
                  <a:pt x="0" y="1062004"/>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25" name="Freeform 25"/>
          <p:cNvSpPr/>
          <p:nvPr/>
        </p:nvSpPr>
        <p:spPr>
          <a:xfrm>
            <a:off x="10200241" y="7843760"/>
            <a:ext cx="988992" cy="1015653"/>
          </a:xfrm>
          <a:custGeom>
            <a:avLst/>
            <a:gdLst/>
            <a:ahLst/>
            <a:cxnLst/>
            <a:rect l="l" t="t" r="r" b="b"/>
            <a:pathLst>
              <a:path w="988992" h="1015653">
                <a:moveTo>
                  <a:pt x="0" y="0"/>
                </a:moveTo>
                <a:lnTo>
                  <a:pt x="988992" y="0"/>
                </a:lnTo>
                <a:lnTo>
                  <a:pt x="988992" y="1015653"/>
                </a:lnTo>
                <a:lnTo>
                  <a:pt x="0" y="1015653"/>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26" name="TextBox 26"/>
          <p:cNvSpPr txBox="1"/>
          <p:nvPr/>
        </p:nvSpPr>
        <p:spPr>
          <a:xfrm>
            <a:off x="1271524" y="851716"/>
            <a:ext cx="564418" cy="401592"/>
          </a:xfrm>
          <a:prstGeom prst="rect">
            <a:avLst/>
          </a:prstGeom>
        </p:spPr>
        <p:txBody>
          <a:bodyPr lIns="0" tIns="0" rIns="0" bIns="0" rtlCol="0" anchor="t">
            <a:spAutoFit/>
          </a:bodyPr>
          <a:lstStyle/>
          <a:p>
            <a:pPr algn="l">
              <a:lnSpc>
                <a:spcPts val="3186"/>
              </a:lnSpc>
            </a:pPr>
            <a:r>
              <a:rPr lang="en-US" sz="2978" b="1">
                <a:solidFill>
                  <a:srgbClr val="000000"/>
                </a:solidFill>
                <a:latin typeface="Dosis Bold"/>
                <a:ea typeface="Dosis Bold"/>
                <a:cs typeface="Dosis Bold"/>
                <a:sym typeface="Dosis Bold"/>
              </a:rPr>
              <a:t>07</a:t>
            </a:r>
          </a:p>
        </p:txBody>
      </p:sp>
      <p:sp>
        <p:nvSpPr>
          <p:cNvPr id="27" name="TextBox 27"/>
          <p:cNvSpPr txBox="1"/>
          <p:nvPr/>
        </p:nvSpPr>
        <p:spPr>
          <a:xfrm>
            <a:off x="762000" y="2064480"/>
            <a:ext cx="8408446" cy="2462213"/>
          </a:xfrm>
          <a:prstGeom prst="rect">
            <a:avLst/>
          </a:prstGeom>
        </p:spPr>
        <p:txBody>
          <a:bodyPr wrap="square" lIns="0" tIns="0" rIns="0" bIns="0" rtlCol="0" anchor="t">
            <a:spAutoFit/>
          </a:bodyPr>
          <a:lstStyle/>
          <a:p>
            <a:pPr algn="ctr">
              <a:lnSpc>
                <a:spcPct val="200000"/>
              </a:lnSpc>
            </a:pPr>
            <a:r>
              <a:rPr lang="en-GB" sz="4000" b="1" dirty="0">
                <a:solidFill>
                  <a:schemeClr val="accent6">
                    <a:lumMod val="75000"/>
                  </a:schemeClr>
                </a:solidFill>
                <a:latin typeface="Arial" panose="020B0604020202020204" pitchFamily="34" charset="0"/>
                <a:cs typeface="Arial" panose="020B0604020202020204" pitchFamily="34" charset="0"/>
              </a:rPr>
              <a:t>Major Performance Management Issues Facing a Global Workforce</a:t>
            </a:r>
            <a:endParaRPr lang="en-US" sz="4000" b="1" dirty="0">
              <a:solidFill>
                <a:schemeClr val="accent6">
                  <a:lumMod val="75000"/>
                </a:schemeClr>
              </a:solidFill>
              <a:latin typeface="Arial" panose="020B0604020202020204" pitchFamily="34" charset="0"/>
              <a:ea typeface="Poppins Bold"/>
              <a:cs typeface="Arial" panose="020B0604020202020204" pitchFamily="34" charset="0"/>
              <a:sym typeface="Poppins Bold"/>
            </a:endParaRPr>
          </a:p>
        </p:txBody>
      </p:sp>
      <p:sp>
        <p:nvSpPr>
          <p:cNvPr id="29" name="TextBox 29"/>
          <p:cNvSpPr txBox="1"/>
          <p:nvPr/>
        </p:nvSpPr>
        <p:spPr>
          <a:xfrm>
            <a:off x="11880824" y="2669388"/>
            <a:ext cx="6189462" cy="897682"/>
          </a:xfrm>
          <a:prstGeom prst="rect">
            <a:avLst/>
          </a:prstGeom>
        </p:spPr>
        <p:txBody>
          <a:bodyPr wrap="square" lIns="0" tIns="0" rIns="0" bIns="0" rtlCol="0" anchor="t">
            <a:spAutoFit/>
          </a:bodyPr>
          <a:lstStyle/>
          <a:p>
            <a:pPr>
              <a:lnSpc>
                <a:spcPts val="3475"/>
              </a:lnSpc>
            </a:pPr>
            <a:r>
              <a:rPr lang="en-GB" b="1" dirty="0">
                <a:latin typeface="Arial" panose="020B0604020202020204" pitchFamily="34" charset="0"/>
                <a:ea typeface="Poppins"/>
                <a:cs typeface="Arial" panose="020B0604020202020204" pitchFamily="34" charset="0"/>
                <a:sym typeface="Poppins"/>
              </a:rPr>
              <a:t>Global teams tend to rate performance differently which causes rating bias and inconsistency across regions.</a:t>
            </a:r>
            <a:endParaRPr lang="en-US" b="1" dirty="0">
              <a:latin typeface="Arial" panose="020B0604020202020204" pitchFamily="34" charset="0"/>
              <a:ea typeface="Poppins"/>
              <a:cs typeface="Arial" panose="020B0604020202020204" pitchFamily="34" charset="0"/>
              <a:sym typeface="Poppins"/>
            </a:endParaRPr>
          </a:p>
        </p:txBody>
      </p:sp>
      <p:sp>
        <p:nvSpPr>
          <p:cNvPr id="30" name="TextBox 30"/>
          <p:cNvSpPr txBox="1"/>
          <p:nvPr/>
        </p:nvSpPr>
        <p:spPr>
          <a:xfrm>
            <a:off x="11869938" y="6422485"/>
            <a:ext cx="5503662" cy="738664"/>
          </a:xfrm>
          <a:prstGeom prst="rect">
            <a:avLst/>
          </a:prstGeom>
        </p:spPr>
        <p:txBody>
          <a:bodyPr wrap="square" lIns="0" tIns="0" rIns="0" bIns="0" rtlCol="0" anchor="t">
            <a:spAutoFit/>
          </a:bodyPr>
          <a:lstStyle/>
          <a:p>
            <a:pPr algn="just"/>
            <a:r>
              <a:rPr lang="en-GB" sz="1600" b="1" dirty="0">
                <a:latin typeface="Arial" panose="020B0604020202020204" pitchFamily="34" charset="0"/>
                <a:ea typeface="Poppins"/>
                <a:cs typeface="Arial" panose="020B0604020202020204" pitchFamily="34" charset="0"/>
                <a:sym typeface="Poppins"/>
              </a:rPr>
              <a:t>Remote and cross-border working teams have lower levels of expectation, developmental feedback, and congruence of goals.</a:t>
            </a:r>
            <a:endParaRPr lang="en-US" sz="1600" b="1" dirty="0">
              <a:latin typeface="Arial" panose="020B0604020202020204" pitchFamily="34" charset="0"/>
              <a:ea typeface="Poppins"/>
              <a:cs typeface="Arial" panose="020B0604020202020204" pitchFamily="34" charset="0"/>
              <a:sym typeface="Poppins"/>
            </a:endParaRPr>
          </a:p>
        </p:txBody>
      </p:sp>
      <p:sp>
        <p:nvSpPr>
          <p:cNvPr id="31" name="TextBox 31"/>
          <p:cNvSpPr txBox="1"/>
          <p:nvPr/>
        </p:nvSpPr>
        <p:spPr>
          <a:xfrm>
            <a:off x="11638990" y="2248466"/>
            <a:ext cx="4045902" cy="448841"/>
          </a:xfrm>
          <a:prstGeom prst="rect">
            <a:avLst/>
          </a:prstGeom>
        </p:spPr>
        <p:txBody>
          <a:bodyPr lIns="0" tIns="0" rIns="0" bIns="0" rtlCol="0" anchor="t">
            <a:spAutoFit/>
          </a:bodyPr>
          <a:lstStyle/>
          <a:p>
            <a:pPr algn="ctr">
              <a:lnSpc>
                <a:spcPts val="3458"/>
              </a:lnSpc>
            </a:pPr>
            <a:r>
              <a:rPr lang="en-US" sz="2000" b="1" dirty="0">
                <a:solidFill>
                  <a:srgbClr val="1800AD"/>
                </a:solidFill>
                <a:latin typeface="Arial" panose="020B0604020202020204" pitchFamily="34" charset="0"/>
                <a:ea typeface="Poppins Bold"/>
                <a:cs typeface="Arial" panose="020B0604020202020204" pitchFamily="34" charset="0"/>
                <a:sym typeface="Poppins Bold"/>
              </a:rPr>
              <a:t>Unstable Performance Rating</a:t>
            </a:r>
          </a:p>
        </p:txBody>
      </p:sp>
      <p:sp>
        <p:nvSpPr>
          <p:cNvPr id="32" name="TextBox 32"/>
          <p:cNvSpPr txBox="1"/>
          <p:nvPr/>
        </p:nvSpPr>
        <p:spPr>
          <a:xfrm>
            <a:off x="11869938" y="5921567"/>
            <a:ext cx="5092116" cy="448841"/>
          </a:xfrm>
          <a:prstGeom prst="rect">
            <a:avLst/>
          </a:prstGeom>
        </p:spPr>
        <p:txBody>
          <a:bodyPr wrap="square" lIns="0" tIns="0" rIns="0" bIns="0" rtlCol="0" anchor="t">
            <a:spAutoFit/>
          </a:bodyPr>
          <a:lstStyle/>
          <a:p>
            <a:pPr>
              <a:lnSpc>
                <a:spcPts val="3458"/>
              </a:lnSpc>
            </a:pPr>
            <a:r>
              <a:rPr lang="en-US" sz="2800" b="1" dirty="0">
                <a:solidFill>
                  <a:srgbClr val="1800AD"/>
                </a:solidFill>
                <a:latin typeface="Arial" panose="020B0604020202020204" pitchFamily="34" charset="0"/>
                <a:ea typeface="Poppins Bold"/>
                <a:cs typeface="Arial" panose="020B0604020202020204" pitchFamily="34" charset="0"/>
                <a:sym typeface="Poppins Bold"/>
              </a:rPr>
              <a:t>Communication Gaps</a:t>
            </a:r>
          </a:p>
        </p:txBody>
      </p:sp>
      <p:sp>
        <p:nvSpPr>
          <p:cNvPr id="33" name="TextBox 33"/>
          <p:cNvSpPr txBox="1"/>
          <p:nvPr/>
        </p:nvSpPr>
        <p:spPr>
          <a:xfrm>
            <a:off x="11869938" y="4620960"/>
            <a:ext cx="5808462" cy="832151"/>
          </a:xfrm>
          <a:prstGeom prst="rect">
            <a:avLst/>
          </a:prstGeom>
        </p:spPr>
        <p:txBody>
          <a:bodyPr wrap="square" lIns="0" tIns="0" rIns="0" bIns="0" rtlCol="0" anchor="t">
            <a:spAutoFit/>
          </a:bodyPr>
          <a:lstStyle/>
          <a:p>
            <a:pPr>
              <a:lnSpc>
                <a:spcPts val="3475"/>
              </a:lnSpc>
            </a:pPr>
            <a:r>
              <a:rPr lang="en-GB" sz="1600" b="1" dirty="0">
                <a:latin typeface="Arial" panose="020B0604020202020204" pitchFamily="34" charset="0"/>
                <a:ea typeface="Poppins"/>
                <a:cs typeface="Arial" panose="020B0604020202020204" pitchFamily="34" charset="0"/>
                <a:sym typeface="Poppins"/>
              </a:rPr>
              <a:t>The different cultural norms affect feedback styles, goal, and perceptions towards fairness in performance reviews.</a:t>
            </a:r>
            <a:endParaRPr lang="en-US" sz="1600" b="1" dirty="0">
              <a:latin typeface="Arial" panose="020B0604020202020204" pitchFamily="34" charset="0"/>
              <a:ea typeface="Poppins"/>
              <a:cs typeface="Arial" panose="020B0604020202020204" pitchFamily="34" charset="0"/>
              <a:sym typeface="Poppins"/>
            </a:endParaRPr>
          </a:p>
        </p:txBody>
      </p:sp>
      <p:sp>
        <p:nvSpPr>
          <p:cNvPr id="34" name="TextBox 34"/>
          <p:cNvSpPr txBox="1"/>
          <p:nvPr/>
        </p:nvSpPr>
        <p:spPr>
          <a:xfrm>
            <a:off x="11869938" y="8219902"/>
            <a:ext cx="5808462" cy="738664"/>
          </a:xfrm>
          <a:prstGeom prst="rect">
            <a:avLst/>
          </a:prstGeom>
        </p:spPr>
        <p:txBody>
          <a:bodyPr wrap="square" lIns="0" tIns="0" rIns="0" bIns="0" rtlCol="0" anchor="t">
            <a:spAutoFit/>
          </a:bodyPr>
          <a:lstStyle/>
          <a:p>
            <a:pPr algn="just"/>
            <a:r>
              <a:rPr lang="en-GB" sz="1600" b="1" dirty="0">
                <a:latin typeface="Arial" panose="020B0604020202020204" pitchFamily="34" charset="0"/>
                <a:ea typeface="Poppins"/>
                <a:cs typeface="Arial" panose="020B0604020202020204" pitchFamily="34" charset="0"/>
                <a:sym typeface="Poppins"/>
              </a:rPr>
              <a:t>When introducing global digital performance systems, it is necessary to coordinate data, systems and user acceptance in various markets.</a:t>
            </a:r>
            <a:endParaRPr lang="en-US" sz="1600" b="1" dirty="0">
              <a:latin typeface="Arial" panose="020B0604020202020204" pitchFamily="34" charset="0"/>
              <a:ea typeface="Poppins"/>
              <a:cs typeface="Arial" panose="020B0604020202020204" pitchFamily="34" charset="0"/>
              <a:sym typeface="Poppins"/>
            </a:endParaRPr>
          </a:p>
        </p:txBody>
      </p:sp>
      <p:sp>
        <p:nvSpPr>
          <p:cNvPr id="35" name="TextBox 35"/>
          <p:cNvSpPr txBox="1"/>
          <p:nvPr/>
        </p:nvSpPr>
        <p:spPr>
          <a:xfrm>
            <a:off x="11869938" y="4120043"/>
            <a:ext cx="3979662" cy="406650"/>
          </a:xfrm>
          <a:prstGeom prst="rect">
            <a:avLst/>
          </a:prstGeom>
        </p:spPr>
        <p:txBody>
          <a:bodyPr wrap="square" lIns="0" tIns="0" rIns="0" bIns="0" rtlCol="0" anchor="t">
            <a:spAutoFit/>
          </a:bodyPr>
          <a:lstStyle/>
          <a:p>
            <a:pPr>
              <a:lnSpc>
                <a:spcPts val="3458"/>
              </a:lnSpc>
            </a:pPr>
            <a:r>
              <a:rPr lang="en-GB" sz="2400" b="1" dirty="0">
                <a:solidFill>
                  <a:srgbClr val="1800AD"/>
                </a:solidFill>
                <a:latin typeface="Arial" panose="020B0604020202020204" pitchFamily="34" charset="0"/>
                <a:ea typeface="Poppins Bold"/>
                <a:cs typeface="Arial" panose="020B0604020202020204" pitchFamily="34" charset="0"/>
                <a:sym typeface="Poppins Bold"/>
              </a:rPr>
              <a:t>Cultural Differences</a:t>
            </a:r>
            <a:endParaRPr lang="en-US" sz="2400" b="1" dirty="0">
              <a:solidFill>
                <a:srgbClr val="1800AD"/>
              </a:solidFill>
              <a:latin typeface="Arial" panose="020B0604020202020204" pitchFamily="34" charset="0"/>
              <a:ea typeface="Poppins Bold"/>
              <a:cs typeface="Arial" panose="020B0604020202020204" pitchFamily="34" charset="0"/>
              <a:sym typeface="Poppins Bold"/>
            </a:endParaRPr>
          </a:p>
        </p:txBody>
      </p:sp>
      <p:sp>
        <p:nvSpPr>
          <p:cNvPr id="36" name="TextBox 36"/>
          <p:cNvSpPr txBox="1"/>
          <p:nvPr/>
        </p:nvSpPr>
        <p:spPr>
          <a:xfrm>
            <a:off x="11869938" y="7718985"/>
            <a:ext cx="4284462" cy="448841"/>
          </a:xfrm>
          <a:prstGeom prst="rect">
            <a:avLst/>
          </a:prstGeom>
        </p:spPr>
        <p:txBody>
          <a:bodyPr wrap="square" lIns="0" tIns="0" rIns="0" bIns="0" rtlCol="0" anchor="t">
            <a:spAutoFit/>
          </a:bodyPr>
          <a:lstStyle/>
          <a:p>
            <a:pPr>
              <a:lnSpc>
                <a:spcPts val="3458"/>
              </a:lnSpc>
            </a:pPr>
            <a:r>
              <a:rPr lang="en-US" b="1" dirty="0">
                <a:solidFill>
                  <a:srgbClr val="1800AD"/>
                </a:solidFill>
                <a:latin typeface="Arial" panose="020B0604020202020204" pitchFamily="34" charset="0"/>
                <a:ea typeface="Poppins Bold"/>
                <a:cs typeface="Arial" panose="020B0604020202020204" pitchFamily="34" charset="0"/>
                <a:sym typeface="Poppins Bold"/>
              </a:rPr>
              <a:t>Technology Integration Problems</a:t>
            </a:r>
          </a:p>
        </p:txBody>
      </p:sp>
      <p:pic>
        <p:nvPicPr>
          <p:cNvPr id="38" name="Picture 37"/>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654877" y="4526693"/>
            <a:ext cx="6696966" cy="4736708"/>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15583455" y="861116"/>
            <a:ext cx="1675845" cy="335169"/>
          </a:xfrm>
          <a:custGeom>
            <a:avLst/>
            <a:gdLst/>
            <a:ahLst/>
            <a:cxnLst/>
            <a:rect l="l" t="t" r="r" b="b"/>
            <a:pathLst>
              <a:path w="1675845" h="335169">
                <a:moveTo>
                  <a:pt x="0" y="0"/>
                </a:moveTo>
                <a:lnTo>
                  <a:pt x="1675845" y="0"/>
                </a:lnTo>
                <a:lnTo>
                  <a:pt x="1675845" y="335168"/>
                </a:lnTo>
                <a:lnTo>
                  <a:pt x="0" y="335168"/>
                </a:lnTo>
                <a:lnTo>
                  <a:pt x="0" y="0"/>
                </a:lnTo>
                <a:close/>
              </a:path>
            </a:pathLst>
          </a:custGeom>
          <a:blipFill>
            <a:blip r:embed="rId2">
              <a:extLst>
                <a:ext uri="{96DAC541-7B7A-43D3-8B79-37D633B846F1}">
                  <asvg:svgBlip xmlns:asvg="http://schemas.microsoft.com/office/drawing/2016/SVG/main" xmlns="" r:embed="rId5"/>
                </a:ext>
              </a:extLst>
            </a:blip>
            <a:stretch>
              <a:fillRect/>
            </a:stretch>
          </a:blipFill>
        </p:spPr>
      </p:sp>
      <p:grpSp>
        <p:nvGrpSpPr>
          <p:cNvPr id="4" name="Group 4"/>
          <p:cNvGrpSpPr/>
          <p:nvPr/>
        </p:nvGrpSpPr>
        <p:grpSpPr>
          <a:xfrm>
            <a:off x="1028700" y="791867"/>
            <a:ext cx="71800" cy="473666"/>
            <a:chOff x="0" y="0"/>
            <a:chExt cx="18910" cy="124752"/>
          </a:xfrm>
        </p:grpSpPr>
        <p:sp>
          <p:nvSpPr>
            <p:cNvPr id="5" name="Freeform 5"/>
            <p:cNvSpPr/>
            <p:nvPr/>
          </p:nvSpPr>
          <p:spPr>
            <a:xfrm>
              <a:off x="0" y="0"/>
              <a:ext cx="18910" cy="124752"/>
            </a:xfrm>
            <a:custGeom>
              <a:avLst/>
              <a:gdLst/>
              <a:ahLst/>
              <a:cxnLst/>
              <a:rect l="l" t="t" r="r" b="b"/>
              <a:pathLst>
                <a:path w="18910" h="124752">
                  <a:moveTo>
                    <a:pt x="0" y="0"/>
                  </a:moveTo>
                  <a:lnTo>
                    <a:pt x="18910" y="0"/>
                  </a:lnTo>
                  <a:lnTo>
                    <a:pt x="18910" y="124752"/>
                  </a:lnTo>
                  <a:lnTo>
                    <a:pt x="0" y="124752"/>
                  </a:lnTo>
                  <a:close/>
                </a:path>
              </a:pathLst>
            </a:custGeom>
            <a:solidFill>
              <a:srgbClr val="1A79EA"/>
            </a:solidFill>
          </p:spPr>
        </p:sp>
        <p:sp>
          <p:nvSpPr>
            <p:cNvPr id="6" name="TextBox 6"/>
            <p:cNvSpPr txBox="1"/>
            <p:nvPr/>
          </p:nvSpPr>
          <p:spPr>
            <a:xfrm>
              <a:off x="0" y="28575"/>
              <a:ext cx="18910" cy="96177"/>
            </a:xfrm>
            <a:prstGeom prst="rect">
              <a:avLst/>
            </a:prstGeom>
          </p:spPr>
          <p:txBody>
            <a:bodyPr lIns="50800" tIns="50800" rIns="50800" bIns="50800" rtlCol="0" anchor="ctr"/>
            <a:lstStyle/>
            <a:p>
              <a:pPr algn="ctr">
                <a:lnSpc>
                  <a:spcPts val="2592"/>
                </a:lnSpc>
              </a:pPr>
              <a:endParaRPr/>
            </a:p>
          </p:txBody>
        </p:sp>
      </p:grpSp>
      <p:sp>
        <p:nvSpPr>
          <p:cNvPr id="7" name="TextBox 7"/>
          <p:cNvSpPr txBox="1"/>
          <p:nvPr/>
        </p:nvSpPr>
        <p:spPr>
          <a:xfrm>
            <a:off x="1271524" y="851716"/>
            <a:ext cx="564418" cy="401592"/>
          </a:xfrm>
          <a:prstGeom prst="rect">
            <a:avLst/>
          </a:prstGeom>
        </p:spPr>
        <p:txBody>
          <a:bodyPr lIns="0" tIns="0" rIns="0" bIns="0" rtlCol="0" anchor="t">
            <a:spAutoFit/>
          </a:bodyPr>
          <a:lstStyle/>
          <a:p>
            <a:pPr algn="l">
              <a:lnSpc>
                <a:spcPts val="3186"/>
              </a:lnSpc>
            </a:pPr>
            <a:r>
              <a:rPr lang="en-US" sz="2978" b="1">
                <a:solidFill>
                  <a:srgbClr val="000000"/>
                </a:solidFill>
                <a:latin typeface="Dosis Bold"/>
                <a:ea typeface="Dosis Bold"/>
                <a:cs typeface="Dosis Bold"/>
                <a:sym typeface="Dosis Bold"/>
              </a:rPr>
              <a:t>08</a:t>
            </a:r>
          </a:p>
        </p:txBody>
      </p:sp>
      <p:grpSp>
        <p:nvGrpSpPr>
          <p:cNvPr id="8" name="Group 8"/>
          <p:cNvGrpSpPr/>
          <p:nvPr/>
        </p:nvGrpSpPr>
        <p:grpSpPr>
          <a:xfrm>
            <a:off x="1609701" y="3834309"/>
            <a:ext cx="1291280" cy="175076"/>
            <a:chOff x="0" y="0"/>
            <a:chExt cx="340090" cy="46110"/>
          </a:xfrm>
        </p:grpSpPr>
        <p:sp>
          <p:nvSpPr>
            <p:cNvPr id="9" name="Freeform 9"/>
            <p:cNvSpPr/>
            <p:nvPr/>
          </p:nvSpPr>
          <p:spPr>
            <a:xfrm>
              <a:off x="0" y="0"/>
              <a:ext cx="340090" cy="46110"/>
            </a:xfrm>
            <a:custGeom>
              <a:avLst/>
              <a:gdLst/>
              <a:ahLst/>
              <a:cxnLst/>
              <a:rect l="l" t="t" r="r" b="b"/>
              <a:pathLst>
                <a:path w="340090" h="46110">
                  <a:moveTo>
                    <a:pt x="0" y="0"/>
                  </a:moveTo>
                  <a:lnTo>
                    <a:pt x="340090" y="0"/>
                  </a:lnTo>
                  <a:lnTo>
                    <a:pt x="340090" y="46110"/>
                  </a:lnTo>
                  <a:lnTo>
                    <a:pt x="0" y="46110"/>
                  </a:lnTo>
                  <a:close/>
                </a:path>
              </a:pathLst>
            </a:custGeom>
            <a:solidFill>
              <a:srgbClr val="1A79EA"/>
            </a:solidFill>
          </p:spPr>
        </p:sp>
        <p:sp>
          <p:nvSpPr>
            <p:cNvPr id="10" name="TextBox 10"/>
            <p:cNvSpPr txBox="1"/>
            <p:nvPr/>
          </p:nvSpPr>
          <p:spPr>
            <a:xfrm>
              <a:off x="0" y="28575"/>
              <a:ext cx="340090" cy="17535"/>
            </a:xfrm>
            <a:prstGeom prst="rect">
              <a:avLst/>
            </a:prstGeom>
          </p:spPr>
          <p:txBody>
            <a:bodyPr lIns="50800" tIns="50800" rIns="50800" bIns="50800" rtlCol="0" anchor="ctr"/>
            <a:lstStyle/>
            <a:p>
              <a:pPr algn="ctr">
                <a:lnSpc>
                  <a:spcPts val="2592"/>
                </a:lnSpc>
              </a:pPr>
              <a:endParaRPr/>
            </a:p>
          </p:txBody>
        </p:sp>
      </p:grpSp>
      <p:sp>
        <p:nvSpPr>
          <p:cNvPr id="11" name="TextBox 11"/>
          <p:cNvSpPr txBox="1"/>
          <p:nvPr/>
        </p:nvSpPr>
        <p:spPr>
          <a:xfrm>
            <a:off x="1559188" y="2379261"/>
            <a:ext cx="7270479" cy="1115690"/>
          </a:xfrm>
          <a:prstGeom prst="rect">
            <a:avLst/>
          </a:prstGeom>
        </p:spPr>
        <p:txBody>
          <a:bodyPr lIns="0" tIns="0" rIns="0" bIns="0" rtlCol="0" anchor="t">
            <a:spAutoFit/>
          </a:bodyPr>
          <a:lstStyle/>
          <a:p>
            <a:pPr>
              <a:lnSpc>
                <a:spcPts val="8659"/>
              </a:lnSpc>
            </a:pPr>
            <a:r>
              <a:rPr lang="en-US" sz="8000" b="1" dirty="0">
                <a:solidFill>
                  <a:schemeClr val="accent6">
                    <a:lumMod val="75000"/>
                  </a:schemeClr>
                </a:solidFill>
                <a:latin typeface="Arial" panose="020B0604020202020204" pitchFamily="34" charset="0"/>
                <a:ea typeface="Poppins Bold"/>
                <a:cs typeface="Arial" panose="020B0604020202020204" pitchFamily="34" charset="0"/>
                <a:sym typeface="Poppins Bold"/>
              </a:rPr>
              <a:t>Conclusion</a:t>
            </a:r>
          </a:p>
        </p:txBody>
      </p:sp>
      <p:sp>
        <p:nvSpPr>
          <p:cNvPr id="19" name="TextBox 19"/>
          <p:cNvSpPr txBox="1"/>
          <p:nvPr/>
        </p:nvSpPr>
        <p:spPr>
          <a:xfrm>
            <a:off x="1609700" y="4348744"/>
            <a:ext cx="15840099" cy="509081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1"/>
          </a:lnRef>
          <a:fillRef idx="2">
            <a:schemeClr val="accent1"/>
          </a:fillRef>
          <a:effectRef idx="1">
            <a:schemeClr val="accent1"/>
          </a:effectRef>
          <a:fontRef idx="minor">
            <a:schemeClr val="dk1"/>
          </a:fontRef>
        </p:style>
        <p:txBody>
          <a:bodyPr wrap="square" lIns="0" tIns="0" rIns="0" bIns="0" rtlCol="0" anchor="t">
            <a:spAutoFit/>
          </a:bodyPr>
          <a:lstStyle/>
          <a:p>
            <a:pPr algn="just">
              <a:lnSpc>
                <a:spcPct val="150000"/>
              </a:lnSpc>
            </a:pPr>
            <a:r>
              <a:rPr lang="en-GB" sz="2800" dirty="0">
                <a:latin typeface="Arial" panose="020B0604020202020204" pitchFamily="34" charset="0"/>
                <a:cs typeface="Arial" panose="020B0604020202020204" pitchFamily="34" charset="0"/>
              </a:rPr>
              <a:t>At Cadbury which is a strategic management tool to perform performance management under </a:t>
            </a:r>
            <a:r>
              <a:rPr lang="en-GB" sz="2800" dirty="0" err="1">
                <a:latin typeface="Arial" panose="020B0604020202020204" pitchFamily="34" charset="0"/>
                <a:cs typeface="Arial" panose="020B0604020202020204" pitchFamily="34" charset="0"/>
              </a:rPr>
              <a:t>Mondelez</a:t>
            </a:r>
            <a:r>
              <a:rPr lang="en-GB" sz="2800" dirty="0">
                <a:latin typeface="Arial" panose="020B0604020202020204" pitchFamily="34" charset="0"/>
                <a:cs typeface="Arial" panose="020B0604020202020204" pitchFamily="34" charset="0"/>
              </a:rPr>
              <a:t> International is the alignment of individual performance to organisational goals, development of employees and retention of talents. Although global operations encounter issues like differences in culture, rating variance, and lack of manager capacity, specific approaches like enhanced goal alignment, better manager coaching, data-based dashboards, and regular reward structures can be useful in enhancing effectiveness. By coping with such issues, Cadbury will be able to sustain high-performance culture, be fair, and pursue sustainable business growth throughout its global workforce (</a:t>
            </a:r>
            <a:r>
              <a:rPr lang="en-GB" sz="2800" dirty="0" err="1">
                <a:latin typeface="Arial" panose="020B0604020202020204" pitchFamily="34" charset="0"/>
                <a:cs typeface="Arial" panose="020B0604020202020204" pitchFamily="34" charset="0"/>
              </a:rPr>
              <a:t>Mondelez</a:t>
            </a:r>
            <a:r>
              <a:rPr lang="en-GB" sz="2800" dirty="0">
                <a:latin typeface="Arial" panose="020B0604020202020204" pitchFamily="34" charset="0"/>
                <a:cs typeface="Arial" panose="020B0604020202020204" pitchFamily="34" charset="0"/>
              </a:rPr>
              <a:t> International, 2024; </a:t>
            </a:r>
            <a:r>
              <a:rPr lang="en-GB" sz="2800" dirty="0" err="1">
                <a:latin typeface="Arial" panose="020B0604020202020204" pitchFamily="34" charset="0"/>
                <a:cs typeface="Arial" panose="020B0604020202020204" pitchFamily="34" charset="0"/>
              </a:rPr>
              <a:t>Desklib</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UKDiss</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n.d.</a:t>
            </a:r>
            <a:r>
              <a:rPr lang="en-GB" sz="2800" dirty="0">
                <a:latin typeface="Arial" panose="020B0604020202020204" pitchFamily="34" charset="0"/>
                <a:cs typeface="Arial" panose="020B0604020202020204" pitchFamily="34" charset="0"/>
              </a:rPr>
              <a:t>).</a:t>
            </a:r>
          </a:p>
        </p:txBody>
      </p:sp>
      <p:sp>
        <p:nvSpPr>
          <p:cNvPr id="25" name="Freeform 7"/>
          <p:cNvSpPr/>
          <p:nvPr/>
        </p:nvSpPr>
        <p:spPr>
          <a:xfrm>
            <a:off x="9601200" y="324581"/>
            <a:ext cx="3916659" cy="3509728"/>
          </a:xfrm>
          <a:custGeom>
            <a:avLst/>
            <a:gdLst/>
            <a:ahLst/>
            <a:cxnLst/>
            <a:rect l="l" t="t" r="r" b="b"/>
            <a:pathLst>
              <a:path w="7447184" h="7641700">
                <a:moveTo>
                  <a:pt x="0" y="0"/>
                </a:moveTo>
                <a:lnTo>
                  <a:pt x="7447184" y="0"/>
                </a:lnTo>
                <a:lnTo>
                  <a:pt x="7447184" y="7641700"/>
                </a:lnTo>
                <a:lnTo>
                  <a:pt x="0" y="7641700"/>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15583455" y="861116"/>
            <a:ext cx="1675845" cy="335169"/>
          </a:xfrm>
          <a:custGeom>
            <a:avLst/>
            <a:gdLst/>
            <a:ahLst/>
            <a:cxnLst/>
            <a:rect l="l" t="t" r="r" b="b"/>
            <a:pathLst>
              <a:path w="1675845" h="335169">
                <a:moveTo>
                  <a:pt x="0" y="0"/>
                </a:moveTo>
                <a:lnTo>
                  <a:pt x="1675845" y="0"/>
                </a:lnTo>
                <a:lnTo>
                  <a:pt x="1675845" y="335168"/>
                </a:lnTo>
                <a:lnTo>
                  <a:pt x="0" y="335168"/>
                </a:lnTo>
                <a:lnTo>
                  <a:pt x="0" y="0"/>
                </a:lnTo>
                <a:close/>
              </a:path>
            </a:pathLst>
          </a:custGeom>
          <a:blipFill>
            <a:blip r:embed="rId2">
              <a:extLst>
                <a:ext uri="{96DAC541-7B7A-43D3-8B79-37D633B846F1}">
                  <asvg:svgBlip xmlns:asvg="http://schemas.microsoft.com/office/drawing/2016/SVG/main" xmlns="" r:embed="rId5"/>
                </a:ext>
              </a:extLst>
            </a:blip>
            <a:stretch>
              <a:fillRect/>
            </a:stretch>
          </a:blipFill>
        </p:spPr>
      </p:sp>
      <p:grpSp>
        <p:nvGrpSpPr>
          <p:cNvPr id="4" name="Group 4"/>
          <p:cNvGrpSpPr/>
          <p:nvPr/>
        </p:nvGrpSpPr>
        <p:grpSpPr>
          <a:xfrm>
            <a:off x="1028700" y="791867"/>
            <a:ext cx="71800" cy="473666"/>
            <a:chOff x="0" y="0"/>
            <a:chExt cx="18910" cy="124752"/>
          </a:xfrm>
        </p:grpSpPr>
        <p:sp>
          <p:nvSpPr>
            <p:cNvPr id="5" name="Freeform 5"/>
            <p:cNvSpPr/>
            <p:nvPr/>
          </p:nvSpPr>
          <p:spPr>
            <a:xfrm>
              <a:off x="0" y="0"/>
              <a:ext cx="18910" cy="124752"/>
            </a:xfrm>
            <a:custGeom>
              <a:avLst/>
              <a:gdLst/>
              <a:ahLst/>
              <a:cxnLst/>
              <a:rect l="l" t="t" r="r" b="b"/>
              <a:pathLst>
                <a:path w="18910" h="124752">
                  <a:moveTo>
                    <a:pt x="0" y="0"/>
                  </a:moveTo>
                  <a:lnTo>
                    <a:pt x="18910" y="0"/>
                  </a:lnTo>
                  <a:lnTo>
                    <a:pt x="18910" y="124752"/>
                  </a:lnTo>
                  <a:lnTo>
                    <a:pt x="0" y="124752"/>
                  </a:lnTo>
                  <a:close/>
                </a:path>
              </a:pathLst>
            </a:custGeom>
            <a:solidFill>
              <a:srgbClr val="1A79EA"/>
            </a:solidFill>
          </p:spPr>
        </p:sp>
        <p:sp>
          <p:nvSpPr>
            <p:cNvPr id="6" name="TextBox 6"/>
            <p:cNvSpPr txBox="1"/>
            <p:nvPr/>
          </p:nvSpPr>
          <p:spPr>
            <a:xfrm>
              <a:off x="0" y="28575"/>
              <a:ext cx="18910" cy="96177"/>
            </a:xfrm>
            <a:prstGeom prst="rect">
              <a:avLst/>
            </a:prstGeom>
          </p:spPr>
          <p:txBody>
            <a:bodyPr lIns="50800" tIns="50800" rIns="50800" bIns="50800" rtlCol="0" anchor="ctr"/>
            <a:lstStyle/>
            <a:p>
              <a:pPr algn="ctr">
                <a:lnSpc>
                  <a:spcPts val="2592"/>
                </a:lnSpc>
              </a:pPr>
              <a:endParaRPr/>
            </a:p>
          </p:txBody>
        </p:sp>
      </p:grpSp>
      <p:grpSp>
        <p:nvGrpSpPr>
          <p:cNvPr id="8" name="Group 8"/>
          <p:cNvGrpSpPr/>
          <p:nvPr/>
        </p:nvGrpSpPr>
        <p:grpSpPr>
          <a:xfrm>
            <a:off x="1445001" y="3541771"/>
            <a:ext cx="1291280" cy="175076"/>
            <a:chOff x="0" y="0"/>
            <a:chExt cx="340090" cy="46110"/>
          </a:xfrm>
        </p:grpSpPr>
        <p:sp>
          <p:nvSpPr>
            <p:cNvPr id="9" name="Freeform 9"/>
            <p:cNvSpPr/>
            <p:nvPr/>
          </p:nvSpPr>
          <p:spPr>
            <a:xfrm>
              <a:off x="0" y="0"/>
              <a:ext cx="340090" cy="46110"/>
            </a:xfrm>
            <a:custGeom>
              <a:avLst/>
              <a:gdLst/>
              <a:ahLst/>
              <a:cxnLst/>
              <a:rect l="l" t="t" r="r" b="b"/>
              <a:pathLst>
                <a:path w="340090" h="46110">
                  <a:moveTo>
                    <a:pt x="0" y="0"/>
                  </a:moveTo>
                  <a:lnTo>
                    <a:pt x="340090" y="0"/>
                  </a:lnTo>
                  <a:lnTo>
                    <a:pt x="340090" y="46110"/>
                  </a:lnTo>
                  <a:lnTo>
                    <a:pt x="0" y="46110"/>
                  </a:lnTo>
                  <a:close/>
                </a:path>
              </a:pathLst>
            </a:custGeom>
            <a:solidFill>
              <a:srgbClr val="1A79EA"/>
            </a:solidFill>
          </p:spPr>
        </p:sp>
        <p:sp>
          <p:nvSpPr>
            <p:cNvPr id="10" name="TextBox 10"/>
            <p:cNvSpPr txBox="1"/>
            <p:nvPr/>
          </p:nvSpPr>
          <p:spPr>
            <a:xfrm>
              <a:off x="0" y="28575"/>
              <a:ext cx="340090" cy="17535"/>
            </a:xfrm>
            <a:prstGeom prst="rect">
              <a:avLst/>
            </a:prstGeom>
          </p:spPr>
          <p:txBody>
            <a:bodyPr lIns="50800" tIns="50800" rIns="50800" bIns="50800" rtlCol="0" anchor="ctr"/>
            <a:lstStyle/>
            <a:p>
              <a:pPr algn="ctr">
                <a:lnSpc>
                  <a:spcPts val="2592"/>
                </a:lnSpc>
              </a:pPr>
              <a:endParaRPr/>
            </a:p>
          </p:txBody>
        </p:sp>
      </p:grpSp>
      <p:sp>
        <p:nvSpPr>
          <p:cNvPr id="14" name="Freeform 14"/>
          <p:cNvSpPr/>
          <p:nvPr/>
        </p:nvSpPr>
        <p:spPr>
          <a:xfrm>
            <a:off x="1798846" y="6005310"/>
            <a:ext cx="855710" cy="822551"/>
          </a:xfrm>
          <a:custGeom>
            <a:avLst/>
            <a:gdLst/>
            <a:ahLst/>
            <a:cxnLst/>
            <a:rect l="l" t="t" r="r" b="b"/>
            <a:pathLst>
              <a:path w="855710" h="822551">
                <a:moveTo>
                  <a:pt x="0" y="0"/>
                </a:moveTo>
                <a:lnTo>
                  <a:pt x="855710" y="0"/>
                </a:lnTo>
                <a:lnTo>
                  <a:pt x="855710" y="822551"/>
                </a:lnTo>
                <a:lnTo>
                  <a:pt x="0" y="822551"/>
                </a:lnTo>
                <a:lnTo>
                  <a:pt x="0" y="0"/>
                </a:lnTo>
                <a:close/>
              </a:path>
            </a:pathLst>
          </a:custGeom>
          <a:blipFill>
            <a:blip r:embed="rId6">
              <a:extLst>
                <a:ext uri="{96DAC541-7B7A-43D3-8B79-37D633B846F1}">
                  <asvg:svgBlip xmlns:asvg="http://schemas.microsoft.com/office/drawing/2016/SVG/main" xmlns="" r:embed="rId9"/>
                </a:ext>
              </a:extLst>
            </a:blip>
            <a:stretch>
              <a:fillRect/>
            </a:stretch>
          </a:blipFill>
        </p:spPr>
      </p:sp>
      <p:sp>
        <p:nvSpPr>
          <p:cNvPr id="15" name="TextBox 15"/>
          <p:cNvSpPr txBox="1"/>
          <p:nvPr/>
        </p:nvSpPr>
        <p:spPr>
          <a:xfrm>
            <a:off x="1271524" y="851716"/>
            <a:ext cx="564418" cy="401592"/>
          </a:xfrm>
          <a:prstGeom prst="rect">
            <a:avLst/>
          </a:prstGeom>
        </p:spPr>
        <p:txBody>
          <a:bodyPr lIns="0" tIns="0" rIns="0" bIns="0" rtlCol="0" anchor="t">
            <a:spAutoFit/>
          </a:bodyPr>
          <a:lstStyle/>
          <a:p>
            <a:pPr algn="l">
              <a:lnSpc>
                <a:spcPts val="3186"/>
              </a:lnSpc>
            </a:pPr>
            <a:r>
              <a:rPr lang="en-US" sz="2978" b="1">
                <a:solidFill>
                  <a:srgbClr val="000000"/>
                </a:solidFill>
                <a:latin typeface="Dosis Bold"/>
                <a:ea typeface="Dosis Bold"/>
                <a:cs typeface="Dosis Bold"/>
                <a:sym typeface="Dosis Bold"/>
              </a:rPr>
              <a:t>09</a:t>
            </a:r>
          </a:p>
        </p:txBody>
      </p:sp>
      <p:sp>
        <p:nvSpPr>
          <p:cNvPr id="16" name="TextBox 16"/>
          <p:cNvSpPr txBox="1"/>
          <p:nvPr/>
        </p:nvSpPr>
        <p:spPr>
          <a:xfrm>
            <a:off x="1422475" y="2171782"/>
            <a:ext cx="6757467" cy="1042978"/>
          </a:xfrm>
          <a:prstGeom prst="rect">
            <a:avLst/>
          </a:prstGeom>
        </p:spPr>
        <p:txBody>
          <a:bodyPr lIns="0" tIns="0" rIns="0" bIns="0" rtlCol="0" anchor="t">
            <a:spAutoFit/>
          </a:bodyPr>
          <a:lstStyle/>
          <a:p>
            <a:pPr algn="l">
              <a:lnSpc>
                <a:spcPts val="7876"/>
              </a:lnSpc>
            </a:pPr>
            <a:r>
              <a:rPr lang="en-US" sz="7361" b="1" dirty="0" smtClean="0">
                <a:solidFill>
                  <a:srgbClr val="000000"/>
                </a:solidFill>
                <a:latin typeface="29LT Bukra Semi Condensed Bold"/>
                <a:ea typeface="29LT Bukra Semi Condensed Bold"/>
                <a:cs typeface="29LT Bukra Semi Condensed Bold"/>
                <a:sym typeface="29LT Bukra Semi Condensed Bold"/>
              </a:rPr>
              <a:t>Reference</a:t>
            </a:r>
            <a:endParaRPr lang="en-US" sz="7361" b="1" dirty="0">
              <a:solidFill>
                <a:srgbClr val="000000"/>
              </a:solidFill>
              <a:latin typeface="29LT Bukra Semi Condensed Bold"/>
              <a:ea typeface="29LT Bukra Semi Condensed Bold"/>
              <a:cs typeface="29LT Bukra Semi Condensed Bold"/>
              <a:sym typeface="29LT Bukra Semi Condensed Bold"/>
            </a:endParaRPr>
          </a:p>
        </p:txBody>
      </p:sp>
      <p:grpSp>
        <p:nvGrpSpPr>
          <p:cNvPr id="20" name="Group 11"/>
          <p:cNvGrpSpPr/>
          <p:nvPr/>
        </p:nvGrpSpPr>
        <p:grpSpPr>
          <a:xfrm>
            <a:off x="6351755" y="1801358"/>
            <a:ext cx="1563400" cy="1563400"/>
            <a:chOff x="0" y="0"/>
            <a:chExt cx="369810" cy="369810"/>
          </a:xfrm>
        </p:grpSpPr>
        <p:sp>
          <p:nvSpPr>
            <p:cNvPr id="21" name="Freeform 12"/>
            <p:cNvSpPr/>
            <p:nvPr/>
          </p:nvSpPr>
          <p:spPr>
            <a:xfrm>
              <a:off x="0" y="0"/>
              <a:ext cx="369810" cy="369810"/>
            </a:xfrm>
            <a:custGeom>
              <a:avLst/>
              <a:gdLst/>
              <a:ahLst/>
              <a:cxnLst/>
              <a:rect l="l" t="t" r="r" b="b"/>
              <a:pathLst>
                <a:path w="369810" h="369810">
                  <a:moveTo>
                    <a:pt x="99040" y="0"/>
                  </a:moveTo>
                  <a:lnTo>
                    <a:pt x="270770" y="0"/>
                  </a:lnTo>
                  <a:cubicBezTo>
                    <a:pt x="297037" y="0"/>
                    <a:pt x="322228" y="10434"/>
                    <a:pt x="340802" y="29008"/>
                  </a:cubicBezTo>
                  <a:cubicBezTo>
                    <a:pt x="359375" y="47582"/>
                    <a:pt x="369810" y="72773"/>
                    <a:pt x="369810" y="99040"/>
                  </a:cubicBezTo>
                  <a:lnTo>
                    <a:pt x="369810" y="270770"/>
                  </a:lnTo>
                  <a:cubicBezTo>
                    <a:pt x="369810" y="297037"/>
                    <a:pt x="359375" y="322228"/>
                    <a:pt x="340802" y="340802"/>
                  </a:cubicBezTo>
                  <a:cubicBezTo>
                    <a:pt x="322228" y="359375"/>
                    <a:pt x="297037" y="369810"/>
                    <a:pt x="270770" y="369810"/>
                  </a:cubicBezTo>
                  <a:lnTo>
                    <a:pt x="99040" y="369810"/>
                  </a:lnTo>
                  <a:cubicBezTo>
                    <a:pt x="72773" y="369810"/>
                    <a:pt x="47582" y="359375"/>
                    <a:pt x="29008" y="340802"/>
                  </a:cubicBezTo>
                  <a:cubicBezTo>
                    <a:pt x="10434" y="322228"/>
                    <a:pt x="0" y="297037"/>
                    <a:pt x="0" y="270770"/>
                  </a:cubicBezTo>
                  <a:lnTo>
                    <a:pt x="0" y="99040"/>
                  </a:lnTo>
                  <a:cubicBezTo>
                    <a:pt x="0" y="72773"/>
                    <a:pt x="10434" y="47582"/>
                    <a:pt x="29008" y="29008"/>
                  </a:cubicBezTo>
                  <a:cubicBezTo>
                    <a:pt x="47582" y="10434"/>
                    <a:pt x="72773" y="0"/>
                    <a:pt x="99040" y="0"/>
                  </a:cubicBezTo>
                  <a:close/>
                </a:path>
              </a:pathLst>
            </a:custGeom>
            <a:solidFill>
              <a:srgbClr val="1A79EA"/>
            </a:solidFill>
          </p:spPr>
        </p:sp>
        <p:sp>
          <p:nvSpPr>
            <p:cNvPr id="22" name="TextBox 13"/>
            <p:cNvSpPr txBox="1"/>
            <p:nvPr/>
          </p:nvSpPr>
          <p:spPr>
            <a:xfrm>
              <a:off x="0" y="19050"/>
              <a:ext cx="369810" cy="350760"/>
            </a:xfrm>
            <a:prstGeom prst="rect">
              <a:avLst/>
            </a:prstGeom>
          </p:spPr>
          <p:txBody>
            <a:bodyPr lIns="50800" tIns="50800" rIns="50800" bIns="50800" rtlCol="0" anchor="ctr"/>
            <a:lstStyle/>
            <a:p>
              <a:pPr algn="ctr">
                <a:lnSpc>
                  <a:spcPts val="2704"/>
                </a:lnSpc>
              </a:pPr>
              <a:endParaRPr/>
            </a:p>
          </p:txBody>
        </p:sp>
      </p:grpSp>
      <p:sp>
        <p:nvSpPr>
          <p:cNvPr id="23" name="Freeform 14"/>
          <p:cNvSpPr/>
          <p:nvPr/>
        </p:nvSpPr>
        <p:spPr>
          <a:xfrm>
            <a:off x="6705600" y="2171782"/>
            <a:ext cx="855710" cy="822551"/>
          </a:xfrm>
          <a:custGeom>
            <a:avLst/>
            <a:gdLst/>
            <a:ahLst/>
            <a:cxnLst/>
            <a:rect l="l" t="t" r="r" b="b"/>
            <a:pathLst>
              <a:path w="855710" h="822551">
                <a:moveTo>
                  <a:pt x="0" y="0"/>
                </a:moveTo>
                <a:lnTo>
                  <a:pt x="855710" y="0"/>
                </a:lnTo>
                <a:lnTo>
                  <a:pt x="855710" y="822551"/>
                </a:lnTo>
                <a:lnTo>
                  <a:pt x="0" y="822551"/>
                </a:lnTo>
                <a:lnTo>
                  <a:pt x="0" y="0"/>
                </a:lnTo>
                <a:close/>
              </a:path>
            </a:pathLst>
          </a:custGeom>
          <a:blipFill>
            <a:blip r:embed="rId6">
              <a:extLst>
                <a:ext uri="{96DAC541-7B7A-43D3-8B79-37D633B846F1}">
                  <asvg:svgBlip xmlns:asvg="http://schemas.microsoft.com/office/drawing/2016/SVG/main" xmlns="" r:embed="rId9"/>
                </a:ext>
              </a:extLst>
            </a:blip>
            <a:stretch>
              <a:fillRect/>
            </a:stretch>
          </a:blipFill>
        </p:spPr>
      </p:sp>
      <p:sp>
        <p:nvSpPr>
          <p:cNvPr id="24" name="TextBox 23">
            <a:extLst>
              <a:ext uri="{FF2B5EF4-FFF2-40B4-BE49-F238E27FC236}">
                <a16:creationId xmlns="" xmlns:a16="http://schemas.microsoft.com/office/drawing/2014/main" id="{2BF8137E-A3F1-6C8B-EDDD-B7E2F4AFD91E}"/>
              </a:ext>
            </a:extLst>
          </p:cNvPr>
          <p:cNvSpPr txBox="1"/>
          <p:nvPr/>
        </p:nvSpPr>
        <p:spPr>
          <a:xfrm>
            <a:off x="1445001" y="4133234"/>
            <a:ext cx="14363700" cy="4985980"/>
          </a:xfrm>
          <a:prstGeom prst="rect">
            <a:avLst/>
          </a:prstGeom>
          <a:noFill/>
        </p:spPr>
        <p:txBody>
          <a:bodyPr wrap="square">
            <a:spAutoFit/>
          </a:bodyPr>
          <a:lstStyle/>
          <a:p>
            <a:pPr algn="just">
              <a:spcAft>
                <a:spcPts val="1200"/>
              </a:spcAft>
            </a:pPr>
            <a:r>
              <a:rPr lang="en-GB" sz="3200" dirty="0">
                <a:latin typeface="Arial" panose="020B0604020202020204" pitchFamily="34" charset="0"/>
                <a:cs typeface="Arial" panose="020B0604020202020204" pitchFamily="34" charset="0"/>
              </a:rPr>
              <a:t>Mondelez International (2024) </a:t>
            </a:r>
            <a:r>
              <a:rPr lang="en-GB" sz="3200" i="1" dirty="0">
                <a:latin typeface="Arial" panose="020B0604020202020204" pitchFamily="34" charset="0"/>
                <a:cs typeface="Arial" panose="020B0604020202020204" pitchFamily="34" charset="0"/>
              </a:rPr>
              <a:t>Culture and Talent Development</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10"/>
              </a:rPr>
              <a:t>https://www.mondelezinternational.com/snacking-made-right/culture-and-talent-development</a:t>
            </a:r>
            <a:r>
              <a:rPr lang="en-GB" sz="3200" dirty="0">
                <a:latin typeface="Arial" panose="020B0604020202020204" pitchFamily="34" charset="0"/>
                <a:cs typeface="Arial" panose="020B0604020202020204" pitchFamily="34" charset="0"/>
              </a:rPr>
              <a:t> (Accessed: 07 December 2025). </a:t>
            </a:r>
          </a:p>
          <a:p>
            <a:pPr algn="just">
              <a:spcAft>
                <a:spcPts val="1200"/>
              </a:spcAft>
            </a:pPr>
            <a:r>
              <a:rPr lang="en-GB" sz="3200" dirty="0" err="1">
                <a:latin typeface="Arial" panose="020B0604020202020204" pitchFamily="34" charset="0"/>
                <a:cs typeface="Arial" panose="020B0604020202020204" pitchFamily="34" charset="0"/>
              </a:rPr>
              <a:t>Desklib</a:t>
            </a:r>
            <a:r>
              <a:rPr lang="en-GB" sz="3200" dirty="0">
                <a:latin typeface="Arial" panose="020B0604020202020204" pitchFamily="34" charset="0"/>
                <a:cs typeface="Arial" panose="020B0604020202020204" pitchFamily="34" charset="0"/>
              </a:rPr>
              <a:t> (n.d.) </a:t>
            </a:r>
            <a:r>
              <a:rPr lang="en-GB" sz="3200" i="1" dirty="0">
                <a:latin typeface="Arial" panose="020B0604020202020204" pitchFamily="34" charset="0"/>
                <a:cs typeface="Arial" panose="020B0604020202020204" pitchFamily="34" charset="0"/>
              </a:rPr>
              <a:t>Human Resource Management Report: Cadbury</a:t>
            </a:r>
            <a:r>
              <a:rPr lang="en-GB" sz="3200" dirty="0">
                <a:latin typeface="Arial" panose="020B0604020202020204" pitchFamily="34" charset="0"/>
                <a:cs typeface="Arial" panose="020B0604020202020204" pitchFamily="34" charset="0"/>
              </a:rPr>
              <a:t>. Available at: https://www.desklib.com (Accessed: 07 December 2025). </a:t>
            </a:r>
          </a:p>
          <a:p>
            <a:pPr algn="just">
              <a:spcAft>
                <a:spcPts val="1200"/>
              </a:spcAft>
            </a:pPr>
            <a:r>
              <a:rPr lang="en-GB" sz="3200" dirty="0">
                <a:latin typeface="Arial" panose="020B0604020202020204" pitchFamily="34" charset="0"/>
                <a:cs typeface="Arial" panose="020B0604020202020204" pitchFamily="34" charset="0"/>
              </a:rPr>
              <a:t>UK Essays (n.d.) </a:t>
            </a:r>
            <a:r>
              <a:rPr lang="en-GB" sz="3200" i="1" dirty="0">
                <a:latin typeface="Arial" panose="020B0604020202020204" pitchFamily="34" charset="0"/>
                <a:cs typeface="Arial" panose="020B0604020202020204" pitchFamily="34" charset="0"/>
              </a:rPr>
              <a:t>Cadbury’s Approach to Managing Human Resources</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11"/>
              </a:rPr>
              <a:t>https://www.ukessays.com</a:t>
            </a:r>
            <a:r>
              <a:rPr lang="en-GB" sz="3200" dirty="0">
                <a:latin typeface="Arial" panose="020B0604020202020204" pitchFamily="34" charset="0"/>
                <a:cs typeface="Arial" panose="020B0604020202020204" pitchFamily="34" charset="0"/>
              </a:rPr>
              <a:t> (Accessed: 07 December 2025).</a:t>
            </a:r>
          </a:p>
          <a:p>
            <a:pPr algn="just">
              <a:spcAft>
                <a:spcPts val="1200"/>
              </a:spcAft>
            </a:pPr>
            <a:r>
              <a:rPr lang="en-GB" sz="3200" dirty="0" err="1">
                <a:latin typeface="Arial" panose="020B0604020202020204" pitchFamily="34" charset="0"/>
                <a:cs typeface="Arial" panose="020B0604020202020204" pitchFamily="34" charset="0"/>
              </a:rPr>
              <a:t>UKDiss</a:t>
            </a:r>
            <a:r>
              <a:rPr lang="en-GB" sz="3200" dirty="0">
                <a:latin typeface="Arial" panose="020B0604020202020204" pitchFamily="34" charset="0"/>
                <a:cs typeface="Arial" panose="020B0604020202020204" pitchFamily="34" charset="0"/>
              </a:rPr>
              <a:t> (n.d.) </a:t>
            </a:r>
            <a:r>
              <a:rPr lang="en-GB" sz="3200" i="1" dirty="0">
                <a:latin typeface="Arial" panose="020B0604020202020204" pitchFamily="34" charset="0"/>
                <a:cs typeface="Arial" panose="020B0604020202020204" pitchFamily="34" charset="0"/>
              </a:rPr>
              <a:t>Strategic HRM at Cadbury</a:t>
            </a:r>
            <a:r>
              <a:rPr lang="en-GB" sz="3200" dirty="0">
                <a:latin typeface="Arial" panose="020B0604020202020204" pitchFamily="34" charset="0"/>
                <a:cs typeface="Arial" panose="020B0604020202020204" pitchFamily="34" charset="0"/>
              </a:rPr>
              <a:t>. Available at: https://www.ukdiss.com (Accessed: 07 December 2025).</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934911" y="918104"/>
            <a:ext cx="8543999" cy="8450792"/>
          </a:xfrm>
          <a:custGeom>
            <a:avLst/>
            <a:gdLst/>
            <a:ahLst/>
            <a:cxnLst/>
            <a:rect l="l" t="t" r="r" b="b"/>
            <a:pathLst>
              <a:path w="8543999" h="8450792">
                <a:moveTo>
                  <a:pt x="0" y="0"/>
                </a:moveTo>
                <a:lnTo>
                  <a:pt x="8543999" y="0"/>
                </a:lnTo>
                <a:lnTo>
                  <a:pt x="8543999" y="8450792"/>
                </a:lnTo>
                <a:lnTo>
                  <a:pt x="0" y="8450792"/>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4" name="Group 4"/>
          <p:cNvGrpSpPr/>
          <p:nvPr/>
        </p:nvGrpSpPr>
        <p:grpSpPr>
          <a:xfrm>
            <a:off x="1284313" y="6510390"/>
            <a:ext cx="1291280" cy="175076"/>
            <a:chOff x="0" y="0"/>
            <a:chExt cx="340090" cy="46110"/>
          </a:xfrm>
        </p:grpSpPr>
        <p:sp>
          <p:nvSpPr>
            <p:cNvPr id="5" name="Freeform 5"/>
            <p:cNvSpPr/>
            <p:nvPr/>
          </p:nvSpPr>
          <p:spPr>
            <a:xfrm>
              <a:off x="0" y="0"/>
              <a:ext cx="340090" cy="46110"/>
            </a:xfrm>
            <a:custGeom>
              <a:avLst/>
              <a:gdLst/>
              <a:ahLst/>
              <a:cxnLst/>
              <a:rect l="l" t="t" r="r" b="b"/>
              <a:pathLst>
                <a:path w="340090" h="46110">
                  <a:moveTo>
                    <a:pt x="0" y="0"/>
                  </a:moveTo>
                  <a:lnTo>
                    <a:pt x="340090" y="0"/>
                  </a:lnTo>
                  <a:lnTo>
                    <a:pt x="340090" y="46110"/>
                  </a:lnTo>
                  <a:lnTo>
                    <a:pt x="0" y="46110"/>
                  </a:lnTo>
                  <a:close/>
                </a:path>
              </a:pathLst>
            </a:custGeom>
            <a:solidFill>
              <a:srgbClr val="1A79EA"/>
            </a:solidFill>
          </p:spPr>
        </p:sp>
        <p:sp>
          <p:nvSpPr>
            <p:cNvPr id="6" name="TextBox 6"/>
            <p:cNvSpPr txBox="1"/>
            <p:nvPr/>
          </p:nvSpPr>
          <p:spPr>
            <a:xfrm>
              <a:off x="0" y="28575"/>
              <a:ext cx="340090" cy="17535"/>
            </a:xfrm>
            <a:prstGeom prst="rect">
              <a:avLst/>
            </a:prstGeom>
          </p:spPr>
          <p:txBody>
            <a:bodyPr lIns="50800" tIns="50800" rIns="50800" bIns="50800" rtlCol="0" anchor="ctr"/>
            <a:lstStyle/>
            <a:p>
              <a:pPr algn="ctr">
                <a:lnSpc>
                  <a:spcPts val="2592"/>
                </a:lnSpc>
              </a:pPr>
              <a:endParaRPr/>
            </a:p>
          </p:txBody>
        </p:sp>
      </p:grpSp>
      <p:sp>
        <p:nvSpPr>
          <p:cNvPr id="7" name="Freeform 7"/>
          <p:cNvSpPr/>
          <p:nvPr/>
        </p:nvSpPr>
        <p:spPr>
          <a:xfrm>
            <a:off x="15688320" y="843072"/>
            <a:ext cx="1790590" cy="358118"/>
          </a:xfrm>
          <a:custGeom>
            <a:avLst/>
            <a:gdLst/>
            <a:ahLst/>
            <a:cxnLst/>
            <a:rect l="l" t="t" r="r" b="b"/>
            <a:pathLst>
              <a:path w="1790590" h="358118">
                <a:moveTo>
                  <a:pt x="0" y="0"/>
                </a:moveTo>
                <a:lnTo>
                  <a:pt x="1790590" y="0"/>
                </a:lnTo>
                <a:lnTo>
                  <a:pt x="1790590" y="358118"/>
                </a:lnTo>
                <a:lnTo>
                  <a:pt x="0" y="358118"/>
                </a:lnTo>
                <a:lnTo>
                  <a:pt x="0" y="0"/>
                </a:lnTo>
                <a:close/>
              </a:path>
            </a:pathLst>
          </a:custGeom>
          <a:blipFill>
            <a:blip r:embed="rId4">
              <a:extLst>
                <a:ext uri="{96DAC541-7B7A-43D3-8B79-37D633B846F1}">
                  <asvg:svgBlip xmlns:asvg="http://schemas.microsoft.com/office/drawing/2016/SVG/main" xmlns="" r:embed="rId7"/>
                </a:ext>
              </a:extLst>
            </a:blip>
            <a:stretch>
              <a:fillRect/>
            </a:stretch>
          </a:blipFill>
        </p:spPr>
      </p:sp>
      <p:sp>
        <p:nvSpPr>
          <p:cNvPr id="11" name="TextBox 11"/>
          <p:cNvSpPr txBox="1"/>
          <p:nvPr/>
        </p:nvSpPr>
        <p:spPr>
          <a:xfrm>
            <a:off x="1230736" y="3411034"/>
            <a:ext cx="8633372" cy="2797610"/>
          </a:xfrm>
          <a:prstGeom prst="rect">
            <a:avLst/>
          </a:prstGeom>
        </p:spPr>
        <p:txBody>
          <a:bodyPr lIns="0" tIns="0" rIns="0" bIns="0" rtlCol="0" anchor="t">
            <a:spAutoFit/>
          </a:bodyPr>
          <a:lstStyle/>
          <a:p>
            <a:pPr algn="l">
              <a:lnSpc>
                <a:spcPts val="9699"/>
              </a:lnSpc>
            </a:pPr>
            <a:r>
              <a:rPr lang="en-US" sz="9064" b="1">
                <a:solidFill>
                  <a:srgbClr val="000000"/>
                </a:solidFill>
                <a:latin typeface="29LT Bukra Semi Condensed Bold"/>
                <a:ea typeface="29LT Bukra Semi Condensed Bold"/>
                <a:cs typeface="29LT Bukra Semi Condensed Bold"/>
                <a:sym typeface="29LT Bukra Semi Condensed Bold"/>
              </a:rPr>
              <a:t>THANKS FOR WATCHING</a:t>
            </a:r>
          </a:p>
        </p:txBody>
      </p:sp>
      <p:sp>
        <p:nvSpPr>
          <p:cNvPr id="13" name="TextBox 13"/>
          <p:cNvSpPr txBox="1"/>
          <p:nvPr/>
        </p:nvSpPr>
        <p:spPr>
          <a:xfrm>
            <a:off x="1175577" y="8910411"/>
            <a:ext cx="2963665" cy="341965"/>
          </a:xfrm>
          <a:prstGeom prst="rect">
            <a:avLst/>
          </a:prstGeom>
        </p:spPr>
        <p:txBody>
          <a:bodyPr lIns="0" tIns="0" rIns="0" bIns="0" rtlCol="0" anchor="t">
            <a:spAutoFit/>
          </a:bodyPr>
          <a:lstStyle/>
          <a:p>
            <a:pPr algn="ctr">
              <a:lnSpc>
                <a:spcPts val="2120"/>
              </a:lnSpc>
            </a:pPr>
            <a:r>
              <a:rPr lang="en-US" sz="1981" b="1">
                <a:solidFill>
                  <a:srgbClr val="FFFFFF"/>
                </a:solidFill>
                <a:latin typeface="29LT Bukra Semi Condensed Bold"/>
                <a:ea typeface="29LT Bukra Semi Condensed Bold"/>
                <a:cs typeface="29LT Bukra Semi Condensed Bold"/>
                <a:sym typeface="29LT Bukra Semi Condensed Bold"/>
              </a:rPr>
              <a:t>www.reallygreatsite.com</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1109</Words>
  <Application>Microsoft Office PowerPoint</Application>
  <PresentationFormat>Custom</PresentationFormat>
  <Paragraphs>62</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Poppins Bold</vt:lpstr>
      <vt:lpstr>Arial</vt:lpstr>
      <vt:lpstr>Poppins</vt:lpstr>
      <vt:lpstr>Calibri</vt:lpstr>
      <vt:lpstr>29LT Bukra Semi Condensed Bold</vt:lpstr>
      <vt:lpstr>Wingdings</vt:lpstr>
      <vt:lpstr>Dosis Bold</vt:lpstr>
      <vt:lpstr>Helvetica World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Illustrative HR Performance Management Consulting Presentation</dc:title>
  <cp:lastModifiedBy>Khan Gadget</cp:lastModifiedBy>
  <cp:revision>9</cp:revision>
  <dcterms:created xsi:type="dcterms:W3CDTF">2006-08-16T00:00:00Z</dcterms:created>
  <dcterms:modified xsi:type="dcterms:W3CDTF">2025-12-07T20:28:31Z</dcterms:modified>
  <dc:identifier>DAG61rNZTY8</dc:identifier>
</cp:coreProperties>
</file>