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 id="257" r:id="rId3"/>
  </p:sldIdLst>
  <p:sldSz cx="10287000" cy="12852400"/>
  <p:notesSz cx="6858000" cy="9144000"/>
  <p:embeddedFontLst>
    <p:embeddedFont>
      <p:font typeface="Georgia Pro" panose="02040502050405020303" pitchFamily="18" charset="0"/>
      <p:regular r:id="rId4"/>
    </p:embeddedFont>
    <p:embeddedFont>
      <p:font typeface="Georgia Pro Bold"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2" d="100"/>
          <a:sy n="32" d="100"/>
        </p:scale>
        <p:origin x="2382"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86/s12889-021-12393-1" TargetMode="External"/><Relationship Id="rId13" Type="http://schemas.openxmlformats.org/officeDocument/2006/relationships/hyperlink" Target="https://www.researchgate.net/publication/394909624_The_Influence_of_Personalized_Mobile_Health_Feedback_on_Self-Monitoring_and_Lifestyle_Adherence_in_Type_2_Diabetes_Patients" TargetMode="External"/><Relationship Id="rId3" Type="http://schemas.openxmlformats.org/officeDocument/2006/relationships/hyperlink" Target="https://doi.org/10.3389/fpubh.2024.1477418" TargetMode="External"/><Relationship Id="rId7" Type="http://schemas.openxmlformats.org/officeDocument/2006/relationships/hyperlink" Target="https://doi.org/10.1016/j.xcrm.2023.101213" TargetMode="External"/><Relationship Id="rId12" Type="http://schemas.openxmlformats.org/officeDocument/2006/relationships/hyperlink" Target="https://doi.org/10.1016/j.ymeth.2024.09.009" TargetMode="External"/><Relationship Id="rId2" Type="http://schemas.openxmlformats.org/officeDocument/2006/relationships/hyperlink" Target="https://www.statpearls.com/point-of-care/161679" TargetMode="External"/><Relationship Id="rId1" Type="http://schemas.openxmlformats.org/officeDocument/2006/relationships/slideLayout" Target="../slideLayouts/slideLayout7.xml"/><Relationship Id="rId6" Type="http://schemas.openxmlformats.org/officeDocument/2006/relationships/hyperlink" Target="https://doi.org/10.7759/cureus.91520" TargetMode="External"/><Relationship Id="rId11" Type="http://schemas.openxmlformats.org/officeDocument/2006/relationships/hyperlink" Target="https://doi.org/10.2147/JMDH.S493128" TargetMode="External"/><Relationship Id="rId5" Type="http://schemas.openxmlformats.org/officeDocument/2006/relationships/hyperlink" Target="https://doi.org/10.7759/cureus.63881" TargetMode="External"/><Relationship Id="rId15" Type="http://schemas.openxmlformats.org/officeDocument/2006/relationships/hyperlink" Target="https://doi.org/10.2196/33518" TargetMode="External"/><Relationship Id="rId10" Type="http://schemas.openxmlformats.org/officeDocument/2006/relationships/hyperlink" Target="https://idf.org/about-diabetes/diabetes-facts-figures/" TargetMode="External"/><Relationship Id="rId4" Type="http://schemas.openxmlformats.org/officeDocument/2006/relationships/hyperlink" Target="https://doi.org/10.3389/fpubh.2025.1689911" TargetMode="External"/><Relationship Id="rId9" Type="http://schemas.openxmlformats.org/officeDocument/2006/relationships/hyperlink" Target="https://doi.org/10.1089/tmj.2024.0521" TargetMode="External"/><Relationship Id="rId14" Type="http://schemas.openxmlformats.org/officeDocument/2006/relationships/hyperlink" Target="https://doi.org/10.3390/diseases110300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76755" y="-406993"/>
            <a:ext cx="10906794" cy="2019585"/>
            <a:chOff x="0" y="0"/>
            <a:chExt cx="3248977" cy="601605"/>
          </a:xfrm>
        </p:grpSpPr>
        <p:sp>
          <p:nvSpPr>
            <p:cNvPr id="3" name="Freeform 3"/>
            <p:cNvSpPr/>
            <p:nvPr/>
          </p:nvSpPr>
          <p:spPr>
            <a:xfrm>
              <a:off x="0" y="0"/>
              <a:ext cx="3248977" cy="601605"/>
            </a:xfrm>
            <a:custGeom>
              <a:avLst/>
              <a:gdLst/>
              <a:ahLst/>
              <a:cxnLst/>
              <a:rect l="l" t="t" r="r" b="b"/>
              <a:pathLst>
                <a:path w="3248977" h="601605">
                  <a:moveTo>
                    <a:pt x="31942" y="0"/>
                  </a:moveTo>
                  <a:lnTo>
                    <a:pt x="3217035" y="0"/>
                  </a:lnTo>
                  <a:cubicBezTo>
                    <a:pt x="3225507" y="0"/>
                    <a:pt x="3233631" y="3365"/>
                    <a:pt x="3239621" y="9356"/>
                  </a:cubicBezTo>
                  <a:cubicBezTo>
                    <a:pt x="3245612" y="15346"/>
                    <a:pt x="3248977" y="23471"/>
                    <a:pt x="3248977" y="31942"/>
                  </a:cubicBezTo>
                  <a:lnTo>
                    <a:pt x="3248977" y="569663"/>
                  </a:lnTo>
                  <a:cubicBezTo>
                    <a:pt x="3248977" y="587304"/>
                    <a:pt x="3234676" y="601605"/>
                    <a:pt x="3217035" y="601605"/>
                  </a:cubicBezTo>
                  <a:lnTo>
                    <a:pt x="31942" y="601605"/>
                  </a:lnTo>
                  <a:cubicBezTo>
                    <a:pt x="23471" y="601605"/>
                    <a:pt x="15346" y="598240"/>
                    <a:pt x="9356" y="592250"/>
                  </a:cubicBezTo>
                  <a:cubicBezTo>
                    <a:pt x="3365" y="586259"/>
                    <a:pt x="0" y="578135"/>
                    <a:pt x="0" y="569663"/>
                  </a:cubicBezTo>
                  <a:lnTo>
                    <a:pt x="0" y="31942"/>
                  </a:lnTo>
                  <a:cubicBezTo>
                    <a:pt x="0" y="23471"/>
                    <a:pt x="3365" y="15346"/>
                    <a:pt x="9356" y="9356"/>
                  </a:cubicBezTo>
                  <a:cubicBezTo>
                    <a:pt x="15346" y="3365"/>
                    <a:pt x="23471" y="0"/>
                    <a:pt x="31942" y="0"/>
                  </a:cubicBezTo>
                  <a:close/>
                </a:path>
              </a:pathLst>
            </a:custGeom>
            <a:solidFill>
              <a:srgbClr val="000000"/>
            </a:solidFill>
          </p:spPr>
          <p:txBody>
            <a:bodyPr/>
            <a:lstStyle/>
            <a:p>
              <a:endParaRPr lang="en-IN"/>
            </a:p>
          </p:txBody>
        </p:sp>
        <p:sp>
          <p:nvSpPr>
            <p:cNvPr id="4" name="TextBox 4"/>
            <p:cNvSpPr txBox="1"/>
            <p:nvPr/>
          </p:nvSpPr>
          <p:spPr>
            <a:xfrm>
              <a:off x="0" y="-19050"/>
              <a:ext cx="3248977" cy="620655"/>
            </a:xfrm>
            <a:prstGeom prst="rect">
              <a:avLst/>
            </a:prstGeom>
          </p:spPr>
          <p:txBody>
            <a:bodyPr lIns="15261" tIns="15261" rIns="15261" bIns="15261" rtlCol="0" anchor="ctr"/>
            <a:lstStyle/>
            <a:p>
              <a:pPr algn="ctr">
                <a:lnSpc>
                  <a:spcPts val="883"/>
                </a:lnSpc>
              </a:pPr>
              <a:endParaRPr/>
            </a:p>
            <a:p>
              <a:pPr algn="r">
                <a:lnSpc>
                  <a:spcPts val="3826"/>
                </a:lnSpc>
                <a:spcBef>
                  <a:spcPct val="0"/>
                </a:spcBef>
              </a:pPr>
              <a:endParaRPr/>
            </a:p>
          </p:txBody>
        </p:sp>
      </p:grpSp>
      <p:grpSp>
        <p:nvGrpSpPr>
          <p:cNvPr id="5" name="Group 5"/>
          <p:cNvGrpSpPr/>
          <p:nvPr/>
        </p:nvGrpSpPr>
        <p:grpSpPr>
          <a:xfrm>
            <a:off x="172621" y="1717367"/>
            <a:ext cx="9892920" cy="2186658"/>
            <a:chOff x="0" y="0"/>
            <a:chExt cx="2946959" cy="651374"/>
          </a:xfrm>
        </p:grpSpPr>
        <p:sp>
          <p:nvSpPr>
            <p:cNvPr id="6" name="Freeform 6"/>
            <p:cNvSpPr/>
            <p:nvPr/>
          </p:nvSpPr>
          <p:spPr>
            <a:xfrm>
              <a:off x="0" y="0"/>
              <a:ext cx="2946958" cy="651374"/>
            </a:xfrm>
            <a:custGeom>
              <a:avLst/>
              <a:gdLst/>
              <a:ahLst/>
              <a:cxnLst/>
              <a:rect l="l" t="t" r="r" b="b"/>
              <a:pathLst>
                <a:path w="2946958" h="651374">
                  <a:moveTo>
                    <a:pt x="35216" y="0"/>
                  </a:moveTo>
                  <a:lnTo>
                    <a:pt x="2911743" y="0"/>
                  </a:lnTo>
                  <a:cubicBezTo>
                    <a:pt x="2931192" y="0"/>
                    <a:pt x="2946958" y="15767"/>
                    <a:pt x="2946958" y="35216"/>
                  </a:cubicBezTo>
                  <a:lnTo>
                    <a:pt x="2946958" y="616158"/>
                  </a:lnTo>
                  <a:cubicBezTo>
                    <a:pt x="2946958" y="635607"/>
                    <a:pt x="2931192" y="651374"/>
                    <a:pt x="2911743" y="651374"/>
                  </a:cubicBezTo>
                  <a:lnTo>
                    <a:pt x="35216" y="651374"/>
                  </a:lnTo>
                  <a:cubicBezTo>
                    <a:pt x="25876" y="651374"/>
                    <a:pt x="16919" y="647664"/>
                    <a:pt x="10314" y="641059"/>
                  </a:cubicBezTo>
                  <a:cubicBezTo>
                    <a:pt x="3710" y="634455"/>
                    <a:pt x="0" y="625498"/>
                    <a:pt x="0" y="616158"/>
                  </a:cubicBezTo>
                  <a:lnTo>
                    <a:pt x="0" y="35216"/>
                  </a:lnTo>
                  <a:cubicBezTo>
                    <a:pt x="0" y="15767"/>
                    <a:pt x="15767" y="0"/>
                    <a:pt x="35216" y="0"/>
                  </a:cubicBezTo>
                  <a:close/>
                </a:path>
              </a:pathLst>
            </a:custGeom>
            <a:solidFill>
              <a:srgbClr val="EDB59A"/>
            </a:solidFill>
          </p:spPr>
          <p:txBody>
            <a:bodyPr/>
            <a:lstStyle/>
            <a:p>
              <a:endParaRPr lang="en-IN"/>
            </a:p>
          </p:txBody>
        </p:sp>
        <p:sp>
          <p:nvSpPr>
            <p:cNvPr id="7" name="TextBox 7"/>
            <p:cNvSpPr txBox="1"/>
            <p:nvPr/>
          </p:nvSpPr>
          <p:spPr>
            <a:xfrm>
              <a:off x="0" y="-19050"/>
              <a:ext cx="2946959" cy="670424"/>
            </a:xfrm>
            <a:prstGeom prst="rect">
              <a:avLst/>
            </a:prstGeom>
          </p:spPr>
          <p:txBody>
            <a:bodyPr lIns="15261" tIns="15261" rIns="15261" bIns="15261" rtlCol="0" anchor="ctr"/>
            <a:lstStyle/>
            <a:p>
              <a:pPr algn="just">
                <a:lnSpc>
                  <a:spcPts val="757"/>
                </a:lnSpc>
                <a:spcBef>
                  <a:spcPct val="0"/>
                </a:spcBef>
              </a:pPr>
              <a:endParaRPr/>
            </a:p>
          </p:txBody>
        </p:sp>
      </p:grpSp>
      <p:grpSp>
        <p:nvGrpSpPr>
          <p:cNvPr id="8" name="Group 8"/>
          <p:cNvGrpSpPr/>
          <p:nvPr/>
        </p:nvGrpSpPr>
        <p:grpSpPr>
          <a:xfrm>
            <a:off x="172621" y="10652294"/>
            <a:ext cx="4920200" cy="2086813"/>
            <a:chOff x="0" y="0"/>
            <a:chExt cx="1465657" cy="621632"/>
          </a:xfrm>
        </p:grpSpPr>
        <p:sp>
          <p:nvSpPr>
            <p:cNvPr id="9" name="Freeform 9"/>
            <p:cNvSpPr/>
            <p:nvPr/>
          </p:nvSpPr>
          <p:spPr>
            <a:xfrm>
              <a:off x="0" y="0"/>
              <a:ext cx="1465657" cy="621632"/>
            </a:xfrm>
            <a:custGeom>
              <a:avLst/>
              <a:gdLst/>
              <a:ahLst/>
              <a:cxnLst/>
              <a:rect l="l" t="t" r="r" b="b"/>
              <a:pathLst>
                <a:path w="1465657" h="621632">
                  <a:moveTo>
                    <a:pt x="70807" y="0"/>
                  </a:moveTo>
                  <a:lnTo>
                    <a:pt x="1394849" y="0"/>
                  </a:lnTo>
                  <a:cubicBezTo>
                    <a:pt x="1413629" y="0"/>
                    <a:pt x="1431639" y="7460"/>
                    <a:pt x="1444918" y="20739"/>
                  </a:cubicBezTo>
                  <a:cubicBezTo>
                    <a:pt x="1458197" y="34018"/>
                    <a:pt x="1465657" y="52028"/>
                    <a:pt x="1465657" y="70807"/>
                  </a:cubicBezTo>
                  <a:lnTo>
                    <a:pt x="1465657" y="550824"/>
                  </a:lnTo>
                  <a:cubicBezTo>
                    <a:pt x="1465657" y="589930"/>
                    <a:pt x="1433955" y="621632"/>
                    <a:pt x="1394849" y="621632"/>
                  </a:cubicBezTo>
                  <a:lnTo>
                    <a:pt x="70807" y="621632"/>
                  </a:lnTo>
                  <a:cubicBezTo>
                    <a:pt x="31702" y="621632"/>
                    <a:pt x="0" y="589930"/>
                    <a:pt x="0" y="550824"/>
                  </a:cubicBezTo>
                  <a:lnTo>
                    <a:pt x="0" y="70807"/>
                  </a:lnTo>
                  <a:cubicBezTo>
                    <a:pt x="0" y="31702"/>
                    <a:pt x="31702" y="0"/>
                    <a:pt x="70807" y="0"/>
                  </a:cubicBezTo>
                  <a:close/>
                </a:path>
              </a:pathLst>
            </a:custGeom>
            <a:solidFill>
              <a:srgbClr val="FFB6C3"/>
            </a:solidFill>
          </p:spPr>
          <p:txBody>
            <a:bodyPr/>
            <a:lstStyle/>
            <a:p>
              <a:endParaRPr lang="en-IN"/>
            </a:p>
          </p:txBody>
        </p:sp>
        <p:sp>
          <p:nvSpPr>
            <p:cNvPr id="10" name="TextBox 10"/>
            <p:cNvSpPr txBox="1"/>
            <p:nvPr/>
          </p:nvSpPr>
          <p:spPr>
            <a:xfrm>
              <a:off x="0" y="-19050"/>
              <a:ext cx="1465657" cy="640682"/>
            </a:xfrm>
            <a:prstGeom prst="rect">
              <a:avLst/>
            </a:prstGeom>
          </p:spPr>
          <p:txBody>
            <a:bodyPr lIns="15261" tIns="15261" rIns="15261" bIns="15261" rtlCol="0" anchor="ctr"/>
            <a:lstStyle/>
            <a:p>
              <a:pPr algn="ctr">
                <a:lnSpc>
                  <a:spcPts val="757"/>
                </a:lnSpc>
                <a:spcBef>
                  <a:spcPct val="0"/>
                </a:spcBef>
              </a:pPr>
              <a:endParaRPr/>
            </a:p>
          </p:txBody>
        </p:sp>
      </p:grpSp>
      <p:grpSp>
        <p:nvGrpSpPr>
          <p:cNvPr id="11" name="Group 11"/>
          <p:cNvGrpSpPr/>
          <p:nvPr/>
        </p:nvGrpSpPr>
        <p:grpSpPr>
          <a:xfrm>
            <a:off x="172621" y="8403703"/>
            <a:ext cx="9892920" cy="2086813"/>
            <a:chOff x="0" y="0"/>
            <a:chExt cx="2946959" cy="621632"/>
          </a:xfrm>
        </p:grpSpPr>
        <p:sp>
          <p:nvSpPr>
            <p:cNvPr id="12" name="Freeform 12"/>
            <p:cNvSpPr/>
            <p:nvPr/>
          </p:nvSpPr>
          <p:spPr>
            <a:xfrm>
              <a:off x="0" y="0"/>
              <a:ext cx="2946958" cy="621632"/>
            </a:xfrm>
            <a:custGeom>
              <a:avLst/>
              <a:gdLst/>
              <a:ahLst/>
              <a:cxnLst/>
              <a:rect l="l" t="t" r="r" b="b"/>
              <a:pathLst>
                <a:path w="2946958" h="621632">
                  <a:moveTo>
                    <a:pt x="35216" y="0"/>
                  </a:moveTo>
                  <a:lnTo>
                    <a:pt x="2911743" y="0"/>
                  </a:lnTo>
                  <a:cubicBezTo>
                    <a:pt x="2931192" y="0"/>
                    <a:pt x="2946958" y="15767"/>
                    <a:pt x="2946958" y="35216"/>
                  </a:cubicBezTo>
                  <a:lnTo>
                    <a:pt x="2946958" y="586416"/>
                  </a:lnTo>
                  <a:cubicBezTo>
                    <a:pt x="2946958" y="605865"/>
                    <a:pt x="2931192" y="621632"/>
                    <a:pt x="2911743" y="621632"/>
                  </a:cubicBezTo>
                  <a:lnTo>
                    <a:pt x="35216" y="621632"/>
                  </a:lnTo>
                  <a:cubicBezTo>
                    <a:pt x="15767" y="621632"/>
                    <a:pt x="0" y="605865"/>
                    <a:pt x="0" y="586416"/>
                  </a:cubicBezTo>
                  <a:lnTo>
                    <a:pt x="0" y="35216"/>
                  </a:lnTo>
                  <a:cubicBezTo>
                    <a:pt x="0" y="15767"/>
                    <a:pt x="15767" y="0"/>
                    <a:pt x="35216" y="0"/>
                  </a:cubicBezTo>
                  <a:close/>
                </a:path>
              </a:pathLst>
            </a:custGeom>
            <a:solidFill>
              <a:srgbClr val="B6F6FF"/>
            </a:solidFill>
          </p:spPr>
          <p:txBody>
            <a:bodyPr/>
            <a:lstStyle/>
            <a:p>
              <a:endParaRPr lang="en-IN"/>
            </a:p>
          </p:txBody>
        </p:sp>
        <p:sp>
          <p:nvSpPr>
            <p:cNvPr id="13" name="TextBox 13"/>
            <p:cNvSpPr txBox="1"/>
            <p:nvPr/>
          </p:nvSpPr>
          <p:spPr>
            <a:xfrm>
              <a:off x="0" y="-19050"/>
              <a:ext cx="2946959" cy="640682"/>
            </a:xfrm>
            <a:prstGeom prst="rect">
              <a:avLst/>
            </a:prstGeom>
          </p:spPr>
          <p:txBody>
            <a:bodyPr lIns="15261" tIns="15261" rIns="15261" bIns="15261" rtlCol="0" anchor="ctr"/>
            <a:lstStyle/>
            <a:p>
              <a:pPr algn="ctr">
                <a:lnSpc>
                  <a:spcPts val="757"/>
                </a:lnSpc>
                <a:spcBef>
                  <a:spcPct val="0"/>
                </a:spcBef>
              </a:pPr>
              <a:endParaRPr/>
            </a:p>
          </p:txBody>
        </p:sp>
      </p:grpSp>
      <p:grpSp>
        <p:nvGrpSpPr>
          <p:cNvPr id="14" name="Group 14"/>
          <p:cNvGrpSpPr/>
          <p:nvPr/>
        </p:nvGrpSpPr>
        <p:grpSpPr>
          <a:xfrm>
            <a:off x="172621" y="6162288"/>
            <a:ext cx="9892920" cy="2086813"/>
            <a:chOff x="0" y="0"/>
            <a:chExt cx="2946959" cy="621632"/>
          </a:xfrm>
        </p:grpSpPr>
        <p:sp>
          <p:nvSpPr>
            <p:cNvPr id="15" name="Freeform 15"/>
            <p:cNvSpPr/>
            <p:nvPr/>
          </p:nvSpPr>
          <p:spPr>
            <a:xfrm>
              <a:off x="0" y="0"/>
              <a:ext cx="2946958" cy="621632"/>
            </a:xfrm>
            <a:custGeom>
              <a:avLst/>
              <a:gdLst/>
              <a:ahLst/>
              <a:cxnLst/>
              <a:rect l="l" t="t" r="r" b="b"/>
              <a:pathLst>
                <a:path w="2946958" h="621632">
                  <a:moveTo>
                    <a:pt x="35216" y="0"/>
                  </a:moveTo>
                  <a:lnTo>
                    <a:pt x="2911743" y="0"/>
                  </a:lnTo>
                  <a:cubicBezTo>
                    <a:pt x="2931192" y="0"/>
                    <a:pt x="2946958" y="15767"/>
                    <a:pt x="2946958" y="35216"/>
                  </a:cubicBezTo>
                  <a:lnTo>
                    <a:pt x="2946958" y="586416"/>
                  </a:lnTo>
                  <a:cubicBezTo>
                    <a:pt x="2946958" y="605865"/>
                    <a:pt x="2931192" y="621632"/>
                    <a:pt x="2911743" y="621632"/>
                  </a:cubicBezTo>
                  <a:lnTo>
                    <a:pt x="35216" y="621632"/>
                  </a:lnTo>
                  <a:cubicBezTo>
                    <a:pt x="15767" y="621632"/>
                    <a:pt x="0" y="605865"/>
                    <a:pt x="0" y="586416"/>
                  </a:cubicBezTo>
                  <a:lnTo>
                    <a:pt x="0" y="35216"/>
                  </a:lnTo>
                  <a:cubicBezTo>
                    <a:pt x="0" y="15767"/>
                    <a:pt x="15767" y="0"/>
                    <a:pt x="35216" y="0"/>
                  </a:cubicBezTo>
                  <a:close/>
                </a:path>
              </a:pathLst>
            </a:custGeom>
            <a:solidFill>
              <a:srgbClr val="C1FF72"/>
            </a:solidFill>
          </p:spPr>
          <p:txBody>
            <a:bodyPr/>
            <a:lstStyle/>
            <a:p>
              <a:endParaRPr lang="en-IN"/>
            </a:p>
          </p:txBody>
        </p:sp>
        <p:sp>
          <p:nvSpPr>
            <p:cNvPr id="16" name="TextBox 16"/>
            <p:cNvSpPr txBox="1"/>
            <p:nvPr/>
          </p:nvSpPr>
          <p:spPr>
            <a:xfrm>
              <a:off x="0" y="-19050"/>
              <a:ext cx="2946959" cy="640682"/>
            </a:xfrm>
            <a:prstGeom prst="rect">
              <a:avLst/>
            </a:prstGeom>
          </p:spPr>
          <p:txBody>
            <a:bodyPr lIns="15261" tIns="15261" rIns="15261" bIns="15261" rtlCol="0" anchor="ctr"/>
            <a:lstStyle/>
            <a:p>
              <a:pPr algn="ctr">
                <a:lnSpc>
                  <a:spcPts val="757"/>
                </a:lnSpc>
                <a:spcBef>
                  <a:spcPct val="0"/>
                </a:spcBef>
              </a:pPr>
              <a:endParaRPr/>
            </a:p>
          </p:txBody>
        </p:sp>
      </p:grpSp>
      <p:grpSp>
        <p:nvGrpSpPr>
          <p:cNvPr id="17" name="Group 17"/>
          <p:cNvGrpSpPr/>
          <p:nvPr/>
        </p:nvGrpSpPr>
        <p:grpSpPr>
          <a:xfrm>
            <a:off x="172621" y="3989750"/>
            <a:ext cx="9892920" cy="2086813"/>
            <a:chOff x="0" y="0"/>
            <a:chExt cx="2946959" cy="621632"/>
          </a:xfrm>
        </p:grpSpPr>
        <p:sp>
          <p:nvSpPr>
            <p:cNvPr id="18" name="Freeform 18"/>
            <p:cNvSpPr/>
            <p:nvPr/>
          </p:nvSpPr>
          <p:spPr>
            <a:xfrm>
              <a:off x="0" y="0"/>
              <a:ext cx="2946958" cy="621632"/>
            </a:xfrm>
            <a:custGeom>
              <a:avLst/>
              <a:gdLst/>
              <a:ahLst/>
              <a:cxnLst/>
              <a:rect l="l" t="t" r="r" b="b"/>
              <a:pathLst>
                <a:path w="2946958" h="621632">
                  <a:moveTo>
                    <a:pt x="35216" y="0"/>
                  </a:moveTo>
                  <a:lnTo>
                    <a:pt x="2911743" y="0"/>
                  </a:lnTo>
                  <a:cubicBezTo>
                    <a:pt x="2931192" y="0"/>
                    <a:pt x="2946958" y="15767"/>
                    <a:pt x="2946958" y="35216"/>
                  </a:cubicBezTo>
                  <a:lnTo>
                    <a:pt x="2946958" y="586416"/>
                  </a:lnTo>
                  <a:cubicBezTo>
                    <a:pt x="2946958" y="605865"/>
                    <a:pt x="2931192" y="621632"/>
                    <a:pt x="2911743" y="621632"/>
                  </a:cubicBezTo>
                  <a:lnTo>
                    <a:pt x="35216" y="621632"/>
                  </a:lnTo>
                  <a:cubicBezTo>
                    <a:pt x="15767" y="621632"/>
                    <a:pt x="0" y="605865"/>
                    <a:pt x="0" y="586416"/>
                  </a:cubicBezTo>
                  <a:lnTo>
                    <a:pt x="0" y="35216"/>
                  </a:lnTo>
                  <a:cubicBezTo>
                    <a:pt x="0" y="15767"/>
                    <a:pt x="15767" y="0"/>
                    <a:pt x="35216" y="0"/>
                  </a:cubicBezTo>
                  <a:close/>
                </a:path>
              </a:pathLst>
            </a:custGeom>
            <a:solidFill>
              <a:srgbClr val="F6E550"/>
            </a:solidFill>
          </p:spPr>
          <p:txBody>
            <a:bodyPr/>
            <a:lstStyle/>
            <a:p>
              <a:endParaRPr lang="en-IN"/>
            </a:p>
          </p:txBody>
        </p:sp>
        <p:sp>
          <p:nvSpPr>
            <p:cNvPr id="19" name="TextBox 19"/>
            <p:cNvSpPr txBox="1"/>
            <p:nvPr/>
          </p:nvSpPr>
          <p:spPr>
            <a:xfrm>
              <a:off x="0" y="-19050"/>
              <a:ext cx="2946959" cy="640682"/>
            </a:xfrm>
            <a:prstGeom prst="rect">
              <a:avLst/>
            </a:prstGeom>
          </p:spPr>
          <p:txBody>
            <a:bodyPr lIns="15261" tIns="15261" rIns="15261" bIns="15261" rtlCol="0" anchor="ctr"/>
            <a:lstStyle/>
            <a:p>
              <a:pPr algn="ctr">
                <a:lnSpc>
                  <a:spcPts val="757"/>
                </a:lnSpc>
                <a:spcBef>
                  <a:spcPct val="0"/>
                </a:spcBef>
              </a:pPr>
              <a:endParaRPr/>
            </a:p>
          </p:txBody>
        </p:sp>
      </p:grpSp>
      <p:sp>
        <p:nvSpPr>
          <p:cNvPr id="20" name="Freeform 20"/>
          <p:cNvSpPr/>
          <p:nvPr/>
        </p:nvSpPr>
        <p:spPr>
          <a:xfrm>
            <a:off x="7509942" y="2121188"/>
            <a:ext cx="2042902" cy="1379015"/>
          </a:xfrm>
          <a:custGeom>
            <a:avLst/>
            <a:gdLst/>
            <a:ahLst/>
            <a:cxnLst/>
            <a:rect l="l" t="t" r="r" b="b"/>
            <a:pathLst>
              <a:path w="2042902" h="1379015">
                <a:moveTo>
                  <a:pt x="0" y="0"/>
                </a:moveTo>
                <a:lnTo>
                  <a:pt x="2042902" y="0"/>
                </a:lnTo>
                <a:lnTo>
                  <a:pt x="2042902" y="1379015"/>
                </a:lnTo>
                <a:lnTo>
                  <a:pt x="0" y="1379015"/>
                </a:lnTo>
                <a:lnTo>
                  <a:pt x="0" y="0"/>
                </a:lnTo>
                <a:close/>
              </a:path>
            </a:pathLst>
          </a:custGeom>
          <a:blipFill>
            <a:blip r:embed="rId2"/>
            <a:stretch>
              <a:fillRect l="-719" r="-719"/>
            </a:stretch>
          </a:blipFill>
        </p:spPr>
        <p:txBody>
          <a:bodyPr/>
          <a:lstStyle/>
          <a:p>
            <a:endParaRPr lang="en-IN"/>
          </a:p>
        </p:txBody>
      </p:sp>
      <p:sp>
        <p:nvSpPr>
          <p:cNvPr id="21" name="Freeform 21"/>
          <p:cNvSpPr/>
          <p:nvPr/>
        </p:nvSpPr>
        <p:spPr>
          <a:xfrm>
            <a:off x="757417" y="4291603"/>
            <a:ext cx="2250935" cy="1694720"/>
          </a:xfrm>
          <a:custGeom>
            <a:avLst/>
            <a:gdLst/>
            <a:ahLst/>
            <a:cxnLst/>
            <a:rect l="l" t="t" r="r" b="b"/>
            <a:pathLst>
              <a:path w="2250935" h="1694720">
                <a:moveTo>
                  <a:pt x="0" y="0"/>
                </a:moveTo>
                <a:lnTo>
                  <a:pt x="2250935" y="0"/>
                </a:lnTo>
                <a:lnTo>
                  <a:pt x="2250935" y="1694720"/>
                </a:lnTo>
                <a:lnTo>
                  <a:pt x="0" y="1694720"/>
                </a:lnTo>
                <a:lnTo>
                  <a:pt x="0" y="0"/>
                </a:lnTo>
                <a:close/>
              </a:path>
            </a:pathLst>
          </a:custGeom>
          <a:blipFill>
            <a:blip r:embed="rId3"/>
            <a:stretch>
              <a:fillRect/>
            </a:stretch>
          </a:blipFill>
        </p:spPr>
        <p:txBody>
          <a:bodyPr/>
          <a:lstStyle/>
          <a:p>
            <a:endParaRPr lang="en-IN"/>
          </a:p>
        </p:txBody>
      </p:sp>
      <p:sp>
        <p:nvSpPr>
          <p:cNvPr id="22" name="Freeform 22"/>
          <p:cNvSpPr/>
          <p:nvPr/>
        </p:nvSpPr>
        <p:spPr>
          <a:xfrm>
            <a:off x="6944042" y="6343263"/>
            <a:ext cx="2476365" cy="1798460"/>
          </a:xfrm>
          <a:custGeom>
            <a:avLst/>
            <a:gdLst/>
            <a:ahLst/>
            <a:cxnLst/>
            <a:rect l="l" t="t" r="r" b="b"/>
            <a:pathLst>
              <a:path w="2476365" h="1798460">
                <a:moveTo>
                  <a:pt x="0" y="0"/>
                </a:moveTo>
                <a:lnTo>
                  <a:pt x="2476365" y="0"/>
                </a:lnTo>
                <a:lnTo>
                  <a:pt x="2476365" y="1798460"/>
                </a:lnTo>
                <a:lnTo>
                  <a:pt x="0" y="1798460"/>
                </a:lnTo>
                <a:lnTo>
                  <a:pt x="0" y="0"/>
                </a:lnTo>
                <a:close/>
              </a:path>
            </a:pathLst>
          </a:custGeom>
          <a:blipFill>
            <a:blip r:embed="rId4"/>
            <a:stretch>
              <a:fillRect/>
            </a:stretch>
          </a:blipFill>
        </p:spPr>
        <p:txBody>
          <a:bodyPr/>
          <a:lstStyle/>
          <a:p>
            <a:endParaRPr lang="en-IN"/>
          </a:p>
        </p:txBody>
      </p:sp>
      <p:sp>
        <p:nvSpPr>
          <p:cNvPr id="23" name="Freeform 23"/>
          <p:cNvSpPr/>
          <p:nvPr/>
        </p:nvSpPr>
        <p:spPr>
          <a:xfrm>
            <a:off x="815709" y="8740606"/>
            <a:ext cx="2712064" cy="1806913"/>
          </a:xfrm>
          <a:custGeom>
            <a:avLst/>
            <a:gdLst/>
            <a:ahLst/>
            <a:cxnLst/>
            <a:rect l="l" t="t" r="r" b="b"/>
            <a:pathLst>
              <a:path w="2712064" h="1806913">
                <a:moveTo>
                  <a:pt x="0" y="0"/>
                </a:moveTo>
                <a:lnTo>
                  <a:pt x="2712065" y="0"/>
                </a:lnTo>
                <a:lnTo>
                  <a:pt x="2712065" y="1806913"/>
                </a:lnTo>
                <a:lnTo>
                  <a:pt x="0" y="1806913"/>
                </a:lnTo>
                <a:lnTo>
                  <a:pt x="0" y="0"/>
                </a:lnTo>
                <a:close/>
              </a:path>
            </a:pathLst>
          </a:custGeom>
          <a:blipFill>
            <a:blip r:embed="rId5"/>
            <a:stretch>
              <a:fillRect/>
            </a:stretch>
          </a:blipFill>
        </p:spPr>
        <p:txBody>
          <a:bodyPr/>
          <a:lstStyle/>
          <a:p>
            <a:endParaRPr lang="en-IN"/>
          </a:p>
        </p:txBody>
      </p:sp>
      <p:sp>
        <p:nvSpPr>
          <p:cNvPr id="24" name="TextBox 24"/>
          <p:cNvSpPr txBox="1"/>
          <p:nvPr/>
        </p:nvSpPr>
        <p:spPr>
          <a:xfrm>
            <a:off x="351474" y="1883520"/>
            <a:ext cx="7042769" cy="1991930"/>
          </a:xfrm>
          <a:prstGeom prst="rect">
            <a:avLst/>
          </a:prstGeom>
        </p:spPr>
        <p:txBody>
          <a:bodyPr lIns="0" tIns="0" rIns="0" bIns="0" rtlCol="0" anchor="t">
            <a:spAutoFit/>
          </a:bodyPr>
          <a:lstStyle/>
          <a:p>
            <a:pPr algn="just">
              <a:lnSpc>
                <a:spcPts val="1589"/>
              </a:lnSpc>
            </a:pPr>
            <a:r>
              <a:rPr lang="en-US" sz="1135" b="1">
                <a:solidFill>
                  <a:srgbClr val="000000"/>
                </a:solidFill>
                <a:latin typeface="Georgia Pro Bold"/>
                <a:ea typeface="Georgia Pro Bold"/>
                <a:cs typeface="Georgia Pro Bold"/>
                <a:sym typeface="Georgia Pro Bold"/>
              </a:rPr>
              <a:t>1.</a:t>
            </a:r>
            <a:r>
              <a:rPr lang="en-US" sz="1135">
                <a:solidFill>
                  <a:srgbClr val="000000"/>
                </a:solidFill>
                <a:latin typeface="Georgia Pro"/>
                <a:ea typeface="Georgia Pro"/>
                <a:cs typeface="Georgia Pro"/>
                <a:sym typeface="Georgia Pro"/>
              </a:rPr>
              <a:t> </a:t>
            </a:r>
            <a:r>
              <a:rPr lang="en-US" sz="1135" b="1">
                <a:solidFill>
                  <a:srgbClr val="000000"/>
                </a:solidFill>
                <a:latin typeface="Georgia Pro Bold"/>
                <a:ea typeface="Georgia Pro Bold"/>
                <a:cs typeface="Georgia Pro Bold"/>
                <a:sym typeface="Georgia Pro Bold"/>
              </a:rPr>
              <a:t>Background </a:t>
            </a:r>
          </a:p>
          <a:p>
            <a:pPr algn="just">
              <a:lnSpc>
                <a:spcPts val="1589"/>
              </a:lnSpc>
            </a:pPr>
            <a:r>
              <a:rPr lang="en-US" sz="1135">
                <a:solidFill>
                  <a:srgbClr val="000000"/>
                </a:solidFill>
                <a:latin typeface="Georgia Pro"/>
                <a:ea typeface="Georgia Pro"/>
                <a:cs typeface="Georgia Pro"/>
                <a:sym typeface="Georgia Pro"/>
              </a:rPr>
              <a:t>Diabetes is a major chronic disease and one of the rapidly increasing chronic diseases in the world and is a significant issue of public health. The International Diabetes Federation (2025) reports that the current prevalence of diabetes among the adult population is approximately 589 million individuals, which is expected to increase to 853 million in the year 2050. Over 4 million individuals in the United Kingdom are found to have diabetes, which increases the burden on the NHS (Au-Yeung et al., 2024). There is the growing use of digital interventions to enhance prevention and self-management (Willis et al., 2022). DiWell AI is a digital health platform that is an AI-based recommendation to aid in the prevention of diabetes through predictive monitoring and personalised health guidance.</a:t>
            </a:r>
          </a:p>
          <a:p>
            <a:pPr algn="just">
              <a:lnSpc>
                <a:spcPts val="1589"/>
              </a:lnSpc>
              <a:spcBef>
                <a:spcPct val="0"/>
              </a:spcBef>
            </a:pPr>
            <a:endParaRPr lang="en-US" sz="1135">
              <a:solidFill>
                <a:srgbClr val="000000"/>
              </a:solidFill>
              <a:latin typeface="Georgia Pro"/>
              <a:ea typeface="Georgia Pro"/>
              <a:cs typeface="Georgia Pro"/>
              <a:sym typeface="Georgia Pro"/>
            </a:endParaRPr>
          </a:p>
        </p:txBody>
      </p:sp>
      <p:sp>
        <p:nvSpPr>
          <p:cNvPr id="25" name="TextBox 25"/>
          <p:cNvSpPr txBox="1"/>
          <p:nvPr/>
        </p:nvSpPr>
        <p:spPr>
          <a:xfrm>
            <a:off x="3723957" y="8488338"/>
            <a:ext cx="6142055" cy="2115388"/>
          </a:xfrm>
          <a:prstGeom prst="rect">
            <a:avLst/>
          </a:prstGeom>
        </p:spPr>
        <p:txBody>
          <a:bodyPr lIns="0" tIns="0" rIns="0" bIns="0" rtlCol="0" anchor="t">
            <a:spAutoFit/>
          </a:bodyPr>
          <a:lstStyle/>
          <a:p>
            <a:pPr algn="just">
              <a:lnSpc>
                <a:spcPts val="1677"/>
              </a:lnSpc>
            </a:pPr>
            <a:r>
              <a:rPr lang="en-US" sz="1197" b="1">
                <a:solidFill>
                  <a:srgbClr val="000000"/>
                </a:solidFill>
                <a:latin typeface="Georgia Pro Bold"/>
                <a:ea typeface="Georgia Pro Bold"/>
                <a:cs typeface="Georgia Pro Bold"/>
                <a:sym typeface="Georgia Pro Bold"/>
              </a:rPr>
              <a:t>4. Health Belief Model </a:t>
            </a:r>
          </a:p>
          <a:p>
            <a:pPr algn="just">
              <a:lnSpc>
                <a:spcPts val="1677"/>
              </a:lnSpc>
            </a:pPr>
            <a:r>
              <a:rPr lang="en-US" sz="1197">
                <a:solidFill>
                  <a:srgbClr val="000000"/>
                </a:solidFill>
                <a:latin typeface="Georgia Pro"/>
                <a:ea typeface="Georgia Pro"/>
                <a:cs typeface="Georgia Pro"/>
                <a:sym typeface="Georgia Pro"/>
              </a:rPr>
              <a:t>Health Belief Model describes change in behaviour in terms of perceived risk, perceived benefits and action cues (Alyafei and Easton-Carr, 2024). DiWell AI enhances perceived vulnerability and severity of diabetes by providing continuous glucose level tracking and predictive analytics both to raise awareness of their risk of diabetes. The advantages of behaviour change are demonstrated by personalised lifestyle recommendations whereas the automated reminders serve as the stimuli to act (Orsso et al., 2024). The system also improves self-efficacy by providing feedback about progress and health indicators and motivates people to adopt and sustain healthier behaviours (Du et al., 2025).</a:t>
            </a:r>
          </a:p>
          <a:p>
            <a:pPr algn="just">
              <a:lnSpc>
                <a:spcPts val="1677"/>
              </a:lnSpc>
              <a:spcBef>
                <a:spcPct val="0"/>
              </a:spcBef>
            </a:pPr>
            <a:endParaRPr lang="en-US" sz="1197">
              <a:solidFill>
                <a:srgbClr val="000000"/>
              </a:solidFill>
              <a:latin typeface="Georgia Pro"/>
              <a:ea typeface="Georgia Pro"/>
              <a:cs typeface="Georgia Pro"/>
              <a:sym typeface="Georgia Pro"/>
            </a:endParaRPr>
          </a:p>
        </p:txBody>
      </p:sp>
      <p:sp>
        <p:nvSpPr>
          <p:cNvPr id="26" name="TextBox 26"/>
          <p:cNvSpPr txBox="1"/>
          <p:nvPr/>
        </p:nvSpPr>
        <p:spPr>
          <a:xfrm>
            <a:off x="351474" y="6227252"/>
            <a:ext cx="6483009" cy="2137261"/>
          </a:xfrm>
          <a:prstGeom prst="rect">
            <a:avLst/>
          </a:prstGeom>
        </p:spPr>
        <p:txBody>
          <a:bodyPr lIns="0" tIns="0" rIns="0" bIns="0" rtlCol="0" anchor="t">
            <a:spAutoFit/>
          </a:bodyPr>
          <a:lstStyle/>
          <a:p>
            <a:pPr algn="just">
              <a:lnSpc>
                <a:spcPts val="1741"/>
              </a:lnSpc>
            </a:pPr>
            <a:r>
              <a:rPr lang="en-US" sz="1243" b="1">
                <a:solidFill>
                  <a:srgbClr val="000000"/>
                </a:solidFill>
                <a:latin typeface="Georgia Pro Bold"/>
                <a:ea typeface="Georgia Pro Bold"/>
                <a:cs typeface="Georgia Pro Bold"/>
                <a:sym typeface="Georgia Pro Bold"/>
              </a:rPr>
              <a:t>3. Suitability, Equity and Empowerment</a:t>
            </a:r>
          </a:p>
          <a:p>
            <a:pPr algn="just">
              <a:lnSpc>
                <a:spcPts val="1741"/>
              </a:lnSpc>
              <a:spcBef>
                <a:spcPct val="0"/>
              </a:spcBef>
            </a:pPr>
            <a:r>
              <a:rPr lang="en-US" sz="1243">
                <a:solidFill>
                  <a:srgbClr val="000000"/>
                </a:solidFill>
                <a:latin typeface="Georgia Pro"/>
                <a:ea typeface="Georgia Pro"/>
                <a:cs typeface="Georgia Pro"/>
                <a:sym typeface="Georgia Pro"/>
              </a:rPr>
              <a:t>DiWell AI promotes major health promotion values including appropriateness, equity and empowerment. Remote monitoring, multilingual support, and simplified digital interfaces are some of the ways that equity is encouraged to enhance accessibility to different segments of the population (Holtz et al., 2024). This is empowered through user allowance to keep track of their health indicators and know their respective risk factors. The intervention fosters self-determination in the control of personal health by offering personalised feedback and behavioural advice to promote informed choices and enhance the confidence that individuals possess about their health (Roberts et al., 2025).</a:t>
            </a:r>
          </a:p>
          <a:p>
            <a:pPr algn="just">
              <a:lnSpc>
                <a:spcPts val="1959"/>
              </a:lnSpc>
              <a:spcBef>
                <a:spcPct val="0"/>
              </a:spcBef>
            </a:pPr>
            <a:endParaRPr lang="en-US" sz="1243">
              <a:solidFill>
                <a:srgbClr val="000000"/>
              </a:solidFill>
              <a:latin typeface="Georgia Pro"/>
              <a:ea typeface="Georgia Pro"/>
              <a:cs typeface="Georgia Pro"/>
              <a:sym typeface="Georgia Pro"/>
            </a:endParaRPr>
          </a:p>
        </p:txBody>
      </p:sp>
      <p:sp>
        <p:nvSpPr>
          <p:cNvPr id="27" name="TextBox 27"/>
          <p:cNvSpPr txBox="1"/>
          <p:nvPr/>
        </p:nvSpPr>
        <p:spPr>
          <a:xfrm>
            <a:off x="3141351" y="4137113"/>
            <a:ext cx="6821228" cy="2016436"/>
          </a:xfrm>
          <a:prstGeom prst="rect">
            <a:avLst/>
          </a:prstGeom>
        </p:spPr>
        <p:txBody>
          <a:bodyPr lIns="0" tIns="0" rIns="0" bIns="0" rtlCol="0" anchor="t">
            <a:spAutoFit/>
          </a:bodyPr>
          <a:lstStyle/>
          <a:p>
            <a:pPr algn="just">
              <a:lnSpc>
                <a:spcPts val="1641"/>
              </a:lnSpc>
            </a:pPr>
            <a:r>
              <a:rPr lang="en-US" sz="1172" b="1">
                <a:solidFill>
                  <a:srgbClr val="000000"/>
                </a:solidFill>
                <a:latin typeface="Georgia Pro Bold"/>
                <a:ea typeface="Georgia Pro Bold"/>
                <a:cs typeface="Georgia Pro Bold"/>
                <a:sym typeface="Georgia Pro Bold"/>
              </a:rPr>
              <a:t>2. Intervention and Health Promotion Values</a:t>
            </a:r>
          </a:p>
          <a:p>
            <a:pPr algn="just">
              <a:lnSpc>
                <a:spcPts val="1641"/>
              </a:lnSpc>
            </a:pPr>
            <a:r>
              <a:rPr lang="en-US" sz="1172">
                <a:solidFill>
                  <a:srgbClr val="000000"/>
                </a:solidFill>
                <a:latin typeface="Georgia Pro"/>
                <a:ea typeface="Georgia Pro"/>
                <a:cs typeface="Georgia Pro"/>
                <a:sym typeface="Georgia Pro"/>
              </a:rPr>
              <a:t>Health promotion should be used to help the population enjoy better health by being empowered to explore more control over their wellbeing. Prevention, accessibility, participation and sustainability are key values (Henni et al., 2022). DiWell AI embodies these values offering constant glucose level checking, individualised lifestyle suggestions and live feedback of behaviour. Artificial intelligence and telehealth can enable users to monitor diet, physical activity and glucose fluctuations and get professional advice (Salinari et al., 2023). This prevention strategy promotes active engagement in health management and facilitates the long-term behavioural change in people who are at risk of diabetes (Guan et al. 2023).</a:t>
            </a:r>
          </a:p>
          <a:p>
            <a:pPr algn="just">
              <a:lnSpc>
                <a:spcPts val="1641"/>
              </a:lnSpc>
              <a:spcBef>
                <a:spcPct val="0"/>
              </a:spcBef>
            </a:pPr>
            <a:endParaRPr lang="en-US" sz="1172">
              <a:solidFill>
                <a:srgbClr val="000000"/>
              </a:solidFill>
              <a:latin typeface="Georgia Pro"/>
              <a:ea typeface="Georgia Pro"/>
              <a:cs typeface="Georgia Pro"/>
              <a:sym typeface="Georgia Pro"/>
            </a:endParaRPr>
          </a:p>
        </p:txBody>
      </p:sp>
      <p:sp>
        <p:nvSpPr>
          <p:cNvPr id="28" name="TextBox 28"/>
          <p:cNvSpPr txBox="1"/>
          <p:nvPr/>
        </p:nvSpPr>
        <p:spPr>
          <a:xfrm>
            <a:off x="351474" y="10718026"/>
            <a:ext cx="4630120" cy="2156116"/>
          </a:xfrm>
          <a:prstGeom prst="rect">
            <a:avLst/>
          </a:prstGeom>
        </p:spPr>
        <p:txBody>
          <a:bodyPr lIns="0" tIns="0" rIns="0" bIns="0" rtlCol="0" anchor="t">
            <a:spAutoFit/>
          </a:bodyPr>
          <a:lstStyle/>
          <a:p>
            <a:pPr algn="just">
              <a:lnSpc>
                <a:spcPts val="1500"/>
              </a:lnSpc>
            </a:pPr>
            <a:r>
              <a:rPr lang="en-US" sz="1071" b="1">
                <a:solidFill>
                  <a:srgbClr val="000000"/>
                </a:solidFill>
                <a:latin typeface="Georgia Pro Bold"/>
                <a:ea typeface="Georgia Pro Bold"/>
                <a:cs typeface="Georgia Pro Bold"/>
                <a:sym typeface="Georgia Pro Bold"/>
              </a:rPr>
              <a:t>5. Short and Long-term expectations and Benefits </a:t>
            </a:r>
          </a:p>
          <a:p>
            <a:pPr algn="just">
              <a:lnSpc>
                <a:spcPts val="1350"/>
              </a:lnSpc>
            </a:pPr>
            <a:r>
              <a:rPr lang="en-US" sz="964">
                <a:solidFill>
                  <a:srgbClr val="000000"/>
                </a:solidFill>
                <a:latin typeface="Georgia Pro"/>
                <a:ea typeface="Georgia Pro"/>
                <a:cs typeface="Georgia Pro"/>
                <a:sym typeface="Georgia Pro"/>
              </a:rPr>
              <a:t>In the short-term, DiWell AI will enhance health awareness and promote regular glucose monitoring and healthier lifestyle behaviours. The intervention can minimize the impact of diabetes-related complications, enhance disease management and the support of more effective preventive healthcare measures in the long-term (Ghosh et al., 2025). DiWell AI offers individual health management based on machine learning algorithms to predict glucose changes even before they happen (Pullano et al. 2022). Timely glucose monitoring can help to avoid complications and enhance clinical outcomes (Liu and Zhang, 2024). The connectivity of telehealth improves contact with the healthcare team and digital self-management boosts the involvement in health care maintenance and decreases the burden on medical services (Ezeamii, 2024).</a:t>
            </a:r>
          </a:p>
          <a:p>
            <a:pPr algn="just">
              <a:lnSpc>
                <a:spcPts val="1350"/>
              </a:lnSpc>
              <a:spcBef>
                <a:spcPct val="0"/>
              </a:spcBef>
            </a:pPr>
            <a:endParaRPr lang="en-US" sz="964">
              <a:solidFill>
                <a:srgbClr val="000000"/>
              </a:solidFill>
              <a:latin typeface="Georgia Pro"/>
              <a:ea typeface="Georgia Pro"/>
              <a:cs typeface="Georgia Pro"/>
              <a:sym typeface="Georgia Pro"/>
            </a:endParaRPr>
          </a:p>
        </p:txBody>
      </p:sp>
      <p:sp>
        <p:nvSpPr>
          <p:cNvPr id="29" name="TextBox 29"/>
          <p:cNvSpPr txBox="1"/>
          <p:nvPr/>
        </p:nvSpPr>
        <p:spPr>
          <a:xfrm>
            <a:off x="146363" y="259682"/>
            <a:ext cx="7452989" cy="1122167"/>
          </a:xfrm>
          <a:prstGeom prst="rect">
            <a:avLst/>
          </a:prstGeom>
        </p:spPr>
        <p:txBody>
          <a:bodyPr wrap="square" lIns="0" tIns="0" rIns="0" bIns="0" rtlCol="0" anchor="t">
            <a:spAutoFit/>
          </a:bodyPr>
          <a:lstStyle/>
          <a:p>
            <a:pPr algn="ctr">
              <a:lnSpc>
                <a:spcPts val="3028"/>
              </a:lnSpc>
            </a:pPr>
            <a:r>
              <a:rPr lang="en-US" sz="2162" b="1">
                <a:solidFill>
                  <a:srgbClr val="FBFCFC"/>
                </a:solidFill>
                <a:latin typeface="Georgia Pro Bold"/>
                <a:ea typeface="Georgia Pro Bold"/>
                <a:cs typeface="Georgia Pro Bold"/>
                <a:sym typeface="Georgia Pro Bold"/>
              </a:rPr>
              <a:t>Designing ‘DiWell AI’: A Smart Digital Solution for Diabetes Prevention and Management</a:t>
            </a:r>
          </a:p>
          <a:p>
            <a:pPr algn="ctr">
              <a:lnSpc>
                <a:spcPts val="3028"/>
              </a:lnSpc>
              <a:spcBef>
                <a:spcPct val="0"/>
              </a:spcBef>
            </a:pPr>
            <a:endParaRPr lang="en-US" sz="2162" b="1">
              <a:solidFill>
                <a:srgbClr val="FBFCFC"/>
              </a:solidFill>
              <a:latin typeface="Georgia Pro Bold"/>
              <a:ea typeface="Georgia Pro Bold"/>
              <a:cs typeface="Georgia Pro Bold"/>
              <a:sym typeface="Georgia Pro Bold"/>
            </a:endParaRPr>
          </a:p>
        </p:txBody>
      </p:sp>
      <p:grpSp>
        <p:nvGrpSpPr>
          <p:cNvPr id="30" name="Group 30"/>
          <p:cNvGrpSpPr/>
          <p:nvPr/>
        </p:nvGrpSpPr>
        <p:grpSpPr>
          <a:xfrm>
            <a:off x="5145340" y="10652441"/>
            <a:ext cx="4920200" cy="2086813"/>
            <a:chOff x="0" y="0"/>
            <a:chExt cx="1465657" cy="621632"/>
          </a:xfrm>
        </p:grpSpPr>
        <p:sp>
          <p:nvSpPr>
            <p:cNvPr id="31" name="Freeform 31"/>
            <p:cNvSpPr/>
            <p:nvPr/>
          </p:nvSpPr>
          <p:spPr>
            <a:xfrm>
              <a:off x="0" y="0"/>
              <a:ext cx="1465657" cy="621632"/>
            </a:xfrm>
            <a:custGeom>
              <a:avLst/>
              <a:gdLst/>
              <a:ahLst/>
              <a:cxnLst/>
              <a:rect l="l" t="t" r="r" b="b"/>
              <a:pathLst>
                <a:path w="1465657" h="621632">
                  <a:moveTo>
                    <a:pt x="70807" y="0"/>
                  </a:moveTo>
                  <a:lnTo>
                    <a:pt x="1394849" y="0"/>
                  </a:lnTo>
                  <a:cubicBezTo>
                    <a:pt x="1413629" y="0"/>
                    <a:pt x="1431639" y="7460"/>
                    <a:pt x="1444918" y="20739"/>
                  </a:cubicBezTo>
                  <a:cubicBezTo>
                    <a:pt x="1458197" y="34018"/>
                    <a:pt x="1465657" y="52028"/>
                    <a:pt x="1465657" y="70807"/>
                  </a:cubicBezTo>
                  <a:lnTo>
                    <a:pt x="1465657" y="550824"/>
                  </a:lnTo>
                  <a:cubicBezTo>
                    <a:pt x="1465657" y="589930"/>
                    <a:pt x="1433955" y="621632"/>
                    <a:pt x="1394849" y="621632"/>
                  </a:cubicBezTo>
                  <a:lnTo>
                    <a:pt x="70807" y="621632"/>
                  </a:lnTo>
                  <a:cubicBezTo>
                    <a:pt x="31702" y="621632"/>
                    <a:pt x="0" y="589930"/>
                    <a:pt x="0" y="550824"/>
                  </a:cubicBezTo>
                  <a:lnTo>
                    <a:pt x="0" y="70807"/>
                  </a:lnTo>
                  <a:cubicBezTo>
                    <a:pt x="0" y="31702"/>
                    <a:pt x="31702" y="0"/>
                    <a:pt x="70807" y="0"/>
                  </a:cubicBezTo>
                  <a:close/>
                </a:path>
              </a:pathLst>
            </a:custGeom>
            <a:solidFill>
              <a:srgbClr val="FFB6C3"/>
            </a:solidFill>
          </p:spPr>
          <p:txBody>
            <a:bodyPr/>
            <a:lstStyle/>
            <a:p>
              <a:endParaRPr lang="en-IN"/>
            </a:p>
          </p:txBody>
        </p:sp>
        <p:sp>
          <p:nvSpPr>
            <p:cNvPr id="32" name="TextBox 32"/>
            <p:cNvSpPr txBox="1"/>
            <p:nvPr/>
          </p:nvSpPr>
          <p:spPr>
            <a:xfrm>
              <a:off x="0" y="-19050"/>
              <a:ext cx="1465657" cy="640682"/>
            </a:xfrm>
            <a:prstGeom prst="rect">
              <a:avLst/>
            </a:prstGeom>
          </p:spPr>
          <p:txBody>
            <a:bodyPr lIns="15261" tIns="15261" rIns="15261" bIns="15261" rtlCol="0" anchor="ctr"/>
            <a:lstStyle/>
            <a:p>
              <a:pPr algn="ctr">
                <a:lnSpc>
                  <a:spcPts val="757"/>
                </a:lnSpc>
                <a:spcBef>
                  <a:spcPct val="0"/>
                </a:spcBef>
              </a:pPr>
              <a:endParaRPr/>
            </a:p>
          </p:txBody>
        </p:sp>
      </p:grpSp>
      <p:sp>
        <p:nvSpPr>
          <p:cNvPr id="33" name="TextBox 33"/>
          <p:cNvSpPr txBox="1"/>
          <p:nvPr/>
        </p:nvSpPr>
        <p:spPr>
          <a:xfrm>
            <a:off x="5356027" y="10756126"/>
            <a:ext cx="4509985" cy="1660157"/>
          </a:xfrm>
          <a:prstGeom prst="rect">
            <a:avLst/>
          </a:prstGeom>
        </p:spPr>
        <p:txBody>
          <a:bodyPr lIns="0" tIns="0" rIns="0" bIns="0" rtlCol="0" anchor="t">
            <a:spAutoFit/>
          </a:bodyPr>
          <a:lstStyle/>
          <a:p>
            <a:pPr algn="l">
              <a:lnSpc>
                <a:spcPts val="1870"/>
              </a:lnSpc>
              <a:spcBef>
                <a:spcPct val="0"/>
              </a:spcBef>
            </a:pPr>
            <a:r>
              <a:rPr lang="en-US" sz="1335" b="1">
                <a:solidFill>
                  <a:srgbClr val="000000"/>
                </a:solidFill>
                <a:latin typeface="Georgia Pro Bold"/>
                <a:ea typeface="Georgia Pro Bold"/>
                <a:cs typeface="Georgia Pro Bold"/>
                <a:sym typeface="Georgia Pro Bold"/>
              </a:rPr>
              <a:t>6. Conclusion </a:t>
            </a:r>
          </a:p>
          <a:p>
            <a:pPr algn="l">
              <a:lnSpc>
                <a:spcPts val="1683"/>
              </a:lnSpc>
              <a:spcBef>
                <a:spcPct val="0"/>
              </a:spcBef>
            </a:pPr>
            <a:r>
              <a:rPr lang="en-US" sz="1202">
                <a:solidFill>
                  <a:srgbClr val="000000"/>
                </a:solidFill>
                <a:latin typeface="Georgia Pro"/>
                <a:ea typeface="Georgia Pro"/>
                <a:cs typeface="Georgia Pro"/>
                <a:sym typeface="Georgia Pro"/>
              </a:rPr>
              <a:t>The potential of digital technologies to aid in the prevention of diabetes with references to the health promotion principles and behavioural change theory is also seen in DiWell AI. The intervention can help achieve better population health and more sustainable health care systems by increasing accessibility, empowerment and preventive care.</a:t>
            </a:r>
          </a:p>
          <a:p>
            <a:pPr algn="ctr">
              <a:lnSpc>
                <a:spcPts val="1683"/>
              </a:lnSpc>
              <a:spcBef>
                <a:spcPct val="0"/>
              </a:spcBef>
            </a:pPr>
            <a:endParaRPr lang="en-US" sz="1202">
              <a:solidFill>
                <a:srgbClr val="000000"/>
              </a:solidFill>
              <a:latin typeface="Georgia Pro"/>
              <a:ea typeface="Georgia Pro"/>
              <a:cs typeface="Georgia Pro"/>
              <a:sym typeface="Georgia Pro"/>
            </a:endParaRPr>
          </a:p>
        </p:txBody>
      </p:sp>
      <p:pic>
        <p:nvPicPr>
          <p:cNvPr id="34" name="Picture 33">
            <a:extLst>
              <a:ext uri="{FF2B5EF4-FFF2-40B4-BE49-F238E27FC236}">
                <a16:creationId xmlns:a16="http://schemas.microsoft.com/office/drawing/2014/main" id="{73ED836D-73BD-92C2-F835-DDF41E4B614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22470" y="-97819"/>
            <a:ext cx="2112008" cy="715002"/>
          </a:xfrm>
          <a:prstGeom prst="rect">
            <a:avLst/>
          </a:prstGeom>
        </p:spPr>
      </p:pic>
      <p:sp>
        <p:nvSpPr>
          <p:cNvPr id="35" name="TextBox 34">
            <a:extLst>
              <a:ext uri="{FF2B5EF4-FFF2-40B4-BE49-F238E27FC236}">
                <a16:creationId xmlns:a16="http://schemas.microsoft.com/office/drawing/2014/main" id="{AC608A9F-601C-E3C0-BC55-4E2900445101}"/>
              </a:ext>
            </a:extLst>
          </p:cNvPr>
          <p:cNvSpPr txBox="1"/>
          <p:nvPr/>
        </p:nvSpPr>
        <p:spPr>
          <a:xfrm>
            <a:off x="7927212" y="633383"/>
            <a:ext cx="2607569" cy="1015663"/>
          </a:xfrm>
          <a:prstGeom prst="rect">
            <a:avLst/>
          </a:prstGeom>
          <a:noFill/>
        </p:spPr>
        <p:txBody>
          <a:bodyPr wrap="square" rtlCol="0">
            <a:spAutoFit/>
          </a:bodyPr>
          <a:lstStyle/>
          <a:p>
            <a:r>
              <a:rPr lang="en-IN" sz="1200" b="1" dirty="0">
                <a:solidFill>
                  <a:schemeClr val="bg1"/>
                </a:solidFill>
              </a:rPr>
              <a:t>Name: </a:t>
            </a:r>
            <a:r>
              <a:rPr lang="en-IN" sz="1200" b="1" dirty="0" err="1">
                <a:solidFill>
                  <a:schemeClr val="bg1"/>
                </a:solidFill>
              </a:rPr>
              <a:t>Krish</a:t>
            </a:r>
            <a:r>
              <a:rPr lang="en-IN" sz="1200" b="1" dirty="0">
                <a:solidFill>
                  <a:schemeClr val="bg1"/>
                </a:solidFill>
              </a:rPr>
              <a:t> Patel</a:t>
            </a:r>
          </a:p>
          <a:p>
            <a:r>
              <a:rPr lang="en-IN" sz="1200" b="1" dirty="0">
                <a:solidFill>
                  <a:schemeClr val="bg1"/>
                </a:solidFill>
              </a:rPr>
              <a:t>Student id :2426744</a:t>
            </a:r>
          </a:p>
          <a:p>
            <a:r>
              <a:rPr lang="en-IN" sz="1200" b="1" dirty="0">
                <a:solidFill>
                  <a:schemeClr val="bg1"/>
                </a:solidFill>
              </a:rPr>
              <a:t>Module Name : Population health and digital health promotion </a:t>
            </a:r>
          </a:p>
          <a:p>
            <a:r>
              <a:rPr lang="en-IN" sz="1200" b="1" dirty="0">
                <a:solidFill>
                  <a:schemeClr val="bg1"/>
                </a:solidFill>
              </a:rPr>
              <a:t>Lecturer: Dr </a:t>
            </a:r>
            <a:r>
              <a:rPr lang="en-IN" sz="1200" b="1" dirty="0" err="1">
                <a:solidFill>
                  <a:schemeClr val="bg1"/>
                </a:solidFill>
              </a:rPr>
              <a:t>Besty</a:t>
            </a:r>
            <a:r>
              <a:rPr lang="en-IN" sz="1200" b="1" dirty="0">
                <a:solidFill>
                  <a:schemeClr val="bg1"/>
                </a:solidFill>
              </a:rPr>
              <a:t> Jose </a:t>
            </a:r>
            <a:endParaRPr lang="en-US" sz="12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616901"/>
            <a:ext cx="8426909" cy="11260490"/>
            <a:chOff x="0" y="0"/>
            <a:chExt cx="2510255" cy="3354338"/>
          </a:xfrm>
        </p:grpSpPr>
        <p:sp>
          <p:nvSpPr>
            <p:cNvPr id="3" name="Freeform 3"/>
            <p:cNvSpPr/>
            <p:nvPr/>
          </p:nvSpPr>
          <p:spPr>
            <a:xfrm>
              <a:off x="0" y="0"/>
              <a:ext cx="2510255" cy="3354338"/>
            </a:xfrm>
            <a:custGeom>
              <a:avLst/>
              <a:gdLst/>
              <a:ahLst/>
              <a:cxnLst/>
              <a:rect l="l" t="t" r="r" b="b"/>
              <a:pathLst>
                <a:path w="2510255" h="3354338">
                  <a:moveTo>
                    <a:pt x="41342" y="0"/>
                  </a:moveTo>
                  <a:lnTo>
                    <a:pt x="2468913" y="0"/>
                  </a:lnTo>
                  <a:cubicBezTo>
                    <a:pt x="2479877" y="0"/>
                    <a:pt x="2490393" y="4356"/>
                    <a:pt x="2498146" y="12109"/>
                  </a:cubicBezTo>
                  <a:cubicBezTo>
                    <a:pt x="2505899" y="19862"/>
                    <a:pt x="2510255" y="30378"/>
                    <a:pt x="2510255" y="41342"/>
                  </a:cubicBezTo>
                  <a:lnTo>
                    <a:pt x="2510255" y="3312996"/>
                  </a:lnTo>
                  <a:cubicBezTo>
                    <a:pt x="2510255" y="3323960"/>
                    <a:pt x="2505899" y="3334476"/>
                    <a:pt x="2498146" y="3342229"/>
                  </a:cubicBezTo>
                  <a:cubicBezTo>
                    <a:pt x="2490393" y="3349982"/>
                    <a:pt x="2479877" y="3354338"/>
                    <a:pt x="2468913" y="3354338"/>
                  </a:cubicBezTo>
                  <a:lnTo>
                    <a:pt x="41342" y="3354338"/>
                  </a:lnTo>
                  <a:cubicBezTo>
                    <a:pt x="30378" y="3354338"/>
                    <a:pt x="19862" y="3349982"/>
                    <a:pt x="12109" y="3342229"/>
                  </a:cubicBezTo>
                  <a:cubicBezTo>
                    <a:pt x="4356" y="3334476"/>
                    <a:pt x="0" y="3323960"/>
                    <a:pt x="0" y="3312996"/>
                  </a:cubicBezTo>
                  <a:lnTo>
                    <a:pt x="0" y="41342"/>
                  </a:lnTo>
                  <a:cubicBezTo>
                    <a:pt x="0" y="30378"/>
                    <a:pt x="4356" y="19862"/>
                    <a:pt x="12109" y="12109"/>
                  </a:cubicBezTo>
                  <a:cubicBezTo>
                    <a:pt x="19862" y="4356"/>
                    <a:pt x="30378" y="0"/>
                    <a:pt x="41342" y="0"/>
                  </a:cubicBezTo>
                  <a:close/>
                </a:path>
              </a:pathLst>
            </a:custGeom>
            <a:solidFill>
              <a:srgbClr val="FFF3B6"/>
            </a:solidFill>
          </p:spPr>
          <p:txBody>
            <a:bodyPr/>
            <a:lstStyle/>
            <a:p>
              <a:endParaRPr lang="en-IN"/>
            </a:p>
          </p:txBody>
        </p:sp>
        <p:sp>
          <p:nvSpPr>
            <p:cNvPr id="4" name="TextBox 4"/>
            <p:cNvSpPr txBox="1"/>
            <p:nvPr/>
          </p:nvSpPr>
          <p:spPr>
            <a:xfrm>
              <a:off x="0" y="-19050"/>
              <a:ext cx="2510255" cy="3373388"/>
            </a:xfrm>
            <a:prstGeom prst="rect">
              <a:avLst/>
            </a:prstGeom>
          </p:spPr>
          <p:txBody>
            <a:bodyPr lIns="15261" tIns="15261" rIns="15261" bIns="15261" rtlCol="0" anchor="ctr"/>
            <a:lstStyle/>
            <a:p>
              <a:pPr algn="ctr">
                <a:lnSpc>
                  <a:spcPts val="757"/>
                </a:lnSpc>
                <a:spcBef>
                  <a:spcPct val="0"/>
                </a:spcBef>
              </a:pPr>
              <a:endParaRPr/>
            </a:p>
          </p:txBody>
        </p:sp>
      </p:grpSp>
      <p:sp>
        <p:nvSpPr>
          <p:cNvPr id="5" name="TextBox 5"/>
          <p:cNvSpPr txBox="1"/>
          <p:nvPr/>
        </p:nvSpPr>
        <p:spPr>
          <a:xfrm>
            <a:off x="1221384" y="1009650"/>
            <a:ext cx="8060591" cy="10903795"/>
          </a:xfrm>
          <a:prstGeom prst="rect">
            <a:avLst/>
          </a:prstGeom>
        </p:spPr>
        <p:txBody>
          <a:bodyPr lIns="0" tIns="0" rIns="0" bIns="0" rtlCol="0" anchor="t">
            <a:spAutoFit/>
          </a:bodyPr>
          <a:lstStyle/>
          <a:p>
            <a:pPr algn="just">
              <a:lnSpc>
                <a:spcPts val="1399"/>
              </a:lnSpc>
            </a:pPr>
            <a:r>
              <a:rPr lang="en-US" sz="999" b="1">
                <a:solidFill>
                  <a:srgbClr val="000000"/>
                </a:solidFill>
                <a:latin typeface="Georgia Pro Bold"/>
                <a:ea typeface="Georgia Pro Bold"/>
                <a:cs typeface="Georgia Pro Bold"/>
                <a:sym typeface="Georgia Pro Bold"/>
              </a:rPr>
              <a:t>Reference List</a:t>
            </a:r>
          </a:p>
          <a:p>
            <a:pPr algn="just">
              <a:lnSpc>
                <a:spcPts val="709"/>
              </a:lnSpc>
            </a:pPr>
            <a:r>
              <a:rPr lang="en-US" sz="506">
                <a:solidFill>
                  <a:srgbClr val="000000"/>
                </a:solidFill>
                <a:latin typeface="Georgia Pro"/>
                <a:ea typeface="Georgia Pro"/>
                <a:cs typeface="Georgia Pro"/>
                <a:sym typeface="Georgia Pro"/>
              </a:rPr>
              <a:t>Alyafei, A. and Easton-Carr, R., 2024. The health belief model of behavior change. StatPearls.</a:t>
            </a:r>
            <a:r>
              <a:rPr lang="en-US" sz="506" u="sng">
                <a:solidFill>
                  <a:srgbClr val="000000"/>
                </a:solidFill>
                <a:latin typeface="Georgia Pro"/>
                <a:ea typeface="Georgia Pro"/>
                <a:cs typeface="Georgia Pro"/>
                <a:sym typeface="Georgia Pro"/>
                <a:hlinkClick r:id="rId2" tooltip="https://www.statpearls.com/point-of-care/161679"/>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2" tooltip="https://www.statpearls.com/point-of-care/161679"/>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2" tooltip="https://www.statpearls.com/point-of-care/161679"/>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2" tooltip="https://www.statpearls.com/point-of-care/161679"/>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2" tooltip="https://www.statpearls.com/point-of-care/161679"/>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Au-Yeung, C.H., Ellis, D., Dallaway, A., Riley, J., Varney, J. and Howell-Jones, R., 2024. Socioeconomic and ethnic inequalities increase the risk of type 2 diabetes: an analysis of NHS health check attendees in Birmingham. Frontiers in Public Health, 12. doi:</a:t>
            </a:r>
            <a:r>
              <a:rPr lang="en-US" sz="506" u="sng">
                <a:solidFill>
                  <a:srgbClr val="000000"/>
                </a:solidFill>
                <a:latin typeface="Georgia Pro"/>
                <a:ea typeface="Georgia Pro"/>
                <a:cs typeface="Georgia Pro"/>
                <a:sym typeface="Georgia Pro"/>
                <a:hlinkClick r:id="rId3" tooltip="https://doi.org/10.3389/fpubh.2024.1477418"/>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3" tooltip="https://doi.org/10.3389/fpubh.2024.1477418"/>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3" tooltip="https://doi.org/10.3389/fpubh.2024.1477418"/>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3" tooltip="https://doi.org/10.3389/fpubh.2024.1477418"/>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3" tooltip="https://doi.org/10.3389/fpubh.2024.1477418"/>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Du, Y., Yang, P., Liu, Y., Deng, C. and Li, X., 2025. Artificial intelligence in chronic disease self-management: current applications and future directions. Frontiers in Public Health, 13. doi:</a:t>
            </a:r>
            <a:r>
              <a:rPr lang="en-US" sz="506" u="sng">
                <a:solidFill>
                  <a:srgbClr val="000000"/>
                </a:solidFill>
                <a:latin typeface="Georgia Pro"/>
                <a:ea typeface="Georgia Pro"/>
                <a:cs typeface="Georgia Pro"/>
                <a:sym typeface="Georgia Pro"/>
                <a:hlinkClick r:id="rId4" tooltip="https://doi.org/10.3389/fpubh.2025.1689911"/>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4" tooltip="https://doi.org/10.3389/fpubh.2025.1689911"/>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4" tooltip="https://doi.org/10.3389/fpubh.2025.1689911"/>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4" tooltip="https://doi.org/10.3389/fpubh.2025.1689911"/>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4" tooltip="https://doi.org/10.3389/fpubh.2025.1689911"/>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Ezeamii, V., 2024. Revolutionizing healthcare: How Telemedicine Is Improving Patient Outcomes and Expanding Access to Care. Cureus, 16(7). doi:</a:t>
            </a:r>
            <a:r>
              <a:rPr lang="en-US" sz="506" u="sng">
                <a:solidFill>
                  <a:srgbClr val="000000"/>
                </a:solidFill>
                <a:latin typeface="Georgia Pro"/>
                <a:ea typeface="Georgia Pro"/>
                <a:cs typeface="Georgia Pro"/>
                <a:sym typeface="Georgia Pro"/>
                <a:hlinkClick r:id="rId5" tooltip="https://doi.org/10.7759/cureus.63881"/>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5" tooltip="https://doi.org/10.7759/cureus.63881"/>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5" tooltip="https://doi.org/10.7759/cureus.63881"/>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5" tooltip="https://doi.org/10.7759/cureus.63881"/>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5" tooltip="https://doi.org/10.7759/cureus.63881"/>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Ghosh, K., Chandra, S., Ghosh, S. and Ghosh, U.S., 2025. Artificial Intelligence in Personalized Medicine for Diabetes Mellitus: A Narrative Review. Cureus. doi:</a:t>
            </a:r>
            <a:r>
              <a:rPr lang="en-US" sz="506" u="sng">
                <a:solidFill>
                  <a:srgbClr val="000000"/>
                </a:solidFill>
                <a:latin typeface="Georgia Pro"/>
                <a:ea typeface="Georgia Pro"/>
                <a:cs typeface="Georgia Pro"/>
                <a:sym typeface="Georgia Pro"/>
                <a:hlinkClick r:id="rId6" tooltip="https://doi.org/10.7759/cureus.91520"/>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6" tooltip="https://doi.org/10.7759/cureus.91520"/>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6" tooltip="https://doi.org/10.7759/cureus.91520"/>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6" tooltip="https://doi.org/10.7759/cureus.91520"/>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6" tooltip="https://doi.org/10.7759/cureus.91520"/>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Guan, Z., Li, H., Liu, R., Cai, C., Liu, Y., Li, J., Wang, X., Huang, S., Wu, L., Liú, D., Yu, S., Wang, Z., Jia, S., Hou, X., Yang, X., Jia, W. and Sheng, B. (2023). Artificial intelligence in diabetes management: Advancements, opportunities, and challenges. Cell Reports Medicine, 4(10), pp.101213–101213. doi:</a:t>
            </a:r>
            <a:r>
              <a:rPr lang="en-US" sz="506" u="sng">
                <a:solidFill>
                  <a:srgbClr val="000000"/>
                </a:solidFill>
                <a:latin typeface="Georgia Pro"/>
                <a:ea typeface="Georgia Pro"/>
                <a:cs typeface="Georgia Pro"/>
                <a:sym typeface="Georgia Pro"/>
                <a:hlinkClick r:id="rId7" tooltip="https://doi.org/10.1016/j.xcrm.2023.101213"/>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7" tooltip="https://doi.org/10.1016/j.xcrm.2023.101213"/>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7" tooltip="https://doi.org/10.1016/j.xcrm.2023.101213"/>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7" tooltip="https://doi.org/10.1016/j.xcrm.2023.101213"/>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7" tooltip="https://doi.org/10.1016/j.xcrm.2023.101213"/>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Henni, S.H., Maurud, S., Fuglerud, K.S. and Moen, A., 2022. The experiences, needs and barriers of people with impairments related to usability and accessibility of digital health solutions, levels of involvement in the design process and strategies for participatory and universal design: a scoping review. BMC public health, 22(1), p.35.</a:t>
            </a:r>
            <a:r>
              <a:rPr lang="en-US" sz="506" u="sng">
                <a:solidFill>
                  <a:srgbClr val="000000"/>
                </a:solidFill>
                <a:latin typeface="Georgia Pro"/>
                <a:ea typeface="Georgia Pro"/>
                <a:cs typeface="Georgia Pro"/>
                <a:sym typeface="Georgia Pro"/>
                <a:hlinkClick r:id="rId8" tooltip="https://doi.org/10.1186/s12889-021-12393-1"/>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8" tooltip="https://doi.org/10.1186/s12889-021-12393-1"/>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8" tooltip="https://doi.org/10.1186/s12889-021-12393-1"/>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8" tooltip="https://doi.org/10.1186/s12889-021-12393-1"/>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8" tooltip="https://doi.org/10.1186/s12889-021-12393-1"/>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Holtz, B., Urban, F.A., Oesterle, J., Blake, R. and Henry, A. (2024). The Promise of Remote Patient Monitoring. Telemedicine Journal and e-Health. doi:</a:t>
            </a:r>
            <a:r>
              <a:rPr lang="en-US" sz="506" u="sng">
                <a:solidFill>
                  <a:srgbClr val="000000"/>
                </a:solidFill>
                <a:latin typeface="Georgia Pro"/>
                <a:ea typeface="Georgia Pro"/>
                <a:cs typeface="Georgia Pro"/>
                <a:sym typeface="Georgia Pro"/>
                <a:hlinkClick r:id="rId9" tooltip="https://doi.org/10.1089/tmj.2024.0521"/>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9" tooltip="https://doi.org/10.1089/tmj.2024.0521"/>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9" tooltip="https://doi.org/10.1089/tmj.2024.0521"/>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9" tooltip="https://doi.org/10.1089/tmj.2024.0521"/>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9" tooltip="https://doi.org/10.1089/tmj.2024.0521"/>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International Diabetes Federation (2025). Diabetes Facts &amp; Figures. [online] International Diabetes Federation. Available at: </a:t>
            </a:r>
            <a:r>
              <a:rPr lang="en-US" sz="506" u="sng">
                <a:solidFill>
                  <a:srgbClr val="000000"/>
                </a:solidFill>
                <a:latin typeface="Georgia Pro"/>
                <a:ea typeface="Georgia Pro"/>
                <a:cs typeface="Georgia Pro"/>
                <a:sym typeface="Georgia Pro"/>
                <a:hlinkClick r:id="rId10" tooltip="https://idf.org/about-diabetes/diabetes-facts-figures/"/>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0" tooltip="https://idf.org/about-diabetes/diabetes-facts-figures/"/>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0" tooltip="https://idf.org/about-diabetes/diabetes-facts-figures/"/>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0" tooltip="https://idf.org/about-diabetes/diabetes-facts-figures/"/>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0" tooltip="https://idf.org/about-diabetes/diabetes-facts-figures/"/>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Liu, X. and Zhang, J., 2024. Continuous glucose monitoring: a transformative approach to the detection of prediabetes. Journal of Multidisciplinary Healthcare, pp.5513-5519.</a:t>
            </a:r>
            <a:r>
              <a:rPr lang="en-US" sz="506" u="sng">
                <a:solidFill>
                  <a:srgbClr val="000000"/>
                </a:solidFill>
                <a:latin typeface="Georgia Pro"/>
                <a:ea typeface="Georgia Pro"/>
                <a:cs typeface="Georgia Pro"/>
                <a:sym typeface="Georgia Pro"/>
                <a:hlinkClick r:id="rId11" tooltip="https://doi.org/10.2147/JMDH.S493128"/>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1" tooltip="https://doi.org/10.2147/JMDH.S493128"/>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1" tooltip="https://doi.org/10.2147/JMDH.S493128"/>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1" tooltip="https://doi.org/10.2147/JMDH.S493128"/>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1" tooltip="https://doi.org/10.2147/JMDH.S493128"/>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Orsso, C.E., Gormaz, T., Valentine, S., Trottier, C.F., Matias de Sousa, I., Ferguson-Pell, M., Johnson, S.T., Kirkham, A.A., Klein, D., Maeda, N., Mota, J.F., Neil-Sztramko, S.E., Quintanilha, M., Salami, B.O. and Prado, C.M., 2024. Digital Intervention for behaviouR changE and Chronic disease prevenTION (DIRECTION): Study protocol for a randomized controlled trial of a web-based platform integrating nutrition, physical activity, and mindfulness for individuals with obesity. Methods, [online] 231, pp.45–54. doi:</a:t>
            </a:r>
            <a:r>
              <a:rPr lang="en-US" sz="506" u="sng">
                <a:solidFill>
                  <a:srgbClr val="000000"/>
                </a:solidFill>
                <a:latin typeface="Georgia Pro"/>
                <a:ea typeface="Georgia Pro"/>
                <a:cs typeface="Georgia Pro"/>
                <a:sym typeface="Georgia Pro"/>
                <a:hlinkClick r:id="rId12" tooltip="https://doi.org/10.1016/j.ymeth.2024.09.009"/>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2" tooltip="https://doi.org/10.1016/j.ymeth.2024.09.009"/>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2" tooltip="https://doi.org/10.1016/j.ymeth.2024.09.009"/>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2" tooltip="https://doi.org/10.1016/j.ymeth.2024.09.009"/>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2" tooltip="https://doi.org/10.1016/j.ymeth.2024.09.009"/>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Pullano, S.A., Greco, M., Bianco, M.G., Foti, D., Brunetti, A. and Fiorillo, A.S., 2022. Glucose biosensors in clinical practice: Principles, limits and perspectives of currently used devices. Theranostics, 12(2), p.493. doi: 10.7150/thno.64035</a:t>
            </a:r>
          </a:p>
          <a:p>
            <a:pPr algn="just">
              <a:lnSpc>
                <a:spcPts val="709"/>
              </a:lnSpc>
            </a:pPr>
            <a:r>
              <a:rPr lang="en-US" sz="506">
                <a:solidFill>
                  <a:srgbClr val="000000"/>
                </a:solidFill>
                <a:latin typeface="Georgia Pro"/>
                <a:ea typeface="Georgia Pro"/>
                <a:cs typeface="Georgia Pro"/>
                <a:sym typeface="Georgia Pro"/>
              </a:rPr>
              <a:t>Roberts, S., Oye, E. and Ballard, Y. (2025). The Influence of Personalized Mobile Health Feedback on Self-Monitoring and Lifestyle Adherence in Type 2 Diabetes Patients. [online] Available at: </a:t>
            </a: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Salinari, A., Machì, M., Armas Diaz, Y., Cianciosi, D., Qi, Z., Yang, B., Ferreiro Cotorruelo, M.S., Villar, S.G., Dzul Lopez, L.A., Battino, M. and Giampieri, F., 2023. The application of digital technologies and artificial intelligence in healthcare: an overview on nutrition assessment. Diseases, 11(3), p.97.</a:t>
            </a:r>
            <a:r>
              <a:rPr lang="en-US" sz="506" u="sng">
                <a:solidFill>
                  <a:srgbClr val="000000"/>
                </a:solidFill>
                <a:latin typeface="Georgia Pro"/>
                <a:ea typeface="Georgia Pro"/>
                <a:cs typeface="Georgia Pro"/>
                <a:sym typeface="Georgia Pro"/>
                <a:hlinkClick r:id="rId14" tooltip="https://doi.org/10.3390/diseases11030097"/>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4" tooltip="https://doi.org/10.3390/diseases11030097"/>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4" tooltip="https://doi.org/10.3390/diseases11030097"/>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4" tooltip="https://doi.org/10.3390/diseases11030097"/>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4" tooltip="https://doi.org/10.3390/diseases11030097"/>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Willis, V.C., Thomas Craig, K.J., Jabbarpour, Y., Scheufele, E.L., Arriaga, Y.E., Ajinkya, M., Rhee, K.B. and Bazemore, A., 2022. Digital health interventions to enhance prevention in primary care: Scoping review. JMIR Medical Informatics, [online] 10(1), p.e33518. doi:</a:t>
            </a:r>
            <a:r>
              <a:rPr lang="en-US" sz="506" u="sng">
                <a:solidFill>
                  <a:srgbClr val="000000"/>
                </a:solidFill>
                <a:latin typeface="Georgia Pro"/>
                <a:ea typeface="Georgia Pro"/>
                <a:cs typeface="Georgia Pro"/>
                <a:sym typeface="Georgia Pro"/>
                <a:hlinkClick r:id="rId15" tooltip="https://doi.org/10.2196/33518"/>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5" tooltip="https://doi.org/10.2196/33518"/>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5" tooltip="https://doi.org/10.2196/33518"/>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5" tooltip="https://doi.org/10.2196/33518"/>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5" tooltip="https://doi.org/10.2196/33518"/>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endParaRPr lang="en-US" sz="506">
              <a:solidFill>
                <a:srgbClr val="000000"/>
              </a:solidFill>
              <a:latin typeface="Georgia Pro"/>
              <a:ea typeface="Georgia Pro"/>
              <a:cs typeface="Georgia Pro"/>
              <a:sym typeface="Georgia Pro"/>
            </a:endParaRPr>
          </a:p>
          <a:p>
            <a:pPr algn="just">
              <a:lnSpc>
                <a:spcPts val="709"/>
              </a:lnSpc>
              <a:spcBef>
                <a:spcPct val="0"/>
              </a:spcBef>
            </a:pPr>
            <a:endParaRPr lang="en-US" sz="506">
              <a:solidFill>
                <a:srgbClr val="000000"/>
              </a:solidFill>
              <a:latin typeface="Georgia Pro"/>
              <a:ea typeface="Georgia Pro"/>
              <a:cs typeface="Georgia Pro"/>
              <a:sym typeface="Georgia Pr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5246</Words>
  <Application>Microsoft Office PowerPoint</Application>
  <PresentationFormat>Custom</PresentationFormat>
  <Paragraphs>99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Georgia Pro Bold</vt:lpstr>
      <vt:lpstr>Georgia Pro</vt:lpstr>
      <vt:lpstr>Arial</vt:lpstr>
      <vt:lpstr>Calibri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cp:revision>
  <dcterms:created xsi:type="dcterms:W3CDTF">2026-03-05T17:56:17Z</dcterms:created>
  <dcterms:modified xsi:type="dcterms:W3CDTF">2026-03-06T07:56:40Z</dcterms:modified>
  <dc:identifier/>
</cp:coreProperties>
</file>