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7" r:id="rId7"/>
    <p:sldId id="263" r:id="rId8"/>
    <p:sldId id="265" r:id="rId9"/>
    <p:sldId id="264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F967D"/>
    <a:srgbClr val="CF8F72"/>
    <a:srgbClr val="EBD078"/>
    <a:srgbClr val="801F02"/>
    <a:srgbClr val="A23912"/>
    <a:srgbClr val="8D2A0B"/>
    <a:srgbClr val="8925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167A6E-D33E-CEE2-D4C6-EDA5AC63E5E4}" v="6" dt="2025-10-07T12:18:26.8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alentina Carrillo Oviol (2419753)" userId="S::2419753@student.uwtsd.ac.uk::24b22661-ba2e-4f95-90b9-0faab2a074a4" providerId="AD" clId="Web-{F66C5437-1E4F-5A7A-77D6-C539AFAB81B1}"/>
    <pc:docChg chg="addSld delSld modSld">
      <pc:chgData name="Valentina Carrillo Oviol (2419753)" userId="S::2419753@student.uwtsd.ac.uk::24b22661-ba2e-4f95-90b9-0faab2a074a4" providerId="AD" clId="Web-{F66C5437-1E4F-5A7A-77D6-C539AFAB81B1}" dt="2025-09-30T16:14:19.816" v="19" actId="20577"/>
      <pc:docMkLst>
        <pc:docMk/>
      </pc:docMkLst>
      <pc:sldChg chg="modSp">
        <pc:chgData name="Valentina Carrillo Oviol (2419753)" userId="S::2419753@student.uwtsd.ac.uk::24b22661-ba2e-4f95-90b9-0faab2a074a4" providerId="AD" clId="Web-{F66C5437-1E4F-5A7A-77D6-C539AFAB81B1}" dt="2025-09-30T16:14:19.816" v="19" actId="20577"/>
        <pc:sldMkLst>
          <pc:docMk/>
          <pc:sldMk cId="2879592925" sldId="266"/>
        </pc:sldMkLst>
        <pc:spChg chg="mod">
          <ac:chgData name="Valentina Carrillo Oviol (2419753)" userId="S::2419753@student.uwtsd.ac.uk::24b22661-ba2e-4f95-90b9-0faab2a074a4" providerId="AD" clId="Web-{F66C5437-1E4F-5A7A-77D6-C539AFAB81B1}" dt="2025-09-30T16:14:19.816" v="19" actId="20577"/>
          <ac:spMkLst>
            <pc:docMk/>
            <pc:sldMk cId="2879592925" sldId="266"/>
            <ac:spMk id="2" creationId="{048F9C19-6433-D6B7-C47C-194482A4EE9A}"/>
          </ac:spMkLst>
        </pc:spChg>
      </pc:sldChg>
    </pc:docChg>
  </pc:docChgLst>
  <pc:docChgLst>
    <pc:chgData name="Valentina Carrillo Oviol (2419753)" userId="S::2419753@student.uwtsd.ac.uk::24b22661-ba2e-4f95-90b9-0faab2a074a4" providerId="AD" clId="Web-{F7EE1DD2-2FDE-0D7D-FFF2-1E14C893230C}"/>
    <pc:docChg chg="mod addSld delSld modSld addMainMaster delMainMaster">
      <pc:chgData name="Valentina Carrillo Oviol (2419753)" userId="S::2419753@student.uwtsd.ac.uk::24b22661-ba2e-4f95-90b9-0faab2a074a4" providerId="AD" clId="Web-{F7EE1DD2-2FDE-0D7D-FFF2-1E14C893230C}" dt="2025-09-18T13:30:17.216" v="375" actId="1076"/>
      <pc:docMkLst>
        <pc:docMk/>
      </pc:docMkLst>
      <pc:sldChg chg="addSp delSp modSp mod setBg modClrScheme chgLayout">
        <pc:chgData name="Valentina Carrillo Oviol (2419753)" userId="S::2419753@student.uwtsd.ac.uk::24b22661-ba2e-4f95-90b9-0faab2a074a4" providerId="AD" clId="Web-{F7EE1DD2-2FDE-0D7D-FFF2-1E14C893230C}" dt="2025-09-16T15:14:32.377" v="127" actId="20577"/>
        <pc:sldMkLst>
          <pc:docMk/>
          <pc:sldMk cId="109857222" sldId="256"/>
        </pc:sldMkLst>
        <pc:spChg chg="mod ord">
          <ac:chgData name="Valentina Carrillo Oviol (2419753)" userId="S::2419753@student.uwtsd.ac.uk::24b22661-ba2e-4f95-90b9-0faab2a074a4" providerId="AD" clId="Web-{F7EE1DD2-2FDE-0D7D-FFF2-1E14C893230C}" dt="2025-09-16T15:13:43.392" v="120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Valentina Carrillo Oviol (2419753)" userId="S::2419753@student.uwtsd.ac.uk::24b22661-ba2e-4f95-90b9-0faab2a074a4" providerId="AD" clId="Web-{F7EE1DD2-2FDE-0D7D-FFF2-1E14C893230C}" dt="2025-09-16T15:14:32.377" v="127" actId="20577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Valentina Carrillo Oviol (2419753)" userId="S::2419753@student.uwtsd.ac.uk::24b22661-ba2e-4f95-90b9-0faab2a074a4" providerId="AD" clId="Web-{F7EE1DD2-2FDE-0D7D-FFF2-1E14C893230C}" dt="2025-09-16T14:53:19.513" v="59" actId="1076"/>
          <ac:spMkLst>
            <pc:docMk/>
            <pc:sldMk cId="109857222" sldId="256"/>
            <ac:spMk id="4" creationId="{B0298942-C10F-CA9F-C4C3-02C90CDFEAAB}"/>
          </ac:spMkLst>
        </pc:spChg>
      </pc:sldChg>
      <pc:sldChg chg="addSp delSp modSp new mod setBg">
        <pc:chgData name="Valentina Carrillo Oviol (2419753)" userId="S::2419753@student.uwtsd.ac.uk::24b22661-ba2e-4f95-90b9-0faab2a074a4" providerId="AD" clId="Web-{F7EE1DD2-2FDE-0D7D-FFF2-1E14C893230C}" dt="2025-09-16T16:12:37.472" v="363"/>
        <pc:sldMkLst>
          <pc:docMk/>
          <pc:sldMk cId="3930307013" sldId="257"/>
        </pc:sldMkLst>
        <pc:spChg chg="add mod">
          <ac:chgData name="Valentina Carrillo Oviol (2419753)" userId="S::2419753@student.uwtsd.ac.uk::24b22661-ba2e-4f95-90b9-0faab2a074a4" providerId="AD" clId="Web-{F7EE1DD2-2FDE-0D7D-FFF2-1E14C893230C}" dt="2025-09-16T15:25:16.078" v="171" actId="20577"/>
          <ac:spMkLst>
            <pc:docMk/>
            <pc:sldMk cId="3930307013" sldId="257"/>
            <ac:spMk id="2" creationId="{59B9F018-CE8C-031A-FD0E-3A3B08B4E8D8}"/>
          </ac:spMkLst>
        </pc:spChg>
        <pc:picChg chg="add mod">
          <ac:chgData name="Valentina Carrillo Oviol (2419753)" userId="S::2419753@student.uwtsd.ac.uk::24b22661-ba2e-4f95-90b9-0faab2a074a4" providerId="AD" clId="Web-{F7EE1DD2-2FDE-0D7D-FFF2-1E14C893230C}" dt="2025-09-16T16:12:37.472" v="363"/>
          <ac:picMkLst>
            <pc:docMk/>
            <pc:sldMk cId="3930307013" sldId="257"/>
            <ac:picMk id="4" creationId="{DEADF024-12E0-4EDE-5FCB-7833327236F3}"/>
          </ac:picMkLst>
        </pc:picChg>
      </pc:sldChg>
      <pc:sldChg chg="addSp delSp modSp add mod replId setBg">
        <pc:chgData name="Valentina Carrillo Oviol (2419753)" userId="S::2419753@student.uwtsd.ac.uk::24b22661-ba2e-4f95-90b9-0faab2a074a4" providerId="AD" clId="Web-{F7EE1DD2-2FDE-0D7D-FFF2-1E14C893230C}" dt="2025-09-16T16:10:20.732" v="357"/>
        <pc:sldMkLst>
          <pc:docMk/>
          <pc:sldMk cId="1924826769" sldId="258"/>
        </pc:sldMkLst>
        <pc:spChg chg="add mod ord">
          <ac:chgData name="Valentina Carrillo Oviol (2419753)" userId="S::2419753@student.uwtsd.ac.uk::24b22661-ba2e-4f95-90b9-0faab2a074a4" providerId="AD" clId="Web-{F7EE1DD2-2FDE-0D7D-FFF2-1E14C893230C}" dt="2025-09-16T15:33:47.811" v="202" actId="1076"/>
          <ac:spMkLst>
            <pc:docMk/>
            <pc:sldMk cId="1924826769" sldId="258"/>
            <ac:spMk id="3" creationId="{C79E5F03-FA85-E2BA-2D57-F72C5560314C}"/>
          </ac:spMkLst>
        </pc:spChg>
        <pc:spChg chg="add mod">
          <ac:chgData name="Valentina Carrillo Oviol (2419753)" userId="S::2419753@student.uwtsd.ac.uk::24b22661-ba2e-4f95-90b9-0faab2a074a4" providerId="AD" clId="Web-{F7EE1DD2-2FDE-0D7D-FFF2-1E14C893230C}" dt="2025-09-16T15:33:39.482" v="200" actId="1076"/>
          <ac:spMkLst>
            <pc:docMk/>
            <pc:sldMk cId="1924826769" sldId="258"/>
            <ac:spMk id="6" creationId="{24DC1185-E614-47FC-E0A7-60A7906568B5}"/>
          </ac:spMkLst>
        </pc:spChg>
        <pc:picChg chg="add mod">
          <ac:chgData name="Valentina Carrillo Oviol (2419753)" userId="S::2419753@student.uwtsd.ac.uk::24b22661-ba2e-4f95-90b9-0faab2a074a4" providerId="AD" clId="Web-{F7EE1DD2-2FDE-0D7D-FFF2-1E14C893230C}" dt="2025-09-16T16:10:20.732" v="357"/>
          <ac:picMkLst>
            <pc:docMk/>
            <pc:sldMk cId="1924826769" sldId="258"/>
            <ac:picMk id="8" creationId="{7FAC39BD-1E26-F093-82BB-1DBF9C92E6CC}"/>
          </ac:picMkLst>
        </pc:picChg>
      </pc:sldChg>
      <pc:sldChg chg="addSp modSp add replId">
        <pc:chgData name="Valentina Carrillo Oviol (2419753)" userId="S::2419753@student.uwtsd.ac.uk::24b22661-ba2e-4f95-90b9-0faab2a074a4" providerId="AD" clId="Web-{F7EE1DD2-2FDE-0D7D-FFF2-1E14C893230C}" dt="2025-09-16T15:41:23.924" v="255" actId="1076"/>
        <pc:sldMkLst>
          <pc:docMk/>
          <pc:sldMk cId="4081786408" sldId="259"/>
        </pc:sldMkLst>
        <pc:spChg chg="add mod">
          <ac:chgData name="Valentina Carrillo Oviol (2419753)" userId="S::2419753@student.uwtsd.ac.uk::24b22661-ba2e-4f95-90b9-0faab2a074a4" providerId="AD" clId="Web-{F7EE1DD2-2FDE-0D7D-FFF2-1E14C893230C}" dt="2025-09-16T15:41:10.455" v="252" actId="1076"/>
          <ac:spMkLst>
            <pc:docMk/>
            <pc:sldMk cId="4081786408" sldId="259"/>
            <ac:spMk id="2" creationId="{5EA7FE22-F8AB-A1FD-78E8-CA1173D413CD}"/>
          </ac:spMkLst>
        </pc:spChg>
        <pc:spChg chg="add mod">
          <ac:chgData name="Valentina Carrillo Oviol (2419753)" userId="S::2419753@student.uwtsd.ac.uk::24b22661-ba2e-4f95-90b9-0faab2a074a4" providerId="AD" clId="Web-{F7EE1DD2-2FDE-0D7D-FFF2-1E14C893230C}" dt="2025-09-16T15:36:27.602" v="219" actId="1076"/>
          <ac:spMkLst>
            <pc:docMk/>
            <pc:sldMk cId="4081786408" sldId="259"/>
            <ac:spMk id="3" creationId="{951DBE8D-3074-72F6-C3EC-E6AAB175350B}"/>
          </ac:spMkLst>
        </pc:spChg>
        <pc:picChg chg="add mod">
          <ac:chgData name="Valentina Carrillo Oviol (2419753)" userId="S::2419753@student.uwtsd.ac.uk::24b22661-ba2e-4f95-90b9-0faab2a074a4" providerId="AD" clId="Web-{F7EE1DD2-2FDE-0D7D-FFF2-1E14C893230C}" dt="2025-09-16T15:41:23.924" v="255" actId="1076"/>
          <ac:picMkLst>
            <pc:docMk/>
            <pc:sldMk cId="4081786408" sldId="259"/>
            <ac:picMk id="4" creationId="{0DEAAC49-CCCC-14A0-C603-A963952D951C}"/>
          </ac:picMkLst>
        </pc:picChg>
      </pc:sldChg>
      <pc:sldChg chg="addSp delSp modSp add mod replId setBg">
        <pc:chgData name="Valentina Carrillo Oviol (2419753)" userId="S::2419753@student.uwtsd.ac.uk::24b22661-ba2e-4f95-90b9-0faab2a074a4" providerId="AD" clId="Web-{F7EE1DD2-2FDE-0D7D-FFF2-1E14C893230C}" dt="2025-09-16T15:53:55.778" v="286" actId="1076"/>
        <pc:sldMkLst>
          <pc:docMk/>
          <pc:sldMk cId="1295899802" sldId="261"/>
        </pc:sldMkLst>
        <pc:spChg chg="add mod">
          <ac:chgData name="Valentina Carrillo Oviol (2419753)" userId="S::2419753@student.uwtsd.ac.uk::24b22661-ba2e-4f95-90b9-0faab2a074a4" providerId="AD" clId="Web-{F7EE1DD2-2FDE-0D7D-FFF2-1E14C893230C}" dt="2025-09-16T15:53:55.778" v="286" actId="1076"/>
          <ac:spMkLst>
            <pc:docMk/>
            <pc:sldMk cId="1295899802" sldId="261"/>
            <ac:spMk id="4" creationId="{ECD228DD-5483-CB3B-9158-43DAD0794C1A}"/>
          </ac:spMkLst>
        </pc:spChg>
        <pc:spChg chg="add mod">
          <ac:chgData name="Valentina Carrillo Oviol (2419753)" userId="S::2419753@student.uwtsd.ac.uk::24b22661-ba2e-4f95-90b9-0faab2a074a4" providerId="AD" clId="Web-{F7EE1DD2-2FDE-0D7D-FFF2-1E14C893230C}" dt="2025-09-16T15:51:04.502" v="274" actId="20577"/>
          <ac:spMkLst>
            <pc:docMk/>
            <pc:sldMk cId="1295899802" sldId="261"/>
            <ac:spMk id="5" creationId="{4141EAB2-AF8A-EEB7-1CDD-30B2C9AA281E}"/>
          </ac:spMkLst>
        </pc:spChg>
        <pc:picChg chg="add mod">
          <ac:chgData name="Valentina Carrillo Oviol (2419753)" userId="S::2419753@student.uwtsd.ac.uk::24b22661-ba2e-4f95-90b9-0faab2a074a4" providerId="AD" clId="Web-{F7EE1DD2-2FDE-0D7D-FFF2-1E14C893230C}" dt="2025-09-16T15:53:40.855" v="283"/>
          <ac:picMkLst>
            <pc:docMk/>
            <pc:sldMk cId="1295899802" sldId="261"/>
            <ac:picMk id="6" creationId="{258FA8A4-0FE5-0252-BBCF-F7F9F8072624}"/>
          </ac:picMkLst>
        </pc:picChg>
      </pc:sldChg>
      <pc:sldChg chg="addSp delSp modSp add replId">
        <pc:chgData name="Valentina Carrillo Oviol (2419753)" userId="S::2419753@student.uwtsd.ac.uk::24b22661-ba2e-4f95-90b9-0faab2a074a4" providerId="AD" clId="Web-{F7EE1DD2-2FDE-0D7D-FFF2-1E14C893230C}" dt="2025-09-16T16:05:44.261" v="352" actId="1076"/>
        <pc:sldMkLst>
          <pc:docMk/>
          <pc:sldMk cId="960887110" sldId="263"/>
        </pc:sldMkLst>
        <pc:spChg chg="add mod">
          <ac:chgData name="Valentina Carrillo Oviol (2419753)" userId="S::2419753@student.uwtsd.ac.uk::24b22661-ba2e-4f95-90b9-0faab2a074a4" providerId="AD" clId="Web-{F7EE1DD2-2FDE-0D7D-FFF2-1E14C893230C}" dt="2025-09-16T16:04:59.073" v="341" actId="1076"/>
          <ac:spMkLst>
            <pc:docMk/>
            <pc:sldMk cId="960887110" sldId="263"/>
            <ac:spMk id="3" creationId="{6D678B16-2E09-5FF9-ACC7-56B7302BED34}"/>
          </ac:spMkLst>
        </pc:spChg>
        <pc:spChg chg="add mod">
          <ac:chgData name="Valentina Carrillo Oviol (2419753)" userId="S::2419753@student.uwtsd.ac.uk::24b22661-ba2e-4f95-90b9-0faab2a074a4" providerId="AD" clId="Web-{F7EE1DD2-2FDE-0D7D-FFF2-1E14C893230C}" dt="2025-09-16T16:05:38.012" v="350" actId="1076"/>
          <ac:spMkLst>
            <pc:docMk/>
            <pc:sldMk cId="960887110" sldId="263"/>
            <ac:spMk id="4" creationId="{BC1395F1-3136-0646-7533-B1571EB2E802}"/>
          </ac:spMkLst>
        </pc:spChg>
        <pc:picChg chg="add mod">
          <ac:chgData name="Valentina Carrillo Oviol (2419753)" userId="S::2419753@student.uwtsd.ac.uk::24b22661-ba2e-4f95-90b9-0faab2a074a4" providerId="AD" clId="Web-{F7EE1DD2-2FDE-0D7D-FFF2-1E14C893230C}" dt="2025-09-16T16:05:44.261" v="352" actId="1076"/>
          <ac:picMkLst>
            <pc:docMk/>
            <pc:sldMk cId="960887110" sldId="263"/>
            <ac:picMk id="5" creationId="{54F84DE6-62EB-66CE-7A3C-3EEF2A53FBC6}"/>
          </ac:picMkLst>
        </pc:picChg>
      </pc:sldChg>
      <pc:sldChg chg="addSp modSp add replId">
        <pc:chgData name="Valentina Carrillo Oviol (2419753)" userId="S::2419753@student.uwtsd.ac.uk::24b22661-ba2e-4f95-90b9-0faab2a074a4" providerId="AD" clId="Web-{F7EE1DD2-2FDE-0D7D-FFF2-1E14C893230C}" dt="2025-09-18T13:30:17.216" v="375" actId="1076"/>
        <pc:sldMkLst>
          <pc:docMk/>
          <pc:sldMk cId="1963442534" sldId="264"/>
        </pc:sldMkLst>
        <pc:spChg chg="add mod">
          <ac:chgData name="Valentina Carrillo Oviol (2419753)" userId="S::2419753@student.uwtsd.ac.uk::24b22661-ba2e-4f95-90b9-0faab2a074a4" providerId="AD" clId="Web-{F7EE1DD2-2FDE-0D7D-FFF2-1E14C893230C}" dt="2025-09-18T13:30:11.638" v="374" actId="1076"/>
          <ac:spMkLst>
            <pc:docMk/>
            <pc:sldMk cId="1963442534" sldId="264"/>
            <ac:spMk id="2" creationId="{C92C5426-2867-8AD3-85CB-CF001DD013C1}"/>
          </ac:spMkLst>
        </pc:spChg>
        <pc:picChg chg="add mod">
          <ac:chgData name="Valentina Carrillo Oviol (2419753)" userId="S::2419753@student.uwtsd.ac.uk::24b22661-ba2e-4f95-90b9-0faab2a074a4" providerId="AD" clId="Web-{F7EE1DD2-2FDE-0D7D-FFF2-1E14C893230C}" dt="2025-09-18T13:30:17.216" v="375" actId="1076"/>
          <ac:picMkLst>
            <pc:docMk/>
            <pc:sldMk cId="1963442534" sldId="264"/>
            <ac:picMk id="3" creationId="{E1664ABD-7328-D84B-75FB-57D39FB1DE2E}"/>
          </ac:picMkLst>
        </pc:picChg>
      </pc:sldChg>
      <pc:sldChg chg="addSp modSp add replId">
        <pc:chgData name="Valentina Carrillo Oviol (2419753)" userId="S::2419753@student.uwtsd.ac.uk::24b22661-ba2e-4f95-90b9-0faab2a074a4" providerId="AD" clId="Web-{F7EE1DD2-2FDE-0D7D-FFF2-1E14C893230C}" dt="2025-09-16T16:16:12.775" v="364" actId="1076"/>
        <pc:sldMkLst>
          <pc:docMk/>
          <pc:sldMk cId="2576457295" sldId="265"/>
        </pc:sldMkLst>
        <pc:spChg chg="add mod">
          <ac:chgData name="Valentina Carrillo Oviol (2419753)" userId="S::2419753@student.uwtsd.ac.uk::24b22661-ba2e-4f95-90b9-0faab2a074a4" providerId="AD" clId="Web-{F7EE1DD2-2FDE-0D7D-FFF2-1E14C893230C}" dt="2025-09-16T16:16:12.775" v="364" actId="1076"/>
          <ac:spMkLst>
            <pc:docMk/>
            <pc:sldMk cId="2576457295" sldId="265"/>
            <ac:spMk id="2" creationId="{32C9C7E1-128D-AB92-8EE5-6C0983AD2548}"/>
          </ac:spMkLst>
        </pc:spChg>
      </pc:sldChg>
      <pc:sldChg chg="addSp modSp add replId">
        <pc:chgData name="Valentina Carrillo Oviol (2419753)" userId="S::2419753@student.uwtsd.ac.uk::24b22661-ba2e-4f95-90b9-0faab2a074a4" providerId="AD" clId="Web-{F7EE1DD2-2FDE-0D7D-FFF2-1E14C893230C}" dt="2025-09-16T15:27:16.018" v="179" actId="20577"/>
        <pc:sldMkLst>
          <pc:docMk/>
          <pc:sldMk cId="2879592925" sldId="266"/>
        </pc:sldMkLst>
        <pc:spChg chg="add mod">
          <ac:chgData name="Valentina Carrillo Oviol (2419753)" userId="S::2419753@student.uwtsd.ac.uk::24b22661-ba2e-4f95-90b9-0faab2a074a4" providerId="AD" clId="Web-{F7EE1DD2-2FDE-0D7D-FFF2-1E14C893230C}" dt="2025-09-16T15:27:16.018" v="179" actId="20577"/>
          <ac:spMkLst>
            <pc:docMk/>
            <pc:sldMk cId="2879592925" sldId="266"/>
            <ac:spMk id="2" creationId="{048F9C19-6433-D6B7-C47C-194482A4EE9A}"/>
          </ac:spMkLst>
        </pc:spChg>
      </pc:sldChg>
      <pc:sldChg chg="addSp modSp add mod replId setBg">
        <pc:chgData name="Valentina Carrillo Oviol (2419753)" userId="S::2419753@student.uwtsd.ac.uk::24b22661-ba2e-4f95-90b9-0faab2a074a4" providerId="AD" clId="Web-{F7EE1DD2-2FDE-0D7D-FFF2-1E14C893230C}" dt="2025-09-16T16:00:06.241" v="329" actId="1076"/>
        <pc:sldMkLst>
          <pc:docMk/>
          <pc:sldMk cId="4191390967" sldId="267"/>
        </pc:sldMkLst>
        <pc:spChg chg="mod">
          <ac:chgData name="Valentina Carrillo Oviol (2419753)" userId="S::2419753@student.uwtsd.ac.uk::24b22661-ba2e-4f95-90b9-0faab2a074a4" providerId="AD" clId="Web-{F7EE1DD2-2FDE-0D7D-FFF2-1E14C893230C}" dt="2025-09-16T15:58:22.739" v="307" actId="14100"/>
          <ac:spMkLst>
            <pc:docMk/>
            <pc:sldMk cId="4191390967" sldId="267"/>
            <ac:spMk id="2" creationId="{F8FEF8D7-9610-2135-7CDD-DF7BEB58B1EC}"/>
          </ac:spMkLst>
        </pc:spChg>
        <pc:spChg chg="mod">
          <ac:chgData name="Valentina Carrillo Oviol (2419753)" userId="S::2419753@student.uwtsd.ac.uk::24b22661-ba2e-4f95-90b9-0faab2a074a4" providerId="AD" clId="Web-{F7EE1DD2-2FDE-0D7D-FFF2-1E14C893230C}" dt="2025-09-16T15:58:41.365" v="311" actId="1076"/>
          <ac:spMkLst>
            <pc:docMk/>
            <pc:sldMk cId="4191390967" sldId="267"/>
            <ac:spMk id="3" creationId="{CDB4E42E-2549-30FA-C710-E8F60894FBA8}"/>
          </ac:spMkLst>
        </pc:spChg>
        <pc:spChg chg="add mod">
          <ac:chgData name="Valentina Carrillo Oviol (2419753)" userId="S::2419753@student.uwtsd.ac.uk::24b22661-ba2e-4f95-90b9-0faab2a074a4" providerId="AD" clId="Web-{F7EE1DD2-2FDE-0D7D-FFF2-1E14C893230C}" dt="2025-09-16T15:58:49.427" v="313" actId="1076"/>
          <ac:spMkLst>
            <pc:docMk/>
            <pc:sldMk cId="4191390967" sldId="267"/>
            <ac:spMk id="4" creationId="{A36D3887-BAAA-2DE6-A48F-547D5A797EF2}"/>
          </ac:spMkLst>
        </pc:spChg>
        <pc:spChg chg="add mod">
          <ac:chgData name="Valentina Carrillo Oviol (2419753)" userId="S::2419753@student.uwtsd.ac.uk::24b22661-ba2e-4f95-90b9-0faab2a074a4" providerId="AD" clId="Web-{F7EE1DD2-2FDE-0D7D-FFF2-1E14C893230C}" dt="2025-09-16T15:58:30.989" v="309" actId="14100"/>
          <ac:spMkLst>
            <pc:docMk/>
            <pc:sldMk cId="4191390967" sldId="267"/>
            <ac:spMk id="5" creationId="{C6A31FE9-96F6-732C-C3B5-E47ACED5F2FE}"/>
          </ac:spMkLst>
        </pc:spChg>
        <pc:picChg chg="add mod">
          <ac:chgData name="Valentina Carrillo Oviol (2419753)" userId="S::2419753@student.uwtsd.ac.uk::24b22661-ba2e-4f95-90b9-0faab2a074a4" providerId="AD" clId="Web-{F7EE1DD2-2FDE-0D7D-FFF2-1E14C893230C}" dt="2025-09-16T16:00:06.241" v="329" actId="1076"/>
          <ac:picMkLst>
            <pc:docMk/>
            <pc:sldMk cId="4191390967" sldId="267"/>
            <ac:picMk id="6" creationId="{B26E20E8-514F-436F-4162-E8F870268D07}"/>
          </ac:picMkLst>
        </pc:picChg>
      </pc:sldChg>
      <pc:sldMasterChg chg="add addSldLayout modSldLayout">
        <pc:chgData name="Valentina Carrillo Oviol (2419753)" userId="S::2419753@student.uwtsd.ac.uk::24b22661-ba2e-4f95-90b9-0faab2a074a4" providerId="AD" clId="Web-{F7EE1DD2-2FDE-0D7D-FFF2-1E14C893230C}" dt="2025-09-16T14:41:44.594" v="1"/>
        <pc:sldMasterMkLst>
          <pc:docMk/>
          <pc:sldMasterMk cId="3968742038" sldId="2147483684"/>
        </pc:sldMasterMkLst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2047769213" sldId="2147483685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566514053" sldId="2147483686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3130193776" sldId="2147483687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835236703" sldId="2147483688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4032421869" sldId="2147483689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2561804014" sldId="2147483690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2470163795" sldId="2147483691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2096670761" sldId="2147483692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2779246912" sldId="2147483693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163668882" sldId="2147483694"/>
          </pc:sldLayoutMkLst>
        </pc:sldLayoutChg>
        <pc:sldLayoutChg chg="add mod replId">
          <pc:chgData name="Valentina Carrillo Oviol (2419753)" userId="S::2419753@student.uwtsd.ac.uk::24b22661-ba2e-4f95-90b9-0faab2a074a4" providerId="AD" clId="Web-{F7EE1DD2-2FDE-0D7D-FFF2-1E14C893230C}" dt="2025-09-16T14:41:44.594" v="1"/>
          <pc:sldLayoutMkLst>
            <pc:docMk/>
            <pc:sldMasterMk cId="3968742038" sldId="2147483684"/>
            <pc:sldLayoutMk cId="2994259305" sldId="2147483695"/>
          </pc:sldLayoutMkLst>
        </pc:sldLayoutChg>
      </pc:sldMasterChg>
    </pc:docChg>
  </pc:docChgLst>
  <pc:docChgLst>
    <pc:chgData name="Valentina Carrillo Oviol (2419753)" userId="S::2419753@student.uwtsd.ac.uk::24b22661-ba2e-4f95-90b9-0faab2a074a4" providerId="AD" clId="Web-{4A167A6E-D33E-CEE2-D4C6-EDA5AC63E5E4}"/>
    <pc:docChg chg="modSld">
      <pc:chgData name="Valentina Carrillo Oviol (2419753)" userId="S::2419753@student.uwtsd.ac.uk::24b22661-ba2e-4f95-90b9-0faab2a074a4" providerId="AD" clId="Web-{4A167A6E-D33E-CEE2-D4C6-EDA5AC63E5E4}" dt="2025-10-07T11:14:27.700" v="2" actId="20577"/>
      <pc:docMkLst>
        <pc:docMk/>
      </pc:docMkLst>
      <pc:sldChg chg="modSp">
        <pc:chgData name="Valentina Carrillo Oviol (2419753)" userId="S::2419753@student.uwtsd.ac.uk::24b22661-ba2e-4f95-90b9-0faab2a074a4" providerId="AD" clId="Web-{4A167A6E-D33E-CEE2-D4C6-EDA5AC63E5E4}" dt="2025-10-07T11:14:27.700" v="2" actId="20577"/>
        <pc:sldMkLst>
          <pc:docMk/>
          <pc:sldMk cId="3930307013" sldId="257"/>
        </pc:sldMkLst>
        <pc:spChg chg="mod">
          <ac:chgData name="Valentina Carrillo Oviol (2419753)" userId="S::2419753@student.uwtsd.ac.uk::24b22661-ba2e-4f95-90b9-0faab2a074a4" providerId="AD" clId="Web-{4A167A6E-D33E-CEE2-D4C6-EDA5AC63E5E4}" dt="2025-10-07T11:14:27.700" v="2" actId="20577"/>
          <ac:spMkLst>
            <pc:docMk/>
            <pc:sldMk cId="3930307013" sldId="257"/>
            <ac:spMk id="2" creationId="{59B9F018-CE8C-031A-FD0E-3A3B08B4E8D8}"/>
          </ac:spMkLst>
        </pc:spChg>
      </pc:sldChg>
      <pc:sldChg chg="modSp">
        <pc:chgData name="Valentina Carrillo Oviol (2419753)" userId="S::2419753@student.uwtsd.ac.uk::24b22661-ba2e-4f95-90b9-0faab2a074a4" providerId="AD" clId="Web-{4A167A6E-D33E-CEE2-D4C6-EDA5AC63E5E4}" dt="2025-10-06T20:59:11.852" v="0" actId="1076"/>
        <pc:sldMkLst>
          <pc:docMk/>
          <pc:sldMk cId="2576457295" sldId="265"/>
        </pc:sldMkLst>
        <pc:spChg chg="mod">
          <ac:chgData name="Valentina Carrillo Oviol (2419753)" userId="S::2419753@student.uwtsd.ac.uk::24b22661-ba2e-4f95-90b9-0faab2a074a4" providerId="AD" clId="Web-{4A167A6E-D33E-CEE2-D4C6-EDA5AC63E5E4}" dt="2025-10-06T20:59:11.852" v="0" actId="1076"/>
          <ac:spMkLst>
            <pc:docMk/>
            <pc:sldMk cId="2576457295" sldId="265"/>
            <ac:spMk id="2" creationId="{32C9C7E1-128D-AB92-8EE5-6C0983AD254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7692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5140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01937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236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2421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8040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0163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670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246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68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2593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7420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developingchild.harvard.edu/science/key-concepts/serve-and-return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712299"/>
            <a:ext cx="9144000" cy="26579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300" b="1">
                <a:latin typeface="Calibri"/>
                <a:ea typeface="+mj-lt"/>
                <a:cs typeface="+mj-lt"/>
              </a:rPr>
              <a:t> </a:t>
            </a:r>
            <a:r>
              <a:rPr lang="en-US" sz="5300" b="1" i="1">
                <a:solidFill>
                  <a:schemeClr val="bg1"/>
                </a:solidFill>
                <a:highlight>
                  <a:srgbClr val="A23912"/>
                </a:highlight>
                <a:latin typeface="Calibri"/>
                <a:ea typeface="+mj-lt"/>
                <a:cs typeface="+mj-lt"/>
              </a:rPr>
              <a:t>Understanding Amira’s Development through Bowlby’s Attachment Theory</a:t>
            </a:r>
            <a:endParaRPr lang="en-US" i="1">
              <a:solidFill>
                <a:schemeClr val="bg1"/>
              </a:solidFill>
              <a:highlight>
                <a:srgbClr val="A23912"/>
              </a:highlight>
              <a:ea typeface="+mj-lt"/>
              <a:cs typeface="+mj-l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0258" y="5085070"/>
            <a:ext cx="9144000" cy="1655762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b="1">
                <a:solidFill>
                  <a:schemeClr val="bg1"/>
                </a:solidFill>
                <a:highlight>
                  <a:srgbClr val="CF967D"/>
                </a:highlight>
                <a:latin typeface="Aptos Display"/>
              </a:rPr>
              <a:t> Name:</a:t>
            </a:r>
            <a:r>
              <a:rPr lang="en-US">
                <a:solidFill>
                  <a:schemeClr val="bg1"/>
                </a:solidFill>
                <a:highlight>
                  <a:srgbClr val="CF967D"/>
                </a:highlight>
                <a:latin typeface="Aptos Display"/>
              </a:rPr>
              <a:t> Valentina Carrillo </a:t>
            </a:r>
            <a:r>
              <a:rPr lang="en-US" err="1">
                <a:solidFill>
                  <a:schemeClr val="bg1"/>
                </a:solidFill>
                <a:highlight>
                  <a:srgbClr val="CF967D"/>
                </a:highlight>
                <a:latin typeface="Aptos Display"/>
              </a:rPr>
              <a:t>Oviol</a:t>
            </a:r>
            <a:br>
              <a:rPr lang="en-US">
                <a:highlight>
                  <a:srgbClr val="CF967D"/>
                </a:highlight>
                <a:latin typeface="Aptos Display"/>
              </a:rPr>
            </a:br>
            <a:r>
              <a:rPr lang="en-US">
                <a:solidFill>
                  <a:schemeClr val="bg1"/>
                </a:solidFill>
                <a:highlight>
                  <a:srgbClr val="CF967D"/>
                </a:highlight>
                <a:latin typeface="Aptos Display"/>
              </a:rPr>
              <a:t> </a:t>
            </a:r>
            <a:r>
              <a:rPr lang="en-US" b="1">
                <a:solidFill>
                  <a:schemeClr val="bg1"/>
                </a:solidFill>
                <a:highlight>
                  <a:srgbClr val="CF967D"/>
                </a:highlight>
                <a:latin typeface="Aptos Display"/>
              </a:rPr>
              <a:t>Module:</a:t>
            </a:r>
            <a:r>
              <a:rPr lang="en-US">
                <a:solidFill>
                  <a:schemeClr val="bg1"/>
                </a:solidFill>
                <a:highlight>
                  <a:srgbClr val="CF967D"/>
                </a:highlight>
                <a:latin typeface="Aptos Display"/>
              </a:rPr>
              <a:t> </a:t>
            </a:r>
            <a:r>
              <a:rPr lang="en-US">
                <a:solidFill>
                  <a:schemeClr val="bg1"/>
                </a:solidFill>
                <a:highlight>
                  <a:srgbClr val="CF967D"/>
                </a:highlight>
                <a:ea typeface="+mn-lt"/>
                <a:cs typeface="+mn-lt"/>
              </a:rPr>
              <a:t>Psychology in Health and Social Care</a:t>
            </a:r>
            <a:br>
              <a:rPr lang="en-US">
                <a:highlight>
                  <a:srgbClr val="CF967D"/>
                </a:highlight>
                <a:latin typeface="Aptos Display"/>
              </a:rPr>
            </a:br>
            <a:r>
              <a:rPr lang="en-US" b="1">
                <a:solidFill>
                  <a:schemeClr val="bg1"/>
                </a:solidFill>
                <a:highlight>
                  <a:srgbClr val="CF967D"/>
                </a:highlight>
                <a:latin typeface="Aptos Display"/>
              </a:rPr>
              <a:t> </a:t>
            </a:r>
            <a:r>
              <a:rPr lang="en-US" b="1">
                <a:solidFill>
                  <a:schemeClr val="bg1"/>
                </a:solidFill>
                <a:highlight>
                  <a:srgbClr val="CF967D"/>
                </a:highlight>
                <a:ea typeface="+mn-lt"/>
                <a:cs typeface="+mn-lt"/>
              </a:rPr>
              <a:t>Module lead:</a:t>
            </a:r>
            <a:r>
              <a:rPr lang="en-US">
                <a:solidFill>
                  <a:schemeClr val="bg1"/>
                </a:solidFill>
                <a:highlight>
                  <a:srgbClr val="CF967D"/>
                </a:highlight>
                <a:ea typeface="+mn-lt"/>
                <a:cs typeface="+mn-lt"/>
              </a:rPr>
              <a:t> Neale Haddon </a:t>
            </a:r>
            <a:br>
              <a:rPr lang="en-US">
                <a:highlight>
                  <a:srgbClr val="CF967D"/>
                </a:highlight>
                <a:latin typeface="Aptos Display"/>
              </a:rPr>
            </a:br>
            <a:r>
              <a:rPr lang="en-US" b="1">
                <a:solidFill>
                  <a:schemeClr val="bg1"/>
                </a:solidFill>
                <a:highlight>
                  <a:srgbClr val="CF967D"/>
                </a:highlight>
                <a:latin typeface="Aptos Display"/>
              </a:rPr>
              <a:t> </a:t>
            </a:r>
            <a:r>
              <a:rPr lang="en-US" b="1">
                <a:solidFill>
                  <a:schemeClr val="bg1"/>
                </a:solidFill>
                <a:highlight>
                  <a:srgbClr val="CF967D"/>
                </a:highlight>
                <a:ea typeface="+mn-lt"/>
                <a:cs typeface="+mn-lt"/>
              </a:rPr>
              <a:t>Module code:</a:t>
            </a:r>
            <a:r>
              <a:rPr lang="en-US">
                <a:solidFill>
                  <a:schemeClr val="bg1"/>
                </a:solidFill>
                <a:highlight>
                  <a:srgbClr val="CF967D"/>
                </a:highlight>
                <a:ea typeface="+mn-lt"/>
                <a:cs typeface="+mn-lt"/>
              </a:rPr>
              <a:t> LCHS4010</a:t>
            </a:r>
            <a:endParaRPr lang="en-US">
              <a:solidFill>
                <a:schemeClr val="bg1"/>
              </a:solidFill>
              <a:highlight>
                <a:srgbClr val="CF967D"/>
              </a:highlight>
              <a:latin typeface="Aptos Display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298942-C10F-CA9F-C4C3-02C90CDFEAAB}"/>
              </a:ext>
            </a:extLst>
          </p:cNvPr>
          <p:cNvSpPr txBox="1"/>
          <p:nvPr/>
        </p:nvSpPr>
        <p:spPr>
          <a:xfrm>
            <a:off x="7936271" y="111433"/>
            <a:ext cx="4521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Assessment 1: Individual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B9F018-CE8C-031A-FD0E-3A3B08B4E8D8}"/>
              </a:ext>
            </a:extLst>
          </p:cNvPr>
          <p:cNvSpPr txBox="1"/>
          <p:nvPr/>
        </p:nvSpPr>
        <p:spPr>
          <a:xfrm>
            <a:off x="1882" y="495272"/>
            <a:ext cx="12188235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/>
              <a:t>Introduction</a:t>
            </a:r>
            <a:endParaRPr lang="en-US" sz="2400" dirty="0"/>
          </a:p>
          <a:p>
            <a:endParaRPr lang="en-US" b="1"/>
          </a:p>
          <a:p>
            <a:r>
              <a:rPr lang="en-US" dirty="0"/>
              <a:t>This presentation aims to apply </a:t>
            </a:r>
            <a:r>
              <a:rPr lang="en-US" b="1" dirty="0"/>
              <a:t>Bowlby’s Attachment Theory</a:t>
            </a:r>
            <a:r>
              <a:rPr lang="en-US" dirty="0"/>
              <a:t> to the case of </a:t>
            </a:r>
            <a:r>
              <a:rPr lang="en-US" b="1" dirty="0"/>
              <a:t>Amira</a:t>
            </a:r>
            <a:r>
              <a:rPr lang="en-US" dirty="0"/>
              <a:t>, a 3-year-old child who has recently joined a nursery setting. Amira is showing signs of separation anxiety, limited verbal communication, and difficulty engaging in group play. These </a:t>
            </a:r>
            <a:r>
              <a:rPr lang="en-US" dirty="0" err="1"/>
              <a:t>behaviours</a:t>
            </a:r>
            <a:r>
              <a:rPr lang="en-US" dirty="0"/>
              <a:t> raise concerns about her </a:t>
            </a:r>
            <a:r>
              <a:rPr lang="en-US" b="1" dirty="0"/>
              <a:t>emotional and social development</a:t>
            </a:r>
            <a:r>
              <a:rPr lang="en-US" dirty="0"/>
              <a:t>.</a:t>
            </a:r>
          </a:p>
          <a:p>
            <a:r>
              <a:rPr lang="en-US" dirty="0"/>
              <a:t>The goal is to:</a:t>
            </a:r>
          </a:p>
          <a:p>
            <a:endParaRPr lang="en-US"/>
          </a:p>
          <a:p>
            <a:pPr marL="228600" indent="-228600">
              <a:buFont typeface=""/>
              <a:buChar char="•"/>
            </a:pPr>
            <a:r>
              <a:rPr lang="en-US" dirty="0"/>
              <a:t>Explain the core ideas of Bowlby’s theory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Apply it to Amira’s current </a:t>
            </a:r>
            <a:r>
              <a:rPr lang="en-US" dirty="0" err="1"/>
              <a:t>behaviour</a:t>
            </a:r>
            <a:endParaRPr lang="en-US" dirty="0"/>
          </a:p>
          <a:p>
            <a:pPr marL="228600" indent="-228600">
              <a:buFont typeface=""/>
              <a:buChar char="•"/>
            </a:pPr>
            <a:r>
              <a:rPr lang="en-US" dirty="0"/>
              <a:t>Suggest evidence-based strategies to support her development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Discuss nature and nurture influences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Critically evaluate the usefulness and limitations of the theory in a </a:t>
            </a:r>
          </a:p>
          <a:p>
            <a:r>
              <a:rPr lang="en-US" dirty="0"/>
              <a:t>real-world early years setting</a:t>
            </a:r>
          </a:p>
        </p:txBody>
      </p:sp>
      <p:pic>
        <p:nvPicPr>
          <p:cNvPr id="4" name="Picture 3" descr="A cartoon of a child standing next to a person&#10;&#10;AI-generated content may be incorrect.">
            <a:extLst>
              <a:ext uri="{FF2B5EF4-FFF2-40B4-BE49-F238E27FC236}">
                <a16:creationId xmlns:a16="http://schemas.microsoft.com/office/drawing/2014/main" id="{DEADF024-12E0-4EDE-5FCB-7833327236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9737" y="2306053"/>
            <a:ext cx="4251158" cy="42511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30307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7CBFEB6-51F9-C663-31CA-FB5D83A290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79E5F03-FA85-E2BA-2D57-F72C5560314C}"/>
              </a:ext>
            </a:extLst>
          </p:cNvPr>
          <p:cNvSpPr txBox="1"/>
          <p:nvPr/>
        </p:nvSpPr>
        <p:spPr>
          <a:xfrm>
            <a:off x="233083" y="188259"/>
            <a:ext cx="5629834" cy="59093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John Bowlby</a:t>
            </a:r>
            <a:r>
              <a:rPr lang="en-US"/>
              <a:t> was a British psychologist and psychoanalyst who developed </a:t>
            </a:r>
            <a:r>
              <a:rPr lang="en-US" b="1"/>
              <a:t>Attachment Theory</a:t>
            </a:r>
            <a:r>
              <a:rPr lang="en-US"/>
              <a:t> in the mid-20th century.</a:t>
            </a:r>
          </a:p>
          <a:p>
            <a:endParaRPr lang="en-US"/>
          </a:p>
          <a:p>
            <a:r>
              <a:rPr lang="en-US"/>
              <a:t>Key concepts of the theory: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Attachment</a:t>
            </a:r>
            <a:r>
              <a:rPr lang="en-US"/>
              <a:t> is a deep and enduring emotional bond between a child and caregiver.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Secure attachment</a:t>
            </a:r>
            <a:r>
              <a:rPr lang="en-US"/>
              <a:t> develops when caregivers are consistently responsive and emotionally available.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Insecure attachment</a:t>
            </a:r>
            <a:r>
              <a:rPr lang="en-US"/>
              <a:t> can develop when a child experiences inconsistency, neglect, or trauma.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The </a:t>
            </a:r>
            <a:r>
              <a:rPr lang="en-US" b="1"/>
              <a:t>Internal Working Model</a:t>
            </a:r>
            <a:r>
              <a:rPr lang="en-US"/>
              <a:t> is a mental representation the child builds based on early relationships. It shapes how the child sees themselves, others, and future relationships.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Critical period</a:t>
            </a:r>
            <a:r>
              <a:rPr lang="en-US"/>
              <a:t>: Bowlby believed that the first five years of life are a sensitive period for forming attachments that influence emotional and social development throughout life.</a:t>
            </a:r>
          </a:p>
          <a:p>
            <a:endParaRPr lang="en-US"/>
          </a:p>
          <a:p>
            <a:endParaRPr lang="en-US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DC1185-E614-47FC-E0A7-60A7906568B5}"/>
              </a:ext>
            </a:extLst>
          </p:cNvPr>
          <p:cNvSpPr txBox="1"/>
          <p:nvPr/>
        </p:nvSpPr>
        <p:spPr>
          <a:xfrm>
            <a:off x="4823012" y="5495365"/>
            <a:ext cx="724348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Segoe UI"/>
              </a:rPr>
              <a:t>Quote:</a:t>
            </a:r>
            <a:r>
              <a:rPr lang="en-US">
                <a:cs typeface="Segoe UI"/>
              </a:rPr>
              <a:t>​</a:t>
            </a:r>
          </a:p>
          <a:p>
            <a:r>
              <a:rPr lang="en-US">
                <a:cs typeface="Segoe UI"/>
              </a:rPr>
              <a:t>“The infant and young child should experience a warm,intimate, and continuous relationship with his mother inwhich both find satisfaction and enjoyment.” – Bowlby(1951)</a:t>
            </a:r>
          </a:p>
        </p:txBody>
      </p:sp>
      <p:pic>
        <p:nvPicPr>
          <p:cNvPr id="8" name="Picture 7" descr="A person hugging a child&#10;&#10;AI-generated content may be incorrect.">
            <a:extLst>
              <a:ext uri="{FF2B5EF4-FFF2-40B4-BE49-F238E27FC236}">
                <a16:creationId xmlns:a16="http://schemas.microsoft.com/office/drawing/2014/main" id="{7FAC39BD-1E26-F093-82BB-1DBF9C92E6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6421" y="280737"/>
            <a:ext cx="5093369" cy="51334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248267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513FFE6-E110-A123-4D27-20F8DDC740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EA7FE22-F8AB-A1FD-78E8-CA1173D413CD}"/>
              </a:ext>
            </a:extLst>
          </p:cNvPr>
          <p:cNvSpPr txBox="1"/>
          <p:nvPr/>
        </p:nvSpPr>
        <p:spPr>
          <a:xfrm>
            <a:off x="134471" y="233082"/>
            <a:ext cx="7476564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Attachment theory is highly relevant to the </a:t>
            </a:r>
            <a:r>
              <a:rPr lang="en-US" b="1"/>
              <a:t>early years stage (0–5 years)</a:t>
            </a:r>
            <a:r>
              <a:rPr lang="en-US"/>
              <a:t> because:</a:t>
            </a:r>
          </a:p>
          <a:p>
            <a:pPr marL="228600" indent="-228600">
              <a:buFont typeface=""/>
              <a:buChar char="•"/>
            </a:pPr>
            <a:r>
              <a:rPr lang="en-US"/>
              <a:t>Secure attachments help children feel safe, explore their environment, and develop trust in others.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Emotional safety supports the development of </a:t>
            </a:r>
            <a:r>
              <a:rPr lang="en-US" b="1"/>
              <a:t>language</a:t>
            </a:r>
            <a:r>
              <a:rPr lang="en-US"/>
              <a:t>, </a:t>
            </a:r>
            <a:r>
              <a:rPr lang="en-US" b="1"/>
              <a:t>empathy</a:t>
            </a:r>
            <a:r>
              <a:rPr lang="en-US"/>
              <a:t>, </a:t>
            </a:r>
            <a:r>
              <a:rPr lang="en-US" b="1"/>
              <a:t>self-regulation</a:t>
            </a:r>
            <a:r>
              <a:rPr lang="en-US"/>
              <a:t>, and </a:t>
            </a:r>
            <a:r>
              <a:rPr lang="en-US" b="1"/>
              <a:t>peer relationships</a:t>
            </a:r>
            <a:r>
              <a:rPr lang="en-US"/>
              <a:t>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Early attachment relationships form the </a:t>
            </a:r>
            <a:r>
              <a:rPr lang="en-US" b="1"/>
              <a:t>foundation for later social </a:t>
            </a:r>
            <a:r>
              <a:rPr lang="en-US" b="1" err="1"/>
              <a:t>behaviour</a:t>
            </a:r>
            <a:r>
              <a:rPr lang="en-US"/>
              <a:t>, emotional health, and learning.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Nurseries and early years settings often use the </a:t>
            </a:r>
            <a:r>
              <a:rPr lang="en-US" b="1"/>
              <a:t>Key 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Person Approach</a:t>
            </a:r>
            <a:r>
              <a:rPr lang="en-US"/>
              <a:t>, which is based directly on Bowlby’s </a:t>
            </a:r>
          </a:p>
          <a:p>
            <a:pPr marL="228600" indent="-228600">
              <a:buFont typeface=""/>
              <a:buChar char="•"/>
            </a:pPr>
            <a:r>
              <a:rPr lang="en-US"/>
              <a:t>principles of consistent, responsive care.</a:t>
            </a:r>
          </a:p>
          <a:p>
            <a:r>
              <a:rPr lang="en-US"/>
              <a:t>Amira’s age places her right in the </a:t>
            </a:r>
            <a:r>
              <a:rPr lang="en-US" b="1"/>
              <a:t>critical window</a:t>
            </a:r>
            <a:r>
              <a:rPr lang="en-US"/>
              <a:t> for </a:t>
            </a:r>
          </a:p>
          <a:p>
            <a:r>
              <a:rPr lang="en-US"/>
              <a:t>attachment development, making it essential to </a:t>
            </a:r>
          </a:p>
          <a:p>
            <a:r>
              <a:rPr lang="en-US"/>
              <a:t>understand her </a:t>
            </a:r>
            <a:r>
              <a:rPr lang="en-US" err="1"/>
              <a:t>behaviour</a:t>
            </a:r>
            <a:r>
              <a:rPr lang="en-US"/>
              <a:t> through this lens.</a:t>
            </a:r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1DBE8D-3074-72F6-C3EC-E6AAB175350B}"/>
              </a:ext>
            </a:extLst>
          </p:cNvPr>
          <p:cNvSpPr txBox="1"/>
          <p:nvPr/>
        </p:nvSpPr>
        <p:spPr>
          <a:xfrm>
            <a:off x="0" y="6490447"/>
            <a:ext cx="651734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Reference:</a:t>
            </a:r>
            <a:r>
              <a:rPr lang="en-US"/>
              <a:t> Ainsworth &amp; Bowlby (1991); Schaffer (2004)</a:t>
            </a:r>
          </a:p>
        </p:txBody>
      </p:sp>
      <p:pic>
        <p:nvPicPr>
          <p:cNvPr id="4" name="Picture 3" descr="A person and children playing with toys&#10;&#10;AI-generated content may be incorrect.">
            <a:extLst>
              <a:ext uri="{FF2B5EF4-FFF2-40B4-BE49-F238E27FC236}">
                <a16:creationId xmlns:a16="http://schemas.microsoft.com/office/drawing/2014/main" id="{0DEAAC49-CCCC-14A0-C603-A963952D95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821" y="2474258"/>
            <a:ext cx="6028765" cy="401618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81786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B3C34E-F369-7D65-7267-A18D50528E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D228DD-5483-CB3B-9158-43DAD0794C1A}"/>
              </a:ext>
            </a:extLst>
          </p:cNvPr>
          <p:cNvSpPr txBox="1"/>
          <p:nvPr/>
        </p:nvSpPr>
        <p:spPr>
          <a:xfrm>
            <a:off x="352926" y="1556084"/>
            <a:ext cx="7034463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Let’s now apply Bowlby’s theory to Amira’s situation: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Separation Anxiety:</a:t>
            </a:r>
            <a:r>
              <a:rPr lang="en-US"/>
              <a:t> Amira cries or shows distress when her carers leave. This may indicate an </a:t>
            </a:r>
            <a:r>
              <a:rPr lang="en-US" b="1"/>
              <a:t>insecure attachment style</a:t>
            </a:r>
            <a:r>
              <a:rPr lang="en-US"/>
              <a:t>, possibly </a:t>
            </a:r>
            <a:r>
              <a:rPr lang="en-US" b="1"/>
              <a:t>anxious-ambivalent</a:t>
            </a:r>
            <a:r>
              <a:rPr lang="en-US"/>
              <a:t>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Limited Verbal Communication:</a:t>
            </a:r>
            <a:r>
              <a:rPr lang="en-US"/>
              <a:t> Language development can be delayed in children who experience high levels of stress or insecure bonding. Limited verbal interaction at home might contribute.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Difficulty with Group Play:</a:t>
            </a:r>
            <a:r>
              <a:rPr lang="en-US"/>
              <a:t> Without a secure base, children often avoid unfamiliar social situations. Amira may feel unsafe or uncertain around other children.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41EAB2-AF8A-EEB7-1CDD-30B2C9AA281E}"/>
              </a:ext>
            </a:extLst>
          </p:cNvPr>
          <p:cNvSpPr txBox="1"/>
          <p:nvPr/>
        </p:nvSpPr>
        <p:spPr>
          <a:xfrm>
            <a:off x="1475875" y="5686926"/>
            <a:ext cx="923022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>
                <a:cs typeface="Segoe UI"/>
              </a:rPr>
              <a:t>Amira might be struggling to fully trust the nursery staff and </a:t>
            </a:r>
            <a:r>
              <a:rPr lang="en-US" err="1">
                <a:cs typeface="Segoe UI"/>
              </a:rPr>
              <a:t>peers,reflecting</a:t>
            </a:r>
            <a:r>
              <a:rPr lang="en-US">
                <a:cs typeface="Segoe UI"/>
              </a:rPr>
              <a:t> an attachment bond that is not yet secure, </a:t>
            </a:r>
            <a:r>
              <a:rPr lang="en-US" err="1">
                <a:cs typeface="Segoe UI"/>
              </a:rPr>
              <a:t>potentiallydue</a:t>
            </a:r>
            <a:r>
              <a:rPr lang="en-US">
                <a:cs typeface="Segoe UI"/>
              </a:rPr>
              <a:t> to inconsistencies in care or recent changes in her family </a:t>
            </a:r>
            <a:r>
              <a:rPr lang="en-US" err="1">
                <a:cs typeface="Segoe UI"/>
              </a:rPr>
              <a:t>oreducational</a:t>
            </a:r>
            <a:r>
              <a:rPr lang="en-US">
                <a:cs typeface="Segoe UI"/>
              </a:rPr>
              <a:t> environment.</a:t>
            </a:r>
            <a:r>
              <a:rPr lang="en-US"/>
              <a:t>​</a:t>
            </a:r>
          </a:p>
        </p:txBody>
      </p:sp>
      <p:pic>
        <p:nvPicPr>
          <p:cNvPr id="6" name="Picture 5" descr="A cartoon of a child playing with blocks&#10;&#10;AI-generated content may be incorrect.">
            <a:extLst>
              <a:ext uri="{FF2B5EF4-FFF2-40B4-BE49-F238E27FC236}">
                <a16:creationId xmlns:a16="http://schemas.microsoft.com/office/drawing/2014/main" id="{258FA8A4-0FE5-0252-BBCF-F7F9F80726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1158" y="401052"/>
            <a:ext cx="3449053" cy="518360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958998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7AF478A-D34E-6275-4A47-14B9B2AE74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8FEF8D7-9610-2135-7CDD-DF7BEB58B1EC}"/>
              </a:ext>
            </a:extLst>
          </p:cNvPr>
          <p:cNvSpPr txBox="1"/>
          <p:nvPr/>
        </p:nvSpPr>
        <p:spPr>
          <a:xfrm>
            <a:off x="147484" y="421148"/>
            <a:ext cx="1175629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Bowlby acknowledged both </a:t>
            </a:r>
            <a:r>
              <a:rPr lang="en-US" b="1"/>
              <a:t>biological (nature)</a:t>
            </a:r>
            <a:r>
              <a:rPr lang="en-US"/>
              <a:t> and </a:t>
            </a:r>
            <a:r>
              <a:rPr lang="en-US" b="1"/>
              <a:t>environmental (nurture)</a:t>
            </a:r>
            <a:r>
              <a:rPr lang="en-US"/>
              <a:t> factors in psychological development.</a:t>
            </a:r>
          </a:p>
          <a:p>
            <a:endParaRPr lang="en-US" b="1"/>
          </a:p>
          <a:p>
            <a:endParaRPr lang="en-US" b="1"/>
          </a:p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B4E42E-2549-30FA-C710-E8F60894FBA8}"/>
              </a:ext>
            </a:extLst>
          </p:cNvPr>
          <p:cNvSpPr txBox="1"/>
          <p:nvPr/>
        </p:nvSpPr>
        <p:spPr>
          <a:xfrm>
            <a:off x="7968178" y="3751103"/>
            <a:ext cx="4095135" cy="28685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cs typeface="Segoe UI"/>
              </a:rPr>
              <a:t>Nurture (Environmental Influences):</a:t>
            </a:r>
            <a:r>
              <a:rPr lang="en-US">
                <a:cs typeface="Segoe UI"/>
              </a:rPr>
              <a:t>​</a:t>
            </a:r>
          </a:p>
          <a:p>
            <a:pPr marL="228600" indent="-228600">
              <a:lnSpc>
                <a:spcPts val="1800"/>
              </a:lnSpc>
              <a:buFont typeface=""/>
              <a:buChar char="•"/>
            </a:pPr>
            <a:r>
              <a:rPr lang="en-US" b="1">
                <a:cs typeface="Arial"/>
              </a:rPr>
              <a:t>Caregiver consistency:</a:t>
            </a:r>
            <a:r>
              <a:rPr lang="en-US">
                <a:cs typeface="Arial"/>
              </a:rPr>
              <a:t> If Amira had multiple caregivers or instability, it may have disrupted secure attachment.​</a:t>
            </a:r>
          </a:p>
          <a:p>
            <a:pPr marL="228600" indent="-228600">
              <a:lnSpc>
                <a:spcPts val="1800"/>
              </a:lnSpc>
              <a:buFont typeface=""/>
              <a:buChar char="•"/>
            </a:pPr>
            <a:r>
              <a:rPr lang="en-US" b="1">
                <a:cs typeface="Arial"/>
              </a:rPr>
              <a:t>Cultural adjustment:</a:t>
            </a:r>
            <a:r>
              <a:rPr lang="en-US">
                <a:cs typeface="Arial"/>
              </a:rPr>
              <a:t> Moving between countries could have interrupted routines, familiarity, and language exposure.​</a:t>
            </a:r>
          </a:p>
          <a:p>
            <a:pPr marL="228600" indent="-228600">
              <a:lnSpc>
                <a:spcPts val="1800"/>
              </a:lnSpc>
              <a:buFont typeface=""/>
              <a:buChar char="•"/>
            </a:pPr>
            <a:r>
              <a:rPr lang="en-US" b="1">
                <a:cs typeface="Arial"/>
              </a:rPr>
              <a:t>Parental stress:</a:t>
            </a:r>
            <a:r>
              <a:rPr lang="en-US">
                <a:cs typeface="Arial"/>
              </a:rPr>
              <a:t> Emigration can cause stress in families, which may indirectly affect caregiving quality.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6D3887-BAAA-2DE6-A48F-547D5A797EF2}"/>
              </a:ext>
            </a:extLst>
          </p:cNvPr>
          <p:cNvSpPr txBox="1"/>
          <p:nvPr/>
        </p:nvSpPr>
        <p:spPr>
          <a:xfrm>
            <a:off x="144206" y="5732207"/>
            <a:ext cx="7847780" cy="10218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800"/>
              </a:lnSpc>
            </a:pPr>
            <a:r>
              <a:rPr lang="en-US" b="1">
                <a:cs typeface="Segoe UI"/>
              </a:rPr>
              <a:t>Conclusion:</a:t>
            </a:r>
            <a:r>
              <a:rPr lang="en-US">
                <a:cs typeface="Segoe UI"/>
              </a:rPr>
              <a:t>​</a:t>
            </a:r>
            <a:br>
              <a:rPr lang="en-US">
                <a:cs typeface="Segoe UI"/>
              </a:rPr>
            </a:br>
            <a:r>
              <a:rPr lang="en-US">
                <a:cs typeface="Segoe UI"/>
              </a:rPr>
              <a:t>Nature and nurture interact continuously. Understanding Amira’s behaviour requires considering both her biology and life experiences.​</a:t>
            </a:r>
          </a:p>
          <a:p>
            <a:pPr>
              <a:lnSpc>
                <a:spcPts val="1800"/>
              </a:lnSpc>
            </a:pPr>
            <a:r>
              <a:rPr lang="en-US" b="1">
                <a:cs typeface="Segoe UI"/>
              </a:rPr>
              <a:t>Reference:</a:t>
            </a:r>
            <a:r>
              <a:rPr lang="en-US">
                <a:cs typeface="Segoe UI"/>
              </a:rPr>
              <a:t> Berk (2013)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6A31FE9-96F6-732C-C3B5-E47ACED5F2FE}"/>
              </a:ext>
            </a:extLst>
          </p:cNvPr>
          <p:cNvSpPr txBox="1"/>
          <p:nvPr/>
        </p:nvSpPr>
        <p:spPr>
          <a:xfrm>
            <a:off x="308077" y="1020916"/>
            <a:ext cx="335771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Segoe UI"/>
              </a:rPr>
              <a:t>Nature (Biological Influences):</a:t>
            </a:r>
            <a:r>
              <a:rPr lang="en-US">
                <a:cs typeface="Segoe UI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US" b="1">
                <a:cs typeface="Arial"/>
              </a:rPr>
              <a:t>Temperament:</a:t>
            </a:r>
            <a:r>
              <a:rPr lang="en-US">
                <a:cs typeface="Arial"/>
              </a:rPr>
              <a:t> Some children are biologically moresensitive or shy, which may make transitions harder.​</a:t>
            </a:r>
          </a:p>
          <a:p>
            <a:pPr marL="228600" indent="-228600">
              <a:buFont typeface=""/>
              <a:buChar char="•"/>
            </a:pPr>
            <a:r>
              <a:rPr lang="en-US" b="1">
                <a:cs typeface="Arial"/>
              </a:rPr>
              <a:t>Brain development:</a:t>
            </a:r>
            <a:r>
              <a:rPr lang="en-US">
                <a:cs typeface="Arial"/>
              </a:rPr>
              <a:t> Early stress can affect areas like theamygdala and hippocampus, influencing emotion andmemory.</a:t>
            </a:r>
          </a:p>
        </p:txBody>
      </p:sp>
      <p:pic>
        <p:nvPicPr>
          <p:cNvPr id="6" name="Picture 5" descr="A cartoon of a child and a dna strand&#10;&#10;AI-generated content may be incorrect.">
            <a:extLst>
              <a:ext uri="{FF2B5EF4-FFF2-40B4-BE49-F238E27FC236}">
                <a16:creationId xmlns:a16="http://schemas.microsoft.com/office/drawing/2014/main" id="{B26E20E8-514F-436F-4162-E8F870268D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4606" y="974062"/>
            <a:ext cx="3154515" cy="476045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191390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38D9FF2-E9C7-8B57-D467-773345995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D678B16-2E09-5FF9-ACC7-56B7302BED34}"/>
              </a:ext>
            </a:extLst>
          </p:cNvPr>
          <p:cNvSpPr txBox="1"/>
          <p:nvPr/>
        </p:nvSpPr>
        <p:spPr>
          <a:xfrm>
            <a:off x="170330" y="224118"/>
            <a:ext cx="5746376" cy="67403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Based on Attachment Theory, the nursery can implement the following strategies to support Amira:</a:t>
            </a:r>
          </a:p>
          <a:p>
            <a:pPr marL="228600" indent="-228600">
              <a:buFont typeface=""/>
              <a:buAutoNum type="arabicPeriod"/>
            </a:pPr>
            <a:r>
              <a:rPr lang="en-US" b="1"/>
              <a:t>Key Person Approach:</a:t>
            </a:r>
          </a:p>
          <a:p>
            <a:pPr marL="228600" lvl="1" indent="-228600">
              <a:buFont typeface=""/>
              <a:buAutoNum type="arabicPeriod"/>
            </a:pPr>
            <a:r>
              <a:rPr lang="en-US"/>
              <a:t>Assign a specific adult to Amira, who consistently greets, soothes, and plays with her.</a:t>
            </a:r>
          </a:p>
          <a:p>
            <a:pPr marL="228600" lvl="1" indent="-228600">
              <a:buFont typeface=""/>
              <a:buAutoNum type="arabicPeriod"/>
            </a:pPr>
            <a:r>
              <a:rPr lang="en-US"/>
              <a:t>Builds trust and emotional safety.</a:t>
            </a:r>
          </a:p>
          <a:p>
            <a:pPr marL="228600" indent="-228600">
              <a:buFont typeface=""/>
              <a:buAutoNum type="arabicPeriod"/>
            </a:pPr>
            <a:r>
              <a:rPr lang="en-US" b="1"/>
              <a:t>Predictable Daily Routine:</a:t>
            </a:r>
          </a:p>
          <a:p>
            <a:pPr marL="228600" lvl="1" indent="-228600">
              <a:buFont typeface=""/>
              <a:buAutoNum type="arabicPeriod"/>
            </a:pPr>
            <a:r>
              <a:rPr lang="en-US"/>
              <a:t>Helps Amira feel secure and reduces anxiety from uncertainty.</a:t>
            </a:r>
          </a:p>
          <a:p>
            <a:pPr marL="228600" indent="-228600">
              <a:buFont typeface=""/>
              <a:buAutoNum type="arabicPeriod"/>
            </a:pPr>
            <a:r>
              <a:rPr lang="en-US" b="1"/>
              <a:t>Attachment-Based Play Activities:</a:t>
            </a:r>
          </a:p>
          <a:p>
            <a:pPr marL="228600" lvl="1" indent="-228600">
              <a:buFont typeface=""/>
              <a:buAutoNum type="arabicPeriod"/>
            </a:pPr>
            <a:r>
              <a:rPr lang="en-US"/>
              <a:t>Gentle, nurturing play like role-play with dolls or storytelling strengthens bonding and communication.</a:t>
            </a:r>
          </a:p>
          <a:p>
            <a:pPr marL="228600" indent="-228600">
              <a:buFont typeface=""/>
              <a:buAutoNum type="arabicPeriod"/>
            </a:pPr>
            <a:r>
              <a:rPr lang="en-US" b="1"/>
              <a:t>Gradual Transitions:</a:t>
            </a:r>
          </a:p>
          <a:p>
            <a:pPr marL="228600" lvl="1" indent="-228600">
              <a:buFont typeface=""/>
              <a:buAutoNum type="arabicPeriod"/>
            </a:pPr>
            <a:r>
              <a:rPr lang="en-US"/>
              <a:t>Encourage parents to stay for a few minutes during drop-off. Gradually reduce time as Amira adjusts.</a:t>
            </a:r>
          </a:p>
          <a:p>
            <a:pPr marL="228600" indent="-228600">
              <a:buFont typeface=""/>
              <a:buAutoNum type="arabicPeriod"/>
            </a:pPr>
            <a:r>
              <a:rPr lang="en-US" b="1"/>
              <a:t>Parental Involvement:</a:t>
            </a:r>
          </a:p>
          <a:p>
            <a:pPr marL="228600" lvl="1" indent="-228600">
              <a:buFont typeface=""/>
              <a:buAutoNum type="arabicPeriod"/>
            </a:pPr>
            <a:r>
              <a:rPr lang="en-US"/>
              <a:t>Support carers with communication strategies and reassurance.</a:t>
            </a:r>
          </a:p>
          <a:p>
            <a:pPr marL="228600" lvl="1" indent="-228600">
              <a:buFont typeface=""/>
              <a:buAutoNum type="arabicPeriod"/>
            </a:pPr>
            <a:r>
              <a:rPr lang="en-US"/>
              <a:t>Consider whether Amira may need support at home (e.g., speech therapy, emotional support).</a:t>
            </a:r>
          </a:p>
          <a:p>
            <a:pPr marL="228600" indent="-228600">
              <a:buFont typeface=""/>
              <a:buAutoNum type="arabicPeriod"/>
            </a:pPr>
            <a:r>
              <a:rPr lang="en-US" b="1"/>
              <a:t>Emotional Coaching:</a:t>
            </a:r>
          </a:p>
          <a:p>
            <a:pPr marL="228600" lvl="1" indent="-228600">
              <a:buFont typeface=""/>
              <a:buAutoNum type="arabicPeriod"/>
            </a:pPr>
            <a:r>
              <a:rPr lang="en-US"/>
              <a:t>Help Amira name and understand her feelings using simple language and visual aids.</a:t>
            </a: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1395F1-3136-0646-7533-B1571EB2E802}"/>
              </a:ext>
            </a:extLst>
          </p:cNvPr>
          <p:cNvSpPr txBox="1"/>
          <p:nvPr/>
        </p:nvSpPr>
        <p:spPr>
          <a:xfrm>
            <a:off x="6098125" y="6487026"/>
            <a:ext cx="66052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cs typeface="Segoe UI"/>
              </a:rPr>
              <a:t>Reference:</a:t>
            </a:r>
            <a:r>
              <a:rPr lang="en-US">
                <a:cs typeface="Segoe UI"/>
              </a:rPr>
              <a:t> Geddes (2006); Department for Education(2021)</a:t>
            </a:r>
            <a:endParaRPr lang="en-US"/>
          </a:p>
        </p:txBody>
      </p:sp>
      <p:pic>
        <p:nvPicPr>
          <p:cNvPr id="5" name="Picture 4" descr="A person and a child playing with toys&#10;&#10;AI-generated content may be incorrect.">
            <a:extLst>
              <a:ext uri="{FF2B5EF4-FFF2-40B4-BE49-F238E27FC236}">
                <a16:creationId xmlns:a16="http://schemas.microsoft.com/office/drawing/2014/main" id="{54F84DE6-62EB-66CE-7A3C-3EEF2A53FB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4175" y="401878"/>
            <a:ext cx="3783106" cy="563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60887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CACD7BD-7174-83EE-40D5-684D0DD56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2C9C7E1-128D-AB92-8EE5-6C0983AD2548}"/>
              </a:ext>
            </a:extLst>
          </p:cNvPr>
          <p:cNvSpPr txBox="1"/>
          <p:nvPr/>
        </p:nvSpPr>
        <p:spPr>
          <a:xfrm>
            <a:off x="2608730" y="618564"/>
            <a:ext cx="6974541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Strengths:</a:t>
            </a:r>
          </a:p>
          <a:p>
            <a:pPr marL="228600" indent="-228600">
              <a:buFont typeface=""/>
              <a:buChar char="•"/>
            </a:pPr>
            <a:r>
              <a:rPr lang="en-US"/>
              <a:t>Strong evidence base – supported by longitudinal and cross-cultural studies.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Has influenced key practices in early years education (e.g., Key Person system).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Explains emotional, behavioural, and social issues observed in young children.</a:t>
            </a:r>
          </a:p>
          <a:p>
            <a:r>
              <a:rPr lang="en-US" b="1"/>
              <a:t>Limitations: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Too focused on the mother-child bond</a:t>
            </a:r>
            <a:r>
              <a:rPr lang="en-US"/>
              <a:t> – modern families have diverse caregiving roles.</a:t>
            </a:r>
          </a:p>
          <a:p>
            <a:pPr marL="228600" indent="-228600">
              <a:buFont typeface=""/>
              <a:buChar char="•"/>
            </a:pPr>
            <a:r>
              <a:rPr lang="en-US" b="1"/>
              <a:t>Cultural bias</a:t>
            </a:r>
            <a:r>
              <a:rPr lang="en-US"/>
              <a:t> – Western idea of constant closeness may not apply globally.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Doesn’t fully account for cognitive development or environmental changes like emigration.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Some children with insecure attachments still function well due to </a:t>
            </a:r>
            <a:r>
              <a:rPr lang="en-US" b="1"/>
              <a:t>resilience</a:t>
            </a:r>
            <a:r>
              <a:rPr lang="en-US"/>
              <a:t> or later interventions.</a:t>
            </a:r>
          </a:p>
          <a:p>
            <a:r>
              <a:rPr lang="en-US" b="1"/>
              <a:t>Balanced View:</a:t>
            </a:r>
            <a:br>
              <a:rPr lang="en-US"/>
            </a:br>
            <a:r>
              <a:rPr lang="en-US"/>
              <a:t>While Bowlby’s theory is highly relevant to understanding Amira, it should be </a:t>
            </a:r>
            <a:r>
              <a:rPr lang="en-US" b="1"/>
              <a:t>used alongside other theories</a:t>
            </a:r>
            <a:r>
              <a:rPr lang="en-US"/>
              <a:t> (e.g., Vygotsky for language or Piaget for cognition) for a fuller picture.</a:t>
            </a:r>
          </a:p>
        </p:txBody>
      </p:sp>
    </p:spTree>
    <p:extLst>
      <p:ext uri="{BB962C8B-B14F-4D97-AF65-F5344CB8AC3E}">
        <p14:creationId xmlns:p14="http://schemas.microsoft.com/office/powerpoint/2010/main" val="25764572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05A622-81A6-F882-60AB-01B57F04A0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2C5426-2867-8AD3-85CB-CF001DD013C1}"/>
              </a:ext>
            </a:extLst>
          </p:cNvPr>
          <p:cNvSpPr txBox="1"/>
          <p:nvPr/>
        </p:nvSpPr>
        <p:spPr>
          <a:xfrm>
            <a:off x="190284" y="1023623"/>
            <a:ext cx="5373330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Expanded Content:</a:t>
            </a:r>
          </a:p>
          <a:p>
            <a:pPr marL="228600" indent="-228600">
              <a:buFont typeface=""/>
              <a:buChar char="•"/>
            </a:pPr>
            <a:r>
              <a:rPr lang="en-US"/>
              <a:t>Bowlby’s theory helps us understand </a:t>
            </a:r>
            <a:r>
              <a:rPr lang="en-US" b="1"/>
              <a:t>how early attachment affects emotional and social development</a:t>
            </a:r>
            <a:r>
              <a:rPr lang="en-US"/>
              <a:t>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Amira’s behaviour—separation anxiety, limited speech, and difficulty with peers—can be understood as a response to </a:t>
            </a:r>
            <a:r>
              <a:rPr lang="en-US" b="1"/>
              <a:t>insecure attachment</a:t>
            </a:r>
            <a:r>
              <a:rPr lang="en-US"/>
              <a:t>, potentially caused by life transitions like emigration.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Interventions such as assigning a </a:t>
            </a:r>
            <a:r>
              <a:rPr lang="en-US" b="1"/>
              <a:t>Key Person</a:t>
            </a:r>
            <a:r>
              <a:rPr lang="en-US"/>
              <a:t>, offering a </a:t>
            </a:r>
            <a:r>
              <a:rPr lang="en-US" b="1"/>
              <a:t>predictable routine</a:t>
            </a:r>
            <a:r>
              <a:rPr lang="en-US"/>
              <a:t>, and building </a:t>
            </a:r>
            <a:r>
              <a:rPr lang="en-US" b="1"/>
              <a:t>emotional literacy</a:t>
            </a:r>
            <a:r>
              <a:rPr lang="en-US"/>
              <a:t> can support her progress.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Considering both </a:t>
            </a:r>
            <a:r>
              <a:rPr lang="en-US" b="1"/>
              <a:t>nature and nurture</a:t>
            </a:r>
            <a:r>
              <a:rPr lang="en-US"/>
              <a:t> helps form a complete understanding of her needs.</a:t>
            </a:r>
          </a:p>
          <a:p>
            <a:pPr marL="228600" indent="-228600">
              <a:buFont typeface=""/>
              <a:buChar char="•"/>
            </a:pPr>
            <a:r>
              <a:rPr lang="en-US"/>
              <a:t>Although powerful, Bowlby’s theory should be applied critically and in combination with other developmental perspectives.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664ABD-7328-D84B-75FB-57D39FB1D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8225" y="1714717"/>
            <a:ext cx="5272548" cy="35150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634425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F67713F-1997-059F-61CC-18645B6A17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8F9C19-6433-D6B7-C47C-194482A4EE9A}"/>
              </a:ext>
            </a:extLst>
          </p:cNvPr>
          <p:cNvSpPr txBox="1"/>
          <p:nvPr/>
        </p:nvSpPr>
        <p:spPr>
          <a:xfrm>
            <a:off x="251011" y="363119"/>
            <a:ext cx="11689975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/>
              <a:t>References (UWTSD Harvard Style)</a:t>
            </a:r>
            <a:endParaRPr lang="en-US" dirty="0">
              <a:ea typeface="+mn-lt"/>
              <a:cs typeface="+mn-lt"/>
            </a:endParaRPr>
          </a:p>
          <a:p>
            <a:pPr algn="ctr"/>
            <a:endParaRPr lang="en-US" b="1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Ainsworth, M.D.S., </a:t>
            </a:r>
            <a:r>
              <a:rPr lang="en-US" dirty="0" err="1">
                <a:ea typeface="+mn-lt"/>
                <a:cs typeface="+mn-lt"/>
              </a:rPr>
              <a:t>Blehar</a:t>
            </a:r>
            <a:r>
              <a:rPr lang="en-US" dirty="0">
                <a:ea typeface="+mn-lt"/>
                <a:cs typeface="+mn-lt"/>
              </a:rPr>
              <a:t>, M.C., Waters, E. and Wall, S. (2015). </a:t>
            </a:r>
            <a:r>
              <a:rPr lang="en-US" i="1" dirty="0">
                <a:ea typeface="+mn-lt"/>
                <a:cs typeface="+mn-lt"/>
              </a:rPr>
              <a:t>Patterns of Attachment: A Psychological Study of the Strange Situation</a:t>
            </a:r>
            <a:r>
              <a:rPr lang="en-US" dirty="0">
                <a:ea typeface="+mn-lt"/>
                <a:cs typeface="+mn-lt"/>
              </a:rPr>
              <a:t>. 2nd ed. New York: Psychology Press.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AI Generated Images (2025). Images created using artificial intelligence (OpenAI, DALL·E). Created on 30 September 2025.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Bowlby, J. (1988). </a:t>
            </a:r>
            <a:r>
              <a:rPr lang="en-US" i="1" dirty="0">
                <a:ea typeface="+mn-lt"/>
                <a:cs typeface="+mn-lt"/>
              </a:rPr>
              <a:t>A Secure Base: Parent-Child Attachment and Healthy Human Development</a:t>
            </a:r>
            <a:r>
              <a:rPr lang="en-US" dirty="0">
                <a:ea typeface="+mn-lt"/>
                <a:cs typeface="+mn-lt"/>
              </a:rPr>
              <a:t>. London: Routledge.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Bretherton, I. (2010). The Origins of Attachment Theory: John Bowlby and Mary Ainsworth. </a:t>
            </a:r>
            <a:r>
              <a:rPr lang="en-US" i="1" dirty="0">
                <a:ea typeface="+mn-lt"/>
                <a:cs typeface="+mn-lt"/>
              </a:rPr>
              <a:t>Developmental Psychology</a:t>
            </a:r>
            <a:r>
              <a:rPr lang="en-US" dirty="0">
                <a:ea typeface="+mn-lt"/>
                <a:cs typeface="+mn-lt"/>
              </a:rPr>
              <a:t>, 28(5), pp.759–775.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Cassidy, J. (2016). </a:t>
            </a:r>
            <a:r>
              <a:rPr lang="en-US" i="1" dirty="0">
                <a:ea typeface="+mn-lt"/>
                <a:cs typeface="+mn-lt"/>
              </a:rPr>
              <a:t>Handbook of Attachment: Theory, Research, and Clinical Applications</a:t>
            </a:r>
            <a:r>
              <a:rPr lang="en-US" dirty="0">
                <a:ea typeface="+mn-lt"/>
                <a:cs typeface="+mn-lt"/>
              </a:rPr>
              <a:t>. 3rd ed. New York: Guilford Press.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Center on the Developing Child at Harvard University (2017). Key Concepts: Serve and Return. Available at: </a:t>
            </a:r>
            <a:r>
              <a:rPr lang="en-US" dirty="0">
                <a:ea typeface="+mn-lt"/>
                <a:cs typeface="+mn-lt"/>
                <a:hlinkClick r:id="rId2"/>
              </a:rPr>
              <a:t>https://developingchild.harvard.edu/science/key-concepts/serve-and-return/</a:t>
            </a:r>
            <a:r>
              <a:rPr lang="en-US" dirty="0">
                <a:ea typeface="+mn-lt"/>
                <a:cs typeface="+mn-lt"/>
              </a:rPr>
              <a:t> (Accessed: 14 September 2025).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Schore, A.N. (2021). The Neurobiology of Attachment. In: J. Cassidy and P.R. Shaver (eds), </a:t>
            </a:r>
            <a:r>
              <a:rPr lang="en-US" i="1" dirty="0">
                <a:ea typeface="+mn-lt"/>
                <a:cs typeface="+mn-lt"/>
              </a:rPr>
              <a:t>Handbook of Attachment</a:t>
            </a:r>
            <a:r>
              <a:rPr lang="en-US" dirty="0">
                <a:ea typeface="+mn-lt"/>
                <a:cs typeface="+mn-lt"/>
              </a:rPr>
              <a:t>. 4th ed. New York: Guilford Press, pp.123–150.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Thompson, R.A. (2019). Early Attachment and Later Development. In: M.H. Bornstein and M.E. Lamb (eds), </a:t>
            </a:r>
            <a:r>
              <a:rPr lang="en-US" i="1" dirty="0">
                <a:ea typeface="+mn-lt"/>
                <a:cs typeface="+mn-lt"/>
              </a:rPr>
              <a:t>Developmental Science: An Advanced Textbook</a:t>
            </a:r>
            <a:r>
              <a:rPr lang="en-US" dirty="0">
                <a:ea typeface="+mn-lt"/>
                <a:cs typeface="+mn-lt"/>
              </a:rPr>
              <a:t>. 7th ed. New York: Routledge, pp.415–453.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Zeanah, C.H. and Gleason, M.M. (2015). Annual Research Review: Attachment Disorders in Early Childhood – Clinical Presentation, Causes, Correlates, and Treatment. </a:t>
            </a:r>
            <a:r>
              <a:rPr lang="en-US" i="1" dirty="0">
                <a:ea typeface="+mn-lt"/>
                <a:cs typeface="+mn-lt"/>
              </a:rPr>
              <a:t>Journal of Child Psychology and Psychiatry</a:t>
            </a:r>
            <a:r>
              <a:rPr lang="en-US" dirty="0">
                <a:ea typeface="+mn-lt"/>
                <a:cs typeface="+mn-lt"/>
              </a:rPr>
              <a:t>, 56(3), pp.207–222.</a:t>
            </a:r>
            <a:endParaRPr lang="en-US" dirty="0"/>
          </a:p>
          <a:p>
            <a:pPr marL="285750" indent="-285750">
              <a:buFont typeface="Arial"/>
              <a:buChar char="•"/>
            </a:pPr>
            <a:endParaRPr lang="en-US" b="1" dirty="0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9592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 Understanding Amira’s Development through Bowlby’s Attachment Theory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14</cp:revision>
  <dcterms:created xsi:type="dcterms:W3CDTF">2025-09-16T14:41:11Z</dcterms:created>
  <dcterms:modified xsi:type="dcterms:W3CDTF">2025-10-07T12:18:27Z</dcterms:modified>
</cp:coreProperties>
</file>