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Default Extension="png" ContentType="image/png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</p:sldIdLst>
  <p:sldSz cx="6858000" cy="9144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2736" y="-9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342900" y="4933072"/>
            <a:ext cx="6229350" cy="1524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Title 27"/>
          <p:cNvSpPr>
            <a:spLocks noGrp="1"/>
          </p:cNvSpPr>
          <p:nvPr>
            <p:ph type="ctrTitle"/>
          </p:nvPr>
        </p:nvSpPr>
        <p:spPr>
          <a:xfrm>
            <a:off x="342900" y="1911643"/>
            <a:ext cx="6229350" cy="26416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097720" y="4733502"/>
            <a:ext cx="2228850" cy="2117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3531431" y="4733502"/>
            <a:ext cx="2228850" cy="2117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al 13"/>
          <p:cNvSpPr/>
          <p:nvPr/>
        </p:nvSpPr>
        <p:spPr>
          <a:xfrm>
            <a:off x="3405261" y="4701736"/>
            <a:ext cx="34290" cy="6096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07ADE-D945-4F4E-A2FF-97922F7A6E8A}" type="datetimeFigureOut">
              <a:rPr lang="en-GB" smtClean="0"/>
              <a:t>14/04/2014</a:t>
            </a:fld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B359A2-71DC-44F5-BDD3-B905B26A4AAA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342900" y="2032000"/>
            <a:ext cx="6172200" cy="6096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2207ADE-D945-4F4E-A2FF-97922F7A6E8A}" type="datetimeFigureOut">
              <a:rPr lang="en-GB" smtClean="0"/>
              <a:t>14/04/2014</a:t>
            </a:fld>
            <a:endParaRPr lang="en-GB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75B359A2-71DC-44F5-BDD3-B905B26A4AAA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7" name="Title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07ADE-D945-4F4E-A2FF-97922F7A6E8A}" type="datetimeFigureOut">
              <a:rPr lang="en-GB" smtClean="0"/>
              <a:t>14/04/2014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59A2-71DC-44F5-BDD3-B905B26A4AAA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4673600"/>
            <a:ext cx="5943600" cy="18288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4350" y="6611819"/>
            <a:ext cx="5943600" cy="1312981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cxnSp>
        <p:nvCxnSpPr>
          <p:cNvPr id="7" name="Straight Connector 6"/>
          <p:cNvCxnSpPr/>
          <p:nvPr/>
        </p:nvCxnSpPr>
        <p:spPr>
          <a:xfrm>
            <a:off x="514350" y="6555990"/>
            <a:ext cx="5943600" cy="5735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07ADE-D945-4F4E-A2FF-97922F7A6E8A}" type="datetimeFigureOut">
              <a:rPr lang="en-GB" smtClean="0"/>
              <a:t>14/04/2014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59A2-71DC-44F5-BDD3-B905B26A4AAA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>
          <a:xfrm>
            <a:off x="342900" y="2032000"/>
            <a:ext cx="3044952" cy="6096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2"/>
          </p:nvPr>
        </p:nvSpPr>
        <p:spPr>
          <a:xfrm>
            <a:off x="3486150" y="2032000"/>
            <a:ext cx="3044952" cy="6096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59A2-71DC-44F5-BDD3-B905B26A4AAA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07ADE-D945-4F4E-A2FF-97922F7A6E8A}" type="datetimeFigureOut">
              <a:rPr lang="en-GB" smtClean="0"/>
              <a:t>14/04/2014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1866124"/>
            <a:ext cx="3030141" cy="1016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2" name="Content Placeholder 31"/>
          <p:cNvSpPr>
            <a:spLocks noGrp="1"/>
          </p:cNvSpPr>
          <p:nvPr>
            <p:ph sz="half" idx="2"/>
          </p:nvPr>
        </p:nvSpPr>
        <p:spPr>
          <a:xfrm>
            <a:off x="342900" y="2935861"/>
            <a:ext cx="3028950" cy="5218176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34" name="Content Placeholder 33"/>
          <p:cNvSpPr>
            <a:spLocks noGrp="1"/>
          </p:cNvSpPr>
          <p:nvPr>
            <p:ph sz="quarter" idx="4"/>
          </p:nvPr>
        </p:nvSpPr>
        <p:spPr>
          <a:xfrm>
            <a:off x="3487341" y="2935861"/>
            <a:ext cx="3028950" cy="5218176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207264"/>
            <a:ext cx="6172200" cy="1524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idx="3"/>
          </p:nvPr>
        </p:nvSpPr>
        <p:spPr>
          <a:xfrm>
            <a:off x="3486150" y="1866124"/>
            <a:ext cx="3030141" cy="1016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cxnSp>
        <p:nvCxnSpPr>
          <p:cNvPr id="10" name="Straight Connector 9"/>
          <p:cNvCxnSpPr/>
          <p:nvPr/>
        </p:nvCxnSpPr>
        <p:spPr>
          <a:xfrm>
            <a:off x="422209" y="2906959"/>
            <a:ext cx="2811780" cy="211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3566160" y="2906959"/>
            <a:ext cx="2811780" cy="211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07ADE-D945-4F4E-A2FF-97922F7A6E8A}" type="datetimeFigureOut">
              <a:rPr lang="en-GB" smtClean="0"/>
              <a:t>14/04/2014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59A2-71DC-44F5-BDD3-B905B26A4AAA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07ADE-D945-4F4E-A2FF-97922F7A6E8A}" type="datetimeFigureOut">
              <a:rPr lang="en-GB" smtClean="0"/>
              <a:t>14/04/2014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59A2-71DC-44F5-BDD3-B905B26A4AA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Content Placeholder 28"/>
          <p:cNvSpPr>
            <a:spLocks noGrp="1"/>
          </p:cNvSpPr>
          <p:nvPr>
            <p:ph sz="quarter" idx="1"/>
          </p:nvPr>
        </p:nvSpPr>
        <p:spPr>
          <a:xfrm>
            <a:off x="342900" y="609600"/>
            <a:ext cx="4686300" cy="7620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086350" y="2133600"/>
            <a:ext cx="1488186" cy="49784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1" name="Title 30"/>
          <p:cNvSpPr>
            <a:spLocks noGrp="1"/>
          </p:cNvSpPr>
          <p:nvPr>
            <p:ph type="title"/>
          </p:nvPr>
        </p:nvSpPr>
        <p:spPr>
          <a:xfrm>
            <a:off x="5086350" y="609600"/>
            <a:ext cx="1485900" cy="14224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2207ADE-D945-4F4E-A2FF-97922F7A6E8A}" type="datetimeFigureOut">
              <a:rPr lang="en-GB" smtClean="0"/>
              <a:t>14/04/2014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75B359A2-71DC-44F5-BDD3-B905B26A4AAA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050" y="609600"/>
            <a:ext cx="1543050" cy="14224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2900" y="609600"/>
            <a:ext cx="4514850" cy="74168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icon to add picture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72050" y="2133600"/>
            <a:ext cx="1543050" cy="58928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07ADE-D945-4F4E-A2FF-97922F7A6E8A}" type="datetimeFigureOut">
              <a:rPr lang="en-GB" smtClean="0"/>
              <a:t>14/04/2014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B359A2-71DC-44F5-BDD3-B905B26A4AAA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07ADE-D945-4F4E-A2FF-97922F7A6E8A}" type="datetimeFigureOut">
              <a:rPr lang="en-GB" smtClean="0"/>
              <a:t>14/04/2014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59A2-71DC-44F5-BDD3-B905B26A4AA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72050" y="366185"/>
            <a:ext cx="1543050" cy="780203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2900" y="366185"/>
            <a:ext cx="4514850" cy="780203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07ADE-D945-4F4E-A2FF-97922F7A6E8A}" type="datetimeFigureOut">
              <a:rPr lang="en-GB" smtClean="0"/>
              <a:t>14/04/2014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59A2-71DC-44F5-BDD3-B905B26A4AA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342900" y="1930401"/>
            <a:ext cx="6172200" cy="6237817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4343400" y="8271556"/>
            <a:ext cx="1943100" cy="512064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2207ADE-D945-4F4E-A2FF-97922F7A6E8A}" type="datetimeFigureOut">
              <a:rPr lang="en-GB" smtClean="0"/>
              <a:t>14/04/2014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1600200" y="8271556"/>
            <a:ext cx="2686050" cy="512064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6307931" y="8242041"/>
            <a:ext cx="457200" cy="6096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75B359A2-71DC-44F5-BDD3-B905B26A4AAA}" type="slidenum">
              <a:rPr lang="en-GB" smtClean="0"/>
              <a:t>‹#›</a:t>
            </a:fld>
            <a:endParaRPr lang="en-GB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342900" y="203200"/>
            <a:ext cx="6172200" cy="16256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slideLayout" Target="../slideLayouts/slideLayout1.xml"/><Relationship Id="rId7" Type="http://schemas.openxmlformats.org/officeDocument/2006/relationships/hyperlink" Target="http://www.google.co.uk/url?q=http://www.fancydress.com/costumes/Wonder-Woman-Dog/0~111188~338&amp;sa=U&amp;ei=-rJLU46tCOeN7Aak4YGICw&amp;ved=0CDYQ9QEwBA&amp;usg=AFQjCNGfHwwDRiv-vPY1fVpcoD-4ZhJWOw" TargetMode="External"/><Relationship Id="rId12" Type="http://schemas.openxmlformats.org/officeDocument/2006/relationships/image" Target="../media/image8.png"/><Relationship Id="rId2" Type="http://schemas.openxmlformats.org/officeDocument/2006/relationships/audio" Target="file:///\\sc-fpesis02\jonesm16\Desktop\Sgram%20poems%20tracks\Dau%20gi%20bach.wma" TargetMode="External"/><Relationship Id="rId1" Type="http://schemas.openxmlformats.org/officeDocument/2006/relationships/vmlDrawing" Target="../drawings/vmlDrawing1.vml"/><Relationship Id="rId6" Type="http://schemas.openxmlformats.org/officeDocument/2006/relationships/image" Target="../media/image5.jpeg"/><Relationship Id="rId11" Type="http://schemas.openxmlformats.org/officeDocument/2006/relationships/oleObject" Target="../embeddings/oleObject1.bin"/><Relationship Id="rId5" Type="http://schemas.openxmlformats.org/officeDocument/2006/relationships/hyperlink" Target="http://www.google.co.uk/url?q=http://www.fancydressball.co.uk/animal-costumes/pet-costumes/madonna-dog-costume-pet20110.htm&amp;sa=U&amp;ei=vrJLU_7EEJCB7QaEpYAI&amp;ved=0CEIQ9QEwCjgU&amp;usg=AFQjCNHot-lMu-oDwCHbcy96_fw1YurrzQ" TargetMode="External"/><Relationship Id="rId10" Type="http://schemas.openxmlformats.org/officeDocument/2006/relationships/image" Target="../media/image7.jpeg"/><Relationship Id="rId4" Type="http://schemas.openxmlformats.org/officeDocument/2006/relationships/image" Target="../media/image4.jpeg"/><Relationship Id="rId9" Type="http://schemas.openxmlformats.org/officeDocument/2006/relationships/hyperlink" Target="http://www.google.co.uk/url?q=http://www.how-to-draw-cartoons-online.com/cartoon-birthday-cake.html&amp;sa=U&amp;ei=BLVLU_CIDYee7Aai3YCQDQ&amp;ved=0CDgQ9QEwBQ&amp;usg=AFQjCNGX57ejXVUfWYSjedzmprJ2kPvC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92697" y="539554"/>
            <a:ext cx="55446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 smtClean="0">
                <a:latin typeface="Aharoni" pitchFamily="2" charset="-79"/>
                <a:cs typeface="Aharoni" pitchFamily="2" charset="-79"/>
              </a:rPr>
              <a:t>Dau</a:t>
            </a:r>
            <a:r>
              <a:rPr lang="en-GB" sz="2400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dirty="0" err="1" smtClean="0">
                <a:latin typeface="Aharoni" pitchFamily="2" charset="-79"/>
                <a:cs typeface="Aharoni" pitchFamily="2" charset="-79"/>
              </a:rPr>
              <a:t>gi</a:t>
            </a:r>
            <a:r>
              <a:rPr lang="en-GB" sz="2400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dirty="0" err="1" smtClean="0">
                <a:latin typeface="Aharoni" pitchFamily="2" charset="-79"/>
                <a:cs typeface="Aharoni" pitchFamily="2" charset="-79"/>
              </a:rPr>
              <a:t>bach</a:t>
            </a:r>
            <a:r>
              <a:rPr lang="en-GB" sz="2400" dirty="0" smtClean="0">
                <a:latin typeface="Aharoni" pitchFamily="2" charset="-79"/>
                <a:cs typeface="Aharoni" pitchFamily="2" charset="-79"/>
              </a:rPr>
              <a:t> ...</a:t>
            </a:r>
            <a:endParaRPr lang="en-GB" sz="24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836712" y="2123728"/>
            <a:ext cx="532859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Dau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gi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bach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yn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mynd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i’r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coed</a:t>
            </a:r>
            <a:endParaRPr lang="en-GB" sz="2400" b="1" dirty="0" smtClean="0">
              <a:latin typeface="Aharoni" pitchFamily="2" charset="-79"/>
              <a:cs typeface="Aharoni" pitchFamily="2" charset="-79"/>
            </a:endParaRPr>
          </a:p>
          <a:p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Esgid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newydd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ar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bob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troed</a:t>
            </a:r>
            <a:endParaRPr lang="en-GB" sz="2400" b="1" dirty="0" smtClean="0">
              <a:latin typeface="Aharoni" pitchFamily="2" charset="-79"/>
              <a:cs typeface="Aharoni" pitchFamily="2" charset="-79"/>
            </a:endParaRPr>
          </a:p>
          <a:p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Dau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gi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bach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yn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d</a:t>
            </a:r>
            <a:r>
              <a:rPr lang="en-GB" sz="2400" b="1" dirty="0" err="1" smtClean="0">
                <a:latin typeface="Calibri"/>
                <a:cs typeface="Aharoni" pitchFamily="2" charset="-79"/>
              </a:rPr>
              <a:t>ŵ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ad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adre</a:t>
            </a:r>
            <a:endParaRPr lang="en-GB" sz="2400" b="1" dirty="0" smtClean="0">
              <a:latin typeface="Aharoni" pitchFamily="2" charset="-79"/>
              <a:cs typeface="Aharoni" pitchFamily="2" charset="-79"/>
            </a:endParaRPr>
          </a:p>
          <a:p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Wedi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colli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un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o’i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sgidie</a:t>
            </a:r>
            <a:endParaRPr lang="en-GB" sz="2400" b="1" dirty="0" smtClean="0">
              <a:latin typeface="Aharoni" pitchFamily="2" charset="-79"/>
              <a:cs typeface="Aharoni" pitchFamily="2" charset="-79"/>
            </a:endParaRPr>
          </a:p>
          <a:p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Dau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gi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bach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.</a:t>
            </a:r>
            <a:endParaRPr lang="en-GB" sz="2400" b="1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764704" y="4572000"/>
            <a:ext cx="468052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Dau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gi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bach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yn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mynd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i’r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dre</a:t>
            </a:r>
            <a:endParaRPr lang="en-GB" sz="2400" b="1" dirty="0" smtClean="0">
              <a:latin typeface="Aharoni" pitchFamily="2" charset="-79"/>
              <a:cs typeface="Aharoni" pitchFamily="2" charset="-79"/>
            </a:endParaRPr>
          </a:p>
          <a:p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Eisiau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rhy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wbeth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neis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i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de;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</a:p>
          <a:p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Dau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gi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bach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yn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prynu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cacen</a:t>
            </a:r>
            <a:endParaRPr lang="en-GB" sz="2400" b="1" dirty="0" smtClean="0">
              <a:latin typeface="Aharoni" pitchFamily="2" charset="-79"/>
              <a:cs typeface="Aharoni" pitchFamily="2" charset="-79"/>
            </a:endParaRPr>
          </a:p>
          <a:p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Ac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yn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dŵad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adre’n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llawen</a:t>
            </a:r>
            <a:r>
              <a:rPr lang="en-GB" sz="2400" b="1" dirty="0">
                <a:latin typeface="Aharoni" pitchFamily="2" charset="-79"/>
                <a:cs typeface="Aharoni" pitchFamily="2" charset="-79"/>
              </a:rPr>
              <a:t>.</a:t>
            </a:r>
            <a:endParaRPr lang="en-GB" sz="2400" b="1" dirty="0" smtClean="0">
              <a:latin typeface="Aharoni" pitchFamily="2" charset="-79"/>
              <a:cs typeface="Aharoni" pitchFamily="2" charset="-79"/>
            </a:endParaRPr>
          </a:p>
          <a:p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Dau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gi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bach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.</a:t>
            </a:r>
            <a:endParaRPr lang="en-GB" sz="2400" b="1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764704" y="6948264"/>
            <a:ext cx="504056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Dau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gi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bach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yn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mynd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i’r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parti</a:t>
            </a:r>
            <a:endParaRPr lang="en-GB" sz="2400" b="1" dirty="0" smtClean="0">
              <a:latin typeface="Aharoni" pitchFamily="2" charset="-79"/>
              <a:cs typeface="Aharoni" pitchFamily="2" charset="-79"/>
            </a:endParaRPr>
          </a:p>
          <a:p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Wedi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gwisgo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dillad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ffansi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; </a:t>
            </a:r>
          </a:p>
          <a:p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Dau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gi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bach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yn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bwyta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brechdan</a:t>
            </a:r>
            <a:endParaRPr lang="en-GB" sz="2400" b="1" dirty="0" smtClean="0">
              <a:latin typeface="Aharoni" pitchFamily="2" charset="-79"/>
              <a:cs typeface="Aharoni" pitchFamily="2" charset="-79"/>
            </a:endParaRPr>
          </a:p>
          <a:p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Ac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yn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yfed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pop o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gwpan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.</a:t>
            </a:r>
          </a:p>
          <a:p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Dau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gi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 </a:t>
            </a:r>
            <a:r>
              <a:rPr lang="en-GB" sz="2400" b="1" dirty="0" err="1" smtClean="0">
                <a:latin typeface="Aharoni" pitchFamily="2" charset="-79"/>
                <a:cs typeface="Aharoni" pitchFamily="2" charset="-79"/>
              </a:rPr>
              <a:t>bach</a:t>
            </a:r>
            <a:r>
              <a:rPr lang="en-GB" sz="2400" b="1" dirty="0" smtClean="0">
                <a:latin typeface="Aharoni" pitchFamily="2" charset="-79"/>
                <a:cs typeface="Aharoni" pitchFamily="2" charset="-79"/>
              </a:rPr>
              <a:t>.</a:t>
            </a:r>
            <a:endParaRPr lang="en-GB" sz="2400" b="1" dirty="0"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121860" name="Picture 4" descr="Two Cute Little Dogs Kissing Graphic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3356992" y="323528"/>
            <a:ext cx="2276872" cy="1584176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0000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21862" name="Picture 6" descr="http://t1.gstatic.com/images?q=tbn:ANd9GcQz798IFGkuOXfyC2D3MPM6xvqLBbr2Ur8cPK5lmXD2fm3y6Iumc9lfT-A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89240" y="7668344"/>
            <a:ext cx="965200" cy="1281113"/>
          </a:xfrm>
          <a:prstGeom prst="roundRect">
            <a:avLst>
              <a:gd name="adj" fmla="val 16667"/>
            </a:avLst>
          </a:prstGeom>
          <a:ln w="38100">
            <a:solidFill>
              <a:srgbClr val="FF0000"/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21864" name="Picture 8" descr="http://t3.gstatic.com/images?q=tbn:ANd9GcQIrdYwg3pGqP69jSwtuAcNPS9mdyTX2W-A7XRJi9faBu2pTX_O6AdrYaA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661248" y="6444208"/>
            <a:ext cx="828675" cy="1093788"/>
          </a:xfrm>
          <a:prstGeom prst="roundRect">
            <a:avLst>
              <a:gd name="adj" fmla="val 16667"/>
            </a:avLst>
          </a:prstGeom>
          <a:ln w="38100">
            <a:solidFill>
              <a:srgbClr val="FF0000"/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21874" name="Picture 18" descr="http://t2.gstatic.com/images?q=tbn:ANd9GcROlkUGnxeFyGpPow0Wv35k3FBduNvtF30kY7ZgMwGRxki2pU6JeXkw490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373216" y="4716016"/>
            <a:ext cx="1173288" cy="1173288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0000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graphicFrame>
        <p:nvGraphicFramePr>
          <p:cNvPr id="121875" name="Object 19"/>
          <p:cNvGraphicFramePr>
            <a:graphicFrameLocks noChangeAspect="1"/>
          </p:cNvGraphicFramePr>
          <p:nvPr/>
        </p:nvGraphicFramePr>
        <p:xfrm>
          <a:off x="4972430" y="2699792"/>
          <a:ext cx="1885570" cy="1098312"/>
        </p:xfrm>
        <a:graphic>
          <a:graphicData uri="http://schemas.openxmlformats.org/presentationml/2006/ole">
            <p:oleObj spid="_x0000_s121875" name="Clip" r:id="rId11" imgW="1324080" imgH="771480" progId="MS_ClipArt_Gallery.2">
              <p:embed/>
            </p:oleObj>
          </a:graphicData>
        </a:graphic>
      </p:graphicFrame>
      <p:pic>
        <p:nvPicPr>
          <p:cNvPr id="19" name="Dau gi bach.wma">
            <a:hlinkClick r:id="" action="ppaction://media"/>
          </p:cNvPr>
          <p:cNvPicPr>
            <a:picLocks noRot="1" noChangeAspect="1"/>
          </p:cNvPicPr>
          <p:nvPr>
            <a:audioFile r:link="rId2"/>
          </p:nvPr>
        </p:nvPicPr>
        <p:blipFill>
          <a:blip r:embed="rId12" cstate="print"/>
          <a:stretch>
            <a:fillRect/>
          </a:stretch>
        </p:blipFill>
        <p:spPr>
          <a:xfrm>
            <a:off x="404664" y="611560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218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9659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audio>
              <p:cMediaNode>
                <p:cTn id="1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er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Pape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e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49</TotalTime>
  <Words>89</Words>
  <Application>Microsoft Office PowerPoint</Application>
  <PresentationFormat>On-screen Show (4:3)</PresentationFormat>
  <Paragraphs>16</Paragraphs>
  <Slides>1</Slides>
  <Notes>0</Notes>
  <HiddenSlides>0</HiddenSlides>
  <MMClips>1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3" baseType="lpstr">
      <vt:lpstr>Paper</vt:lpstr>
      <vt:lpstr>Microsoft Clip Gallery</vt:lpstr>
      <vt:lpstr>Slide 1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jonesm16</dc:creator>
  <cp:lastModifiedBy>jonesm16</cp:lastModifiedBy>
  <cp:revision>5</cp:revision>
  <dcterms:created xsi:type="dcterms:W3CDTF">2014-04-14T09:42:21Z</dcterms:created>
  <dcterms:modified xsi:type="dcterms:W3CDTF">2014-04-14T10:31:45Z</dcterms:modified>
</cp:coreProperties>
</file>