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sldIdLst>
    <p:sldId id="257"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userDrawn="1">
          <p15:clr>
            <a:srgbClr val="A4A3A4"/>
          </p15:clr>
        </p15:guide>
        <p15:guide id="2" pos="30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3867" autoAdjust="0"/>
  </p:normalViewPr>
  <p:slideViewPr>
    <p:cSldViewPr snapToGrid="0" snapToObjects="1">
      <p:cViewPr>
        <p:scale>
          <a:sx n="42" d="100"/>
          <a:sy n="42" d="100"/>
        </p:scale>
        <p:origin x="2140" y="-512"/>
      </p:cViewPr>
      <p:guideLst>
        <p:guide orient="horz" pos="4032"/>
        <p:guide pos="30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579496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917981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618484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67285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862143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597476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4676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493679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566916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98856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3482415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4C99151A-8971-494A-BD27-0348896E2E92}" type="datetimeFigureOut">
              <a:rPr lang="en-US" smtClean="0"/>
              <a:t>5/8/2019</a:t>
            </a:fld>
            <a:endParaRPr lang="en-US"/>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84127757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065939" y="950663"/>
            <a:ext cx="7657395" cy="1462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8213" tIns="44107" rIns="88213" bIns="44107"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2029" dirty="0">
                <a:solidFill>
                  <a:srgbClr val="002060"/>
                </a:solidFill>
                <a:latin typeface="Calibri" charset="0"/>
                <a:ea typeface="Calibri" charset="0"/>
                <a:cs typeface="Calibri" charset="0"/>
              </a:rPr>
              <a:t>Constructing a Preventative Maintenance Strategy on the </a:t>
            </a:r>
          </a:p>
          <a:p>
            <a:pPr eaLnBrk="1" hangingPunct="1">
              <a:lnSpc>
                <a:spcPct val="110000"/>
              </a:lnSpc>
              <a:spcBef>
                <a:spcPct val="0"/>
              </a:spcBef>
              <a:buFontTx/>
              <a:buNone/>
            </a:pPr>
            <a:r>
              <a:rPr lang="en-GB" altLang="en-US" sz="2029" dirty="0">
                <a:solidFill>
                  <a:srgbClr val="002060"/>
                </a:solidFill>
                <a:latin typeface="Calibri" charset="0"/>
                <a:ea typeface="Calibri" charset="0"/>
                <a:cs typeface="Calibri" charset="0"/>
              </a:rPr>
              <a:t>Dragon Engine Assembly Production Line</a:t>
            </a:r>
          </a:p>
          <a:p>
            <a:pPr eaLnBrk="1" hangingPunct="1">
              <a:lnSpc>
                <a:spcPct val="110000"/>
              </a:lnSpc>
              <a:spcBef>
                <a:spcPct val="0"/>
              </a:spcBef>
              <a:buFontTx/>
              <a:buNone/>
            </a:pPr>
            <a:r>
              <a:rPr lang="en-GB" altLang="en-US" sz="1691" b="1" dirty="0">
                <a:solidFill>
                  <a:srgbClr val="002060"/>
                </a:solidFill>
                <a:latin typeface="Calibri" charset="0"/>
                <a:ea typeface="Calibri" charset="0"/>
                <a:cs typeface="Calibri" charset="0"/>
              </a:rPr>
              <a:t>Daniel Thomas P148307</a:t>
            </a:r>
          </a:p>
          <a:p>
            <a:pPr eaLnBrk="1" hangingPunct="1">
              <a:lnSpc>
                <a:spcPct val="110000"/>
              </a:lnSpc>
              <a:spcBef>
                <a:spcPct val="0"/>
              </a:spcBef>
              <a:buFontTx/>
              <a:buNone/>
            </a:pPr>
            <a:r>
              <a:rPr lang="en-GB" altLang="en-US" sz="1522"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r>
              <a:rPr lang="en-GB" altLang="en-US" sz="1522" dirty="0">
                <a:solidFill>
                  <a:srgbClr val="002060"/>
                </a:solidFill>
                <a:latin typeface="Calibri" charset="0"/>
                <a:ea typeface="Calibri" charset="0"/>
                <a:cs typeface="Calibri" charset="0"/>
              </a:rPr>
              <a:t>School</a:t>
            </a:r>
            <a:r>
              <a:rPr lang="en-GB" altLang="en-US" sz="1522" dirty="0">
                <a:solidFill>
                  <a:srgbClr val="002060"/>
                </a:solidFill>
                <a:latin typeface="Georgia" charset="0"/>
              </a:rPr>
              <a:t> </a:t>
            </a:r>
            <a:r>
              <a:rPr lang="en-GB" altLang="en-US" sz="1522" i="1" dirty="0">
                <a:solidFill>
                  <a:srgbClr val="002060"/>
                </a:solidFill>
                <a:latin typeface="Georgia" charset="0"/>
              </a:rPr>
              <a:t>of</a:t>
            </a:r>
            <a:r>
              <a:rPr lang="en-GB" altLang="en-US" sz="1522" dirty="0">
                <a:solidFill>
                  <a:srgbClr val="002060"/>
                </a:solidFill>
                <a:latin typeface="Georgia" charset="0"/>
              </a:rPr>
              <a:t> </a:t>
            </a:r>
            <a:r>
              <a:rPr lang="en-GB" altLang="en-US" sz="1522"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1522" dirty="0">
                <a:solidFill>
                  <a:srgbClr val="002060"/>
                </a:solidFill>
                <a:latin typeface="Calibri" charset="0"/>
                <a:ea typeface="Calibri" charset="0"/>
                <a:cs typeface="Calibri" charset="0"/>
              </a:rPr>
              <a:t>BEng (Hons) Manufacturing Systems Engineering</a:t>
            </a:r>
            <a:endParaRPr lang="en-US" altLang="zh-CN" sz="1522"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065" y="119319"/>
            <a:ext cx="1547651" cy="54121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7361" y="53872"/>
            <a:ext cx="600519" cy="666576"/>
          </a:xfrm>
          <a:prstGeom prst="rect">
            <a:avLst/>
          </a:prstGeom>
        </p:spPr>
      </p:pic>
      <p:cxnSp>
        <p:nvCxnSpPr>
          <p:cNvPr id="4" name="Straight Connector 3"/>
          <p:cNvCxnSpPr/>
          <p:nvPr/>
        </p:nvCxnSpPr>
        <p:spPr>
          <a:xfrm>
            <a:off x="355775" y="734137"/>
            <a:ext cx="8889808"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32486" y="2700179"/>
            <a:ext cx="2712562" cy="3137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latin typeface="Arial" panose="020B0604020202020204" pitchFamily="34" charset="0"/>
                <a:cs typeface="Arial" panose="020B0604020202020204" pitchFamily="34" charset="0"/>
              </a:rPr>
              <a:t>Introduction</a:t>
            </a:r>
          </a:p>
          <a:p>
            <a:pPr>
              <a:spcBef>
                <a:spcPct val="50000"/>
              </a:spcBef>
            </a:pPr>
            <a:r>
              <a:rPr lang="en-US" altLang="en-US" sz="1200" dirty="0"/>
              <a:t>The project was based on creating a  preventative maintenance plan on the Long Block 2 section of the Dragon Assembly Line. This was decided to be done to ensure correct maintenance of the production line from as close to the start of the equipment being used as possible. The Dragon Assembly Line is Bridgend Engine Plant’s sole product come 2021 so production targets must be met or exceeded to attract future work for Bridgend Engine Plant.</a:t>
            </a:r>
          </a:p>
        </p:txBody>
      </p:sp>
      <p:sp>
        <p:nvSpPr>
          <p:cNvPr id="44" name="Text Box 6"/>
          <p:cNvSpPr txBox="1">
            <a:spLocks noChangeArrowheads="1"/>
          </p:cNvSpPr>
          <p:nvPr/>
        </p:nvSpPr>
        <p:spPr bwMode="auto">
          <a:xfrm>
            <a:off x="89640" y="5738467"/>
            <a:ext cx="2712562" cy="7560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latin typeface="Arial" panose="020B0604020202020204" pitchFamily="34" charset="0"/>
                <a:cs typeface="Arial" panose="020B0604020202020204" pitchFamily="34" charset="0"/>
              </a:rPr>
              <a:t>Project Aims</a:t>
            </a:r>
          </a:p>
          <a:p>
            <a:pPr>
              <a:spcBef>
                <a:spcPct val="50000"/>
              </a:spcBef>
            </a:pPr>
            <a:r>
              <a:rPr lang="en-AU" altLang="en-US" sz="1200" dirty="0">
                <a:latin typeface="Arial" panose="020B0604020202020204" pitchFamily="34" charset="0"/>
                <a:cs typeface="Arial" panose="020B0604020202020204" pitchFamily="34" charset="0"/>
              </a:rPr>
              <a:t>The main aim of the project was to construct a feasible, working and cost-effective preventative maintenance strategy to implement on the Long Block 2 section of the Dragon Assembly Line to improve the overall jobs per hour (JPH). The tasks carried out to achieve this aim were:</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Working in a small team using existing knowledge to identify what was to be included in the plan.</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Using manufacturers manuals and existing plans on other assembly lines to incorporate into the plan.</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Undertaking Failure Modes and Effects (FMEA) studies on certain equipment on the line.</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Appraising existing maintenance strategies to detect improvements.</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Constructing preventative maintenance plans based on the findings.</a:t>
            </a:r>
          </a:p>
          <a:p>
            <a:pPr marL="171450" indent="-171450">
              <a:spcBef>
                <a:spcPct val="50000"/>
              </a:spcBef>
              <a:buFont typeface="Arial" panose="020B0604020202020204" pitchFamily="34" charset="0"/>
              <a:buChar char="•"/>
            </a:pPr>
            <a:r>
              <a:rPr lang="en-AU" altLang="en-US" sz="1200" dirty="0">
                <a:latin typeface="Arial" panose="020B0604020202020204" pitchFamily="34" charset="0"/>
                <a:cs typeface="Arial" panose="020B0604020202020204" pitchFamily="34" charset="0"/>
              </a:rPr>
              <a:t>Drawing conclusions and making recommendations to the constructed plan based on research and imperfections in the strategy.</a:t>
            </a:r>
          </a:p>
          <a:p>
            <a:pPr marL="171450" indent="-171450">
              <a:spcBef>
                <a:spcPct val="50000"/>
              </a:spcBef>
              <a:buFont typeface="Arial" panose="020B0604020202020204" pitchFamily="34" charset="0"/>
              <a:buChar char="•"/>
            </a:pPr>
            <a:endParaRPr lang="en-AU" altLang="en-US" sz="1200" dirty="0">
              <a:latin typeface="Arial" panose="020B0604020202020204" pitchFamily="34" charset="0"/>
              <a:cs typeface="Arial" panose="020B0604020202020204" pitchFamily="34" charset="0"/>
            </a:endParaRPr>
          </a:p>
          <a:p>
            <a:pPr>
              <a:spcBef>
                <a:spcPct val="50000"/>
              </a:spcBef>
            </a:pPr>
            <a:endParaRPr lang="en-AU" altLang="en-US" sz="1522" b="1" dirty="0">
              <a:latin typeface="Arial" panose="020B0604020202020204" pitchFamily="34" charset="0"/>
              <a:cs typeface="Arial" panose="020B0604020202020204" pitchFamily="34" charset="0"/>
            </a:endParaRPr>
          </a:p>
          <a:p>
            <a:pPr>
              <a:spcBef>
                <a:spcPct val="50000"/>
              </a:spcBef>
            </a:pPr>
            <a:r>
              <a:rPr lang="en-GB" sz="1184" dirty="0"/>
              <a:t> </a:t>
            </a:r>
            <a:endParaRPr lang="en-US" altLang="en-US" sz="1184" dirty="0"/>
          </a:p>
        </p:txBody>
      </p:sp>
      <p:sp>
        <p:nvSpPr>
          <p:cNvPr id="30" name="Rectangle 29"/>
          <p:cNvSpPr>
            <a:spLocks noChangeArrowheads="1"/>
          </p:cNvSpPr>
          <p:nvPr/>
        </p:nvSpPr>
        <p:spPr bwMode="auto">
          <a:xfrm>
            <a:off x="6497206" y="7966340"/>
            <a:ext cx="2606895" cy="591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8213" tIns="44107" rIns="88213" bIns="44107"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029"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65838" y="7238578"/>
            <a:ext cx="2004817" cy="591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8213" tIns="44107" rIns="88213" bIns="44107"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029"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6463754" y="11441099"/>
            <a:ext cx="2606895" cy="591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8213" tIns="44107" rIns="88213" bIns="44107"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2029" b="1" dirty="0">
              <a:solidFill>
                <a:srgbClr val="002060"/>
              </a:solidFill>
              <a:latin typeface="Calibri" charset="0"/>
              <a:ea typeface="Calibri" charset="0"/>
              <a:cs typeface="Calibri" charset="0"/>
            </a:endParaRPr>
          </a:p>
        </p:txBody>
      </p: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0848" y="173099"/>
            <a:ext cx="832039" cy="416019"/>
          </a:xfrm>
          <a:prstGeom prst="rect">
            <a:avLst/>
          </a:prstGeom>
          <a:noFill/>
          <a:extLst>
            <a:ext uri="{909E8E84-426E-40DD-AFC4-6F175D3DCCD1}">
              <a14:hiddenFill xmlns:a14="http://schemas.microsoft.com/office/drawing/2010/main">
                <a:solidFill>
                  <a:srgbClr val="FFFFFF"/>
                </a:solidFill>
              </a14:hiddenFill>
            </a:ext>
          </a:extLst>
        </p:spPr>
      </p:pic>
      <p:sp>
        <p:nvSpPr>
          <p:cNvPr id="46" name="Text Box 6"/>
          <p:cNvSpPr txBox="1">
            <a:spLocks noChangeArrowheads="1"/>
          </p:cNvSpPr>
          <p:nvPr/>
        </p:nvSpPr>
        <p:spPr bwMode="auto">
          <a:xfrm>
            <a:off x="2745398" y="5336147"/>
            <a:ext cx="3050969" cy="29345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latin typeface="Arial" panose="020B0604020202020204" pitchFamily="34" charset="0"/>
                <a:cs typeface="Arial" panose="020B0604020202020204" pitchFamily="34" charset="0"/>
              </a:rPr>
              <a:t>Topics of Research</a:t>
            </a:r>
          </a:p>
          <a:p>
            <a:pPr>
              <a:spcBef>
                <a:spcPct val="50000"/>
              </a:spcBef>
            </a:pPr>
            <a:r>
              <a:rPr lang="en-AU" altLang="en-US" sz="1200" dirty="0">
                <a:latin typeface="Arial" panose="020B0604020202020204" pitchFamily="34" charset="0"/>
                <a:cs typeface="Arial" panose="020B0604020202020204" pitchFamily="34" charset="0"/>
              </a:rPr>
              <a:t>The main topic areas of research included Total Productive Maintenance (TPM), Reliability </a:t>
            </a:r>
            <a:r>
              <a:rPr lang="en-AU" altLang="en-US" sz="1200" dirty="0" err="1">
                <a:latin typeface="Arial" panose="020B0604020202020204" pitchFamily="34" charset="0"/>
                <a:cs typeface="Arial" panose="020B0604020202020204" pitchFamily="34" charset="0"/>
              </a:rPr>
              <a:t>Centered</a:t>
            </a:r>
            <a:r>
              <a:rPr lang="en-AU" altLang="en-US" sz="1200" dirty="0">
                <a:latin typeface="Arial" panose="020B0604020202020204" pitchFamily="34" charset="0"/>
                <a:cs typeface="Arial" panose="020B0604020202020204" pitchFamily="34" charset="0"/>
              </a:rPr>
              <a:t> Maintenance (RCM), Failure Modes and Effects Analysis (FMEA) and Preventative Maintenance (PM). Other topics included the Define stage of the  ‘DMAIC’ Six Sigma tool, change management within the organisation, Condition Based Monitoring (CBM) techniques for future work and the current maintenance practices: reactive and proactive maintenance.</a:t>
            </a:r>
            <a:endParaRPr lang="en-AU" altLang="en-US" sz="1100"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2788346" y="8076641"/>
            <a:ext cx="2961285" cy="316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latin typeface="Arial" panose="020B0604020202020204" pitchFamily="34" charset="0"/>
                <a:cs typeface="Arial" panose="020B0604020202020204" pitchFamily="34" charset="0"/>
              </a:rPr>
              <a:t>Work Carried Out</a:t>
            </a:r>
          </a:p>
          <a:p>
            <a:pPr>
              <a:spcBef>
                <a:spcPct val="50000"/>
              </a:spcBef>
            </a:pPr>
            <a:r>
              <a:rPr lang="en-AU" altLang="en-US" sz="1200" dirty="0">
                <a:latin typeface="Arial" panose="020B0604020202020204" pitchFamily="34" charset="0"/>
                <a:cs typeface="Arial" panose="020B0604020202020204" pitchFamily="34" charset="0"/>
              </a:rPr>
              <a:t>Firstly, the process of the Long Block 2 section of the assembly line was analysed to understand the process and the various equipment. A scoring matrix was identified and a process FMEA was undertaken on each of the relevant operations on the Long Block 2 leg.</a:t>
            </a:r>
          </a:p>
          <a:p>
            <a:pPr>
              <a:spcBef>
                <a:spcPct val="50000"/>
              </a:spcBef>
            </a:pPr>
            <a:endParaRPr lang="en-AU" altLang="en-US" sz="1400" b="1" dirty="0">
              <a:latin typeface="Arial" panose="020B0604020202020204" pitchFamily="34" charset="0"/>
              <a:cs typeface="Arial" panose="020B0604020202020204" pitchFamily="34" charset="0"/>
            </a:endParaRPr>
          </a:p>
          <a:p>
            <a:pPr>
              <a:spcBef>
                <a:spcPct val="50000"/>
              </a:spcBef>
            </a:pPr>
            <a:endParaRPr lang="en-AU" altLang="en-US" sz="1600" b="1" dirty="0">
              <a:latin typeface="Arial" panose="020B0604020202020204" pitchFamily="34" charset="0"/>
              <a:cs typeface="Arial" panose="020B0604020202020204" pitchFamily="34" charset="0"/>
            </a:endParaRPr>
          </a:p>
          <a:p>
            <a:pPr>
              <a:spcBef>
                <a:spcPct val="50000"/>
              </a:spcBef>
            </a:pPr>
            <a:endParaRPr lang="en-AU" altLang="en-US" sz="1600" b="1" dirty="0">
              <a:latin typeface="Arial" panose="020B0604020202020204" pitchFamily="34" charset="0"/>
              <a:cs typeface="Arial" panose="020B0604020202020204" pitchFamily="34" charset="0"/>
            </a:endParaRPr>
          </a:p>
          <a:p>
            <a:pPr>
              <a:spcBef>
                <a:spcPct val="50000"/>
              </a:spcBef>
            </a:pPr>
            <a:r>
              <a:rPr lang="en-GB" sz="1184" dirty="0"/>
              <a:t>.</a:t>
            </a:r>
            <a:endParaRPr lang="en-US" altLang="en-US" sz="1184" dirty="0"/>
          </a:p>
        </p:txBody>
      </p:sp>
      <p:sp>
        <p:nvSpPr>
          <p:cNvPr id="48" name="Text Box 6"/>
          <p:cNvSpPr txBox="1">
            <a:spLocks noChangeArrowheads="1"/>
          </p:cNvSpPr>
          <p:nvPr/>
        </p:nvSpPr>
        <p:spPr bwMode="auto">
          <a:xfrm>
            <a:off x="6375097" y="7357411"/>
            <a:ext cx="3212248" cy="1730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latin typeface="Arial" panose="020B0604020202020204" pitchFamily="34" charset="0"/>
                <a:cs typeface="Arial" panose="020B0604020202020204" pitchFamily="34" charset="0"/>
              </a:rPr>
              <a:t>Further Work</a:t>
            </a:r>
          </a:p>
          <a:p>
            <a:pPr>
              <a:spcBef>
                <a:spcPct val="50000"/>
              </a:spcBef>
            </a:pPr>
            <a:r>
              <a:rPr lang="en-AU" altLang="en-US" sz="1200" dirty="0">
                <a:latin typeface="Arial" panose="020B0604020202020204" pitchFamily="34" charset="0"/>
                <a:cs typeface="Arial" panose="020B0604020202020204" pitchFamily="34" charset="0"/>
              </a:rPr>
              <a:t>There is still some fine tuning to be done for the system to be working such as granting the users a different access level to Maximo and creating risk assessments and visual job plans.</a:t>
            </a:r>
          </a:p>
          <a:p>
            <a:pPr>
              <a:spcBef>
                <a:spcPct val="50000"/>
              </a:spcBef>
            </a:pPr>
            <a:endParaRPr lang="en-US" altLang="en-US" sz="1184" dirty="0"/>
          </a:p>
        </p:txBody>
      </p:sp>
      <p:sp>
        <p:nvSpPr>
          <p:cNvPr id="53" name="Text Box 19"/>
          <p:cNvSpPr txBox="1">
            <a:spLocks noChangeArrowheads="1"/>
          </p:cNvSpPr>
          <p:nvPr/>
        </p:nvSpPr>
        <p:spPr bwMode="auto">
          <a:xfrm>
            <a:off x="3122562" y="11883045"/>
            <a:ext cx="2710548" cy="533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altLang="en-US" sz="1000" i="1" dirty="0">
                <a:latin typeface="Times New Roman" charset="0"/>
              </a:rPr>
              <a:t>Example of an FMEA study undertaken on the oil cavity leak test machine</a:t>
            </a:r>
            <a:endParaRPr lang="en-AU" altLang="en-US" sz="846" i="1" dirty="0">
              <a:latin typeface="Times New Roman" charset="0"/>
            </a:endParaRPr>
          </a:p>
        </p:txBody>
      </p:sp>
      <p:sp>
        <p:nvSpPr>
          <p:cNvPr id="60" name="Text Box 25"/>
          <p:cNvSpPr txBox="1">
            <a:spLocks noChangeArrowheads="1"/>
          </p:cNvSpPr>
          <p:nvPr/>
        </p:nvSpPr>
        <p:spPr bwMode="auto">
          <a:xfrm>
            <a:off x="6497206" y="2498996"/>
            <a:ext cx="3067219" cy="2442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200" dirty="0">
                <a:latin typeface="Arial" panose="020B0604020202020204" pitchFamily="34" charset="0"/>
                <a:cs typeface="Arial" panose="020B0604020202020204" pitchFamily="34" charset="0"/>
              </a:rPr>
              <a:t>As well as using the results of the FMEA studies, PM plans from other assembly lines (AJ &amp; Sigma) were also used as well as manufacturers manuals to construct the PM plans for Long Block 2. As well as creating the plans, a system had to be implemented so the people using it would be more likely to accept the change in the way maintenance is undertaken on the line. A user friendly system using familiar software packages was put in place for carrying out the plans.</a:t>
            </a:r>
          </a:p>
        </p:txBody>
      </p:sp>
      <p:pic>
        <p:nvPicPr>
          <p:cNvPr id="11" name="Picture 10">
            <a:extLst>
              <a:ext uri="{FF2B5EF4-FFF2-40B4-BE49-F238E27FC236}">
                <a16:creationId xmlns:a16="http://schemas.microsoft.com/office/drawing/2014/main" id="{982D9181-91FA-4DEF-8571-DEC3BBCEFEAC}"/>
              </a:ext>
            </a:extLst>
          </p:cNvPr>
          <p:cNvPicPr>
            <a:picLocks noChangeAspect="1"/>
          </p:cNvPicPr>
          <p:nvPr/>
        </p:nvPicPr>
        <p:blipFill rotWithShape="1">
          <a:blip r:embed="rId5"/>
          <a:srcRect t="7636" b="5091"/>
          <a:stretch/>
        </p:blipFill>
        <p:spPr>
          <a:xfrm>
            <a:off x="2813150" y="2590544"/>
            <a:ext cx="3599324" cy="2437755"/>
          </a:xfrm>
          <a:prstGeom prst="rect">
            <a:avLst/>
          </a:prstGeom>
        </p:spPr>
      </p:pic>
      <p:pic>
        <p:nvPicPr>
          <p:cNvPr id="37" name="Picture 36">
            <a:extLst>
              <a:ext uri="{FF2B5EF4-FFF2-40B4-BE49-F238E27FC236}">
                <a16:creationId xmlns:a16="http://schemas.microsoft.com/office/drawing/2014/main" id="{194E3C92-CF4C-4707-A0E8-4114B7C0F544}"/>
              </a:ext>
            </a:extLst>
          </p:cNvPr>
          <p:cNvPicPr/>
          <p:nvPr/>
        </p:nvPicPr>
        <p:blipFill>
          <a:blip r:embed="rId6"/>
          <a:stretch>
            <a:fillRect/>
          </a:stretch>
        </p:blipFill>
        <p:spPr>
          <a:xfrm>
            <a:off x="2802202" y="9961070"/>
            <a:ext cx="3514322" cy="1879901"/>
          </a:xfrm>
          <a:prstGeom prst="rect">
            <a:avLst/>
          </a:prstGeom>
        </p:spPr>
      </p:pic>
      <p:sp>
        <p:nvSpPr>
          <p:cNvPr id="54" name="Text Box 16"/>
          <p:cNvSpPr txBox="1">
            <a:spLocks noChangeArrowheads="1"/>
          </p:cNvSpPr>
          <p:nvPr/>
        </p:nvSpPr>
        <p:spPr bwMode="auto">
          <a:xfrm>
            <a:off x="3439763" y="4933155"/>
            <a:ext cx="2384316" cy="451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5972" tIns="55972" rIns="55972" bIns="559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1100" i="1" dirty="0">
                <a:latin typeface="Times New Roman" charset="0"/>
              </a:rPr>
              <a:t>Process diagram for the Long Block 2 section of the assembly line</a:t>
            </a:r>
          </a:p>
        </p:txBody>
      </p:sp>
      <p:sp>
        <p:nvSpPr>
          <p:cNvPr id="38" name="Text Box 16">
            <a:extLst>
              <a:ext uri="{FF2B5EF4-FFF2-40B4-BE49-F238E27FC236}">
                <a16:creationId xmlns:a16="http://schemas.microsoft.com/office/drawing/2014/main" id="{D0A6A605-EF9A-4249-862F-675796BEBD8D}"/>
              </a:ext>
            </a:extLst>
          </p:cNvPr>
          <p:cNvSpPr txBox="1">
            <a:spLocks noChangeArrowheads="1"/>
          </p:cNvSpPr>
          <p:nvPr/>
        </p:nvSpPr>
        <p:spPr bwMode="auto">
          <a:xfrm>
            <a:off x="6663695" y="7006243"/>
            <a:ext cx="2384316" cy="4515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5972" tIns="55972" rIns="55972" bIns="559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1100" i="1" dirty="0">
                <a:latin typeface="Times New Roman" charset="0"/>
              </a:rPr>
              <a:t>Example of a PM plan for the oil cavity leak test machine</a:t>
            </a:r>
          </a:p>
        </p:txBody>
      </p:sp>
      <p:pic>
        <p:nvPicPr>
          <p:cNvPr id="39" name="Picture 38">
            <a:extLst>
              <a:ext uri="{FF2B5EF4-FFF2-40B4-BE49-F238E27FC236}">
                <a16:creationId xmlns:a16="http://schemas.microsoft.com/office/drawing/2014/main" id="{DD40FBF1-F37F-4FC2-AB3A-DC790BD47F08}"/>
              </a:ext>
            </a:extLst>
          </p:cNvPr>
          <p:cNvPicPr/>
          <p:nvPr/>
        </p:nvPicPr>
        <p:blipFill>
          <a:blip r:embed="rId7"/>
          <a:stretch>
            <a:fillRect/>
          </a:stretch>
        </p:blipFill>
        <p:spPr>
          <a:xfrm>
            <a:off x="5860471" y="4917839"/>
            <a:ext cx="3703954" cy="2097123"/>
          </a:xfrm>
          <a:prstGeom prst="rect">
            <a:avLst/>
          </a:prstGeom>
        </p:spPr>
      </p:pic>
      <p:sp>
        <p:nvSpPr>
          <p:cNvPr id="41" name="Text Box 6">
            <a:extLst>
              <a:ext uri="{FF2B5EF4-FFF2-40B4-BE49-F238E27FC236}">
                <a16:creationId xmlns:a16="http://schemas.microsoft.com/office/drawing/2014/main" id="{063F9C27-6F6F-4573-BBD2-DDDAE36157D5}"/>
              </a:ext>
            </a:extLst>
          </p:cNvPr>
          <p:cNvSpPr txBox="1">
            <a:spLocks noChangeArrowheads="1"/>
          </p:cNvSpPr>
          <p:nvPr/>
        </p:nvSpPr>
        <p:spPr bwMode="auto">
          <a:xfrm>
            <a:off x="6358342" y="8647892"/>
            <a:ext cx="2961284" cy="3946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1945" tIns="111945" rIns="111945" bIns="1119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1400" b="1" dirty="0">
                <a:ea typeface="Arial" charset="0"/>
                <a:cs typeface="Arial" charset="0"/>
              </a:rPr>
              <a:t>Conclusions</a:t>
            </a:r>
          </a:p>
          <a:p>
            <a:pPr>
              <a:spcBef>
                <a:spcPct val="50000"/>
              </a:spcBef>
            </a:pPr>
            <a:r>
              <a:rPr lang="en-AU" altLang="en-US" sz="1200" dirty="0">
                <a:ea typeface="Arial" charset="0"/>
                <a:cs typeface="Arial" charset="0"/>
              </a:rPr>
              <a:t>The plan will have to be monitored and reviewed continuously to try to perfect the preventative maintenance tasks. This can be done by using measurables such as Mean Time Between Failures (MTBF) and Mean Time to Fail (MTTF) and Factory Information System (FIS) to identify faults and how often equipment is failing. Adding new checks or removing existing checks can be done to optimise the plans. Utilising CBM could also be possible based on the research undertaken and when the PM plans should be undertaken needs to be further studied as well as task frequency the tasks are completed, ensuring all modifications are cost-effective.</a:t>
            </a:r>
          </a:p>
          <a:p>
            <a:pPr>
              <a:spcBef>
                <a:spcPct val="50000"/>
              </a:spcBef>
            </a:pPr>
            <a:endParaRPr lang="en-US" altLang="en-US" sz="1184" dirty="0"/>
          </a:p>
        </p:txBody>
      </p:sp>
      <p:pic>
        <p:nvPicPr>
          <p:cNvPr id="14" name="Picture 13">
            <a:extLst>
              <a:ext uri="{FF2B5EF4-FFF2-40B4-BE49-F238E27FC236}">
                <a16:creationId xmlns:a16="http://schemas.microsoft.com/office/drawing/2014/main" id="{B0D7FB79-D602-4817-B919-BBD3866C6924}"/>
              </a:ext>
            </a:extLst>
          </p:cNvPr>
          <p:cNvPicPr>
            <a:picLocks noChangeAspect="1"/>
          </p:cNvPicPr>
          <p:nvPr/>
        </p:nvPicPr>
        <p:blipFill>
          <a:blip r:embed="rId8"/>
          <a:stretch>
            <a:fillRect/>
          </a:stretch>
        </p:blipFill>
        <p:spPr>
          <a:xfrm>
            <a:off x="651156" y="829920"/>
            <a:ext cx="983333" cy="1916500"/>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505</TotalTime>
  <Words>661</Words>
  <Application>Microsoft Office PowerPoint</Application>
  <PresentationFormat>A3 Paper (297x420 mm)</PresentationFormat>
  <Paragraphs>35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Computer</cp:lastModifiedBy>
  <cp:revision>49</cp:revision>
  <dcterms:created xsi:type="dcterms:W3CDTF">2016-02-25T08:27:32Z</dcterms:created>
  <dcterms:modified xsi:type="dcterms:W3CDTF">2019-05-08T08:29:30Z</dcterms:modified>
</cp:coreProperties>
</file>