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59"/>
  </p:notesMasterIdLst>
  <p:sldIdLst>
    <p:sldId id="256" r:id="rId4"/>
    <p:sldId id="257" r:id="rId5"/>
    <p:sldId id="296" r:id="rId6"/>
    <p:sldId id="315" r:id="rId7"/>
    <p:sldId id="305" r:id="rId8"/>
    <p:sldId id="306" r:id="rId9"/>
    <p:sldId id="308" r:id="rId10"/>
    <p:sldId id="309" r:id="rId11"/>
    <p:sldId id="310" r:id="rId12"/>
    <p:sldId id="311" r:id="rId13"/>
    <p:sldId id="258" r:id="rId14"/>
    <p:sldId id="259" r:id="rId15"/>
    <p:sldId id="260" r:id="rId16"/>
    <p:sldId id="261" r:id="rId17"/>
    <p:sldId id="263" r:id="rId18"/>
    <p:sldId id="262" r:id="rId19"/>
    <p:sldId id="264" r:id="rId20"/>
    <p:sldId id="265" r:id="rId21"/>
    <p:sldId id="312" r:id="rId22"/>
    <p:sldId id="313" r:id="rId23"/>
    <p:sldId id="314" r:id="rId24"/>
    <p:sldId id="266" r:id="rId25"/>
    <p:sldId id="267" r:id="rId26"/>
    <p:sldId id="268" r:id="rId27"/>
    <p:sldId id="302" r:id="rId28"/>
    <p:sldId id="303" r:id="rId29"/>
    <p:sldId id="304" r:id="rId30"/>
    <p:sldId id="269" r:id="rId31"/>
    <p:sldId id="270" r:id="rId32"/>
    <p:sldId id="271" r:id="rId33"/>
    <p:sldId id="273" r:id="rId34"/>
    <p:sldId id="274" r:id="rId35"/>
    <p:sldId id="275" r:id="rId36"/>
    <p:sldId id="276" r:id="rId37"/>
    <p:sldId id="277" r:id="rId38"/>
    <p:sldId id="278" r:id="rId39"/>
    <p:sldId id="279" r:id="rId40"/>
    <p:sldId id="284" r:id="rId41"/>
    <p:sldId id="317" r:id="rId42"/>
    <p:sldId id="316" r:id="rId43"/>
    <p:sldId id="282" r:id="rId44"/>
    <p:sldId id="283" r:id="rId45"/>
    <p:sldId id="285" r:id="rId46"/>
    <p:sldId id="286" r:id="rId47"/>
    <p:sldId id="287" r:id="rId48"/>
    <p:sldId id="288" r:id="rId49"/>
    <p:sldId id="289" r:id="rId50"/>
    <p:sldId id="290" r:id="rId51"/>
    <p:sldId id="291" r:id="rId52"/>
    <p:sldId id="292" r:id="rId53"/>
    <p:sldId id="293" r:id="rId54"/>
    <p:sldId id="294" r:id="rId55"/>
    <p:sldId id="295" r:id="rId56"/>
    <p:sldId id="297" r:id="rId57"/>
    <p:sldId id="298" r:id="rId58"/>
  </p:sldIdLst>
  <p:sldSz cx="12192000" cy="6858000"/>
  <p:notesSz cx="6724650" cy="9774238"/>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37514AF-0BE6-40E2-BEA2-3810942E3DFC}">
          <p14:sldIdLst>
            <p14:sldId id="256"/>
            <p14:sldId id="257"/>
            <p14:sldId id="296"/>
            <p14:sldId id="315"/>
            <p14:sldId id="305"/>
            <p14:sldId id="306"/>
            <p14:sldId id="308"/>
            <p14:sldId id="309"/>
            <p14:sldId id="310"/>
            <p14:sldId id="311"/>
            <p14:sldId id="258"/>
            <p14:sldId id="259"/>
            <p14:sldId id="260"/>
            <p14:sldId id="261"/>
            <p14:sldId id="263"/>
            <p14:sldId id="262"/>
            <p14:sldId id="264"/>
            <p14:sldId id="265"/>
            <p14:sldId id="312"/>
            <p14:sldId id="313"/>
            <p14:sldId id="314"/>
            <p14:sldId id="266"/>
            <p14:sldId id="267"/>
            <p14:sldId id="268"/>
            <p14:sldId id="302"/>
            <p14:sldId id="303"/>
            <p14:sldId id="304"/>
            <p14:sldId id="269"/>
            <p14:sldId id="270"/>
            <p14:sldId id="271"/>
            <p14:sldId id="273"/>
            <p14:sldId id="274"/>
            <p14:sldId id="275"/>
            <p14:sldId id="276"/>
            <p14:sldId id="277"/>
            <p14:sldId id="278"/>
            <p14:sldId id="279"/>
            <p14:sldId id="284"/>
            <p14:sldId id="317"/>
            <p14:sldId id="316"/>
            <p14:sldId id="282"/>
            <p14:sldId id="283"/>
            <p14:sldId id="285"/>
            <p14:sldId id="286"/>
            <p14:sldId id="287"/>
            <p14:sldId id="288"/>
            <p14:sldId id="289"/>
            <p14:sldId id="290"/>
            <p14:sldId id="291"/>
            <p14:sldId id="292"/>
            <p14:sldId id="293"/>
            <p14:sldId id="294"/>
            <p14:sldId id="295"/>
            <p14:sldId id="297"/>
            <p14:sldId id="298"/>
          </p14:sldIdLst>
        </p14:section>
        <p14:section name="Untitled Section" id="{5E004AB8-4225-4619-98FC-D1B0E63F73D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D5E849-37D7-4227-9F67-8EA649002F42}" v="29" dt="2024-02-13T08:39:37.3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5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5" Type="http://schemas.openxmlformats.org/officeDocument/2006/relationships/slide" Target="slides/slide2.xml"/><Relationship Id="rId61" Type="http://schemas.openxmlformats.org/officeDocument/2006/relationships/viewProps" Target="viewProp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microsoft.com/office/2016/11/relationships/changesInfo" Target="changesInfos/changesInfo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b7d6a976-0449-421d-8e4f-ccb524b7ca6e" providerId="ADAL" clId="{87D5E849-37D7-4227-9F67-8EA649002F42}"/>
    <pc:docChg chg="modSld sldOrd modNotesMaster">
      <pc:chgData name="Sadie France" userId="b7d6a976-0449-421d-8e4f-ccb524b7ca6e" providerId="ADAL" clId="{87D5E849-37D7-4227-9F67-8EA649002F42}" dt="2024-02-13T10:58:29.121" v="31"/>
      <pc:docMkLst>
        <pc:docMk/>
      </pc:docMkLst>
      <pc:sldChg chg="modSp mod">
        <pc:chgData name="Sadie France" userId="b7d6a976-0449-421d-8e4f-ccb524b7ca6e" providerId="ADAL" clId="{87D5E849-37D7-4227-9F67-8EA649002F42}" dt="2024-02-13T08:37:07.404" v="18" actId="14100"/>
        <pc:sldMkLst>
          <pc:docMk/>
          <pc:sldMk cId="109857222" sldId="256"/>
        </pc:sldMkLst>
        <pc:spChg chg="mod">
          <ac:chgData name="Sadie France" userId="b7d6a976-0449-421d-8e4f-ccb524b7ca6e" providerId="ADAL" clId="{87D5E849-37D7-4227-9F67-8EA649002F42}" dt="2024-02-13T08:37:07.404" v="18" actId="14100"/>
          <ac:spMkLst>
            <pc:docMk/>
            <pc:sldMk cId="109857222" sldId="256"/>
            <ac:spMk id="3" creationId="{00000000-0000-0000-0000-000000000000}"/>
          </ac:spMkLst>
        </pc:spChg>
      </pc:sldChg>
      <pc:sldChg chg="ord">
        <pc:chgData name="Sadie France" userId="b7d6a976-0449-421d-8e4f-ccb524b7ca6e" providerId="ADAL" clId="{87D5E849-37D7-4227-9F67-8EA649002F42}" dt="2024-02-13T10:58:29.121" v="31"/>
        <pc:sldMkLst>
          <pc:docMk/>
          <pc:sldMk cId="3128536795" sldId="302"/>
        </pc:sldMkLst>
      </pc:sldChg>
      <pc:sldChg chg="modSp">
        <pc:chgData name="Sadie France" userId="b7d6a976-0449-421d-8e4f-ccb524b7ca6e" providerId="ADAL" clId="{87D5E849-37D7-4227-9F67-8EA649002F42}" dt="2024-02-13T08:37:31.737" v="20" actId="115"/>
        <pc:sldMkLst>
          <pc:docMk/>
          <pc:sldMk cId="964130819" sldId="306"/>
        </pc:sldMkLst>
        <pc:spChg chg="mod">
          <ac:chgData name="Sadie France" userId="b7d6a976-0449-421d-8e4f-ccb524b7ca6e" providerId="ADAL" clId="{87D5E849-37D7-4227-9F67-8EA649002F42}" dt="2024-02-13T08:37:31.737" v="20" actId="115"/>
          <ac:spMkLst>
            <pc:docMk/>
            <pc:sldMk cId="964130819" sldId="306"/>
            <ac:spMk id="3" creationId="{3C8BD2BA-A16C-6635-0F15-06437F5B54B4}"/>
          </ac:spMkLst>
        </pc:spChg>
      </pc:sldChg>
      <pc:sldChg chg="modSp">
        <pc:chgData name="Sadie France" userId="b7d6a976-0449-421d-8e4f-ccb524b7ca6e" providerId="ADAL" clId="{87D5E849-37D7-4227-9F67-8EA649002F42}" dt="2024-02-13T08:37:37.856" v="22" actId="115"/>
        <pc:sldMkLst>
          <pc:docMk/>
          <pc:sldMk cId="3160026513" sldId="308"/>
        </pc:sldMkLst>
        <pc:spChg chg="mod">
          <ac:chgData name="Sadie France" userId="b7d6a976-0449-421d-8e4f-ccb524b7ca6e" providerId="ADAL" clId="{87D5E849-37D7-4227-9F67-8EA649002F42}" dt="2024-02-13T08:37:37.856" v="22" actId="115"/>
          <ac:spMkLst>
            <pc:docMk/>
            <pc:sldMk cId="3160026513" sldId="308"/>
            <ac:spMk id="3" creationId="{1E6E98D0-9975-8CCB-73DB-FA72D8AAFE7F}"/>
          </ac:spMkLst>
        </pc:spChg>
      </pc:sldChg>
      <pc:sldChg chg="modSp">
        <pc:chgData name="Sadie France" userId="b7d6a976-0449-421d-8e4f-ccb524b7ca6e" providerId="ADAL" clId="{87D5E849-37D7-4227-9F67-8EA649002F42}" dt="2024-02-13T08:37:43.302" v="24" actId="115"/>
        <pc:sldMkLst>
          <pc:docMk/>
          <pc:sldMk cId="2080188184" sldId="309"/>
        </pc:sldMkLst>
        <pc:spChg chg="mod">
          <ac:chgData name="Sadie France" userId="b7d6a976-0449-421d-8e4f-ccb524b7ca6e" providerId="ADAL" clId="{87D5E849-37D7-4227-9F67-8EA649002F42}" dt="2024-02-13T08:37:43.302" v="24" actId="115"/>
          <ac:spMkLst>
            <pc:docMk/>
            <pc:sldMk cId="2080188184" sldId="309"/>
            <ac:spMk id="3" creationId="{5A28D375-461D-EACC-019B-B744BDC6990E}"/>
          </ac:spMkLst>
        </pc:spChg>
      </pc:sldChg>
      <pc:sldChg chg="modSp">
        <pc:chgData name="Sadie France" userId="b7d6a976-0449-421d-8e4f-ccb524b7ca6e" providerId="ADAL" clId="{87D5E849-37D7-4227-9F67-8EA649002F42}" dt="2024-02-13T08:37:48.656" v="26" actId="115"/>
        <pc:sldMkLst>
          <pc:docMk/>
          <pc:sldMk cId="1558326995" sldId="310"/>
        </pc:sldMkLst>
        <pc:spChg chg="mod">
          <ac:chgData name="Sadie France" userId="b7d6a976-0449-421d-8e4f-ccb524b7ca6e" providerId="ADAL" clId="{87D5E849-37D7-4227-9F67-8EA649002F42}" dt="2024-02-13T08:37:48.656" v="26" actId="115"/>
          <ac:spMkLst>
            <pc:docMk/>
            <pc:sldMk cId="1558326995" sldId="310"/>
            <ac:spMk id="3" creationId="{5A28D375-461D-EACC-019B-B744BDC6990E}"/>
          </ac:spMkLst>
        </pc:spChg>
      </pc:sldChg>
      <pc:sldChg chg="modSp">
        <pc:chgData name="Sadie France" userId="b7d6a976-0449-421d-8e4f-ccb524b7ca6e" providerId="ADAL" clId="{87D5E849-37D7-4227-9F67-8EA649002F42}" dt="2024-02-13T08:37:54.240" v="28" actId="115"/>
        <pc:sldMkLst>
          <pc:docMk/>
          <pc:sldMk cId="2543046192" sldId="311"/>
        </pc:sldMkLst>
        <pc:spChg chg="mod">
          <ac:chgData name="Sadie France" userId="b7d6a976-0449-421d-8e4f-ccb524b7ca6e" providerId="ADAL" clId="{87D5E849-37D7-4227-9F67-8EA649002F42}" dt="2024-02-13T08:37:54.240" v="28" actId="115"/>
          <ac:spMkLst>
            <pc:docMk/>
            <pc:sldMk cId="2543046192" sldId="311"/>
            <ac:spMk id="3" creationId="{5A28D375-461D-EACC-019B-B744BDC6990E}"/>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ata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3BB8EC-2325-4705-B2AA-752F1B446C1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88CFF2-38FA-40E1-AB21-2FECB9198191}">
      <dgm:prSet/>
      <dgm:spPr/>
      <dgm:t>
        <a:bodyPr/>
        <a:lstStyle/>
        <a:p>
          <a:r>
            <a:rPr lang="en-GB"/>
            <a:t>Oxford Dictionaries (2013) defines an investigation as </a:t>
          </a:r>
          <a:r>
            <a:rPr lang="en-GB" i="1"/>
            <a:t>"a systematic inquiry into something so as to establish the truth: research into a subject"</a:t>
          </a:r>
          <a:endParaRPr lang="en-US"/>
        </a:p>
      </dgm:t>
    </dgm:pt>
    <dgm:pt modelId="{A75ED89D-5A97-42F9-96CB-6BB9CE43DC6A}" type="parTrans" cxnId="{B908ABF4-6BDF-4B2F-AE2D-CD9CFC16B3FF}">
      <dgm:prSet/>
      <dgm:spPr/>
      <dgm:t>
        <a:bodyPr/>
        <a:lstStyle/>
        <a:p>
          <a:endParaRPr lang="en-US"/>
        </a:p>
      </dgm:t>
    </dgm:pt>
    <dgm:pt modelId="{474E8269-4F97-4070-A6C5-2B039F246E8F}" type="sibTrans" cxnId="{B908ABF4-6BDF-4B2F-AE2D-CD9CFC16B3FF}">
      <dgm:prSet/>
      <dgm:spPr/>
      <dgm:t>
        <a:bodyPr/>
        <a:lstStyle/>
        <a:p>
          <a:endParaRPr lang="en-US"/>
        </a:p>
      </dgm:t>
    </dgm:pt>
    <dgm:pt modelId="{3B8FCE32-6CC5-4479-B377-8B533091DDE2}">
      <dgm:prSet/>
      <dgm:spPr/>
      <dgm:t>
        <a:bodyPr/>
        <a:lstStyle/>
        <a:p>
          <a:r>
            <a:rPr lang="en-GB" i="1"/>
            <a:t>"The systematic investigation into and study of material and sources in order to establish facts and reach new conclusions"</a:t>
          </a:r>
          <a:endParaRPr lang="en-US"/>
        </a:p>
      </dgm:t>
    </dgm:pt>
    <dgm:pt modelId="{25DD6941-EEDE-4A8D-ACC0-06F255E5D30E}" type="parTrans" cxnId="{C1FF53E6-6C73-4A06-BF77-0E22DD05A9C5}">
      <dgm:prSet/>
      <dgm:spPr/>
      <dgm:t>
        <a:bodyPr/>
        <a:lstStyle/>
        <a:p>
          <a:endParaRPr lang="en-US"/>
        </a:p>
      </dgm:t>
    </dgm:pt>
    <dgm:pt modelId="{8992582C-50B8-4DB1-995C-422DBAC67E2B}" type="sibTrans" cxnId="{C1FF53E6-6C73-4A06-BF77-0E22DD05A9C5}">
      <dgm:prSet/>
      <dgm:spPr/>
      <dgm:t>
        <a:bodyPr/>
        <a:lstStyle/>
        <a:p>
          <a:endParaRPr lang="en-US"/>
        </a:p>
      </dgm:t>
    </dgm:pt>
    <dgm:pt modelId="{7249E337-956E-4017-8C94-7FD68C31485C}" type="pres">
      <dgm:prSet presAssocID="{6E3BB8EC-2325-4705-B2AA-752F1B446C1C}" presName="linear" presStyleCnt="0">
        <dgm:presLayoutVars>
          <dgm:animLvl val="lvl"/>
          <dgm:resizeHandles val="exact"/>
        </dgm:presLayoutVars>
      </dgm:prSet>
      <dgm:spPr/>
    </dgm:pt>
    <dgm:pt modelId="{6A1B07B5-E72D-431B-A044-2479B9BC47A8}" type="pres">
      <dgm:prSet presAssocID="{8088CFF2-38FA-40E1-AB21-2FECB9198191}" presName="parentText" presStyleLbl="node1" presStyleIdx="0" presStyleCnt="2">
        <dgm:presLayoutVars>
          <dgm:chMax val="0"/>
          <dgm:bulletEnabled val="1"/>
        </dgm:presLayoutVars>
      </dgm:prSet>
      <dgm:spPr/>
    </dgm:pt>
    <dgm:pt modelId="{2CC4AF79-74F6-4198-A408-48A63560D082}" type="pres">
      <dgm:prSet presAssocID="{474E8269-4F97-4070-A6C5-2B039F246E8F}" presName="spacer" presStyleCnt="0"/>
      <dgm:spPr/>
    </dgm:pt>
    <dgm:pt modelId="{7BEDB3E7-A95A-415A-91B8-E98D08785C50}" type="pres">
      <dgm:prSet presAssocID="{3B8FCE32-6CC5-4479-B377-8B533091DDE2}" presName="parentText" presStyleLbl="node1" presStyleIdx="1" presStyleCnt="2">
        <dgm:presLayoutVars>
          <dgm:chMax val="0"/>
          <dgm:bulletEnabled val="1"/>
        </dgm:presLayoutVars>
      </dgm:prSet>
      <dgm:spPr/>
    </dgm:pt>
  </dgm:ptLst>
  <dgm:cxnLst>
    <dgm:cxn modelId="{8D0CA513-E978-4C1C-864B-50E7323CF6E8}" type="presOf" srcId="{8088CFF2-38FA-40E1-AB21-2FECB9198191}" destId="{6A1B07B5-E72D-431B-A044-2479B9BC47A8}" srcOrd="0" destOrd="0" presId="urn:microsoft.com/office/officeart/2005/8/layout/vList2"/>
    <dgm:cxn modelId="{C2328F9F-F0F3-40FC-8DFA-7D250F2A7084}" type="presOf" srcId="{3B8FCE32-6CC5-4479-B377-8B533091DDE2}" destId="{7BEDB3E7-A95A-415A-91B8-E98D08785C50}" srcOrd="0" destOrd="0" presId="urn:microsoft.com/office/officeart/2005/8/layout/vList2"/>
    <dgm:cxn modelId="{0F1DDFAE-88D5-45A4-AD7C-3358E4E2B786}" type="presOf" srcId="{6E3BB8EC-2325-4705-B2AA-752F1B446C1C}" destId="{7249E337-956E-4017-8C94-7FD68C31485C}" srcOrd="0" destOrd="0" presId="urn:microsoft.com/office/officeart/2005/8/layout/vList2"/>
    <dgm:cxn modelId="{C1FF53E6-6C73-4A06-BF77-0E22DD05A9C5}" srcId="{6E3BB8EC-2325-4705-B2AA-752F1B446C1C}" destId="{3B8FCE32-6CC5-4479-B377-8B533091DDE2}" srcOrd="1" destOrd="0" parTransId="{25DD6941-EEDE-4A8D-ACC0-06F255E5D30E}" sibTransId="{8992582C-50B8-4DB1-995C-422DBAC67E2B}"/>
    <dgm:cxn modelId="{B908ABF4-6BDF-4B2F-AE2D-CD9CFC16B3FF}" srcId="{6E3BB8EC-2325-4705-B2AA-752F1B446C1C}" destId="{8088CFF2-38FA-40E1-AB21-2FECB9198191}" srcOrd="0" destOrd="0" parTransId="{A75ED89D-5A97-42F9-96CB-6BB9CE43DC6A}" sibTransId="{474E8269-4F97-4070-A6C5-2B039F246E8F}"/>
    <dgm:cxn modelId="{E3550249-74D1-4D30-819D-56253E776387}" type="presParOf" srcId="{7249E337-956E-4017-8C94-7FD68C31485C}" destId="{6A1B07B5-E72D-431B-A044-2479B9BC47A8}" srcOrd="0" destOrd="0" presId="urn:microsoft.com/office/officeart/2005/8/layout/vList2"/>
    <dgm:cxn modelId="{CD874B2F-7724-46DA-AF24-2B08F858CFD6}" type="presParOf" srcId="{7249E337-956E-4017-8C94-7FD68C31485C}" destId="{2CC4AF79-74F6-4198-A408-48A63560D082}" srcOrd="1" destOrd="0" presId="urn:microsoft.com/office/officeart/2005/8/layout/vList2"/>
    <dgm:cxn modelId="{01E0124E-74C3-4490-A718-AC4B300A696D}" type="presParOf" srcId="{7249E337-956E-4017-8C94-7FD68C31485C}" destId="{7BEDB3E7-A95A-415A-91B8-E98D08785C5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53AD41-1748-4470-B067-C31B44FF72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56DE72-BB41-4482-BAF4-206F3868CA01}">
      <dgm:prSet/>
      <dgm:spPr/>
      <dgm:t>
        <a:bodyPr/>
        <a:lstStyle/>
        <a:p>
          <a:pPr>
            <a:lnSpc>
              <a:spcPct val="100000"/>
            </a:lnSpc>
          </a:pPr>
          <a:r>
            <a:rPr lang="en-GB" i="1" dirty="0"/>
            <a:t>"A state of mind or attitude which investigators adopt and which can be developed over time through continued use" </a:t>
          </a:r>
          <a:r>
            <a:rPr lang="en-GB" dirty="0"/>
            <a:t>(ACPO and NPIA, 2012)</a:t>
          </a:r>
          <a:endParaRPr lang="en-US" dirty="0"/>
        </a:p>
      </dgm:t>
    </dgm:pt>
    <dgm:pt modelId="{92EECCA4-4B06-4A79-9CA1-4214877B8766}" type="parTrans" cxnId="{CAEC7BD3-AAA0-4E12-97EA-61204E5165A9}">
      <dgm:prSet/>
      <dgm:spPr/>
      <dgm:t>
        <a:bodyPr/>
        <a:lstStyle/>
        <a:p>
          <a:endParaRPr lang="en-US"/>
        </a:p>
      </dgm:t>
    </dgm:pt>
    <dgm:pt modelId="{02C9A940-80A4-459D-A997-F8BF84371066}" type="sibTrans" cxnId="{CAEC7BD3-AAA0-4E12-97EA-61204E5165A9}">
      <dgm:prSet/>
      <dgm:spPr/>
      <dgm:t>
        <a:bodyPr/>
        <a:lstStyle/>
        <a:p>
          <a:endParaRPr lang="en-US"/>
        </a:p>
      </dgm:t>
    </dgm:pt>
    <dgm:pt modelId="{AAEE631D-5EBB-49CD-BFB0-FF703CA6C88C}">
      <dgm:prSet/>
      <dgm:spPr/>
      <dgm:t>
        <a:bodyPr/>
        <a:lstStyle/>
        <a:p>
          <a:pPr>
            <a:lnSpc>
              <a:spcPct val="100000"/>
            </a:lnSpc>
          </a:pPr>
          <a:r>
            <a:rPr lang="en-GB" dirty="0"/>
            <a:t>1)Planning and preparation- Set an overall direction, identify questions and develop a plan</a:t>
          </a:r>
          <a:endParaRPr lang="en-US" dirty="0"/>
        </a:p>
      </dgm:t>
    </dgm:pt>
    <dgm:pt modelId="{420A6720-0592-435A-8234-6D118CCB6627}" type="parTrans" cxnId="{D762ED2A-8D96-45A6-A81A-3650A0AA76C4}">
      <dgm:prSet/>
      <dgm:spPr/>
      <dgm:t>
        <a:bodyPr/>
        <a:lstStyle/>
        <a:p>
          <a:endParaRPr lang="en-US"/>
        </a:p>
      </dgm:t>
    </dgm:pt>
    <dgm:pt modelId="{781CA643-A085-4702-A21A-AD7DA36F9361}" type="sibTrans" cxnId="{D762ED2A-8D96-45A6-A81A-3650A0AA76C4}">
      <dgm:prSet/>
      <dgm:spPr/>
      <dgm:t>
        <a:bodyPr/>
        <a:lstStyle/>
        <a:p>
          <a:endParaRPr lang="en-US"/>
        </a:p>
      </dgm:t>
    </dgm:pt>
    <dgm:pt modelId="{25D7977C-FB5E-4F8D-AF9A-C978E5510C31}">
      <dgm:prSet/>
      <dgm:spPr/>
      <dgm:t>
        <a:bodyPr/>
        <a:lstStyle/>
        <a:p>
          <a:pPr>
            <a:lnSpc>
              <a:spcPct val="100000"/>
            </a:lnSpc>
          </a:pPr>
          <a:r>
            <a:rPr lang="en-GB" dirty="0"/>
            <a:t>2)Understanding material- Understand the origin of material to assess its validity</a:t>
          </a:r>
          <a:endParaRPr lang="en-US" dirty="0"/>
        </a:p>
      </dgm:t>
    </dgm:pt>
    <dgm:pt modelId="{D301F3CA-CF7B-43B3-A7C0-7BE17A58798E}" type="parTrans" cxnId="{5CAD1443-A570-49FE-AEDF-FC3C3A5C6274}">
      <dgm:prSet/>
      <dgm:spPr/>
      <dgm:t>
        <a:bodyPr/>
        <a:lstStyle/>
        <a:p>
          <a:endParaRPr lang="en-US"/>
        </a:p>
      </dgm:t>
    </dgm:pt>
    <dgm:pt modelId="{26212207-F141-4CBF-B110-7B521D3F7209}" type="sibTrans" cxnId="{5CAD1443-A570-49FE-AEDF-FC3C3A5C6274}">
      <dgm:prSet/>
      <dgm:spPr/>
      <dgm:t>
        <a:bodyPr/>
        <a:lstStyle/>
        <a:p>
          <a:endParaRPr lang="en-US"/>
        </a:p>
      </dgm:t>
    </dgm:pt>
    <dgm:pt modelId="{880A6C10-AB26-4D5B-BAD4-0719A7D74B45}">
      <dgm:prSet/>
      <dgm:spPr/>
      <dgm:t>
        <a:bodyPr/>
        <a:lstStyle/>
        <a:p>
          <a:pPr>
            <a:lnSpc>
              <a:spcPct val="100000"/>
            </a:lnSpc>
          </a:pPr>
          <a:r>
            <a:rPr lang="en-GB" dirty="0"/>
            <a:t>3)Examination- Systematically collect and examine material, be thorough and pay attention</a:t>
          </a:r>
          <a:endParaRPr lang="en-US" dirty="0"/>
        </a:p>
      </dgm:t>
    </dgm:pt>
    <dgm:pt modelId="{4D3C4348-5B1D-47D1-B2B0-0B8EFDBF25FC}" type="parTrans" cxnId="{2F646079-273C-4D38-AEFE-B9688A058DC6}">
      <dgm:prSet/>
      <dgm:spPr/>
      <dgm:t>
        <a:bodyPr/>
        <a:lstStyle/>
        <a:p>
          <a:endParaRPr lang="en-US"/>
        </a:p>
      </dgm:t>
    </dgm:pt>
    <dgm:pt modelId="{1F895014-6BEC-4B9C-8F64-98E44ED02305}" type="sibTrans" cxnId="{2F646079-273C-4D38-AEFE-B9688A058DC6}">
      <dgm:prSet/>
      <dgm:spPr/>
      <dgm:t>
        <a:bodyPr/>
        <a:lstStyle/>
        <a:p>
          <a:endParaRPr lang="en-US"/>
        </a:p>
      </dgm:t>
    </dgm:pt>
    <dgm:pt modelId="{EA3AB9F3-89C5-48C7-ADC3-F325568150D3}">
      <dgm:prSet/>
      <dgm:spPr/>
      <dgm:t>
        <a:bodyPr/>
        <a:lstStyle/>
        <a:p>
          <a:pPr>
            <a:lnSpc>
              <a:spcPct val="100000"/>
            </a:lnSpc>
          </a:pPr>
          <a:r>
            <a:rPr lang="en-GB" dirty="0"/>
            <a:t>4)Recording and Collating- Keep records and manage material that is gathered</a:t>
          </a:r>
          <a:endParaRPr lang="en-US" dirty="0"/>
        </a:p>
      </dgm:t>
    </dgm:pt>
    <dgm:pt modelId="{B3CB4064-2843-49D1-8862-1384660CD880}" type="parTrans" cxnId="{257967E6-9D56-47B3-97D7-D158E956FE85}">
      <dgm:prSet/>
      <dgm:spPr/>
      <dgm:t>
        <a:bodyPr/>
        <a:lstStyle/>
        <a:p>
          <a:endParaRPr lang="en-US"/>
        </a:p>
      </dgm:t>
    </dgm:pt>
    <dgm:pt modelId="{4F6C653B-7262-4C81-8251-AE30E2FC59BA}" type="sibTrans" cxnId="{257967E6-9D56-47B3-97D7-D158E956FE85}">
      <dgm:prSet/>
      <dgm:spPr/>
      <dgm:t>
        <a:bodyPr/>
        <a:lstStyle/>
        <a:p>
          <a:endParaRPr lang="en-US"/>
        </a:p>
      </dgm:t>
    </dgm:pt>
    <dgm:pt modelId="{866112CC-E507-40AB-9BB2-A39BBAE63D90}">
      <dgm:prSet/>
      <dgm:spPr/>
      <dgm:t>
        <a:bodyPr/>
        <a:lstStyle/>
        <a:p>
          <a:pPr>
            <a:lnSpc>
              <a:spcPct val="100000"/>
            </a:lnSpc>
          </a:pPr>
          <a:r>
            <a:rPr lang="en-GB" dirty="0"/>
            <a:t>5)Evaluation- Assess the material gathered and determine its contribution to resolving the issue</a:t>
          </a:r>
          <a:endParaRPr lang="en-US" dirty="0"/>
        </a:p>
      </dgm:t>
    </dgm:pt>
    <dgm:pt modelId="{DDE12E5C-055D-4823-914D-8E860AA6BABA}" type="parTrans" cxnId="{CA1C31B2-D164-41D4-9964-613716DF749A}">
      <dgm:prSet/>
      <dgm:spPr/>
      <dgm:t>
        <a:bodyPr/>
        <a:lstStyle/>
        <a:p>
          <a:endParaRPr lang="en-US"/>
        </a:p>
      </dgm:t>
    </dgm:pt>
    <dgm:pt modelId="{3173510B-5BB5-4C56-82CE-71C732F13318}" type="sibTrans" cxnId="{CA1C31B2-D164-41D4-9964-613716DF749A}">
      <dgm:prSet/>
      <dgm:spPr/>
      <dgm:t>
        <a:bodyPr/>
        <a:lstStyle/>
        <a:p>
          <a:endParaRPr lang="en-US"/>
        </a:p>
      </dgm:t>
    </dgm:pt>
    <dgm:pt modelId="{4C42E66B-7B46-45FF-A36A-367C7C1D1AF7}" type="pres">
      <dgm:prSet presAssocID="{2B53AD41-1748-4470-B067-C31B44FF72F9}" presName="root" presStyleCnt="0">
        <dgm:presLayoutVars>
          <dgm:dir/>
          <dgm:resizeHandles val="exact"/>
        </dgm:presLayoutVars>
      </dgm:prSet>
      <dgm:spPr/>
    </dgm:pt>
    <dgm:pt modelId="{B3F4F5FD-61D3-49D3-83B6-61FA82A7DC5E}" type="pres">
      <dgm:prSet presAssocID="{4356DE72-BB41-4482-BAF4-206F3868CA01}" presName="compNode" presStyleCnt="0"/>
      <dgm:spPr/>
    </dgm:pt>
    <dgm:pt modelId="{0960B758-D219-4535-A5A1-2887659E9CF5}" type="pres">
      <dgm:prSet presAssocID="{4356DE72-BB41-4482-BAF4-206F3868CA01}" presName="bgRect" presStyleLbl="bgShp" presStyleIdx="0" presStyleCnt="6"/>
      <dgm:spPr/>
    </dgm:pt>
    <dgm:pt modelId="{B459EE42-0BFE-4B4E-998E-36434C21C9D6}" type="pres">
      <dgm:prSet presAssocID="{4356DE72-BB41-4482-BAF4-206F3868CA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23496963-A75E-4C82-9A63-9B9ADFB1E9BE}" type="pres">
      <dgm:prSet presAssocID="{4356DE72-BB41-4482-BAF4-206F3868CA01}" presName="spaceRect" presStyleCnt="0"/>
      <dgm:spPr/>
    </dgm:pt>
    <dgm:pt modelId="{BED11DBD-B1BF-47D0-9159-CE7180564598}" type="pres">
      <dgm:prSet presAssocID="{4356DE72-BB41-4482-BAF4-206F3868CA01}" presName="parTx" presStyleLbl="revTx" presStyleIdx="0" presStyleCnt="6">
        <dgm:presLayoutVars>
          <dgm:chMax val="0"/>
          <dgm:chPref val="0"/>
        </dgm:presLayoutVars>
      </dgm:prSet>
      <dgm:spPr/>
    </dgm:pt>
    <dgm:pt modelId="{A54356C7-0A6B-4379-9D31-6D4E5D18CA32}" type="pres">
      <dgm:prSet presAssocID="{02C9A940-80A4-459D-A997-F8BF84371066}" presName="sibTrans" presStyleCnt="0"/>
      <dgm:spPr/>
    </dgm:pt>
    <dgm:pt modelId="{6BC33548-6545-4BF2-9B61-D17CC18DA190}" type="pres">
      <dgm:prSet presAssocID="{AAEE631D-5EBB-49CD-BFB0-FF703CA6C88C}" presName="compNode" presStyleCnt="0"/>
      <dgm:spPr/>
    </dgm:pt>
    <dgm:pt modelId="{D7F8442B-8EFA-4F6F-865F-5D19B5871CA3}" type="pres">
      <dgm:prSet presAssocID="{AAEE631D-5EBB-49CD-BFB0-FF703CA6C88C}" presName="bgRect" presStyleLbl="bgShp" presStyleIdx="1" presStyleCnt="6"/>
      <dgm:spPr/>
    </dgm:pt>
    <dgm:pt modelId="{4B97074B-85B0-4F40-B65B-1ACD14710928}" type="pres">
      <dgm:prSet presAssocID="{AAEE631D-5EBB-49CD-BFB0-FF703CA6C8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8110D18D-7228-4CE5-8FBA-A969FBC21BAA}" type="pres">
      <dgm:prSet presAssocID="{AAEE631D-5EBB-49CD-BFB0-FF703CA6C88C}" presName="spaceRect" presStyleCnt="0"/>
      <dgm:spPr/>
    </dgm:pt>
    <dgm:pt modelId="{09BF62ED-690A-4854-8F65-60162F94F340}" type="pres">
      <dgm:prSet presAssocID="{AAEE631D-5EBB-49CD-BFB0-FF703CA6C88C}" presName="parTx" presStyleLbl="revTx" presStyleIdx="1" presStyleCnt="6">
        <dgm:presLayoutVars>
          <dgm:chMax val="0"/>
          <dgm:chPref val="0"/>
        </dgm:presLayoutVars>
      </dgm:prSet>
      <dgm:spPr/>
    </dgm:pt>
    <dgm:pt modelId="{7B0D2341-DB8E-4785-94E7-423F8261C9EA}" type="pres">
      <dgm:prSet presAssocID="{781CA643-A085-4702-A21A-AD7DA36F9361}" presName="sibTrans" presStyleCnt="0"/>
      <dgm:spPr/>
    </dgm:pt>
    <dgm:pt modelId="{D0E020CB-C998-4A3E-B188-84E983B560F6}" type="pres">
      <dgm:prSet presAssocID="{25D7977C-FB5E-4F8D-AF9A-C978E5510C31}" presName="compNode" presStyleCnt="0"/>
      <dgm:spPr/>
    </dgm:pt>
    <dgm:pt modelId="{DBF3DC03-5A77-4F18-9911-947471715E20}" type="pres">
      <dgm:prSet presAssocID="{25D7977C-FB5E-4F8D-AF9A-C978E5510C31}" presName="bgRect" presStyleLbl="bgShp" presStyleIdx="2" presStyleCnt="6"/>
      <dgm:spPr/>
    </dgm:pt>
    <dgm:pt modelId="{53B72B1D-1B49-4D86-B625-6056C674CBA5}" type="pres">
      <dgm:prSet presAssocID="{25D7977C-FB5E-4F8D-AF9A-C978E5510C3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6629620E-06B5-4D14-A940-AE93F5F0817A}" type="pres">
      <dgm:prSet presAssocID="{25D7977C-FB5E-4F8D-AF9A-C978E5510C31}" presName="spaceRect" presStyleCnt="0"/>
      <dgm:spPr/>
    </dgm:pt>
    <dgm:pt modelId="{C69DC9AC-5835-4997-B025-A99555B850A6}" type="pres">
      <dgm:prSet presAssocID="{25D7977C-FB5E-4F8D-AF9A-C978E5510C31}" presName="parTx" presStyleLbl="revTx" presStyleIdx="2" presStyleCnt="6">
        <dgm:presLayoutVars>
          <dgm:chMax val="0"/>
          <dgm:chPref val="0"/>
        </dgm:presLayoutVars>
      </dgm:prSet>
      <dgm:spPr/>
    </dgm:pt>
    <dgm:pt modelId="{121747A8-1E8A-4655-8D57-87A63987F5D6}" type="pres">
      <dgm:prSet presAssocID="{26212207-F141-4CBF-B110-7B521D3F7209}" presName="sibTrans" presStyleCnt="0"/>
      <dgm:spPr/>
    </dgm:pt>
    <dgm:pt modelId="{0B01902E-3028-415F-ACED-EAA5E855AEA6}" type="pres">
      <dgm:prSet presAssocID="{880A6C10-AB26-4D5B-BAD4-0719A7D74B45}" presName="compNode" presStyleCnt="0"/>
      <dgm:spPr/>
    </dgm:pt>
    <dgm:pt modelId="{13180EDF-ABCD-4A96-9EA3-4F84B04F3782}" type="pres">
      <dgm:prSet presAssocID="{880A6C10-AB26-4D5B-BAD4-0719A7D74B45}" presName="bgRect" presStyleLbl="bgShp" presStyleIdx="3" presStyleCnt="6"/>
      <dgm:spPr/>
    </dgm:pt>
    <dgm:pt modelId="{C0C82956-E6DF-4C72-8026-C5B9071527D0}" type="pres">
      <dgm:prSet presAssocID="{880A6C10-AB26-4D5B-BAD4-0719A7D74B4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36B798CA-1EEF-4522-8090-EABED84575A7}" type="pres">
      <dgm:prSet presAssocID="{880A6C10-AB26-4D5B-BAD4-0719A7D74B45}" presName="spaceRect" presStyleCnt="0"/>
      <dgm:spPr/>
    </dgm:pt>
    <dgm:pt modelId="{FDC4ACD9-6FDB-49E9-9702-946A6DFB215F}" type="pres">
      <dgm:prSet presAssocID="{880A6C10-AB26-4D5B-BAD4-0719A7D74B45}" presName="parTx" presStyleLbl="revTx" presStyleIdx="3" presStyleCnt="6">
        <dgm:presLayoutVars>
          <dgm:chMax val="0"/>
          <dgm:chPref val="0"/>
        </dgm:presLayoutVars>
      </dgm:prSet>
      <dgm:spPr/>
    </dgm:pt>
    <dgm:pt modelId="{4DED1F15-FDD9-4C6F-8179-7D7555AB9D44}" type="pres">
      <dgm:prSet presAssocID="{1F895014-6BEC-4B9C-8F64-98E44ED02305}" presName="sibTrans" presStyleCnt="0"/>
      <dgm:spPr/>
    </dgm:pt>
    <dgm:pt modelId="{9C2B52C8-2441-4C2C-B9EC-9F2CD0D34AA3}" type="pres">
      <dgm:prSet presAssocID="{EA3AB9F3-89C5-48C7-ADC3-F325568150D3}" presName="compNode" presStyleCnt="0"/>
      <dgm:spPr/>
    </dgm:pt>
    <dgm:pt modelId="{E1D9C2D2-DB10-44DA-B4EA-3C87CA8C92F5}" type="pres">
      <dgm:prSet presAssocID="{EA3AB9F3-89C5-48C7-ADC3-F325568150D3}" presName="bgRect" presStyleLbl="bgShp" presStyleIdx="4" presStyleCnt="6"/>
      <dgm:spPr/>
    </dgm:pt>
    <dgm:pt modelId="{5E6306A2-04C2-4079-A76C-A8A20B8A029F}" type="pres">
      <dgm:prSet presAssocID="{EA3AB9F3-89C5-48C7-ADC3-F325568150D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Folder"/>
        </a:ext>
      </dgm:extLst>
    </dgm:pt>
    <dgm:pt modelId="{8FA54126-E8F0-4C53-B666-6065D8FA8814}" type="pres">
      <dgm:prSet presAssocID="{EA3AB9F3-89C5-48C7-ADC3-F325568150D3}" presName="spaceRect" presStyleCnt="0"/>
      <dgm:spPr/>
    </dgm:pt>
    <dgm:pt modelId="{D649F376-E75D-49BB-AAE2-007F57B9FA68}" type="pres">
      <dgm:prSet presAssocID="{EA3AB9F3-89C5-48C7-ADC3-F325568150D3}" presName="parTx" presStyleLbl="revTx" presStyleIdx="4" presStyleCnt="6">
        <dgm:presLayoutVars>
          <dgm:chMax val="0"/>
          <dgm:chPref val="0"/>
        </dgm:presLayoutVars>
      </dgm:prSet>
      <dgm:spPr/>
    </dgm:pt>
    <dgm:pt modelId="{D127483A-067A-4B0A-8E93-2E8934AAA1DF}" type="pres">
      <dgm:prSet presAssocID="{4F6C653B-7262-4C81-8251-AE30E2FC59BA}" presName="sibTrans" presStyleCnt="0"/>
      <dgm:spPr/>
    </dgm:pt>
    <dgm:pt modelId="{CDC12874-14E9-4FF3-A0DB-54847800200F}" type="pres">
      <dgm:prSet presAssocID="{866112CC-E507-40AB-9BB2-A39BBAE63D90}" presName="compNode" presStyleCnt="0"/>
      <dgm:spPr/>
    </dgm:pt>
    <dgm:pt modelId="{84BD3154-F570-4FE8-B82C-1A8BD89FEBAD}" type="pres">
      <dgm:prSet presAssocID="{866112CC-E507-40AB-9BB2-A39BBAE63D90}" presName="bgRect" presStyleLbl="bgShp" presStyleIdx="5" presStyleCnt="6"/>
      <dgm:spPr/>
    </dgm:pt>
    <dgm:pt modelId="{36FB26FD-4575-466B-ABB9-CB6F2F436C02}" type="pres">
      <dgm:prSet presAssocID="{866112CC-E507-40AB-9BB2-A39BBAE63D9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Judge"/>
        </a:ext>
      </dgm:extLst>
    </dgm:pt>
    <dgm:pt modelId="{2530876A-C4BC-4196-BACF-5594ECB97707}" type="pres">
      <dgm:prSet presAssocID="{866112CC-E507-40AB-9BB2-A39BBAE63D90}" presName="spaceRect" presStyleCnt="0"/>
      <dgm:spPr/>
    </dgm:pt>
    <dgm:pt modelId="{913157A6-50FF-4E19-AE1A-22D7EA3E6825}" type="pres">
      <dgm:prSet presAssocID="{866112CC-E507-40AB-9BB2-A39BBAE63D90}" presName="parTx" presStyleLbl="revTx" presStyleIdx="5" presStyleCnt="6">
        <dgm:presLayoutVars>
          <dgm:chMax val="0"/>
          <dgm:chPref val="0"/>
        </dgm:presLayoutVars>
      </dgm:prSet>
      <dgm:spPr/>
    </dgm:pt>
  </dgm:ptLst>
  <dgm:cxnLst>
    <dgm:cxn modelId="{4AAD2808-F871-4264-BEB8-88ADA288C15C}" type="presOf" srcId="{2B53AD41-1748-4470-B067-C31B44FF72F9}" destId="{4C42E66B-7B46-45FF-A36A-367C7C1D1AF7}" srcOrd="0" destOrd="0" presId="urn:microsoft.com/office/officeart/2018/2/layout/IconVerticalSolidList"/>
    <dgm:cxn modelId="{D762ED2A-8D96-45A6-A81A-3650A0AA76C4}" srcId="{2B53AD41-1748-4470-B067-C31B44FF72F9}" destId="{AAEE631D-5EBB-49CD-BFB0-FF703CA6C88C}" srcOrd="1" destOrd="0" parTransId="{420A6720-0592-435A-8234-6D118CCB6627}" sibTransId="{781CA643-A085-4702-A21A-AD7DA36F9361}"/>
    <dgm:cxn modelId="{FD7C6F2D-D086-4B45-8955-FBD22E52ED98}" type="presOf" srcId="{866112CC-E507-40AB-9BB2-A39BBAE63D90}" destId="{913157A6-50FF-4E19-AE1A-22D7EA3E6825}" srcOrd="0" destOrd="0" presId="urn:microsoft.com/office/officeart/2018/2/layout/IconVerticalSolidList"/>
    <dgm:cxn modelId="{D14F8362-3A32-4D35-A0DE-E0C90EBAAFFC}" type="presOf" srcId="{25D7977C-FB5E-4F8D-AF9A-C978E5510C31}" destId="{C69DC9AC-5835-4997-B025-A99555B850A6}" srcOrd="0" destOrd="0" presId="urn:microsoft.com/office/officeart/2018/2/layout/IconVerticalSolidList"/>
    <dgm:cxn modelId="{5CAD1443-A570-49FE-AEDF-FC3C3A5C6274}" srcId="{2B53AD41-1748-4470-B067-C31B44FF72F9}" destId="{25D7977C-FB5E-4F8D-AF9A-C978E5510C31}" srcOrd="2" destOrd="0" parTransId="{D301F3CA-CF7B-43B3-A7C0-7BE17A58798E}" sibTransId="{26212207-F141-4CBF-B110-7B521D3F7209}"/>
    <dgm:cxn modelId="{2F646079-273C-4D38-AEFE-B9688A058DC6}" srcId="{2B53AD41-1748-4470-B067-C31B44FF72F9}" destId="{880A6C10-AB26-4D5B-BAD4-0719A7D74B45}" srcOrd="3" destOrd="0" parTransId="{4D3C4348-5B1D-47D1-B2B0-0B8EFDBF25FC}" sibTransId="{1F895014-6BEC-4B9C-8F64-98E44ED02305}"/>
    <dgm:cxn modelId="{7B2B0583-06ED-4696-86AC-8E37BD0CFD72}" type="presOf" srcId="{4356DE72-BB41-4482-BAF4-206F3868CA01}" destId="{BED11DBD-B1BF-47D0-9159-CE7180564598}" srcOrd="0" destOrd="0" presId="urn:microsoft.com/office/officeart/2018/2/layout/IconVerticalSolidList"/>
    <dgm:cxn modelId="{CA1C31B2-D164-41D4-9964-613716DF749A}" srcId="{2B53AD41-1748-4470-B067-C31B44FF72F9}" destId="{866112CC-E507-40AB-9BB2-A39BBAE63D90}" srcOrd="5" destOrd="0" parTransId="{DDE12E5C-055D-4823-914D-8E860AA6BABA}" sibTransId="{3173510B-5BB5-4C56-82CE-71C732F13318}"/>
    <dgm:cxn modelId="{CAEC7BD3-AAA0-4E12-97EA-61204E5165A9}" srcId="{2B53AD41-1748-4470-B067-C31B44FF72F9}" destId="{4356DE72-BB41-4482-BAF4-206F3868CA01}" srcOrd="0" destOrd="0" parTransId="{92EECCA4-4B06-4A79-9CA1-4214877B8766}" sibTransId="{02C9A940-80A4-459D-A997-F8BF84371066}"/>
    <dgm:cxn modelId="{FB2EFFDF-A1D8-472D-9AEA-1D2D910C6DD2}" type="presOf" srcId="{880A6C10-AB26-4D5B-BAD4-0719A7D74B45}" destId="{FDC4ACD9-6FDB-49E9-9702-946A6DFB215F}" srcOrd="0" destOrd="0" presId="urn:microsoft.com/office/officeart/2018/2/layout/IconVerticalSolidList"/>
    <dgm:cxn modelId="{257967E6-9D56-47B3-97D7-D158E956FE85}" srcId="{2B53AD41-1748-4470-B067-C31B44FF72F9}" destId="{EA3AB9F3-89C5-48C7-ADC3-F325568150D3}" srcOrd="4" destOrd="0" parTransId="{B3CB4064-2843-49D1-8862-1384660CD880}" sibTransId="{4F6C653B-7262-4C81-8251-AE30E2FC59BA}"/>
    <dgm:cxn modelId="{891230F4-2434-4F66-A9BA-925B60E4AF75}" type="presOf" srcId="{AAEE631D-5EBB-49CD-BFB0-FF703CA6C88C}" destId="{09BF62ED-690A-4854-8F65-60162F94F340}" srcOrd="0" destOrd="0" presId="urn:microsoft.com/office/officeart/2018/2/layout/IconVerticalSolidList"/>
    <dgm:cxn modelId="{80EBE6FF-58CD-41B6-9C5D-106DD33743DE}" type="presOf" srcId="{EA3AB9F3-89C5-48C7-ADC3-F325568150D3}" destId="{D649F376-E75D-49BB-AAE2-007F57B9FA68}" srcOrd="0" destOrd="0" presId="urn:microsoft.com/office/officeart/2018/2/layout/IconVerticalSolidList"/>
    <dgm:cxn modelId="{2A533746-83F7-44C8-8C93-E68A30BD0D99}" type="presParOf" srcId="{4C42E66B-7B46-45FF-A36A-367C7C1D1AF7}" destId="{B3F4F5FD-61D3-49D3-83B6-61FA82A7DC5E}" srcOrd="0" destOrd="0" presId="urn:microsoft.com/office/officeart/2018/2/layout/IconVerticalSolidList"/>
    <dgm:cxn modelId="{CFC55D5E-42B6-458E-9AF7-3D888A02A495}" type="presParOf" srcId="{B3F4F5FD-61D3-49D3-83B6-61FA82A7DC5E}" destId="{0960B758-D219-4535-A5A1-2887659E9CF5}" srcOrd="0" destOrd="0" presId="urn:microsoft.com/office/officeart/2018/2/layout/IconVerticalSolidList"/>
    <dgm:cxn modelId="{E6FE5EE8-678C-4C25-B243-71A0414662BD}" type="presParOf" srcId="{B3F4F5FD-61D3-49D3-83B6-61FA82A7DC5E}" destId="{B459EE42-0BFE-4B4E-998E-36434C21C9D6}" srcOrd="1" destOrd="0" presId="urn:microsoft.com/office/officeart/2018/2/layout/IconVerticalSolidList"/>
    <dgm:cxn modelId="{C4FDF41D-762E-41F9-99C3-33834A8B21D4}" type="presParOf" srcId="{B3F4F5FD-61D3-49D3-83B6-61FA82A7DC5E}" destId="{23496963-A75E-4C82-9A63-9B9ADFB1E9BE}" srcOrd="2" destOrd="0" presId="urn:microsoft.com/office/officeart/2018/2/layout/IconVerticalSolidList"/>
    <dgm:cxn modelId="{B4E8D1B7-0E57-4169-BDB0-8949794EF6A6}" type="presParOf" srcId="{B3F4F5FD-61D3-49D3-83B6-61FA82A7DC5E}" destId="{BED11DBD-B1BF-47D0-9159-CE7180564598}" srcOrd="3" destOrd="0" presId="urn:microsoft.com/office/officeart/2018/2/layout/IconVerticalSolidList"/>
    <dgm:cxn modelId="{046AA489-FEB1-4893-9BC2-56E6F5F565B4}" type="presParOf" srcId="{4C42E66B-7B46-45FF-A36A-367C7C1D1AF7}" destId="{A54356C7-0A6B-4379-9D31-6D4E5D18CA32}" srcOrd="1" destOrd="0" presId="urn:microsoft.com/office/officeart/2018/2/layout/IconVerticalSolidList"/>
    <dgm:cxn modelId="{BEB74144-63E4-44EF-91C6-512BBB47C016}" type="presParOf" srcId="{4C42E66B-7B46-45FF-A36A-367C7C1D1AF7}" destId="{6BC33548-6545-4BF2-9B61-D17CC18DA190}" srcOrd="2" destOrd="0" presId="urn:microsoft.com/office/officeart/2018/2/layout/IconVerticalSolidList"/>
    <dgm:cxn modelId="{20CD5BD1-C94E-4D0B-814A-579090996F18}" type="presParOf" srcId="{6BC33548-6545-4BF2-9B61-D17CC18DA190}" destId="{D7F8442B-8EFA-4F6F-865F-5D19B5871CA3}" srcOrd="0" destOrd="0" presId="urn:microsoft.com/office/officeart/2018/2/layout/IconVerticalSolidList"/>
    <dgm:cxn modelId="{FB84DA56-9682-4344-9740-F514EE1CFE51}" type="presParOf" srcId="{6BC33548-6545-4BF2-9B61-D17CC18DA190}" destId="{4B97074B-85B0-4F40-B65B-1ACD14710928}" srcOrd="1" destOrd="0" presId="urn:microsoft.com/office/officeart/2018/2/layout/IconVerticalSolidList"/>
    <dgm:cxn modelId="{9FCF4DDA-2887-4AE4-A0D1-ACB1707C7395}" type="presParOf" srcId="{6BC33548-6545-4BF2-9B61-D17CC18DA190}" destId="{8110D18D-7228-4CE5-8FBA-A969FBC21BAA}" srcOrd="2" destOrd="0" presId="urn:microsoft.com/office/officeart/2018/2/layout/IconVerticalSolidList"/>
    <dgm:cxn modelId="{0A1F68B0-7B67-4AED-ABF6-18085AAE531C}" type="presParOf" srcId="{6BC33548-6545-4BF2-9B61-D17CC18DA190}" destId="{09BF62ED-690A-4854-8F65-60162F94F340}" srcOrd="3" destOrd="0" presId="urn:microsoft.com/office/officeart/2018/2/layout/IconVerticalSolidList"/>
    <dgm:cxn modelId="{0A0CA305-53E8-4B2D-99FB-9A74D15E32B5}" type="presParOf" srcId="{4C42E66B-7B46-45FF-A36A-367C7C1D1AF7}" destId="{7B0D2341-DB8E-4785-94E7-423F8261C9EA}" srcOrd="3" destOrd="0" presId="urn:microsoft.com/office/officeart/2018/2/layout/IconVerticalSolidList"/>
    <dgm:cxn modelId="{BB8FE1B5-DFD6-4F6D-86D7-96F6E6714ECA}" type="presParOf" srcId="{4C42E66B-7B46-45FF-A36A-367C7C1D1AF7}" destId="{D0E020CB-C998-4A3E-B188-84E983B560F6}" srcOrd="4" destOrd="0" presId="urn:microsoft.com/office/officeart/2018/2/layout/IconVerticalSolidList"/>
    <dgm:cxn modelId="{49230AC3-89D9-4A1B-B89B-932EDFC66852}" type="presParOf" srcId="{D0E020CB-C998-4A3E-B188-84E983B560F6}" destId="{DBF3DC03-5A77-4F18-9911-947471715E20}" srcOrd="0" destOrd="0" presId="urn:microsoft.com/office/officeart/2018/2/layout/IconVerticalSolidList"/>
    <dgm:cxn modelId="{B7F76F52-4BB0-4790-8378-9CE158E56A99}" type="presParOf" srcId="{D0E020CB-C998-4A3E-B188-84E983B560F6}" destId="{53B72B1D-1B49-4D86-B625-6056C674CBA5}" srcOrd="1" destOrd="0" presId="urn:microsoft.com/office/officeart/2018/2/layout/IconVerticalSolidList"/>
    <dgm:cxn modelId="{38E2A1FE-5513-467D-89B9-14DB5999013F}" type="presParOf" srcId="{D0E020CB-C998-4A3E-B188-84E983B560F6}" destId="{6629620E-06B5-4D14-A940-AE93F5F0817A}" srcOrd="2" destOrd="0" presId="urn:microsoft.com/office/officeart/2018/2/layout/IconVerticalSolidList"/>
    <dgm:cxn modelId="{BD40C6DD-9686-437A-AE21-4E1DA204695D}" type="presParOf" srcId="{D0E020CB-C998-4A3E-B188-84E983B560F6}" destId="{C69DC9AC-5835-4997-B025-A99555B850A6}" srcOrd="3" destOrd="0" presId="urn:microsoft.com/office/officeart/2018/2/layout/IconVerticalSolidList"/>
    <dgm:cxn modelId="{D0C9E1B8-7819-4D6B-BA37-87DDEA3044F3}" type="presParOf" srcId="{4C42E66B-7B46-45FF-A36A-367C7C1D1AF7}" destId="{121747A8-1E8A-4655-8D57-87A63987F5D6}" srcOrd="5" destOrd="0" presId="urn:microsoft.com/office/officeart/2018/2/layout/IconVerticalSolidList"/>
    <dgm:cxn modelId="{BD4FF553-FA25-44D1-BDD7-49978CB7F73D}" type="presParOf" srcId="{4C42E66B-7B46-45FF-A36A-367C7C1D1AF7}" destId="{0B01902E-3028-415F-ACED-EAA5E855AEA6}" srcOrd="6" destOrd="0" presId="urn:microsoft.com/office/officeart/2018/2/layout/IconVerticalSolidList"/>
    <dgm:cxn modelId="{5B13B48F-8768-42F6-975E-0F986BCC8E8E}" type="presParOf" srcId="{0B01902E-3028-415F-ACED-EAA5E855AEA6}" destId="{13180EDF-ABCD-4A96-9EA3-4F84B04F3782}" srcOrd="0" destOrd="0" presId="urn:microsoft.com/office/officeart/2018/2/layout/IconVerticalSolidList"/>
    <dgm:cxn modelId="{A3B0B921-DF7D-45B1-AF4F-057194C51DE1}" type="presParOf" srcId="{0B01902E-3028-415F-ACED-EAA5E855AEA6}" destId="{C0C82956-E6DF-4C72-8026-C5B9071527D0}" srcOrd="1" destOrd="0" presId="urn:microsoft.com/office/officeart/2018/2/layout/IconVerticalSolidList"/>
    <dgm:cxn modelId="{1ADFCF3A-0045-45C1-B8CA-AD48E7E6AE8A}" type="presParOf" srcId="{0B01902E-3028-415F-ACED-EAA5E855AEA6}" destId="{36B798CA-1EEF-4522-8090-EABED84575A7}" srcOrd="2" destOrd="0" presId="urn:microsoft.com/office/officeart/2018/2/layout/IconVerticalSolidList"/>
    <dgm:cxn modelId="{E142802E-D050-4A8C-8496-B13982C5E4AA}" type="presParOf" srcId="{0B01902E-3028-415F-ACED-EAA5E855AEA6}" destId="{FDC4ACD9-6FDB-49E9-9702-946A6DFB215F}" srcOrd="3" destOrd="0" presId="urn:microsoft.com/office/officeart/2018/2/layout/IconVerticalSolidList"/>
    <dgm:cxn modelId="{742B081F-8921-48BB-BBC7-593AAD6328A0}" type="presParOf" srcId="{4C42E66B-7B46-45FF-A36A-367C7C1D1AF7}" destId="{4DED1F15-FDD9-4C6F-8179-7D7555AB9D44}" srcOrd="7" destOrd="0" presId="urn:microsoft.com/office/officeart/2018/2/layout/IconVerticalSolidList"/>
    <dgm:cxn modelId="{75204BCE-02AF-4050-8667-24718DDBC759}" type="presParOf" srcId="{4C42E66B-7B46-45FF-A36A-367C7C1D1AF7}" destId="{9C2B52C8-2441-4C2C-B9EC-9F2CD0D34AA3}" srcOrd="8" destOrd="0" presId="urn:microsoft.com/office/officeart/2018/2/layout/IconVerticalSolidList"/>
    <dgm:cxn modelId="{4E5227D5-040F-466E-A310-31858CDC0229}" type="presParOf" srcId="{9C2B52C8-2441-4C2C-B9EC-9F2CD0D34AA3}" destId="{E1D9C2D2-DB10-44DA-B4EA-3C87CA8C92F5}" srcOrd="0" destOrd="0" presId="urn:microsoft.com/office/officeart/2018/2/layout/IconVerticalSolidList"/>
    <dgm:cxn modelId="{EEC8D4B6-7AF9-44CB-AAC7-9F2AF10BF1B8}" type="presParOf" srcId="{9C2B52C8-2441-4C2C-B9EC-9F2CD0D34AA3}" destId="{5E6306A2-04C2-4079-A76C-A8A20B8A029F}" srcOrd="1" destOrd="0" presId="urn:microsoft.com/office/officeart/2018/2/layout/IconVerticalSolidList"/>
    <dgm:cxn modelId="{D609C50E-1641-4A2E-9979-3FE759F34E83}" type="presParOf" srcId="{9C2B52C8-2441-4C2C-B9EC-9F2CD0D34AA3}" destId="{8FA54126-E8F0-4C53-B666-6065D8FA8814}" srcOrd="2" destOrd="0" presId="urn:microsoft.com/office/officeart/2018/2/layout/IconVerticalSolidList"/>
    <dgm:cxn modelId="{6BACF6F1-3CBD-4686-8F7D-AB469990DE88}" type="presParOf" srcId="{9C2B52C8-2441-4C2C-B9EC-9F2CD0D34AA3}" destId="{D649F376-E75D-49BB-AAE2-007F57B9FA68}" srcOrd="3" destOrd="0" presId="urn:microsoft.com/office/officeart/2018/2/layout/IconVerticalSolidList"/>
    <dgm:cxn modelId="{EC73E5D6-FE8B-466F-9305-31315C7422F1}" type="presParOf" srcId="{4C42E66B-7B46-45FF-A36A-367C7C1D1AF7}" destId="{D127483A-067A-4B0A-8E93-2E8934AAA1DF}" srcOrd="9" destOrd="0" presId="urn:microsoft.com/office/officeart/2018/2/layout/IconVerticalSolidList"/>
    <dgm:cxn modelId="{6A6D864C-F408-4870-9980-554F1F385436}" type="presParOf" srcId="{4C42E66B-7B46-45FF-A36A-367C7C1D1AF7}" destId="{CDC12874-14E9-4FF3-A0DB-54847800200F}" srcOrd="10" destOrd="0" presId="urn:microsoft.com/office/officeart/2018/2/layout/IconVerticalSolidList"/>
    <dgm:cxn modelId="{9812FAC4-0E84-4E4D-9EBC-5A9AF179F39E}" type="presParOf" srcId="{CDC12874-14E9-4FF3-A0DB-54847800200F}" destId="{84BD3154-F570-4FE8-B82C-1A8BD89FEBAD}" srcOrd="0" destOrd="0" presId="urn:microsoft.com/office/officeart/2018/2/layout/IconVerticalSolidList"/>
    <dgm:cxn modelId="{9E806133-56DC-47D9-BBAA-94C379B392B7}" type="presParOf" srcId="{CDC12874-14E9-4FF3-A0DB-54847800200F}" destId="{36FB26FD-4575-466B-ABB9-CB6F2F436C02}" srcOrd="1" destOrd="0" presId="urn:microsoft.com/office/officeart/2018/2/layout/IconVerticalSolidList"/>
    <dgm:cxn modelId="{00D4B41A-C5AE-4556-ACE9-92CC1DCA78AE}" type="presParOf" srcId="{CDC12874-14E9-4FF3-A0DB-54847800200F}" destId="{2530876A-C4BC-4196-BACF-5594ECB97707}" srcOrd="2" destOrd="0" presId="urn:microsoft.com/office/officeart/2018/2/layout/IconVerticalSolidList"/>
    <dgm:cxn modelId="{98F10919-970C-4D6C-866A-A4484E8E7184}" type="presParOf" srcId="{CDC12874-14E9-4FF3-A0DB-54847800200F}" destId="{913157A6-50FF-4E19-AE1A-22D7EA3E68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410961-DF70-4294-AC95-570A6C7AB91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2565FF6-C2C5-4150-BBBF-75073F9C1F3E}">
      <dgm:prSet/>
      <dgm:spPr/>
      <dgm:t>
        <a:bodyPr/>
        <a:lstStyle/>
        <a:p>
          <a:pPr>
            <a:lnSpc>
              <a:spcPct val="100000"/>
            </a:lnSpc>
          </a:pPr>
          <a:r>
            <a:rPr lang="en-GB" dirty="0"/>
            <a:t>Research as an investigation</a:t>
          </a:r>
          <a:endParaRPr lang="en-US" dirty="0"/>
        </a:p>
      </dgm:t>
    </dgm:pt>
    <dgm:pt modelId="{B4D1A0A5-4F96-44B4-A5F9-1CC4BFBF8403}" type="parTrans" cxnId="{EAA8A42A-F4E9-43EF-90FA-F1BF00C9A6D1}">
      <dgm:prSet/>
      <dgm:spPr/>
      <dgm:t>
        <a:bodyPr/>
        <a:lstStyle/>
        <a:p>
          <a:endParaRPr lang="en-US"/>
        </a:p>
      </dgm:t>
    </dgm:pt>
    <dgm:pt modelId="{5C919B2A-A7FB-45B8-80A0-2B0929BFD44F}" type="sibTrans" cxnId="{EAA8A42A-F4E9-43EF-90FA-F1BF00C9A6D1}">
      <dgm:prSet/>
      <dgm:spPr/>
      <dgm:t>
        <a:bodyPr/>
        <a:lstStyle/>
        <a:p>
          <a:endParaRPr lang="en-US"/>
        </a:p>
      </dgm:t>
    </dgm:pt>
    <dgm:pt modelId="{0448AF9F-6FC1-4226-9DED-378D82799A03}">
      <dgm:prSet phldr="0"/>
      <dgm:spPr/>
      <dgm:t>
        <a:bodyPr/>
        <a:lstStyle/>
        <a:p>
          <a:pPr>
            <a:lnSpc>
              <a:spcPct val="100000"/>
            </a:lnSpc>
          </a:pPr>
          <a:r>
            <a:rPr lang="en-GB" dirty="0">
              <a:latin typeface="Univers Condensed"/>
            </a:rPr>
            <a:t>Understanding/ presenting findings</a:t>
          </a:r>
          <a:endParaRPr lang="en-GB" dirty="0"/>
        </a:p>
      </dgm:t>
    </dgm:pt>
    <dgm:pt modelId="{1891D065-4A6E-4AE8-9814-FE9268F32239}" type="parTrans" cxnId="{26A046F9-CE28-428F-B9CF-9B43C148A5D0}">
      <dgm:prSet/>
      <dgm:spPr/>
      <dgm:t>
        <a:bodyPr/>
        <a:lstStyle/>
        <a:p>
          <a:endParaRPr lang="en-US"/>
        </a:p>
      </dgm:t>
    </dgm:pt>
    <dgm:pt modelId="{39521466-3BE5-4335-9B43-8E467439BF21}" type="sibTrans" cxnId="{26A046F9-CE28-428F-B9CF-9B43C148A5D0}">
      <dgm:prSet/>
      <dgm:spPr/>
      <dgm:t>
        <a:bodyPr/>
        <a:lstStyle/>
        <a:p>
          <a:endParaRPr lang="en-US"/>
        </a:p>
      </dgm:t>
    </dgm:pt>
    <dgm:pt modelId="{E9751750-BB90-46AF-B4C7-99DF8B5F7ED9}">
      <dgm:prSet/>
      <dgm:spPr/>
      <dgm:t>
        <a:bodyPr/>
        <a:lstStyle/>
        <a:p>
          <a:pPr>
            <a:lnSpc>
              <a:spcPct val="100000"/>
            </a:lnSpc>
          </a:pPr>
          <a:r>
            <a:rPr lang="en-GB" dirty="0"/>
            <a:t>Some scenarios</a:t>
          </a:r>
          <a:endParaRPr lang="en-US" dirty="0"/>
        </a:p>
      </dgm:t>
    </dgm:pt>
    <dgm:pt modelId="{91E0343D-12A0-4D04-889D-AB6FCFD09CF9}" type="parTrans" cxnId="{2A874FB1-4927-4D38-901B-3E510CC10AFA}">
      <dgm:prSet/>
      <dgm:spPr/>
      <dgm:t>
        <a:bodyPr/>
        <a:lstStyle/>
        <a:p>
          <a:endParaRPr lang="en-US"/>
        </a:p>
      </dgm:t>
    </dgm:pt>
    <dgm:pt modelId="{2938E750-8DE7-49C3-A098-A2A7EBABA471}" type="sibTrans" cxnId="{2A874FB1-4927-4D38-901B-3E510CC10AFA}">
      <dgm:prSet/>
      <dgm:spPr/>
      <dgm:t>
        <a:bodyPr/>
        <a:lstStyle/>
        <a:p>
          <a:endParaRPr lang="en-US"/>
        </a:p>
      </dgm:t>
    </dgm:pt>
    <dgm:pt modelId="{D5A7B872-7D73-41A6-8C51-53C3C19CDB58}">
      <dgm:prSet phldr="0"/>
      <dgm:spPr/>
      <dgm:t>
        <a:bodyPr/>
        <a:lstStyle/>
        <a:p>
          <a:pPr rtl="0"/>
          <a:r>
            <a:rPr lang="en-GB" dirty="0">
              <a:latin typeface="Univers Condensed"/>
            </a:rPr>
            <a:t>Testing interventions</a:t>
          </a:r>
        </a:p>
      </dgm:t>
    </dgm:pt>
    <dgm:pt modelId="{099F2C24-4B32-47A0-B466-4FE46A77D942}" type="parTrans" cxnId="{AFF9F8C6-CF6A-4EB4-AE90-441B6A455C92}">
      <dgm:prSet/>
      <dgm:spPr/>
    </dgm:pt>
    <dgm:pt modelId="{008D1522-69B5-47C2-A494-4CD8BDB39264}" type="sibTrans" cxnId="{AFF9F8C6-CF6A-4EB4-AE90-441B6A455C92}">
      <dgm:prSet/>
      <dgm:spPr/>
    </dgm:pt>
    <dgm:pt modelId="{C5615749-C3FC-419C-8DFE-9EF72F40ABD0}" type="pres">
      <dgm:prSet presAssocID="{51410961-DF70-4294-AC95-570A6C7AB911}" presName="root" presStyleCnt="0">
        <dgm:presLayoutVars>
          <dgm:dir/>
          <dgm:resizeHandles val="exact"/>
        </dgm:presLayoutVars>
      </dgm:prSet>
      <dgm:spPr/>
    </dgm:pt>
    <dgm:pt modelId="{08A6A421-D7B2-4903-81D2-E4CE68E11E50}" type="pres">
      <dgm:prSet presAssocID="{D5A7B872-7D73-41A6-8C51-53C3C19CDB58}" presName="compNode" presStyleCnt="0"/>
      <dgm:spPr/>
    </dgm:pt>
    <dgm:pt modelId="{3F7781FF-AB50-4373-8488-0CE53C55C7A5}" type="pres">
      <dgm:prSet presAssocID="{D5A7B872-7D73-41A6-8C51-53C3C19CDB58}" presName="iconRect" presStyleLbl="node1" presStyleIdx="0" presStyleCnt="4"/>
      <dgm:spPr/>
    </dgm:pt>
    <dgm:pt modelId="{2D868B30-350A-4B30-AC0C-4792D573A529}" type="pres">
      <dgm:prSet presAssocID="{D5A7B872-7D73-41A6-8C51-53C3C19CDB58}" presName="spaceRect" presStyleCnt="0"/>
      <dgm:spPr/>
    </dgm:pt>
    <dgm:pt modelId="{35D988F8-6614-4C33-B4C8-038CB697A3B5}" type="pres">
      <dgm:prSet presAssocID="{D5A7B872-7D73-41A6-8C51-53C3C19CDB58}" presName="textRect" presStyleLbl="revTx" presStyleIdx="0" presStyleCnt="4">
        <dgm:presLayoutVars>
          <dgm:chMax val="1"/>
          <dgm:chPref val="1"/>
        </dgm:presLayoutVars>
      </dgm:prSet>
      <dgm:spPr/>
    </dgm:pt>
    <dgm:pt modelId="{ECDED81D-9EB9-4227-B71C-FEDBAFF1F15F}" type="pres">
      <dgm:prSet presAssocID="{008D1522-69B5-47C2-A494-4CD8BDB39264}" presName="sibTrans" presStyleCnt="0"/>
      <dgm:spPr/>
    </dgm:pt>
    <dgm:pt modelId="{A29206BE-CDDE-4E7E-B292-6A1A27EC6695}" type="pres">
      <dgm:prSet presAssocID="{52565FF6-C2C5-4150-BBBF-75073F9C1F3E}" presName="compNode" presStyleCnt="0"/>
      <dgm:spPr/>
    </dgm:pt>
    <dgm:pt modelId="{535265D0-CB92-4058-A17C-DE0F3CDA772A}" type="pres">
      <dgm:prSet presAssocID="{52565FF6-C2C5-4150-BBBF-75073F9C1F3E}"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0CEB1FE6-E774-42C8-B698-C48E2CC8413A}" type="pres">
      <dgm:prSet presAssocID="{52565FF6-C2C5-4150-BBBF-75073F9C1F3E}" presName="spaceRect" presStyleCnt="0"/>
      <dgm:spPr/>
    </dgm:pt>
    <dgm:pt modelId="{584B1582-4A8B-4E5B-8B06-E546EFB283E1}" type="pres">
      <dgm:prSet presAssocID="{52565FF6-C2C5-4150-BBBF-75073F9C1F3E}" presName="textRect" presStyleLbl="revTx" presStyleIdx="1" presStyleCnt="4">
        <dgm:presLayoutVars>
          <dgm:chMax val="1"/>
          <dgm:chPref val="1"/>
        </dgm:presLayoutVars>
      </dgm:prSet>
      <dgm:spPr/>
    </dgm:pt>
    <dgm:pt modelId="{840EFBB4-7C60-4531-8666-8B649D2CEBEC}" type="pres">
      <dgm:prSet presAssocID="{5C919B2A-A7FB-45B8-80A0-2B0929BFD44F}" presName="sibTrans" presStyleCnt="0"/>
      <dgm:spPr/>
    </dgm:pt>
    <dgm:pt modelId="{1508B13C-8E06-4294-A0AD-8D36F0D53989}" type="pres">
      <dgm:prSet presAssocID="{0448AF9F-6FC1-4226-9DED-378D82799A03}" presName="compNode" presStyleCnt="0"/>
      <dgm:spPr/>
    </dgm:pt>
    <dgm:pt modelId="{12977AC7-33F9-4B5B-AED2-973A0EF62457}" type="pres">
      <dgm:prSet presAssocID="{0448AF9F-6FC1-4226-9DED-378D82799A03}"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74F5AE31-B23B-4C93-8944-AE992F02787D}" type="pres">
      <dgm:prSet presAssocID="{0448AF9F-6FC1-4226-9DED-378D82799A03}" presName="spaceRect" presStyleCnt="0"/>
      <dgm:spPr/>
    </dgm:pt>
    <dgm:pt modelId="{DBDA73C7-0C3D-4036-B2B5-0B38A16BDEE4}" type="pres">
      <dgm:prSet presAssocID="{0448AF9F-6FC1-4226-9DED-378D82799A03}" presName="textRect" presStyleLbl="revTx" presStyleIdx="2" presStyleCnt="4">
        <dgm:presLayoutVars>
          <dgm:chMax val="1"/>
          <dgm:chPref val="1"/>
        </dgm:presLayoutVars>
      </dgm:prSet>
      <dgm:spPr/>
    </dgm:pt>
    <dgm:pt modelId="{F50DEF72-8BCF-4E95-8797-D5B9F0306849}" type="pres">
      <dgm:prSet presAssocID="{39521466-3BE5-4335-9B43-8E467439BF21}" presName="sibTrans" presStyleCnt="0"/>
      <dgm:spPr/>
    </dgm:pt>
    <dgm:pt modelId="{D6378D67-5689-4D3C-A85A-6B377B81C5BE}" type="pres">
      <dgm:prSet presAssocID="{E9751750-BB90-46AF-B4C7-99DF8B5F7ED9}" presName="compNode" presStyleCnt="0"/>
      <dgm:spPr/>
    </dgm:pt>
    <dgm:pt modelId="{25D4E575-908B-481B-B774-92E7C311790B}" type="pres">
      <dgm:prSet presAssocID="{E9751750-BB90-46AF-B4C7-99DF8B5F7ED9}"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7E62B0B0-98D8-4579-A9D3-4BE2777D0986}" type="pres">
      <dgm:prSet presAssocID="{E9751750-BB90-46AF-B4C7-99DF8B5F7ED9}" presName="spaceRect" presStyleCnt="0"/>
      <dgm:spPr/>
    </dgm:pt>
    <dgm:pt modelId="{EDA641C7-08D2-4942-9960-AFCBAB2D5987}" type="pres">
      <dgm:prSet presAssocID="{E9751750-BB90-46AF-B4C7-99DF8B5F7ED9}" presName="textRect" presStyleLbl="revTx" presStyleIdx="3" presStyleCnt="4">
        <dgm:presLayoutVars>
          <dgm:chMax val="1"/>
          <dgm:chPref val="1"/>
        </dgm:presLayoutVars>
      </dgm:prSet>
      <dgm:spPr/>
    </dgm:pt>
  </dgm:ptLst>
  <dgm:cxnLst>
    <dgm:cxn modelId="{EAA8A42A-F4E9-43EF-90FA-F1BF00C9A6D1}" srcId="{51410961-DF70-4294-AC95-570A6C7AB911}" destId="{52565FF6-C2C5-4150-BBBF-75073F9C1F3E}" srcOrd="1" destOrd="0" parTransId="{B4D1A0A5-4F96-44B4-A5F9-1CC4BFBF8403}" sibTransId="{5C919B2A-A7FB-45B8-80A0-2B0929BFD44F}"/>
    <dgm:cxn modelId="{1AB1312E-DE63-4E0C-ADE5-E15C3587EB8E}" type="presOf" srcId="{D5A7B872-7D73-41A6-8C51-53C3C19CDB58}" destId="{35D988F8-6614-4C33-B4C8-038CB697A3B5}" srcOrd="0" destOrd="0" presId="urn:microsoft.com/office/officeart/2018/2/layout/IconLabelList"/>
    <dgm:cxn modelId="{76CE546B-2C7B-44E6-91CA-FFDE26A2B92D}" type="presOf" srcId="{E9751750-BB90-46AF-B4C7-99DF8B5F7ED9}" destId="{EDA641C7-08D2-4942-9960-AFCBAB2D5987}" srcOrd="0" destOrd="0" presId="urn:microsoft.com/office/officeart/2018/2/layout/IconLabelList"/>
    <dgm:cxn modelId="{F3693097-40D7-443A-9426-D810132E1610}" type="presOf" srcId="{51410961-DF70-4294-AC95-570A6C7AB911}" destId="{C5615749-C3FC-419C-8DFE-9EF72F40ABD0}" srcOrd="0" destOrd="0" presId="urn:microsoft.com/office/officeart/2018/2/layout/IconLabelList"/>
    <dgm:cxn modelId="{D18B4DAB-64E8-4C00-8B98-CB3E3BDFE2C9}" type="presOf" srcId="{52565FF6-C2C5-4150-BBBF-75073F9C1F3E}" destId="{584B1582-4A8B-4E5B-8B06-E546EFB283E1}" srcOrd="0" destOrd="0" presId="urn:microsoft.com/office/officeart/2018/2/layout/IconLabelList"/>
    <dgm:cxn modelId="{2A874FB1-4927-4D38-901B-3E510CC10AFA}" srcId="{51410961-DF70-4294-AC95-570A6C7AB911}" destId="{E9751750-BB90-46AF-B4C7-99DF8B5F7ED9}" srcOrd="3" destOrd="0" parTransId="{91E0343D-12A0-4D04-889D-AB6FCFD09CF9}" sibTransId="{2938E750-8DE7-49C3-A098-A2A7EBABA471}"/>
    <dgm:cxn modelId="{3FE0D3C3-0DB2-4E79-9BF9-6A739DDAA8F0}" type="presOf" srcId="{0448AF9F-6FC1-4226-9DED-378D82799A03}" destId="{DBDA73C7-0C3D-4036-B2B5-0B38A16BDEE4}" srcOrd="0" destOrd="0" presId="urn:microsoft.com/office/officeart/2018/2/layout/IconLabelList"/>
    <dgm:cxn modelId="{AFF9F8C6-CF6A-4EB4-AE90-441B6A455C92}" srcId="{51410961-DF70-4294-AC95-570A6C7AB911}" destId="{D5A7B872-7D73-41A6-8C51-53C3C19CDB58}" srcOrd="0" destOrd="0" parTransId="{099F2C24-4B32-47A0-B466-4FE46A77D942}" sibTransId="{008D1522-69B5-47C2-A494-4CD8BDB39264}"/>
    <dgm:cxn modelId="{26A046F9-CE28-428F-B9CF-9B43C148A5D0}" srcId="{51410961-DF70-4294-AC95-570A6C7AB911}" destId="{0448AF9F-6FC1-4226-9DED-378D82799A03}" srcOrd="2" destOrd="0" parTransId="{1891D065-4A6E-4AE8-9814-FE9268F32239}" sibTransId="{39521466-3BE5-4335-9B43-8E467439BF21}"/>
    <dgm:cxn modelId="{AF744184-C286-4269-9CBF-CA6A355EE3A3}" type="presParOf" srcId="{C5615749-C3FC-419C-8DFE-9EF72F40ABD0}" destId="{08A6A421-D7B2-4903-81D2-E4CE68E11E50}" srcOrd="0" destOrd="0" presId="urn:microsoft.com/office/officeart/2018/2/layout/IconLabelList"/>
    <dgm:cxn modelId="{4898488A-2F6B-4863-B12A-7FE9486559E3}" type="presParOf" srcId="{08A6A421-D7B2-4903-81D2-E4CE68E11E50}" destId="{3F7781FF-AB50-4373-8488-0CE53C55C7A5}" srcOrd="0" destOrd="0" presId="urn:microsoft.com/office/officeart/2018/2/layout/IconLabelList"/>
    <dgm:cxn modelId="{DC324062-DB57-48A1-AA40-3E49BC6287D0}" type="presParOf" srcId="{08A6A421-D7B2-4903-81D2-E4CE68E11E50}" destId="{2D868B30-350A-4B30-AC0C-4792D573A529}" srcOrd="1" destOrd="0" presId="urn:microsoft.com/office/officeart/2018/2/layout/IconLabelList"/>
    <dgm:cxn modelId="{6E029A6C-DECC-4E70-B283-AC519F2FFBE5}" type="presParOf" srcId="{08A6A421-D7B2-4903-81D2-E4CE68E11E50}" destId="{35D988F8-6614-4C33-B4C8-038CB697A3B5}" srcOrd="2" destOrd="0" presId="urn:microsoft.com/office/officeart/2018/2/layout/IconLabelList"/>
    <dgm:cxn modelId="{285CDAF1-6AB3-4CA5-A49F-0907A0ACE3D0}" type="presParOf" srcId="{C5615749-C3FC-419C-8DFE-9EF72F40ABD0}" destId="{ECDED81D-9EB9-4227-B71C-FEDBAFF1F15F}" srcOrd="1" destOrd="0" presId="urn:microsoft.com/office/officeart/2018/2/layout/IconLabelList"/>
    <dgm:cxn modelId="{111BA81E-C0E2-417C-A498-24CABAB05521}" type="presParOf" srcId="{C5615749-C3FC-419C-8DFE-9EF72F40ABD0}" destId="{A29206BE-CDDE-4E7E-B292-6A1A27EC6695}" srcOrd="2" destOrd="0" presId="urn:microsoft.com/office/officeart/2018/2/layout/IconLabelList"/>
    <dgm:cxn modelId="{FBC65BF5-E82F-4796-8C5F-7FC7E75AB537}" type="presParOf" srcId="{A29206BE-CDDE-4E7E-B292-6A1A27EC6695}" destId="{535265D0-CB92-4058-A17C-DE0F3CDA772A}" srcOrd="0" destOrd="0" presId="urn:microsoft.com/office/officeart/2018/2/layout/IconLabelList"/>
    <dgm:cxn modelId="{B43A9915-DB5E-42D6-9BBA-24C5D4DB0335}" type="presParOf" srcId="{A29206BE-CDDE-4E7E-B292-6A1A27EC6695}" destId="{0CEB1FE6-E774-42C8-B698-C48E2CC8413A}" srcOrd="1" destOrd="0" presId="urn:microsoft.com/office/officeart/2018/2/layout/IconLabelList"/>
    <dgm:cxn modelId="{70255B1F-322E-40DC-A8E5-39E38EF87CA1}" type="presParOf" srcId="{A29206BE-CDDE-4E7E-B292-6A1A27EC6695}" destId="{584B1582-4A8B-4E5B-8B06-E546EFB283E1}" srcOrd="2" destOrd="0" presId="urn:microsoft.com/office/officeart/2018/2/layout/IconLabelList"/>
    <dgm:cxn modelId="{8AD136A5-ED92-4F81-81EB-35E22C9FB4F0}" type="presParOf" srcId="{C5615749-C3FC-419C-8DFE-9EF72F40ABD0}" destId="{840EFBB4-7C60-4531-8666-8B649D2CEBEC}" srcOrd="3" destOrd="0" presId="urn:microsoft.com/office/officeart/2018/2/layout/IconLabelList"/>
    <dgm:cxn modelId="{0D4D6AF7-F4D4-4820-B1FF-523D3454D930}" type="presParOf" srcId="{C5615749-C3FC-419C-8DFE-9EF72F40ABD0}" destId="{1508B13C-8E06-4294-A0AD-8D36F0D53989}" srcOrd="4" destOrd="0" presId="urn:microsoft.com/office/officeart/2018/2/layout/IconLabelList"/>
    <dgm:cxn modelId="{9C7C3D74-2227-44D6-850F-6758BD02D591}" type="presParOf" srcId="{1508B13C-8E06-4294-A0AD-8D36F0D53989}" destId="{12977AC7-33F9-4B5B-AED2-973A0EF62457}" srcOrd="0" destOrd="0" presId="urn:microsoft.com/office/officeart/2018/2/layout/IconLabelList"/>
    <dgm:cxn modelId="{B3FD3CD5-94C0-40C7-B48A-79FA519FF819}" type="presParOf" srcId="{1508B13C-8E06-4294-A0AD-8D36F0D53989}" destId="{74F5AE31-B23B-4C93-8944-AE992F02787D}" srcOrd="1" destOrd="0" presId="urn:microsoft.com/office/officeart/2018/2/layout/IconLabelList"/>
    <dgm:cxn modelId="{81DC25CC-71BE-464D-B790-54C819F88467}" type="presParOf" srcId="{1508B13C-8E06-4294-A0AD-8D36F0D53989}" destId="{DBDA73C7-0C3D-4036-B2B5-0B38A16BDEE4}" srcOrd="2" destOrd="0" presId="urn:microsoft.com/office/officeart/2018/2/layout/IconLabelList"/>
    <dgm:cxn modelId="{B0117CBC-93B3-4A58-A46B-0A4BCEB845EF}" type="presParOf" srcId="{C5615749-C3FC-419C-8DFE-9EF72F40ABD0}" destId="{F50DEF72-8BCF-4E95-8797-D5B9F0306849}" srcOrd="5" destOrd="0" presId="urn:microsoft.com/office/officeart/2018/2/layout/IconLabelList"/>
    <dgm:cxn modelId="{423C8AC9-C2FD-438D-822A-94503299D5F0}" type="presParOf" srcId="{C5615749-C3FC-419C-8DFE-9EF72F40ABD0}" destId="{D6378D67-5689-4D3C-A85A-6B377B81C5BE}" srcOrd="6" destOrd="0" presId="urn:microsoft.com/office/officeart/2018/2/layout/IconLabelList"/>
    <dgm:cxn modelId="{81F7C554-EE3C-4567-ADF7-DAD98210E5F3}" type="presParOf" srcId="{D6378D67-5689-4D3C-A85A-6B377B81C5BE}" destId="{25D4E575-908B-481B-B774-92E7C311790B}" srcOrd="0" destOrd="0" presId="urn:microsoft.com/office/officeart/2018/2/layout/IconLabelList"/>
    <dgm:cxn modelId="{83E5EF8C-4A85-40A2-9C0C-3A773CB6DF90}" type="presParOf" srcId="{D6378D67-5689-4D3C-A85A-6B377B81C5BE}" destId="{7E62B0B0-98D8-4579-A9D3-4BE2777D0986}" srcOrd="1" destOrd="0" presId="urn:microsoft.com/office/officeart/2018/2/layout/IconLabelList"/>
    <dgm:cxn modelId="{B83EE0A2-329A-479B-BC53-87E6D7FE318E}" type="presParOf" srcId="{D6378D67-5689-4D3C-A85A-6B377B81C5BE}" destId="{EDA641C7-08D2-4942-9960-AFCBAB2D598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B07B5-E72D-431B-A044-2479B9BC47A8}">
      <dsp:nvSpPr>
        <dsp:cNvPr id="0" name=""/>
        <dsp:cNvSpPr/>
      </dsp:nvSpPr>
      <dsp:spPr>
        <a:xfrm>
          <a:off x="0" y="213899"/>
          <a:ext cx="6581776" cy="21036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Oxford Dictionaries (2013) defines an investigation as </a:t>
          </a:r>
          <a:r>
            <a:rPr lang="en-GB" sz="3100" i="1" kern="1200"/>
            <a:t>"a systematic inquiry into something so as to establish the truth: research into a subject"</a:t>
          </a:r>
          <a:endParaRPr lang="en-US" sz="3100" kern="1200"/>
        </a:p>
      </dsp:txBody>
      <dsp:txXfrm>
        <a:off x="102692" y="316591"/>
        <a:ext cx="6376392" cy="1898276"/>
      </dsp:txXfrm>
    </dsp:sp>
    <dsp:sp modelId="{7BEDB3E7-A95A-415A-91B8-E98D08785C50}">
      <dsp:nvSpPr>
        <dsp:cNvPr id="0" name=""/>
        <dsp:cNvSpPr/>
      </dsp:nvSpPr>
      <dsp:spPr>
        <a:xfrm>
          <a:off x="0" y="2406839"/>
          <a:ext cx="6581776" cy="2103660"/>
        </a:xfrm>
        <a:prstGeom prst="roundRect">
          <a:avLst/>
        </a:prstGeom>
        <a:solidFill>
          <a:schemeClr val="accent5">
            <a:hueOff val="20091630"/>
            <a:satOff val="-171"/>
            <a:lumOff val="-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i="1" kern="1200"/>
            <a:t>"The systematic investigation into and study of material and sources in order to establish facts and reach new conclusions"</a:t>
          </a:r>
          <a:endParaRPr lang="en-US" sz="3100" kern="1200"/>
        </a:p>
      </dsp:txBody>
      <dsp:txXfrm>
        <a:off x="102692" y="2509531"/>
        <a:ext cx="6376392" cy="1898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0B758-D219-4535-A5A1-2887659E9CF5}">
      <dsp:nvSpPr>
        <dsp:cNvPr id="0" name=""/>
        <dsp:cNvSpPr/>
      </dsp:nvSpPr>
      <dsp:spPr>
        <a:xfrm>
          <a:off x="0" y="177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9EE42-0BFE-4B4E-998E-36434C21C9D6}">
      <dsp:nvSpPr>
        <dsp:cNvPr id="0" name=""/>
        <dsp:cNvSpPr/>
      </dsp:nvSpPr>
      <dsp:spPr>
        <a:xfrm>
          <a:off x="229296" y="172330"/>
          <a:ext cx="416903" cy="416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D11DBD-B1BF-47D0-9159-CE7180564598}">
      <dsp:nvSpPr>
        <dsp:cNvPr id="0" name=""/>
        <dsp:cNvSpPr/>
      </dsp:nvSpPr>
      <dsp:spPr>
        <a:xfrm>
          <a:off x="875496" y="177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i="1" kern="1200" dirty="0"/>
            <a:t>"A state of mind or attitude which investigators adopt and which can be developed over time through continued use" </a:t>
          </a:r>
          <a:r>
            <a:rPr lang="en-GB" sz="1400" kern="1200" dirty="0"/>
            <a:t>(ACPO and NPIA, 2012)</a:t>
          </a:r>
          <a:endParaRPr lang="en-US" sz="1400" kern="1200" dirty="0"/>
        </a:p>
      </dsp:txBody>
      <dsp:txXfrm>
        <a:off x="875496" y="1778"/>
        <a:ext cx="5296451" cy="758005"/>
      </dsp:txXfrm>
    </dsp:sp>
    <dsp:sp modelId="{D7F8442B-8EFA-4F6F-865F-5D19B5871CA3}">
      <dsp:nvSpPr>
        <dsp:cNvPr id="0" name=""/>
        <dsp:cNvSpPr/>
      </dsp:nvSpPr>
      <dsp:spPr>
        <a:xfrm>
          <a:off x="0" y="949286"/>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7074B-85B0-4F40-B65B-1ACD14710928}">
      <dsp:nvSpPr>
        <dsp:cNvPr id="0" name=""/>
        <dsp:cNvSpPr/>
      </dsp:nvSpPr>
      <dsp:spPr>
        <a:xfrm>
          <a:off x="229296" y="1119837"/>
          <a:ext cx="416903" cy="416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F62ED-690A-4854-8F65-60162F94F340}">
      <dsp:nvSpPr>
        <dsp:cNvPr id="0" name=""/>
        <dsp:cNvSpPr/>
      </dsp:nvSpPr>
      <dsp:spPr>
        <a:xfrm>
          <a:off x="875496" y="949286"/>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1)Planning and preparation- Set an overall direction, identify questions and develop a plan</a:t>
          </a:r>
          <a:endParaRPr lang="en-US" sz="1400" kern="1200" dirty="0"/>
        </a:p>
      </dsp:txBody>
      <dsp:txXfrm>
        <a:off x="875496" y="949286"/>
        <a:ext cx="5296451" cy="758005"/>
      </dsp:txXfrm>
    </dsp:sp>
    <dsp:sp modelId="{DBF3DC03-5A77-4F18-9911-947471715E20}">
      <dsp:nvSpPr>
        <dsp:cNvPr id="0" name=""/>
        <dsp:cNvSpPr/>
      </dsp:nvSpPr>
      <dsp:spPr>
        <a:xfrm>
          <a:off x="0" y="1896793"/>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72B1D-1B49-4D86-B625-6056C674CBA5}">
      <dsp:nvSpPr>
        <dsp:cNvPr id="0" name=""/>
        <dsp:cNvSpPr/>
      </dsp:nvSpPr>
      <dsp:spPr>
        <a:xfrm>
          <a:off x="229296" y="2067344"/>
          <a:ext cx="416903" cy="4169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DC9AC-5835-4997-B025-A99555B850A6}">
      <dsp:nvSpPr>
        <dsp:cNvPr id="0" name=""/>
        <dsp:cNvSpPr/>
      </dsp:nvSpPr>
      <dsp:spPr>
        <a:xfrm>
          <a:off x="875496" y="1896793"/>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2)Understanding material- Understand the origin of material to assess its validity</a:t>
          </a:r>
          <a:endParaRPr lang="en-US" sz="1400" kern="1200" dirty="0"/>
        </a:p>
      </dsp:txBody>
      <dsp:txXfrm>
        <a:off x="875496" y="1896793"/>
        <a:ext cx="5296451" cy="758005"/>
      </dsp:txXfrm>
    </dsp:sp>
    <dsp:sp modelId="{13180EDF-ABCD-4A96-9EA3-4F84B04F3782}">
      <dsp:nvSpPr>
        <dsp:cNvPr id="0" name=""/>
        <dsp:cNvSpPr/>
      </dsp:nvSpPr>
      <dsp:spPr>
        <a:xfrm>
          <a:off x="0" y="2844300"/>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82956-E6DF-4C72-8026-C5B9071527D0}">
      <dsp:nvSpPr>
        <dsp:cNvPr id="0" name=""/>
        <dsp:cNvSpPr/>
      </dsp:nvSpPr>
      <dsp:spPr>
        <a:xfrm>
          <a:off x="229296" y="3014852"/>
          <a:ext cx="416903" cy="4169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4ACD9-6FDB-49E9-9702-946A6DFB215F}">
      <dsp:nvSpPr>
        <dsp:cNvPr id="0" name=""/>
        <dsp:cNvSpPr/>
      </dsp:nvSpPr>
      <dsp:spPr>
        <a:xfrm>
          <a:off x="875496" y="2844300"/>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3)Examination- Systematically collect and examine material, be thorough and pay attention</a:t>
          </a:r>
          <a:endParaRPr lang="en-US" sz="1400" kern="1200" dirty="0"/>
        </a:p>
      </dsp:txBody>
      <dsp:txXfrm>
        <a:off x="875496" y="2844300"/>
        <a:ext cx="5296451" cy="758005"/>
      </dsp:txXfrm>
    </dsp:sp>
    <dsp:sp modelId="{E1D9C2D2-DB10-44DA-B4EA-3C87CA8C92F5}">
      <dsp:nvSpPr>
        <dsp:cNvPr id="0" name=""/>
        <dsp:cNvSpPr/>
      </dsp:nvSpPr>
      <dsp:spPr>
        <a:xfrm>
          <a:off x="0" y="379180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306A2-04C2-4079-A76C-A8A20B8A029F}">
      <dsp:nvSpPr>
        <dsp:cNvPr id="0" name=""/>
        <dsp:cNvSpPr/>
      </dsp:nvSpPr>
      <dsp:spPr>
        <a:xfrm>
          <a:off x="229296" y="3962359"/>
          <a:ext cx="416903" cy="4169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49F376-E75D-49BB-AAE2-007F57B9FA68}">
      <dsp:nvSpPr>
        <dsp:cNvPr id="0" name=""/>
        <dsp:cNvSpPr/>
      </dsp:nvSpPr>
      <dsp:spPr>
        <a:xfrm>
          <a:off x="875496" y="379180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4)Recording and Collating- Keep records and manage material that is gathered</a:t>
          </a:r>
          <a:endParaRPr lang="en-US" sz="1400" kern="1200" dirty="0"/>
        </a:p>
      </dsp:txBody>
      <dsp:txXfrm>
        <a:off x="875496" y="3791808"/>
        <a:ext cx="5296451" cy="758005"/>
      </dsp:txXfrm>
    </dsp:sp>
    <dsp:sp modelId="{84BD3154-F570-4FE8-B82C-1A8BD89FEBAD}">
      <dsp:nvSpPr>
        <dsp:cNvPr id="0" name=""/>
        <dsp:cNvSpPr/>
      </dsp:nvSpPr>
      <dsp:spPr>
        <a:xfrm>
          <a:off x="0" y="4739315"/>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B26FD-4575-466B-ABB9-CB6F2F436C02}">
      <dsp:nvSpPr>
        <dsp:cNvPr id="0" name=""/>
        <dsp:cNvSpPr/>
      </dsp:nvSpPr>
      <dsp:spPr>
        <a:xfrm>
          <a:off x="229296" y="4909866"/>
          <a:ext cx="416903" cy="4169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3157A6-50FF-4E19-AE1A-22D7EA3E6825}">
      <dsp:nvSpPr>
        <dsp:cNvPr id="0" name=""/>
        <dsp:cNvSpPr/>
      </dsp:nvSpPr>
      <dsp:spPr>
        <a:xfrm>
          <a:off x="875496" y="4739315"/>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5)Evaluation- Assess the material gathered and determine its contribution to resolving the issue</a:t>
          </a:r>
          <a:endParaRPr lang="en-US" sz="1400" kern="1200" dirty="0"/>
        </a:p>
      </dsp:txBody>
      <dsp:txXfrm>
        <a:off x="875496" y="4739315"/>
        <a:ext cx="5296451" cy="7580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781FF-AB50-4373-8488-0CE53C55C7A5}">
      <dsp:nvSpPr>
        <dsp:cNvPr id="0" name=""/>
        <dsp:cNvSpPr/>
      </dsp:nvSpPr>
      <dsp:spPr>
        <a:xfrm>
          <a:off x="663876" y="771276"/>
          <a:ext cx="1060082" cy="1060082"/>
        </a:xfrm>
        <a:prstGeom prst="rect">
          <a:avLst/>
        </a:prstGeom>
        <a:solidFill>
          <a:schemeClr val="accent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D988F8-6614-4C33-B4C8-038CB697A3B5}">
      <dsp:nvSpPr>
        <dsp:cNvPr id="0" name=""/>
        <dsp:cNvSpPr/>
      </dsp:nvSpPr>
      <dsp:spPr>
        <a:xfrm>
          <a:off x="16048"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rtl="0">
            <a:lnSpc>
              <a:spcPct val="90000"/>
            </a:lnSpc>
            <a:spcBef>
              <a:spcPct val="0"/>
            </a:spcBef>
            <a:spcAft>
              <a:spcPct val="35000"/>
            </a:spcAft>
            <a:buNone/>
          </a:pPr>
          <a:r>
            <a:rPr lang="en-GB" sz="2200" kern="1200" dirty="0">
              <a:latin typeface="Univers Condensed"/>
            </a:rPr>
            <a:t>Testing interventions</a:t>
          </a:r>
        </a:p>
      </dsp:txBody>
      <dsp:txXfrm>
        <a:off x="16048" y="2145686"/>
        <a:ext cx="2355738" cy="720000"/>
      </dsp:txXfrm>
    </dsp:sp>
    <dsp:sp modelId="{535265D0-CB92-4058-A17C-DE0F3CDA772A}">
      <dsp:nvSpPr>
        <dsp:cNvPr id="0" name=""/>
        <dsp:cNvSpPr/>
      </dsp:nvSpPr>
      <dsp:spPr>
        <a:xfrm>
          <a:off x="3431868" y="771276"/>
          <a:ext cx="1060082" cy="10600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4B1582-4A8B-4E5B-8B06-E546EFB283E1}">
      <dsp:nvSpPr>
        <dsp:cNvPr id="0" name=""/>
        <dsp:cNvSpPr/>
      </dsp:nvSpPr>
      <dsp:spPr>
        <a:xfrm>
          <a:off x="2784040"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t>Research as an investigation</a:t>
          </a:r>
          <a:endParaRPr lang="en-US" sz="2200" kern="1200" dirty="0"/>
        </a:p>
      </dsp:txBody>
      <dsp:txXfrm>
        <a:off x="2784040" y="2145686"/>
        <a:ext cx="2355738" cy="720000"/>
      </dsp:txXfrm>
    </dsp:sp>
    <dsp:sp modelId="{12977AC7-33F9-4B5B-AED2-973A0EF62457}">
      <dsp:nvSpPr>
        <dsp:cNvPr id="0" name=""/>
        <dsp:cNvSpPr/>
      </dsp:nvSpPr>
      <dsp:spPr>
        <a:xfrm>
          <a:off x="6199861" y="771276"/>
          <a:ext cx="1060082" cy="10600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DA73C7-0C3D-4036-B2B5-0B38A16BDEE4}">
      <dsp:nvSpPr>
        <dsp:cNvPr id="0" name=""/>
        <dsp:cNvSpPr/>
      </dsp:nvSpPr>
      <dsp:spPr>
        <a:xfrm>
          <a:off x="5552033"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latin typeface="Univers Condensed"/>
            </a:rPr>
            <a:t>Understanding/ presenting findings</a:t>
          </a:r>
          <a:endParaRPr lang="en-GB" sz="2200" kern="1200" dirty="0"/>
        </a:p>
      </dsp:txBody>
      <dsp:txXfrm>
        <a:off x="5552033" y="2145686"/>
        <a:ext cx="2355738" cy="720000"/>
      </dsp:txXfrm>
    </dsp:sp>
    <dsp:sp modelId="{25D4E575-908B-481B-B774-92E7C311790B}">
      <dsp:nvSpPr>
        <dsp:cNvPr id="0" name=""/>
        <dsp:cNvSpPr/>
      </dsp:nvSpPr>
      <dsp:spPr>
        <a:xfrm>
          <a:off x="8967853" y="771276"/>
          <a:ext cx="1060082" cy="10600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A641C7-08D2-4942-9960-AFCBAB2D5987}">
      <dsp:nvSpPr>
        <dsp:cNvPr id="0" name=""/>
        <dsp:cNvSpPr/>
      </dsp:nvSpPr>
      <dsp:spPr>
        <a:xfrm>
          <a:off x="8320025"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t>Some scenarios</a:t>
          </a:r>
          <a:endParaRPr lang="en-US" sz="2200" kern="1200" dirty="0"/>
        </a:p>
      </dsp:txBody>
      <dsp:txXfrm>
        <a:off x="8320025" y="2145686"/>
        <a:ext cx="2355738"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50CE3750-02CF-4A5C-801E-CC62C69DDAC5}" type="datetimeFigureOut">
              <a:t>2/13/2024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4DFA8546-27D1-4FB8-AC29-14A6183D0D78}" type="slidenum">
              <a:t>‹#›</a:t>
            </a:fld>
            <a:endParaRPr lang="en-GB"/>
          </a:p>
        </p:txBody>
      </p:sp>
    </p:spTree>
    <p:extLst>
      <p:ext uri="{BB962C8B-B14F-4D97-AF65-F5344CB8AC3E}">
        <p14:creationId xmlns:p14="http://schemas.microsoft.com/office/powerpoint/2010/main" val="1766646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Following the review the Ministry of Justice ended SOTP and replaced it with 2 new </a:t>
            </a:r>
            <a:r>
              <a:rPr lang="en-US" dirty="0" err="1">
                <a:ea typeface="Calibri"/>
                <a:cs typeface="Calibri"/>
              </a:rPr>
              <a:t>programmes</a:t>
            </a:r>
            <a:r>
              <a:rPr lang="en-US" dirty="0">
                <a:ea typeface="Calibri"/>
                <a:cs typeface="Calibri"/>
              </a:rPr>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t>24</a:t>
            </a:fld>
            <a:endParaRPr lang="en-GB"/>
          </a:p>
        </p:txBody>
      </p:sp>
    </p:spTree>
    <p:extLst>
      <p:ext uri="{BB962C8B-B14F-4D97-AF65-F5344CB8AC3E}">
        <p14:creationId xmlns:p14="http://schemas.microsoft.com/office/powerpoint/2010/main" val="616817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order to understand how research can be viewed as an investigation, it is first important to define what an investigation is and also to define what research is.</a:t>
            </a:r>
          </a:p>
        </p:txBody>
      </p:sp>
      <p:sp>
        <p:nvSpPr>
          <p:cNvPr id="4" name="Slide Number Placeholder 3"/>
          <p:cNvSpPr>
            <a:spLocks noGrp="1"/>
          </p:cNvSpPr>
          <p:nvPr>
            <p:ph type="sldNum" sz="quarter" idx="5"/>
          </p:nvPr>
        </p:nvSpPr>
        <p:spPr/>
        <p:txBody>
          <a:bodyPr/>
          <a:lstStyle/>
          <a:p>
            <a:fld id="{4DFA8546-27D1-4FB8-AC29-14A6183D0D78}" type="slidenum">
              <a:t>28</a:t>
            </a:fld>
            <a:endParaRPr lang="en-GB"/>
          </a:p>
        </p:txBody>
      </p:sp>
    </p:spTree>
    <p:extLst>
      <p:ext uri="{BB962C8B-B14F-4D97-AF65-F5344CB8AC3E}">
        <p14:creationId xmlns:p14="http://schemas.microsoft.com/office/powerpoint/2010/main" val="2943696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can see from the similarity in words that research and investigation is very closely linked.</a:t>
            </a:r>
          </a:p>
          <a:p>
            <a:r>
              <a:rPr lang="en-US" dirty="0">
                <a:ea typeface="Calibri"/>
                <a:cs typeface="Calibri"/>
              </a:rPr>
              <a:t>These definitions highlight the importance of systematic processes meaning approaches should be ordered and logical.</a:t>
            </a:r>
          </a:p>
        </p:txBody>
      </p:sp>
      <p:sp>
        <p:nvSpPr>
          <p:cNvPr id="4" name="Slide Number Placeholder 3"/>
          <p:cNvSpPr>
            <a:spLocks noGrp="1"/>
          </p:cNvSpPr>
          <p:nvPr>
            <p:ph type="sldNum" sz="quarter" idx="5"/>
          </p:nvPr>
        </p:nvSpPr>
        <p:spPr/>
        <p:txBody>
          <a:bodyPr/>
          <a:lstStyle/>
          <a:p>
            <a:fld id="{4DFA8546-27D1-4FB8-AC29-14A6183D0D78}" type="slidenum">
              <a:rPr lang="en-GB"/>
              <a:t>30</a:t>
            </a:fld>
            <a:endParaRPr lang="en-GB"/>
          </a:p>
        </p:txBody>
      </p:sp>
    </p:spTree>
    <p:extLst>
      <p:ext uri="{BB962C8B-B14F-4D97-AF65-F5344CB8AC3E}">
        <p14:creationId xmlns:p14="http://schemas.microsoft.com/office/powerpoint/2010/main" val="3304359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One of the key similarities between work- based investigation and evidence based research is the mindset that is needed to be adopted.</a:t>
            </a:r>
          </a:p>
          <a:p>
            <a:r>
              <a:rPr lang="en-US" dirty="0">
                <a:ea typeface="Calibri"/>
                <a:cs typeface="Calibri"/>
              </a:rPr>
              <a:t>It is a critical approach where information is not accepted at face value and a questioning mindset is maintained.</a:t>
            </a:r>
          </a:p>
          <a:p>
            <a:r>
              <a:rPr lang="en-US" dirty="0">
                <a:ea typeface="Calibri"/>
                <a:cs typeface="Calibri"/>
              </a:rPr>
              <a:t>Investigators need to adopt a neutral position and objectively assess the information.</a:t>
            </a:r>
          </a:p>
          <a:p>
            <a:r>
              <a:rPr lang="en-US" dirty="0">
                <a:ea typeface="Calibri"/>
                <a:cs typeface="Calibri"/>
              </a:rPr>
              <a:t>Critical thinking and being critical within the research process </a:t>
            </a:r>
            <a:r>
              <a:rPr lang="en-US" dirty="0" err="1">
                <a:ea typeface="Calibri"/>
                <a:cs typeface="Calibri"/>
              </a:rPr>
              <a:t>isnt</a:t>
            </a:r>
            <a:r>
              <a:rPr lang="en-US" dirty="0">
                <a:ea typeface="Calibri"/>
                <a:cs typeface="Calibri"/>
              </a:rPr>
              <a:t> about </a:t>
            </a:r>
            <a:r>
              <a:rPr lang="en-US" dirty="0" err="1">
                <a:ea typeface="Calibri"/>
                <a:cs typeface="Calibri"/>
              </a:rPr>
              <a:t>criticising</a:t>
            </a:r>
            <a:r>
              <a:rPr lang="en-US" dirty="0">
                <a:ea typeface="Calibri"/>
                <a:cs typeface="Calibri"/>
              </a:rPr>
              <a:t>. It is not looking for fault in what you are reading. Rather its about approaching the literature and the research process with an open and questioning mind.</a:t>
            </a:r>
          </a:p>
        </p:txBody>
      </p:sp>
      <p:sp>
        <p:nvSpPr>
          <p:cNvPr id="4" name="Slide Number Placeholder 3"/>
          <p:cNvSpPr>
            <a:spLocks noGrp="1"/>
          </p:cNvSpPr>
          <p:nvPr>
            <p:ph type="sldNum" sz="quarter" idx="5"/>
          </p:nvPr>
        </p:nvSpPr>
        <p:spPr/>
        <p:txBody>
          <a:bodyPr/>
          <a:lstStyle/>
          <a:p>
            <a:fld id="{4DFA8546-27D1-4FB8-AC29-14A6183D0D78}" type="slidenum">
              <a:rPr lang="en-GB"/>
              <a:t>32</a:t>
            </a:fld>
            <a:endParaRPr lang="en-GB"/>
          </a:p>
        </p:txBody>
      </p:sp>
    </p:spTree>
    <p:extLst>
      <p:ext uri="{BB962C8B-B14F-4D97-AF65-F5344CB8AC3E}">
        <p14:creationId xmlns:p14="http://schemas.microsoft.com/office/powerpoint/2010/main" val="102382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help adopt a critical mindset, it can be useful to use the 5WH rule of questioning. You will often see this throughout your academic journey.</a:t>
            </a:r>
          </a:p>
        </p:txBody>
      </p:sp>
      <p:sp>
        <p:nvSpPr>
          <p:cNvPr id="4" name="Slide Number Placeholder 3"/>
          <p:cNvSpPr>
            <a:spLocks noGrp="1"/>
          </p:cNvSpPr>
          <p:nvPr>
            <p:ph type="sldNum" sz="quarter" idx="5"/>
          </p:nvPr>
        </p:nvSpPr>
        <p:spPr/>
        <p:txBody>
          <a:bodyPr/>
          <a:lstStyle/>
          <a:p>
            <a:fld id="{4DFA8546-27D1-4FB8-AC29-14A6183D0D78}" type="slidenum">
              <a:rPr lang="en-GB"/>
              <a:t>34</a:t>
            </a:fld>
            <a:endParaRPr lang="en-GB"/>
          </a:p>
        </p:txBody>
      </p:sp>
    </p:spTree>
    <p:extLst>
      <p:ext uri="{BB962C8B-B14F-4D97-AF65-F5344CB8AC3E}">
        <p14:creationId xmlns:p14="http://schemas.microsoft.com/office/powerpoint/2010/main" val="794243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a conscious process which is also known as active thinking. This will also come in handy when you are researching for your dissertation</a:t>
            </a:r>
          </a:p>
        </p:txBody>
      </p:sp>
      <p:sp>
        <p:nvSpPr>
          <p:cNvPr id="4" name="Slide Number Placeholder 3"/>
          <p:cNvSpPr>
            <a:spLocks noGrp="1"/>
          </p:cNvSpPr>
          <p:nvPr>
            <p:ph type="sldNum" sz="quarter" idx="5"/>
          </p:nvPr>
        </p:nvSpPr>
        <p:spPr/>
        <p:txBody>
          <a:bodyPr/>
          <a:lstStyle/>
          <a:p>
            <a:fld id="{4DFA8546-27D1-4FB8-AC29-14A6183D0D78}" type="slidenum">
              <a:rPr lang="en-GB"/>
              <a:t>35</a:t>
            </a:fld>
            <a:endParaRPr lang="en-GB"/>
          </a:p>
        </p:txBody>
      </p:sp>
    </p:spTree>
    <p:extLst>
      <p:ext uri="{BB962C8B-B14F-4D97-AF65-F5344CB8AC3E}">
        <p14:creationId xmlns:p14="http://schemas.microsoft.com/office/powerpoint/2010/main" val="3716525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rPr lang="en-GB"/>
              <a:t>42</a:t>
            </a:fld>
            <a:endParaRPr lang="en-GB"/>
          </a:p>
        </p:txBody>
      </p:sp>
    </p:spTree>
    <p:extLst>
      <p:ext uri="{BB962C8B-B14F-4D97-AF65-F5344CB8AC3E}">
        <p14:creationId xmlns:p14="http://schemas.microsoft.com/office/powerpoint/2010/main" val="182094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How can this be done in an investigation? Speaking to victims/ witnesses</a:t>
            </a:r>
          </a:p>
        </p:txBody>
      </p:sp>
      <p:sp>
        <p:nvSpPr>
          <p:cNvPr id="4" name="Slide Number Placeholder 3"/>
          <p:cNvSpPr>
            <a:spLocks noGrp="1"/>
          </p:cNvSpPr>
          <p:nvPr>
            <p:ph type="sldNum" sz="quarter" idx="5"/>
          </p:nvPr>
        </p:nvSpPr>
        <p:spPr/>
        <p:txBody>
          <a:bodyPr/>
          <a:lstStyle/>
          <a:p>
            <a:fld id="{4DFA8546-27D1-4FB8-AC29-14A6183D0D78}" type="slidenum">
              <a:rPr lang="en-GB"/>
              <a:t>45</a:t>
            </a:fld>
            <a:endParaRPr lang="en-GB"/>
          </a:p>
        </p:txBody>
      </p:sp>
    </p:spTree>
    <p:extLst>
      <p:ext uri="{BB962C8B-B14F-4D97-AF65-F5344CB8AC3E}">
        <p14:creationId xmlns:p14="http://schemas.microsoft.com/office/powerpoint/2010/main" val="1443239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Within research it’s a similar concept. You would seek this information from other credible literature which is out there.</a:t>
            </a:r>
          </a:p>
        </p:txBody>
      </p:sp>
      <p:sp>
        <p:nvSpPr>
          <p:cNvPr id="4" name="Slide Number Placeholder 3"/>
          <p:cNvSpPr>
            <a:spLocks noGrp="1"/>
          </p:cNvSpPr>
          <p:nvPr>
            <p:ph type="sldNum" sz="quarter" idx="5"/>
          </p:nvPr>
        </p:nvSpPr>
        <p:spPr/>
        <p:txBody>
          <a:bodyPr/>
          <a:lstStyle/>
          <a:p>
            <a:fld id="{4DFA8546-27D1-4FB8-AC29-14A6183D0D78}" type="slidenum">
              <a:rPr lang="en-GB"/>
              <a:t>50</a:t>
            </a:fld>
            <a:endParaRPr lang="en-GB"/>
          </a:p>
        </p:txBody>
      </p:sp>
    </p:spTree>
    <p:extLst>
      <p:ext uri="{BB962C8B-B14F-4D97-AF65-F5344CB8AC3E}">
        <p14:creationId xmlns:p14="http://schemas.microsoft.com/office/powerpoint/2010/main" val="670401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2/13/2024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2/13/2024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2/13/2024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2/13/2024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2/13/2024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2/13/2024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2/13/2024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2/13/2024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2/13/2024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2/13/2024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2/13/2024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B4D25-F67F-48BE-B3D0-9401D71DB8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B6AF6-A6F5-40F8-BA49-DE9BA0EFDF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925C95-B5FF-49EA-9A00-A19A0D8E8DC3}"/>
              </a:ext>
            </a:extLst>
          </p:cNvPr>
          <p:cNvSpPr>
            <a:spLocks noGrp="1"/>
          </p:cNvSpPr>
          <p:nvPr>
            <p:ph type="dt" sz="half" idx="10"/>
          </p:nvPr>
        </p:nvSpPr>
        <p:spPr/>
        <p:txBody>
          <a:bodyPr/>
          <a:lstStyle/>
          <a:p>
            <a:fld id="{16FC5E71-C7A0-4F62-8DD9-97F3D6CB5E2D}" type="datetimeFigureOut">
              <a:rPr lang="en-GB" smtClean="0"/>
              <a:t>13/02/2024</a:t>
            </a:fld>
            <a:endParaRPr lang="en-GB"/>
          </a:p>
        </p:txBody>
      </p:sp>
      <p:sp>
        <p:nvSpPr>
          <p:cNvPr id="5" name="Footer Placeholder 4">
            <a:extLst>
              <a:ext uri="{FF2B5EF4-FFF2-40B4-BE49-F238E27FC236}">
                <a16:creationId xmlns:a16="http://schemas.microsoft.com/office/drawing/2014/main" id="{584D1807-4614-4BE6-879C-C9D740324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BC276-755E-4F6E-9CB1-DB05FE35837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6322817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0FF4-3A23-46C8-A7EA-153644334A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99BBA8-2A14-4BE3-AD5A-46331F7481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661EC-7F3C-4AAE-8900-C99115F9A7A7}"/>
              </a:ext>
            </a:extLst>
          </p:cNvPr>
          <p:cNvSpPr>
            <a:spLocks noGrp="1"/>
          </p:cNvSpPr>
          <p:nvPr>
            <p:ph type="dt" sz="half" idx="10"/>
          </p:nvPr>
        </p:nvSpPr>
        <p:spPr/>
        <p:txBody>
          <a:bodyPr/>
          <a:lstStyle/>
          <a:p>
            <a:fld id="{16FC5E71-C7A0-4F62-8DD9-97F3D6CB5E2D}" type="datetimeFigureOut">
              <a:rPr lang="en-GB" smtClean="0"/>
              <a:t>13/02/2024</a:t>
            </a:fld>
            <a:endParaRPr lang="en-GB"/>
          </a:p>
        </p:txBody>
      </p:sp>
      <p:sp>
        <p:nvSpPr>
          <p:cNvPr id="5" name="Footer Placeholder 4">
            <a:extLst>
              <a:ext uri="{FF2B5EF4-FFF2-40B4-BE49-F238E27FC236}">
                <a16:creationId xmlns:a16="http://schemas.microsoft.com/office/drawing/2014/main" id="{4420A0A2-4D0F-4536-94D9-603F44414B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FDBA1-8650-4C81-94EB-AC11FFAE793D}"/>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9687660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0087-CEEA-406A-A32A-6C2055CE85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2C34C3-9C7B-437F-9CAB-4D69BDFEED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22A5D6-E761-4C32-A3AF-94C0F152A8D1}"/>
              </a:ext>
            </a:extLst>
          </p:cNvPr>
          <p:cNvSpPr>
            <a:spLocks noGrp="1"/>
          </p:cNvSpPr>
          <p:nvPr>
            <p:ph type="dt" sz="half" idx="10"/>
          </p:nvPr>
        </p:nvSpPr>
        <p:spPr/>
        <p:txBody>
          <a:bodyPr/>
          <a:lstStyle/>
          <a:p>
            <a:fld id="{16FC5E71-C7A0-4F62-8DD9-97F3D6CB5E2D}" type="datetimeFigureOut">
              <a:rPr lang="en-GB" smtClean="0"/>
              <a:t>13/02/2024</a:t>
            </a:fld>
            <a:endParaRPr lang="en-GB"/>
          </a:p>
        </p:txBody>
      </p:sp>
      <p:sp>
        <p:nvSpPr>
          <p:cNvPr id="5" name="Footer Placeholder 4">
            <a:extLst>
              <a:ext uri="{FF2B5EF4-FFF2-40B4-BE49-F238E27FC236}">
                <a16:creationId xmlns:a16="http://schemas.microsoft.com/office/drawing/2014/main" id="{34666E51-7961-4DEF-99F6-547403708B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84B4A-487F-4E78-9BB5-67E41D246F6F}"/>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9604589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BB14C-D7A9-4A8C-A214-35979A4D5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90F2EE-7310-4A55-83BD-F9EF8C934A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999B61-2E7D-4887-B85C-4CA703D972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C1D440-E35E-45FB-B24D-525CC2BF7D05}"/>
              </a:ext>
            </a:extLst>
          </p:cNvPr>
          <p:cNvSpPr>
            <a:spLocks noGrp="1"/>
          </p:cNvSpPr>
          <p:nvPr>
            <p:ph type="dt" sz="half" idx="10"/>
          </p:nvPr>
        </p:nvSpPr>
        <p:spPr/>
        <p:txBody>
          <a:bodyPr/>
          <a:lstStyle/>
          <a:p>
            <a:fld id="{16FC5E71-C7A0-4F62-8DD9-97F3D6CB5E2D}" type="datetimeFigureOut">
              <a:rPr lang="en-GB" smtClean="0"/>
              <a:t>13/02/2024</a:t>
            </a:fld>
            <a:endParaRPr lang="en-GB"/>
          </a:p>
        </p:txBody>
      </p:sp>
      <p:sp>
        <p:nvSpPr>
          <p:cNvPr id="6" name="Footer Placeholder 5">
            <a:extLst>
              <a:ext uri="{FF2B5EF4-FFF2-40B4-BE49-F238E27FC236}">
                <a16:creationId xmlns:a16="http://schemas.microsoft.com/office/drawing/2014/main" id="{90BD7138-E099-49D3-A4ED-AF68C3210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032F5E-C35E-4D02-B230-172568551AD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188304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011AD-B6CD-4AE4-B2BC-A2D31DC1E7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C6A6BA-C70E-4BC3-9C52-2C772BE852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8C9AA-DACB-4A84-82D2-6D0605DCEB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ED6DA7-0C6D-470E-AADA-710D93C7A2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EB2CD0-734F-464A-A328-6E23DCE000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22E651-0C0A-4663-B8A7-723AB400B488}"/>
              </a:ext>
            </a:extLst>
          </p:cNvPr>
          <p:cNvSpPr>
            <a:spLocks noGrp="1"/>
          </p:cNvSpPr>
          <p:nvPr>
            <p:ph type="dt" sz="half" idx="10"/>
          </p:nvPr>
        </p:nvSpPr>
        <p:spPr/>
        <p:txBody>
          <a:bodyPr/>
          <a:lstStyle/>
          <a:p>
            <a:fld id="{16FC5E71-C7A0-4F62-8DD9-97F3D6CB5E2D}" type="datetimeFigureOut">
              <a:rPr lang="en-GB" smtClean="0"/>
              <a:t>13/02/2024</a:t>
            </a:fld>
            <a:endParaRPr lang="en-GB"/>
          </a:p>
        </p:txBody>
      </p:sp>
      <p:sp>
        <p:nvSpPr>
          <p:cNvPr id="8" name="Footer Placeholder 7">
            <a:extLst>
              <a:ext uri="{FF2B5EF4-FFF2-40B4-BE49-F238E27FC236}">
                <a16:creationId xmlns:a16="http://schemas.microsoft.com/office/drawing/2014/main" id="{EC546A49-BE55-4D06-B8EC-3671FD8EF2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5A51FB-914D-4C47-B57E-F8349B10751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18349909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20E1-591E-4CF5-88F9-18F93065D1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017247-F90C-41CC-9B5F-483175CB22EA}"/>
              </a:ext>
            </a:extLst>
          </p:cNvPr>
          <p:cNvSpPr>
            <a:spLocks noGrp="1"/>
          </p:cNvSpPr>
          <p:nvPr>
            <p:ph type="dt" sz="half" idx="10"/>
          </p:nvPr>
        </p:nvSpPr>
        <p:spPr/>
        <p:txBody>
          <a:bodyPr/>
          <a:lstStyle/>
          <a:p>
            <a:fld id="{16FC5E71-C7A0-4F62-8DD9-97F3D6CB5E2D}" type="datetimeFigureOut">
              <a:rPr lang="en-GB" smtClean="0"/>
              <a:t>13/02/2024</a:t>
            </a:fld>
            <a:endParaRPr lang="en-GB"/>
          </a:p>
        </p:txBody>
      </p:sp>
      <p:sp>
        <p:nvSpPr>
          <p:cNvPr id="4" name="Footer Placeholder 3">
            <a:extLst>
              <a:ext uri="{FF2B5EF4-FFF2-40B4-BE49-F238E27FC236}">
                <a16:creationId xmlns:a16="http://schemas.microsoft.com/office/drawing/2014/main" id="{FAE6D261-6F30-4E49-BAFF-45615E5D06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0E00C6-C15A-42E0-85E6-4C20CF83071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5777028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0BB54C-21D2-4827-B4E3-3D7947FCB9D8}"/>
              </a:ext>
            </a:extLst>
          </p:cNvPr>
          <p:cNvSpPr>
            <a:spLocks noGrp="1"/>
          </p:cNvSpPr>
          <p:nvPr>
            <p:ph type="dt" sz="half" idx="10"/>
          </p:nvPr>
        </p:nvSpPr>
        <p:spPr/>
        <p:txBody>
          <a:bodyPr/>
          <a:lstStyle/>
          <a:p>
            <a:fld id="{16FC5E71-C7A0-4F62-8DD9-97F3D6CB5E2D}" type="datetimeFigureOut">
              <a:rPr lang="en-GB" smtClean="0"/>
              <a:t>13/02/2024</a:t>
            </a:fld>
            <a:endParaRPr lang="en-GB"/>
          </a:p>
        </p:txBody>
      </p:sp>
      <p:sp>
        <p:nvSpPr>
          <p:cNvPr id="3" name="Footer Placeholder 2">
            <a:extLst>
              <a:ext uri="{FF2B5EF4-FFF2-40B4-BE49-F238E27FC236}">
                <a16:creationId xmlns:a16="http://schemas.microsoft.com/office/drawing/2014/main" id="{C93BAA5C-2B8A-47F5-8337-BA9D271866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E911F4-5116-4AF0-BC21-EBC78AD026E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2133665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EC1D8-2269-478F-9C84-F7E2F7B770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39ED8D-1EE0-4963-8B36-B27C76CE06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952946-54F9-4702-8A19-AD3FF7561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EBD4FD-A08A-453D-BA62-56BA323D5BDB}"/>
              </a:ext>
            </a:extLst>
          </p:cNvPr>
          <p:cNvSpPr>
            <a:spLocks noGrp="1"/>
          </p:cNvSpPr>
          <p:nvPr>
            <p:ph type="dt" sz="half" idx="10"/>
          </p:nvPr>
        </p:nvSpPr>
        <p:spPr/>
        <p:txBody>
          <a:bodyPr/>
          <a:lstStyle/>
          <a:p>
            <a:fld id="{16FC5E71-C7A0-4F62-8DD9-97F3D6CB5E2D}" type="datetimeFigureOut">
              <a:rPr lang="en-GB" smtClean="0"/>
              <a:t>13/02/2024</a:t>
            </a:fld>
            <a:endParaRPr lang="en-GB"/>
          </a:p>
        </p:txBody>
      </p:sp>
      <p:sp>
        <p:nvSpPr>
          <p:cNvPr id="6" name="Footer Placeholder 5">
            <a:extLst>
              <a:ext uri="{FF2B5EF4-FFF2-40B4-BE49-F238E27FC236}">
                <a16:creationId xmlns:a16="http://schemas.microsoft.com/office/drawing/2014/main" id="{13C96CFD-89AE-4A56-93D4-E9637FD403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C30CF-60E1-4B8E-9EF8-B67F474A3CB5}"/>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34498795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69C29-2806-4DB2-902A-803F9A269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66A04C-5C7E-42A1-9E54-2483A780C3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00295A-15DA-4D30-A92B-E66D713F36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89F963-4E31-4D39-9DE5-6374329956A1}"/>
              </a:ext>
            </a:extLst>
          </p:cNvPr>
          <p:cNvSpPr>
            <a:spLocks noGrp="1"/>
          </p:cNvSpPr>
          <p:nvPr>
            <p:ph type="dt" sz="half" idx="10"/>
          </p:nvPr>
        </p:nvSpPr>
        <p:spPr/>
        <p:txBody>
          <a:bodyPr/>
          <a:lstStyle/>
          <a:p>
            <a:fld id="{16FC5E71-C7A0-4F62-8DD9-97F3D6CB5E2D}" type="datetimeFigureOut">
              <a:rPr lang="en-GB" smtClean="0"/>
              <a:t>13/02/2024</a:t>
            </a:fld>
            <a:endParaRPr lang="en-GB"/>
          </a:p>
        </p:txBody>
      </p:sp>
      <p:sp>
        <p:nvSpPr>
          <p:cNvPr id="6" name="Footer Placeholder 5">
            <a:extLst>
              <a:ext uri="{FF2B5EF4-FFF2-40B4-BE49-F238E27FC236}">
                <a16:creationId xmlns:a16="http://schemas.microsoft.com/office/drawing/2014/main" id="{C54AC04D-17BE-40FC-8019-A94E1BE89F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B7132-7CB0-4423-BFA1-F0D061B06D3A}"/>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5786285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D901-F7CA-4F70-B7D3-0495BB68B5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A819EA-A606-41EC-9716-89A4A588E6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FF213-790D-461B-8393-E30773061528}"/>
              </a:ext>
            </a:extLst>
          </p:cNvPr>
          <p:cNvSpPr>
            <a:spLocks noGrp="1"/>
          </p:cNvSpPr>
          <p:nvPr>
            <p:ph type="dt" sz="half" idx="10"/>
          </p:nvPr>
        </p:nvSpPr>
        <p:spPr/>
        <p:txBody>
          <a:bodyPr/>
          <a:lstStyle/>
          <a:p>
            <a:fld id="{16FC5E71-C7A0-4F62-8DD9-97F3D6CB5E2D}" type="datetimeFigureOut">
              <a:rPr lang="en-GB" smtClean="0"/>
              <a:t>13/02/2024</a:t>
            </a:fld>
            <a:endParaRPr lang="en-GB"/>
          </a:p>
        </p:txBody>
      </p:sp>
      <p:sp>
        <p:nvSpPr>
          <p:cNvPr id="5" name="Footer Placeholder 4">
            <a:extLst>
              <a:ext uri="{FF2B5EF4-FFF2-40B4-BE49-F238E27FC236}">
                <a16:creationId xmlns:a16="http://schemas.microsoft.com/office/drawing/2014/main" id="{454BF513-D3A8-4FE7-818F-14D70F585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5A69F-EA47-4CD8-AB10-4C7D6483AFE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3073747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5EB6B0-F10C-4524-9496-C917D09B13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8016BD-6295-47F1-BA1F-C9ABABF703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08D1DD-C93A-4227-A5D0-044B5EEE9F12}"/>
              </a:ext>
            </a:extLst>
          </p:cNvPr>
          <p:cNvSpPr>
            <a:spLocks noGrp="1"/>
          </p:cNvSpPr>
          <p:nvPr>
            <p:ph type="dt" sz="half" idx="10"/>
          </p:nvPr>
        </p:nvSpPr>
        <p:spPr/>
        <p:txBody>
          <a:bodyPr/>
          <a:lstStyle/>
          <a:p>
            <a:fld id="{16FC5E71-C7A0-4F62-8DD9-97F3D6CB5E2D}" type="datetimeFigureOut">
              <a:rPr lang="en-GB" smtClean="0"/>
              <a:t>13/02/2024</a:t>
            </a:fld>
            <a:endParaRPr lang="en-GB"/>
          </a:p>
        </p:txBody>
      </p:sp>
      <p:sp>
        <p:nvSpPr>
          <p:cNvPr id="5" name="Footer Placeholder 4">
            <a:extLst>
              <a:ext uri="{FF2B5EF4-FFF2-40B4-BE49-F238E27FC236}">
                <a16:creationId xmlns:a16="http://schemas.microsoft.com/office/drawing/2014/main" id="{7A6DB79D-4FFF-4133-B117-28E968F30B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F1F18-6A4E-4C6D-83E5-6E532484A2DB}"/>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481630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2/13/2024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0FDF1A-47E0-4537-ADD8-5BD6DF3702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B2C585-49D9-42AF-9FC2-22D623D941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93959-6F9B-41AD-A983-E2A25B1DA1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FC5E71-C7A0-4F62-8DD9-97F3D6CB5E2D}" type="datetimeFigureOut">
              <a:rPr lang="en-GB" smtClean="0"/>
              <a:t>13/02/2024</a:t>
            </a:fld>
            <a:endParaRPr lang="en-GB"/>
          </a:p>
        </p:txBody>
      </p:sp>
      <p:sp>
        <p:nvSpPr>
          <p:cNvPr id="5" name="Footer Placeholder 4">
            <a:extLst>
              <a:ext uri="{FF2B5EF4-FFF2-40B4-BE49-F238E27FC236}">
                <a16:creationId xmlns:a16="http://schemas.microsoft.com/office/drawing/2014/main" id="{105E8D2D-D32B-44F0-81F9-8811954F5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361768-8E4E-4992-BE03-14E2DEFF75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DD37BB-C4BF-4445-BC80-1CA798EC54C7}" type="slidenum">
              <a:rPr lang="en-GB" smtClean="0"/>
              <a:t>‹#›</a:t>
            </a:fld>
            <a:endParaRPr lang="en-GB"/>
          </a:p>
        </p:txBody>
      </p:sp>
    </p:spTree>
    <p:extLst>
      <p:ext uri="{BB962C8B-B14F-4D97-AF65-F5344CB8AC3E}">
        <p14:creationId xmlns:p14="http://schemas.microsoft.com/office/powerpoint/2010/main" val="2194365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hyperlink" Target="https://www.collinsdictionary.com/dictionary/english/favour" TargetMode="External"/><Relationship Id="rId2" Type="http://schemas.openxmlformats.org/officeDocument/2006/relationships/hyperlink" Target="https://www.collinsdictionary.com/dictionary/english/prefer" TargetMode="External"/><Relationship Id="rId1" Type="http://schemas.openxmlformats.org/officeDocument/2006/relationships/slideLayout" Target="../slideLayouts/slideLayout13.xml"/><Relationship Id="rId4" Type="http://schemas.openxmlformats.org/officeDocument/2006/relationships/hyperlink" Target="https://www.collinsdictionary.com/dictionary/english/choice"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GB" sz="5000" dirty="0">
                <a:ea typeface="Calibri Light"/>
                <a:cs typeface="Calibri Light"/>
              </a:rPr>
              <a:t>Week 3</a:t>
            </a:r>
            <a:br>
              <a:rPr lang="en-GB" sz="5000" dirty="0">
                <a:ea typeface="Calibri Light"/>
                <a:cs typeface="Calibri Light"/>
              </a:rPr>
            </a:br>
            <a:r>
              <a:rPr lang="en-GB" sz="5000" dirty="0">
                <a:ea typeface="Calibri Light"/>
                <a:cs typeface="Calibri Light"/>
              </a:rPr>
              <a:t>Evidenced based policing</a:t>
            </a:r>
            <a:br>
              <a:rPr lang="en-GB" sz="5000" dirty="0">
                <a:ea typeface="Calibri Light"/>
                <a:cs typeface="Calibri Light"/>
              </a:rPr>
            </a:br>
            <a:r>
              <a:rPr lang="en-GB" sz="5000" dirty="0">
                <a:ea typeface="Calibri Light"/>
                <a:cs typeface="Calibri Light"/>
              </a:rPr>
              <a:t>BMCP4000</a:t>
            </a:r>
            <a:endParaRPr lang="en-GB" sz="5000" dirty="0"/>
          </a:p>
        </p:txBody>
      </p:sp>
      <p:sp>
        <p:nvSpPr>
          <p:cNvPr id="3" name="Subtitle 2"/>
          <p:cNvSpPr>
            <a:spLocks noGrp="1"/>
          </p:cNvSpPr>
          <p:nvPr>
            <p:ph type="subTitle" idx="1"/>
          </p:nvPr>
        </p:nvSpPr>
        <p:spPr>
          <a:xfrm>
            <a:off x="890339" y="4636008"/>
            <a:ext cx="4419838" cy="1572768"/>
          </a:xfrm>
        </p:spPr>
        <p:txBody>
          <a:bodyPr vert="horz" lIns="91440" tIns="45720" rIns="91440" bIns="45720" rtlCol="0">
            <a:normAutofit/>
          </a:bodyPr>
          <a:lstStyle/>
          <a:p>
            <a:pPr algn="l"/>
            <a:r>
              <a:rPr lang="en-GB" dirty="0">
                <a:ea typeface="Calibri"/>
                <a:cs typeface="Calibri"/>
              </a:rPr>
              <a:t>Sadie France</a:t>
            </a:r>
          </a:p>
          <a:p>
            <a:pPr algn="l"/>
            <a:r>
              <a:rPr lang="en-GB" dirty="0">
                <a:ea typeface="Calibri"/>
                <a:cs typeface="Calibri"/>
              </a:rPr>
              <a:t>Bluelightacademy@uwtsd.ac.uk</a:t>
            </a:r>
          </a:p>
          <a:p>
            <a:pPr algn="l"/>
            <a:endParaRPr lang="en-GB" dirty="0">
              <a:ea typeface="Calibri"/>
              <a:cs typeface="Calibri"/>
            </a:endParaRPr>
          </a:p>
        </p:txBody>
      </p:sp>
      <p:sp>
        <p:nvSpPr>
          <p:cNvPr id="1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78FE3C1-FA6F-7EAD-FE65-A4A0786AE3B0}"/>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BE9C82-8889-25C5-5C61-3D6E3C35961F}"/>
              </a:ext>
            </a:extLst>
          </p:cNvPr>
          <p:cNvSpPr>
            <a:spLocks noGrp="1"/>
          </p:cNvSpPr>
          <p:nvPr>
            <p:ph type="title"/>
          </p:nvPr>
        </p:nvSpPr>
        <p:spPr>
          <a:xfrm>
            <a:off x="6513788" y="365125"/>
            <a:ext cx="4840010" cy="1807305"/>
          </a:xfrm>
        </p:spPr>
        <p:txBody>
          <a:bodyPr>
            <a:normAutofit/>
          </a:bodyPr>
          <a:lstStyle/>
          <a:p>
            <a:r>
              <a:rPr lang="en-GB">
                <a:ln w="22225">
                  <a:solidFill>
                    <a:srgbClr val="FFFFFF"/>
                  </a:solidFill>
                </a:ln>
                <a:ea typeface="Calibri Light"/>
                <a:cs typeface="Calibri Light"/>
              </a:rPr>
              <a:t>RECAP</a:t>
            </a:r>
            <a:endParaRPr lang="en-GB">
              <a:ln w="22225">
                <a:solidFill>
                  <a:srgbClr val="FFFFFF"/>
                </a:solidFill>
              </a:ln>
            </a:endParaRPr>
          </a:p>
        </p:txBody>
      </p:sp>
      <p:pic>
        <p:nvPicPr>
          <p:cNvPr id="5" name="Picture 4" descr="Writing an appointment on a paper agenda">
            <a:extLst>
              <a:ext uri="{FF2B5EF4-FFF2-40B4-BE49-F238E27FC236}">
                <a16:creationId xmlns:a16="http://schemas.microsoft.com/office/drawing/2014/main" id="{1E6F23EC-6F61-30B0-BA32-F198A2BFAA64}"/>
              </a:ext>
            </a:extLst>
          </p:cNvPr>
          <p:cNvPicPr>
            <a:picLocks noChangeAspect="1"/>
          </p:cNvPicPr>
          <p:nvPr/>
        </p:nvPicPr>
        <p:blipFill rotWithShape="1">
          <a:blip r:embed="rId2"/>
          <a:srcRect r="404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FC5F075-6EDD-774A-8F84-ED8C2C360A88}"/>
              </a:ext>
            </a:extLst>
          </p:cNvPr>
          <p:cNvSpPr>
            <a:spLocks noGrp="1"/>
          </p:cNvSpPr>
          <p:nvPr>
            <p:ph idx="1"/>
          </p:nvPr>
        </p:nvSpPr>
        <p:spPr>
          <a:xfrm>
            <a:off x="6513788" y="2333297"/>
            <a:ext cx="4840010" cy="3843666"/>
          </a:xfrm>
        </p:spPr>
        <p:txBody>
          <a:bodyPr vert="horz" lIns="91440" tIns="45720" rIns="91440" bIns="45720" rtlCol="0" anchor="t">
            <a:normAutofit/>
          </a:bodyPr>
          <a:lstStyle/>
          <a:p>
            <a:r>
              <a:rPr lang="en-GB" sz="2000" dirty="0">
                <a:ea typeface="Calibri"/>
                <a:cs typeface="Calibri"/>
              </a:rPr>
              <a:t>What we have covered so far:-</a:t>
            </a:r>
          </a:p>
          <a:p>
            <a:r>
              <a:rPr lang="en-GB" sz="2000" dirty="0">
                <a:ea typeface="Calibri"/>
                <a:cs typeface="Calibri"/>
              </a:rPr>
              <a:t>Introduction to the module</a:t>
            </a:r>
          </a:p>
          <a:p>
            <a:r>
              <a:rPr lang="en-GB" sz="2000" dirty="0">
                <a:ea typeface="Calibri"/>
                <a:cs typeface="Calibri"/>
              </a:rPr>
              <a:t>Assignment</a:t>
            </a:r>
          </a:p>
          <a:p>
            <a:r>
              <a:rPr lang="en-GB" sz="2000" dirty="0">
                <a:ea typeface="Calibri"/>
                <a:cs typeface="Calibri"/>
              </a:rPr>
              <a:t>NDM- Guest speaker Paul Jackson</a:t>
            </a:r>
          </a:p>
          <a:p>
            <a:r>
              <a:rPr lang="en-GB" sz="2000" dirty="0">
                <a:ea typeface="Calibri"/>
                <a:cs typeface="Calibri"/>
              </a:rPr>
              <a:t>ATLAS</a:t>
            </a:r>
          </a:p>
          <a:p>
            <a:r>
              <a:rPr lang="en-GB" sz="2000" dirty="0">
                <a:ea typeface="Calibri"/>
                <a:cs typeface="Calibri"/>
              </a:rPr>
              <a:t>OSARA</a:t>
            </a:r>
          </a:p>
          <a:p>
            <a:r>
              <a:rPr lang="en-GB" sz="2000" dirty="0">
                <a:ea typeface="Calibri"/>
                <a:cs typeface="Calibri"/>
              </a:rPr>
              <a:t>Critical thinking</a:t>
            </a:r>
          </a:p>
        </p:txBody>
      </p:sp>
    </p:spTree>
    <p:extLst>
      <p:ext uri="{BB962C8B-B14F-4D97-AF65-F5344CB8AC3E}">
        <p14:creationId xmlns:p14="http://schemas.microsoft.com/office/powerpoint/2010/main" val="216160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CCA83-080D-14FF-7F02-CF69D7DCE827}"/>
              </a:ext>
            </a:extLst>
          </p:cNvPr>
          <p:cNvSpPr>
            <a:spLocks noGrp="1"/>
          </p:cNvSpPr>
          <p:nvPr>
            <p:ph type="title"/>
          </p:nvPr>
        </p:nvSpPr>
        <p:spPr>
          <a:xfrm>
            <a:off x="838201" y="365125"/>
            <a:ext cx="5251316" cy="1807305"/>
          </a:xfrm>
        </p:spPr>
        <p:txBody>
          <a:bodyPr>
            <a:normAutofit/>
          </a:bodyPr>
          <a:lstStyle/>
          <a:p>
            <a:r>
              <a:rPr lang="en-GB" dirty="0">
                <a:ea typeface="Calibri Light"/>
                <a:cs typeface="Calibri Light"/>
              </a:rPr>
              <a:t>Aims for todays session....</a:t>
            </a:r>
          </a:p>
        </p:txBody>
      </p:sp>
      <p:sp>
        <p:nvSpPr>
          <p:cNvPr id="3" name="Content Placeholder 2">
            <a:extLst>
              <a:ext uri="{FF2B5EF4-FFF2-40B4-BE49-F238E27FC236}">
                <a16:creationId xmlns:a16="http://schemas.microsoft.com/office/drawing/2014/main" id="{6D566524-1FA0-28E4-AD4E-9A06B35B3201}"/>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2000" dirty="0">
                <a:ea typeface="Calibri"/>
                <a:cs typeface="Calibri"/>
              </a:rPr>
              <a:t>Recap the assignment </a:t>
            </a:r>
          </a:p>
          <a:p>
            <a:r>
              <a:rPr lang="en-GB" sz="2000" dirty="0">
                <a:ea typeface="Calibri"/>
                <a:cs typeface="Calibri"/>
              </a:rPr>
              <a:t>What is the difference between traditional policing and EBP?</a:t>
            </a:r>
            <a:endParaRPr lang="en-GB"/>
          </a:p>
          <a:p>
            <a:r>
              <a:rPr lang="en-GB" sz="2000" dirty="0">
                <a:ea typeface="Calibri"/>
                <a:cs typeface="Calibri"/>
              </a:rPr>
              <a:t>ATLAS</a:t>
            </a:r>
          </a:p>
          <a:p>
            <a:r>
              <a:rPr lang="en-GB" sz="2000" dirty="0">
                <a:ea typeface="Calibri"/>
                <a:cs typeface="Calibri"/>
              </a:rPr>
              <a:t>OSARA</a:t>
            </a:r>
            <a:endParaRPr lang="en-GB" dirty="0"/>
          </a:p>
          <a:p>
            <a:r>
              <a:rPr lang="en-GB" sz="2000" dirty="0">
                <a:ea typeface="Calibri"/>
                <a:cs typeface="Calibri"/>
              </a:rPr>
              <a:t>Research as an investigation</a:t>
            </a:r>
          </a:p>
          <a:p>
            <a:r>
              <a:rPr lang="en-GB" sz="2000" dirty="0">
                <a:ea typeface="Calibri"/>
                <a:cs typeface="Calibri"/>
              </a:rPr>
              <a:t>Critical thinking/ investigative mindset</a:t>
            </a:r>
          </a:p>
          <a:p>
            <a:r>
              <a:rPr lang="en-GB" sz="2000" dirty="0">
                <a:ea typeface="Calibri"/>
                <a:cs typeface="Calibri"/>
              </a:rPr>
              <a:t>Scenario's to test our knowledge</a:t>
            </a:r>
          </a:p>
          <a:p>
            <a:endParaRPr lang="en-GB" sz="2000">
              <a:ea typeface="Calibri"/>
              <a:cs typeface="Calibri"/>
            </a:endParaRPr>
          </a:p>
        </p:txBody>
      </p:sp>
      <p:pic>
        <p:nvPicPr>
          <p:cNvPr id="5" name="Picture 4" descr="White bulbs with a yellow one standing out">
            <a:extLst>
              <a:ext uri="{FF2B5EF4-FFF2-40B4-BE49-F238E27FC236}">
                <a16:creationId xmlns:a16="http://schemas.microsoft.com/office/drawing/2014/main" id="{D5B27107-F33A-2829-9A12-B7C6E478066B}"/>
              </a:ext>
            </a:extLst>
          </p:cNvPr>
          <p:cNvPicPr>
            <a:picLocks noChangeAspect="1"/>
          </p:cNvPicPr>
          <p:nvPr/>
        </p:nvPicPr>
        <p:blipFill rotWithShape="1">
          <a:blip r:embed="rId2"/>
          <a:srcRect l="30979" r="11068"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04287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Teacher helping student with assignment">
            <a:extLst>
              <a:ext uri="{FF2B5EF4-FFF2-40B4-BE49-F238E27FC236}">
                <a16:creationId xmlns:a16="http://schemas.microsoft.com/office/drawing/2014/main" id="{56E0E531-6B07-D6B8-10CF-DBE79F16981E}"/>
              </a:ext>
            </a:extLst>
          </p:cNvPr>
          <p:cNvPicPr>
            <a:picLocks noGrp="1" noChangeAspect="1"/>
          </p:cNvPicPr>
          <p:nvPr>
            <p:ph idx="1"/>
          </p:nvPr>
        </p:nvPicPr>
        <p:blipFill rotWithShape="1">
          <a:blip r:embed="rId2"/>
          <a:srcRect t="3466" b="12265"/>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32C77-BE01-2A1F-A83B-420BC7A323B2}"/>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Now let's look over the assignment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0703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A5558-D74C-1F90-F33F-8C1E54430E40}"/>
              </a:ext>
            </a:extLst>
          </p:cNvPr>
          <p:cNvSpPr>
            <a:spLocks noGrp="1"/>
          </p:cNvSpPr>
          <p:nvPr>
            <p:ph type="title"/>
          </p:nvPr>
        </p:nvSpPr>
        <p:spPr>
          <a:xfrm>
            <a:off x="640080" y="325369"/>
            <a:ext cx="4368602" cy="1956841"/>
          </a:xfrm>
        </p:spPr>
        <p:txBody>
          <a:bodyPr anchor="b">
            <a:normAutofit/>
          </a:bodyPr>
          <a:lstStyle/>
          <a:p>
            <a:r>
              <a:rPr lang="en-GB" sz="5400">
                <a:cs typeface="Calibri Light"/>
              </a:rPr>
              <a:t>Traditional policing V EBP</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39483C-3B4B-DBC0-F5DE-8899F6DCE460}"/>
              </a:ext>
            </a:extLst>
          </p:cNvPr>
          <p:cNvSpPr>
            <a:spLocks noGrp="1"/>
          </p:cNvSpPr>
          <p:nvPr>
            <p:ph idx="1"/>
          </p:nvPr>
        </p:nvSpPr>
        <p:spPr>
          <a:xfrm>
            <a:off x="640080" y="2872899"/>
            <a:ext cx="4243589" cy="3320668"/>
          </a:xfrm>
        </p:spPr>
        <p:txBody>
          <a:bodyPr vert="horz" lIns="91440" tIns="45720" rIns="91440" bIns="45720" rtlCol="0" anchor="t">
            <a:normAutofit fontScale="85000" lnSpcReduction="10000"/>
          </a:bodyPr>
          <a:lstStyle/>
          <a:p>
            <a:r>
              <a:rPr lang="en-GB" sz="2400" b="1" u="sng" dirty="0">
                <a:ea typeface="+mn-lt"/>
                <a:cs typeface="+mn-lt"/>
              </a:rPr>
              <a:t>Approach and Decision-Making:</a:t>
            </a:r>
            <a:endParaRPr lang="en-GB" sz="2400" dirty="0">
              <a:cs typeface="Calibri" panose="020F0502020204030204"/>
            </a:endParaRPr>
          </a:p>
          <a:p>
            <a:r>
              <a:rPr lang="en-GB" sz="2000" b="1" dirty="0">
                <a:ea typeface="+mn-lt"/>
                <a:cs typeface="+mn-lt"/>
              </a:rPr>
              <a:t>Traditional Policing:</a:t>
            </a:r>
            <a:r>
              <a:rPr lang="en-GB" sz="2000" dirty="0">
                <a:ea typeface="+mn-lt"/>
                <a:cs typeface="+mn-lt"/>
              </a:rPr>
              <a:t> Traditional policing often relies on established practices, personal experience, and intuition when making decisions. Police officers may use their judgment and past experiences to guide their actions.</a:t>
            </a:r>
            <a:endParaRPr lang="en-GB" sz="2000">
              <a:cs typeface="Calibri"/>
            </a:endParaRPr>
          </a:p>
          <a:p>
            <a:r>
              <a:rPr lang="en-GB" sz="2000" b="1" dirty="0">
                <a:ea typeface="+mn-lt"/>
                <a:cs typeface="+mn-lt"/>
              </a:rPr>
              <a:t>Evidence-Based Policing:</a:t>
            </a:r>
            <a:r>
              <a:rPr lang="en-GB" sz="2000" dirty="0">
                <a:ea typeface="+mn-lt"/>
                <a:cs typeface="+mn-lt"/>
              </a:rPr>
              <a:t> EBP emphasises the use of scientific research and empirical evidence to inform decision-making. Police agencies and officers are encouraged to base their strategies and practices on data and research findings.</a:t>
            </a:r>
            <a:endParaRPr lang="en-GB" sz="2000" dirty="0"/>
          </a:p>
          <a:p>
            <a:endParaRPr lang="en-GB" sz="1500">
              <a:cs typeface="Calibri"/>
            </a:endParaRPr>
          </a:p>
        </p:txBody>
      </p:sp>
      <p:pic>
        <p:nvPicPr>
          <p:cNvPr id="5" name="Picture 4" descr="Magnifying glass showing decling performance">
            <a:extLst>
              <a:ext uri="{FF2B5EF4-FFF2-40B4-BE49-F238E27FC236}">
                <a16:creationId xmlns:a16="http://schemas.microsoft.com/office/drawing/2014/main" id="{8E716C57-3177-923B-CB20-8CF80C543279}"/>
              </a:ext>
            </a:extLst>
          </p:cNvPr>
          <p:cNvPicPr>
            <a:picLocks noChangeAspect="1"/>
          </p:cNvPicPr>
          <p:nvPr/>
        </p:nvPicPr>
        <p:blipFill rotWithShape="1">
          <a:blip r:embed="rId2"/>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2998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7516B-3865-052E-607D-9ACFECBEF62D}"/>
              </a:ext>
            </a:extLst>
          </p:cNvPr>
          <p:cNvSpPr>
            <a:spLocks noGrp="1"/>
          </p:cNvSpPr>
          <p:nvPr>
            <p:ph type="title"/>
          </p:nvPr>
        </p:nvSpPr>
        <p:spPr>
          <a:xfrm>
            <a:off x="761803" y="350196"/>
            <a:ext cx="4646904" cy="1624520"/>
          </a:xfrm>
        </p:spPr>
        <p:txBody>
          <a:bodyPr anchor="ctr">
            <a:normAutofit/>
          </a:bodyPr>
          <a:lstStyle/>
          <a:p>
            <a:r>
              <a:rPr lang="en-GB" sz="4000">
                <a:cs typeface="Calibri Light"/>
              </a:rPr>
              <a:t>Traditional policing V EBP</a:t>
            </a:r>
            <a:endParaRPr lang="en-US" sz="4000"/>
          </a:p>
        </p:txBody>
      </p:sp>
      <p:sp>
        <p:nvSpPr>
          <p:cNvPr id="3" name="Content Placeholder 2">
            <a:extLst>
              <a:ext uri="{FF2B5EF4-FFF2-40B4-BE49-F238E27FC236}">
                <a16:creationId xmlns:a16="http://schemas.microsoft.com/office/drawing/2014/main" id="{3C8BD2BA-A16C-6635-0F15-06437F5B54B4}"/>
              </a:ext>
            </a:extLst>
          </p:cNvPr>
          <p:cNvSpPr>
            <a:spLocks noGrp="1"/>
          </p:cNvSpPr>
          <p:nvPr>
            <p:ph idx="1"/>
          </p:nvPr>
        </p:nvSpPr>
        <p:spPr>
          <a:xfrm>
            <a:off x="761802" y="2743200"/>
            <a:ext cx="4646905" cy="3613149"/>
          </a:xfrm>
        </p:spPr>
        <p:txBody>
          <a:bodyPr vert="horz" lIns="91440" tIns="45720" rIns="91440" bIns="45720" rtlCol="0" anchor="ctr">
            <a:noAutofit/>
          </a:bodyPr>
          <a:lstStyle/>
          <a:p>
            <a:pPr marL="0" indent="0">
              <a:buNone/>
            </a:pPr>
            <a:r>
              <a:rPr lang="en-GB" sz="2400" b="1" u="sng" dirty="0">
                <a:ea typeface="+mn-lt"/>
                <a:cs typeface="+mn-lt"/>
              </a:rPr>
              <a:t>Data and Research:</a:t>
            </a:r>
            <a:endParaRPr lang="en-GB" sz="2400" b="1" u="sng" dirty="0">
              <a:cs typeface="Calibri" panose="020F0502020204030204"/>
            </a:endParaRPr>
          </a:p>
          <a:p>
            <a:r>
              <a:rPr lang="en-GB" sz="2400" b="1" dirty="0">
                <a:ea typeface="+mn-lt"/>
                <a:cs typeface="+mn-lt"/>
              </a:rPr>
              <a:t>Traditional Policing:</a:t>
            </a:r>
            <a:r>
              <a:rPr lang="en-GB" sz="2400" dirty="0">
                <a:ea typeface="+mn-lt"/>
                <a:cs typeface="+mn-lt"/>
              </a:rPr>
              <a:t> In traditional policing, data analysis and research are not always central to decision-making. Practices may be based on tradition, custom, or what has worked in the past.</a:t>
            </a:r>
            <a:endParaRPr lang="en-GB" sz="2400" dirty="0">
              <a:cs typeface="Calibri"/>
            </a:endParaRPr>
          </a:p>
          <a:p>
            <a:r>
              <a:rPr lang="en-GB" sz="2400" b="1" dirty="0">
                <a:ea typeface="+mn-lt"/>
                <a:cs typeface="+mn-lt"/>
              </a:rPr>
              <a:t>Evidence-Based Policing: </a:t>
            </a:r>
            <a:r>
              <a:rPr lang="en-GB" sz="2400" dirty="0">
                <a:ea typeface="+mn-lt"/>
                <a:cs typeface="+mn-lt"/>
              </a:rPr>
              <a:t>EBP places a strong emphasis on collecting and analysing data related to crime, public safety, and police operations. Research findings and data-driven insights are used to guide policy and practice.</a:t>
            </a:r>
            <a:endParaRPr lang="en-GB" sz="2400" dirty="0"/>
          </a:p>
          <a:p>
            <a:endParaRPr lang="en-GB" sz="1900" dirty="0">
              <a:cs typeface="Calibri"/>
            </a:endParaRPr>
          </a:p>
        </p:txBody>
      </p:sp>
      <p:pic>
        <p:nvPicPr>
          <p:cNvPr id="5" name="Picture 4">
            <a:extLst>
              <a:ext uri="{FF2B5EF4-FFF2-40B4-BE49-F238E27FC236}">
                <a16:creationId xmlns:a16="http://schemas.microsoft.com/office/drawing/2014/main" id="{8C3E757A-6ED4-051F-B8B3-27AC30CA0BC0}"/>
              </a:ext>
            </a:extLst>
          </p:cNvPr>
          <p:cNvPicPr>
            <a:picLocks noChangeAspect="1"/>
          </p:cNvPicPr>
          <p:nvPr/>
        </p:nvPicPr>
        <p:blipFill rotWithShape="1">
          <a:blip r:embed="rId2"/>
          <a:srcRect l="13640" r="39433" b="6250"/>
          <a:stretch/>
        </p:blipFill>
        <p:spPr>
          <a:xfrm>
            <a:off x="6096000" y="1"/>
            <a:ext cx="6102825" cy="6858000"/>
          </a:xfrm>
          <a:prstGeom prst="rect">
            <a:avLst/>
          </a:prstGeom>
        </p:spPr>
      </p:pic>
    </p:spTree>
    <p:extLst>
      <p:ext uri="{BB962C8B-B14F-4D97-AF65-F5344CB8AC3E}">
        <p14:creationId xmlns:p14="http://schemas.microsoft.com/office/powerpoint/2010/main" val="964130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23742-D10E-8223-3A06-2AF02DE4D147}"/>
              </a:ext>
            </a:extLst>
          </p:cNvPr>
          <p:cNvSpPr>
            <a:spLocks noGrp="1"/>
          </p:cNvSpPr>
          <p:nvPr>
            <p:ph type="title"/>
          </p:nvPr>
        </p:nvSpPr>
        <p:spPr>
          <a:xfrm>
            <a:off x="640080" y="325369"/>
            <a:ext cx="4368602" cy="1956841"/>
          </a:xfrm>
        </p:spPr>
        <p:txBody>
          <a:bodyPr anchor="b">
            <a:normAutofit/>
          </a:bodyPr>
          <a:lstStyle/>
          <a:p>
            <a:r>
              <a:rPr lang="en-GB" sz="4200">
                <a:cs typeface="Calibri Light"/>
              </a:rPr>
              <a:t>Traditional policing V EBP</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6E98D0-9975-8CCB-73DB-FA72D8AAFE7F}"/>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700" b="1" u="sng" dirty="0">
                <a:ea typeface="+mn-lt"/>
                <a:cs typeface="+mn-lt"/>
              </a:rPr>
              <a:t>Transparency and Accountability:</a:t>
            </a:r>
            <a:endParaRPr lang="en-GB" sz="1700" b="1" u="sng" dirty="0">
              <a:cs typeface="Calibri" panose="020F0502020204030204"/>
            </a:endParaRPr>
          </a:p>
          <a:p>
            <a:r>
              <a:rPr lang="en-GB" sz="1700" b="1" dirty="0">
                <a:ea typeface="+mn-lt"/>
                <a:cs typeface="+mn-lt"/>
              </a:rPr>
              <a:t>Traditional Policing:</a:t>
            </a:r>
            <a:r>
              <a:rPr lang="en-GB" sz="1700" dirty="0">
                <a:ea typeface="+mn-lt"/>
                <a:cs typeface="+mn-lt"/>
              </a:rPr>
              <a:t> Traditional policing practices may lack transparency, making it challenging for the public to understand the rationale behind decisions or assess their effectiveness.</a:t>
            </a:r>
            <a:endParaRPr lang="en-GB" sz="1700" dirty="0"/>
          </a:p>
          <a:p>
            <a:r>
              <a:rPr lang="en-GB" sz="1700" b="1" dirty="0">
                <a:ea typeface="+mn-lt"/>
                <a:cs typeface="+mn-lt"/>
              </a:rPr>
              <a:t>Evidence-Based Policing:</a:t>
            </a:r>
            <a:r>
              <a:rPr lang="en-GB" sz="1700" dirty="0">
                <a:ea typeface="+mn-lt"/>
                <a:cs typeface="+mn-lt"/>
              </a:rPr>
              <a:t> EBP promotes transparency and accountability by requiring agencies to justify their actions based on available evidence. This approach helps build public trust and confidence.</a:t>
            </a:r>
            <a:endParaRPr lang="en-GB" sz="1700" dirty="0"/>
          </a:p>
          <a:p>
            <a:endParaRPr lang="en-GB" sz="1700" dirty="0">
              <a:cs typeface="Calibri"/>
            </a:endParaRPr>
          </a:p>
        </p:txBody>
      </p:sp>
      <p:pic>
        <p:nvPicPr>
          <p:cNvPr id="5" name="Picture 4" descr="Magnifying glass showing decling performance">
            <a:extLst>
              <a:ext uri="{FF2B5EF4-FFF2-40B4-BE49-F238E27FC236}">
                <a16:creationId xmlns:a16="http://schemas.microsoft.com/office/drawing/2014/main" id="{B32478EC-0317-10DF-9961-CCC2B7EBE702}"/>
              </a:ext>
            </a:extLst>
          </p:cNvPr>
          <p:cNvPicPr>
            <a:picLocks noChangeAspect="1"/>
          </p:cNvPicPr>
          <p:nvPr/>
        </p:nvPicPr>
        <p:blipFill rotWithShape="1">
          <a:blip r:embed="rId2"/>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60026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B14014-97F0-BA01-87B5-E207DDBEC9E1}"/>
              </a:ext>
            </a:extLst>
          </p:cNvPr>
          <p:cNvPicPr>
            <a:picLocks noChangeAspect="1"/>
          </p:cNvPicPr>
          <p:nvPr/>
        </p:nvPicPr>
        <p:blipFill rotWithShape="1">
          <a:blip r:embed="rId2"/>
          <a:srcRect l="28715" r="24464" b="625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8858" y="2884929"/>
            <a:ext cx="5430415" cy="3374137"/>
          </a:xfrm>
        </p:spPr>
        <p:txBody>
          <a:bodyPr vert="horz" lIns="91440" tIns="45720" rIns="91440" bIns="45720" rtlCol="0" anchor="ctr">
            <a:noAutofit/>
          </a:bodyPr>
          <a:lstStyle/>
          <a:p>
            <a:pPr marL="0" indent="0">
              <a:buNone/>
            </a:pPr>
            <a:r>
              <a:rPr lang="en-GB" sz="2400" b="1" u="sng" dirty="0">
                <a:ea typeface="+mn-lt"/>
                <a:cs typeface="+mn-lt"/>
              </a:rPr>
              <a:t>Problem-Solving:</a:t>
            </a:r>
            <a:endParaRPr lang="en-GB" sz="2400" b="1" u="sng" dirty="0">
              <a:cs typeface="Calibri" panose="020F0502020204030204"/>
            </a:endParaRPr>
          </a:p>
          <a:p>
            <a:r>
              <a:rPr lang="en-GB" sz="2400" b="1" dirty="0">
                <a:ea typeface="+mn-lt"/>
                <a:cs typeface="+mn-lt"/>
              </a:rPr>
              <a:t>Traditional Policing:</a:t>
            </a:r>
            <a:r>
              <a:rPr lang="en-GB" sz="2400" dirty="0">
                <a:ea typeface="+mn-lt"/>
                <a:cs typeface="+mn-lt"/>
              </a:rPr>
              <a:t> Traditional policing often focuses on reactive responses to crimes and incidents as they occur, with less emphasis on addressing the underlying causes of crime.</a:t>
            </a:r>
            <a:endParaRPr lang="en-GB" sz="2400" dirty="0">
              <a:cs typeface="Calibri"/>
            </a:endParaRPr>
          </a:p>
          <a:p>
            <a:r>
              <a:rPr lang="en-GB" sz="2400" b="1" dirty="0">
                <a:ea typeface="+mn-lt"/>
                <a:cs typeface="+mn-lt"/>
              </a:rPr>
              <a:t>Evidence-Based Policing:</a:t>
            </a:r>
            <a:r>
              <a:rPr lang="en-GB" sz="2400" dirty="0">
                <a:ea typeface="+mn-lt"/>
                <a:cs typeface="+mn-lt"/>
              </a:rPr>
              <a:t> EBP encourages problem-solving and a proactive approach. Police officers and agencies are encouraged to identify the root causes of crime and work collaboratively with communities to implement evidence-based interventions.</a:t>
            </a:r>
            <a:endParaRPr lang="en-GB" sz="2400" dirty="0">
              <a:cs typeface="Calibri"/>
            </a:endParaRPr>
          </a:p>
          <a:p>
            <a:endParaRPr lang="en-GB" sz="1700" dirty="0">
              <a:cs typeface="Calibri"/>
            </a:endParaRPr>
          </a:p>
        </p:txBody>
      </p:sp>
    </p:spTree>
    <p:extLst>
      <p:ext uri="{BB962C8B-B14F-4D97-AF65-F5344CB8AC3E}">
        <p14:creationId xmlns:p14="http://schemas.microsoft.com/office/powerpoint/2010/main" val="2080188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B2B99A78-01DF-5065-AFBA-E2DAE543C3CA}"/>
              </a:ext>
            </a:extLst>
          </p:cNvPr>
          <p:cNvPicPr>
            <a:picLocks noChangeAspect="1"/>
          </p:cNvPicPr>
          <p:nvPr/>
        </p:nvPicPr>
        <p:blipFill rotWithShape="1">
          <a:blip r:embed="rId2"/>
          <a:srcRect l="27437" r="13385"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GB" sz="2000" b="1" u="sng" dirty="0">
                <a:ea typeface="+mn-lt"/>
                <a:cs typeface="+mn-lt"/>
              </a:rPr>
              <a:t>Evaluation and Adaptation:</a:t>
            </a:r>
            <a:endParaRPr lang="en-GB" sz="2000" b="1" u="sng" dirty="0">
              <a:cs typeface="Calibri" panose="020F0502020204030204"/>
            </a:endParaRPr>
          </a:p>
          <a:p>
            <a:r>
              <a:rPr lang="en-GB" sz="2000" b="1" dirty="0">
                <a:ea typeface="+mn-lt"/>
                <a:cs typeface="+mn-lt"/>
              </a:rPr>
              <a:t>Traditional Policing: </a:t>
            </a:r>
            <a:r>
              <a:rPr lang="en-GB" sz="2000" dirty="0">
                <a:ea typeface="+mn-lt"/>
                <a:cs typeface="+mn-lt"/>
              </a:rPr>
              <a:t>Traditional policing practices can remain largely unchanged for extended periods, with little systematic evaluation and adaptation.</a:t>
            </a:r>
            <a:endParaRPr lang="en-GB" sz="2000" dirty="0"/>
          </a:p>
          <a:p>
            <a:r>
              <a:rPr lang="en-GB" sz="2000" b="1" dirty="0">
                <a:ea typeface="+mn-lt"/>
                <a:cs typeface="+mn-lt"/>
              </a:rPr>
              <a:t>Evidence-Based Policing: </a:t>
            </a:r>
            <a:r>
              <a:rPr lang="en-GB" sz="2000" dirty="0">
                <a:ea typeface="+mn-lt"/>
                <a:cs typeface="+mn-lt"/>
              </a:rPr>
              <a:t>EBP involves continuous evaluation of practices and policies. Law enforcement agencies regularly assess the impact of their strategies and adjust them based on the latest research and data.</a:t>
            </a:r>
            <a:endParaRPr lang="en-GB" sz="2000" dirty="0"/>
          </a:p>
          <a:p>
            <a:endParaRPr lang="en-GB" sz="2000" dirty="0">
              <a:cs typeface="Calibri"/>
            </a:endParaRPr>
          </a:p>
        </p:txBody>
      </p:sp>
    </p:spTree>
    <p:extLst>
      <p:ext uri="{BB962C8B-B14F-4D97-AF65-F5344CB8AC3E}">
        <p14:creationId xmlns:p14="http://schemas.microsoft.com/office/powerpoint/2010/main" val="155832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strings being woven togehter">
            <a:extLst>
              <a:ext uri="{FF2B5EF4-FFF2-40B4-BE49-F238E27FC236}">
                <a16:creationId xmlns:a16="http://schemas.microsoft.com/office/drawing/2014/main" id="{1AEC5682-35CB-C3C2-1A42-82D91ED8EF07}"/>
              </a:ext>
            </a:extLst>
          </p:cNvPr>
          <p:cNvPicPr>
            <a:picLocks noChangeAspect="1"/>
          </p:cNvPicPr>
          <p:nvPr/>
        </p:nvPicPr>
        <p:blipFill rotWithShape="1">
          <a:blip r:embed="rId2"/>
          <a:srcRect l="35305" r="5516"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GB" sz="1900" b="1" u="sng" dirty="0">
                <a:ea typeface="+mn-lt"/>
                <a:cs typeface="+mn-lt"/>
              </a:rPr>
              <a:t>Partnerships:</a:t>
            </a:r>
            <a:endParaRPr lang="en-GB" sz="1900" b="1" u="sng" dirty="0">
              <a:cs typeface="Calibri"/>
            </a:endParaRPr>
          </a:p>
          <a:p>
            <a:r>
              <a:rPr lang="en-GB" sz="1900" b="1" dirty="0">
                <a:ea typeface="+mn-lt"/>
                <a:cs typeface="+mn-lt"/>
              </a:rPr>
              <a:t>Traditional Policing: </a:t>
            </a:r>
            <a:r>
              <a:rPr lang="en-GB" sz="1900" dirty="0">
                <a:ea typeface="+mn-lt"/>
                <a:cs typeface="+mn-lt"/>
              </a:rPr>
              <a:t>Traditional policing may involve limited collaboration with other organisations, agencies, or community groups.</a:t>
            </a:r>
            <a:endParaRPr lang="en-GB" sz="1900" dirty="0"/>
          </a:p>
          <a:p>
            <a:r>
              <a:rPr lang="en-GB" sz="1900" b="1" dirty="0">
                <a:ea typeface="+mn-lt"/>
                <a:cs typeface="+mn-lt"/>
              </a:rPr>
              <a:t>Evidence-Based Policing:</a:t>
            </a:r>
            <a:r>
              <a:rPr lang="en-GB" sz="1900" dirty="0">
                <a:ea typeface="+mn-lt"/>
                <a:cs typeface="+mn-lt"/>
              </a:rPr>
              <a:t> EBP promotes collaboration with various stakeholders, including social service agencies, community organisations, and researchers, to develop effective strategies for addressing crime and public safety issues.</a:t>
            </a:r>
            <a:endParaRPr lang="en-GB" sz="1900" dirty="0"/>
          </a:p>
          <a:p>
            <a:endParaRPr lang="en-GB" sz="1900" dirty="0">
              <a:cs typeface="Calibri"/>
            </a:endParaRPr>
          </a:p>
          <a:p>
            <a:endParaRPr lang="en-GB" sz="1900" dirty="0">
              <a:cs typeface="Calibri"/>
            </a:endParaRPr>
          </a:p>
        </p:txBody>
      </p:sp>
    </p:spTree>
    <p:extLst>
      <p:ext uri="{BB962C8B-B14F-4D97-AF65-F5344CB8AC3E}">
        <p14:creationId xmlns:p14="http://schemas.microsoft.com/office/powerpoint/2010/main" val="254304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One luminous opened box among closed white square boxes">
            <a:extLst>
              <a:ext uri="{FF2B5EF4-FFF2-40B4-BE49-F238E27FC236}">
                <a16:creationId xmlns:a16="http://schemas.microsoft.com/office/drawing/2014/main" id="{0029EB27-0D41-ED89-69D8-2DE52E2A53A8}"/>
              </a:ext>
            </a:extLst>
          </p:cNvPr>
          <p:cNvPicPr>
            <a:picLocks noGrp="1" noChangeAspect="1"/>
          </p:cNvPicPr>
          <p:nvPr>
            <p:ph idx="1"/>
          </p:nvPr>
        </p:nvPicPr>
        <p:blipFill rotWithShape="1">
          <a:blip r:embed="rId2"/>
          <a:srcRect r="11616"/>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8" name="Freeform: Shape 17">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9EEF3B-2394-1EAB-D39D-268E70F0E5CA}"/>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ln w="22225">
                  <a:solidFill>
                    <a:srgbClr val="FFFFFF"/>
                  </a:solidFill>
                </a:ln>
              </a:rPr>
              <a:t>What does ATLAS stand for?</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1441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02DD0-4A57-F798-1584-88C59031A642}"/>
              </a:ext>
            </a:extLst>
          </p:cNvPr>
          <p:cNvSpPr>
            <a:spLocks noGrp="1"/>
          </p:cNvSpPr>
          <p:nvPr>
            <p:ph type="title"/>
          </p:nvPr>
        </p:nvSpPr>
        <p:spPr>
          <a:xfrm>
            <a:off x="690587" y="907128"/>
            <a:ext cx="6699564" cy="1378871"/>
          </a:xfrm>
        </p:spPr>
        <p:txBody>
          <a:bodyPr>
            <a:normAutofit/>
          </a:bodyPr>
          <a:lstStyle/>
          <a:p>
            <a:r>
              <a:rPr lang="en-GB"/>
              <a:t>ATLAS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75FA9-9411-2DC2-5CF9-99695252A4D8}"/>
              </a:ext>
            </a:extLst>
          </p:cNvPr>
          <p:cNvSpPr>
            <a:spLocks noGrp="1"/>
          </p:cNvSpPr>
          <p:nvPr>
            <p:ph idx="1"/>
          </p:nvPr>
        </p:nvSpPr>
        <p:spPr>
          <a:xfrm>
            <a:off x="158463" y="1593272"/>
            <a:ext cx="7875110" cy="4341807"/>
          </a:xfrm>
        </p:spPr>
        <p:txBody>
          <a:bodyPr vert="horz" lIns="91440" tIns="45720" rIns="91440" bIns="45720" rtlCol="0" anchor="t">
            <a:normAutofit fontScale="92500" lnSpcReduction="10000"/>
          </a:bodyPr>
          <a:lstStyle/>
          <a:p>
            <a:pPr marL="0" indent="0" rtl="0">
              <a:lnSpc>
                <a:spcPct val="110000"/>
              </a:lnSpc>
              <a:buNone/>
            </a:pPr>
            <a:r>
              <a:rPr lang="en-GB" sz="1800" b="1" kern="1200">
                <a:latin typeface="Calibri"/>
                <a:ea typeface="+mn-ea"/>
                <a:cs typeface="+mn-cs"/>
              </a:rPr>
              <a:t>‘Using the best available evidence to inform decisions about practices and polices’</a:t>
            </a:r>
            <a:endParaRPr lang="en-US">
              <a:ea typeface="+mn-ea"/>
              <a:cs typeface="+mn-cs"/>
            </a:endParaRPr>
          </a:p>
          <a:p>
            <a:pPr rtl="0">
              <a:lnSpc>
                <a:spcPct val="110000"/>
              </a:lnSpc>
            </a:pPr>
            <a:endParaRPr lang="en-GB" sz="1400"/>
          </a:p>
          <a:p>
            <a:pPr rtl="0">
              <a:lnSpc>
                <a:spcPct val="110000"/>
              </a:lnSpc>
            </a:pPr>
            <a:r>
              <a:rPr lang="en-GB" b="1" kern="1200">
                <a:latin typeface="Calibri"/>
                <a:ea typeface="+mn-ea"/>
                <a:cs typeface="+mn-cs"/>
              </a:rPr>
              <a:t>ASK  </a:t>
            </a:r>
            <a:r>
              <a:rPr lang="en-GB" kern="1200">
                <a:latin typeface="Calibri"/>
                <a:ea typeface="+mn-ea"/>
                <a:cs typeface="+mn-cs"/>
              </a:rPr>
              <a:t>       Reflect on practice, build hypotheses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rtl="0">
              <a:lnSpc>
                <a:spcPct val="110000"/>
              </a:lnSpc>
            </a:pPr>
            <a:r>
              <a:rPr lang="en-GB" b="1" kern="1200">
                <a:latin typeface="Calibri"/>
                <a:ea typeface="+mn-ea"/>
                <a:cs typeface="+mn-cs"/>
              </a:rPr>
              <a:t>TEST</a:t>
            </a:r>
            <a:r>
              <a:rPr lang="en-GB" kern="1200">
                <a:latin typeface="Calibri"/>
                <a:ea typeface="+mn-ea"/>
                <a:cs typeface="+mn-cs"/>
              </a:rPr>
              <a:t>        Seek to answer the question through rigorous testing (e.g.   experimental   trials, systematic reviews)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LEARN</a:t>
            </a:r>
            <a:r>
              <a:rPr lang="en-GB" b="1">
                <a:latin typeface="Calibri"/>
              </a:rPr>
              <a:t> </a:t>
            </a:r>
            <a:r>
              <a:rPr lang="en-GB">
                <a:latin typeface="Calibri"/>
              </a:rPr>
              <a:t>   </a:t>
            </a:r>
            <a:r>
              <a:rPr lang="en-GB" kern="1200">
                <a:latin typeface="Calibri"/>
                <a:ea typeface="+mn-ea"/>
                <a:cs typeface="+mn-cs"/>
              </a:rPr>
              <a:t> Find out about ‘what works?’ (or doesn’t…)</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ADAPT</a:t>
            </a:r>
            <a:r>
              <a:rPr lang="en-GB" b="1">
                <a:latin typeface="Calibri"/>
              </a:rPr>
              <a:t>  </a:t>
            </a:r>
            <a:r>
              <a:rPr lang="en-GB">
                <a:latin typeface="Calibri"/>
              </a:rPr>
              <a:t>  </a:t>
            </a:r>
            <a:r>
              <a:rPr lang="en-GB" kern="1200">
                <a:latin typeface="Calibri"/>
                <a:ea typeface="+mn-ea"/>
                <a:cs typeface="+mn-cs"/>
              </a:rPr>
              <a:t> Change policy/practice to reflect findings</a:t>
            </a:r>
            <a:endParaRPr lang="en-GB" kern="1200">
              <a:latin typeface="Calibri"/>
              <a:ea typeface="Calibri"/>
              <a:cs typeface="Calibri"/>
            </a:endParaRPr>
          </a:p>
          <a:p>
            <a:pPr>
              <a:lnSpc>
                <a:spcPct val="110000"/>
              </a:lnSpc>
            </a:pPr>
            <a:r>
              <a:rPr lang="en-GB" b="1">
                <a:latin typeface="Calibri"/>
                <a:ea typeface="Calibri"/>
                <a:cs typeface="Calibri"/>
              </a:rPr>
              <a:t>SHARE</a:t>
            </a:r>
            <a:endParaRPr lang="en-GB" u="sng" dirty="0">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Question mark on green pastel background">
            <a:extLst>
              <a:ext uri="{FF2B5EF4-FFF2-40B4-BE49-F238E27FC236}">
                <a16:creationId xmlns:a16="http://schemas.microsoft.com/office/drawing/2014/main" id="{4DB4AFB6-8BF0-AC6F-F1D6-42EE2DE155DD}"/>
              </a:ext>
            </a:extLst>
          </p:cNvPr>
          <p:cNvPicPr>
            <a:picLocks noChangeAspect="1"/>
          </p:cNvPicPr>
          <p:nvPr/>
        </p:nvPicPr>
        <p:blipFill rotWithShape="1">
          <a:blip r:embed="rId2"/>
          <a:srcRect l="47888" r="7530" b="4"/>
          <a:stretch/>
        </p:blipFill>
        <p:spPr>
          <a:xfrm>
            <a:off x="8115300" y="10"/>
            <a:ext cx="4076700" cy="6857990"/>
          </a:xfrm>
          <a:prstGeom prst="rect">
            <a:avLst/>
          </a:prstGeom>
        </p:spPr>
      </p:pic>
    </p:spTree>
    <p:extLst>
      <p:ext uri="{BB962C8B-B14F-4D97-AF65-F5344CB8AC3E}">
        <p14:creationId xmlns:p14="http://schemas.microsoft.com/office/powerpoint/2010/main" val="188777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2B1A-B714-0FF7-78D7-F8B99C4B133B}"/>
              </a:ext>
            </a:extLst>
          </p:cNvPr>
          <p:cNvSpPr>
            <a:spLocks noGrp="1"/>
          </p:cNvSpPr>
          <p:nvPr>
            <p:ph type="title"/>
          </p:nvPr>
        </p:nvSpPr>
        <p:spPr/>
        <p:txBody>
          <a:bodyPr/>
          <a:lstStyle/>
          <a:p>
            <a:r>
              <a:rPr lang="en-GB" dirty="0"/>
              <a:t>What does sara stand for?</a:t>
            </a:r>
          </a:p>
        </p:txBody>
      </p:sp>
      <p:pic>
        <p:nvPicPr>
          <p:cNvPr id="4" name="Content Placeholder 3" descr="A diagram of a problem solving process&#10;&#10;Description automatically generated">
            <a:extLst>
              <a:ext uri="{FF2B5EF4-FFF2-40B4-BE49-F238E27FC236}">
                <a16:creationId xmlns:a16="http://schemas.microsoft.com/office/drawing/2014/main" id="{DC0371BC-2AD5-13D2-EEB1-7A977BB8A312}"/>
              </a:ext>
            </a:extLst>
          </p:cNvPr>
          <p:cNvPicPr>
            <a:picLocks noGrp="1" noChangeAspect="1"/>
          </p:cNvPicPr>
          <p:nvPr>
            <p:ph idx="1"/>
          </p:nvPr>
        </p:nvPicPr>
        <p:blipFill>
          <a:blip r:embed="rId2"/>
          <a:stretch>
            <a:fillRect/>
          </a:stretch>
        </p:blipFill>
        <p:spPr>
          <a:xfrm>
            <a:off x="3618665" y="2293126"/>
            <a:ext cx="4855205" cy="3636088"/>
          </a:xfrm>
        </p:spPr>
      </p:pic>
    </p:spTree>
    <p:extLst>
      <p:ext uri="{BB962C8B-B14F-4D97-AF65-F5344CB8AC3E}">
        <p14:creationId xmlns:p14="http://schemas.microsoft.com/office/powerpoint/2010/main" val="3780545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2975C-9BF0-597A-BCB4-6BB0EE83E7A7}"/>
              </a:ext>
            </a:extLst>
          </p:cNvPr>
          <p:cNvSpPr>
            <a:spLocks noGrp="1"/>
          </p:cNvSpPr>
          <p:nvPr>
            <p:ph type="title"/>
          </p:nvPr>
        </p:nvSpPr>
        <p:spPr>
          <a:xfrm>
            <a:off x="690587" y="907128"/>
            <a:ext cx="6699564" cy="1378871"/>
          </a:xfrm>
        </p:spPr>
        <p:txBody>
          <a:bodyPr>
            <a:normAutofit/>
          </a:bodyPr>
          <a:lstStyle/>
          <a:p>
            <a:r>
              <a:rPr lang="en-GB" dirty="0"/>
              <a:t>task</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8BA07A-D527-38FD-D529-7D547B1D9F9B}"/>
              </a:ext>
            </a:extLst>
          </p:cNvPr>
          <p:cNvSpPr>
            <a:spLocks noGrp="1"/>
          </p:cNvSpPr>
          <p:nvPr>
            <p:ph idx="1"/>
          </p:nvPr>
        </p:nvSpPr>
        <p:spPr>
          <a:xfrm>
            <a:off x="695326" y="2285999"/>
            <a:ext cx="6766748" cy="3649080"/>
          </a:xfrm>
        </p:spPr>
        <p:txBody>
          <a:bodyPr vert="horz" lIns="91440" tIns="45720" rIns="91440" bIns="45720" rtlCol="0" anchor="t">
            <a:normAutofit lnSpcReduction="10000"/>
          </a:bodyPr>
          <a:lstStyle/>
          <a:p>
            <a:r>
              <a:rPr lang="en-GB" sz="1900" dirty="0"/>
              <a:t>As a group, answer the following scenario:-</a:t>
            </a:r>
            <a:endParaRPr lang="en-US" sz="1900" dirty="0"/>
          </a:p>
          <a:p>
            <a:pPr marL="0" indent="0">
              <a:buNone/>
            </a:pPr>
            <a:r>
              <a:rPr lang="en-GB" sz="1900" dirty="0"/>
              <a:t>Concerns have been raised as to whether victims of stalking are being correctly assessed for risk and therefore receiving the right level of support. </a:t>
            </a:r>
          </a:p>
          <a:p>
            <a:pPr marL="0" indent="0">
              <a:buNone/>
            </a:pPr>
            <a:r>
              <a:rPr lang="en-GB" sz="1900" dirty="0"/>
              <a:t>From your own experience, you have noticed within your police station that investigators have difficulty completing the stalking risk assessment forms. </a:t>
            </a:r>
          </a:p>
          <a:p>
            <a:pPr marL="0" indent="0">
              <a:buNone/>
            </a:pPr>
            <a:r>
              <a:rPr lang="en-GB" sz="1900" dirty="0"/>
              <a:t>Using the OSARA model, identify a number of different research projects to improve the level of support to victims of stalking.</a:t>
            </a: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Exclamation mark on a yellow background">
            <a:extLst>
              <a:ext uri="{FF2B5EF4-FFF2-40B4-BE49-F238E27FC236}">
                <a16:creationId xmlns:a16="http://schemas.microsoft.com/office/drawing/2014/main" id="{8075D729-642E-B4BE-2CF8-40C3F1BD87B4}"/>
              </a:ext>
            </a:extLst>
          </p:cNvPr>
          <p:cNvPicPr>
            <a:picLocks noChangeAspect="1"/>
          </p:cNvPicPr>
          <p:nvPr/>
        </p:nvPicPr>
        <p:blipFill rotWithShape="1">
          <a:blip r:embed="rId2"/>
          <a:srcRect l="34243" r="21175" b="4"/>
          <a:stretch/>
        </p:blipFill>
        <p:spPr>
          <a:xfrm>
            <a:off x="8115300" y="10"/>
            <a:ext cx="4076700" cy="6857990"/>
          </a:xfrm>
          <a:prstGeom prst="rect">
            <a:avLst/>
          </a:prstGeom>
        </p:spPr>
      </p:pic>
    </p:spTree>
    <p:extLst>
      <p:ext uri="{BB962C8B-B14F-4D97-AF65-F5344CB8AC3E}">
        <p14:creationId xmlns:p14="http://schemas.microsoft.com/office/powerpoint/2010/main" val="760094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6CA21-185A-9BCD-6855-14114710BCE6}"/>
              </a:ext>
            </a:extLst>
          </p:cNvPr>
          <p:cNvSpPr>
            <a:spLocks noGrp="1"/>
          </p:cNvSpPr>
          <p:nvPr>
            <p:ph type="title"/>
          </p:nvPr>
        </p:nvSpPr>
        <p:spPr>
          <a:xfrm>
            <a:off x="5604846" y="860615"/>
            <a:ext cx="5922279" cy="1272986"/>
          </a:xfrm>
        </p:spPr>
        <p:txBody>
          <a:bodyPr>
            <a:normAutofit/>
          </a:bodyPr>
          <a:lstStyle/>
          <a:p>
            <a:r>
              <a:rPr lang="en-GB" dirty="0"/>
              <a:t>ANALYSIS</a:t>
            </a:r>
          </a:p>
        </p:txBody>
      </p:sp>
      <p:pic>
        <p:nvPicPr>
          <p:cNvPr id="5" name="Picture 4" descr="Graph on document with pen">
            <a:extLst>
              <a:ext uri="{FF2B5EF4-FFF2-40B4-BE49-F238E27FC236}">
                <a16:creationId xmlns:a16="http://schemas.microsoft.com/office/drawing/2014/main" id="{9B495C61-ECAB-D4DB-716D-918DE2DF7C29}"/>
              </a:ext>
            </a:extLst>
          </p:cNvPr>
          <p:cNvPicPr>
            <a:picLocks noChangeAspect="1"/>
          </p:cNvPicPr>
          <p:nvPr/>
        </p:nvPicPr>
        <p:blipFill rotWithShape="1">
          <a:blip r:embed="rId2"/>
          <a:srcRect l="33390" r="1933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FF0FD5-FF6A-572E-5254-72B1F5BC2795}"/>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If previous research (</a:t>
            </a:r>
            <a:r>
              <a:rPr lang="en-GB" dirty="0" err="1"/>
              <a:t>Eg</a:t>
            </a:r>
            <a:r>
              <a:rPr lang="en-GB" dirty="0"/>
              <a:t>- HMICFRS report) has identified that there is a problem with the completion of stalking risk assessment forms, then you could undertake some research to explore why it is happening. How might you go about this? </a:t>
            </a:r>
          </a:p>
          <a:p>
            <a:r>
              <a:rPr lang="en-GB" dirty="0"/>
              <a:t>Interview some officers? Ask them what their experience is of completing the forms?</a:t>
            </a:r>
          </a:p>
          <a:p>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031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E638F-AB71-A80E-9179-5985131FBA30}"/>
              </a:ext>
            </a:extLst>
          </p:cNvPr>
          <p:cNvSpPr>
            <a:spLocks noGrp="1"/>
          </p:cNvSpPr>
          <p:nvPr>
            <p:ph type="title"/>
          </p:nvPr>
        </p:nvSpPr>
        <p:spPr>
          <a:xfrm>
            <a:off x="5604846" y="860615"/>
            <a:ext cx="5922279" cy="1272986"/>
          </a:xfrm>
        </p:spPr>
        <p:txBody>
          <a:bodyPr>
            <a:normAutofit/>
          </a:bodyPr>
          <a:lstStyle/>
          <a:p>
            <a:r>
              <a:rPr lang="en-GB" dirty="0"/>
              <a:t>Scanning</a:t>
            </a:r>
          </a:p>
        </p:txBody>
      </p:sp>
      <p:pic>
        <p:nvPicPr>
          <p:cNvPr id="5" name="Picture 4" descr="Magnifying glass showing decling performance">
            <a:extLst>
              <a:ext uri="{FF2B5EF4-FFF2-40B4-BE49-F238E27FC236}">
                <a16:creationId xmlns:a16="http://schemas.microsoft.com/office/drawing/2014/main" id="{DC1C74E0-1B20-A219-354D-AEC8DE6B58E1}"/>
              </a:ext>
            </a:extLst>
          </p:cNvPr>
          <p:cNvPicPr>
            <a:picLocks noChangeAspect="1"/>
          </p:cNvPicPr>
          <p:nvPr/>
        </p:nvPicPr>
        <p:blipFill rotWithShape="1">
          <a:blip r:embed="rId2"/>
          <a:srcRect l="28334" r="24391"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8EA500-E6FC-22EE-95EC-B7BC7EC008A2}"/>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GB" dirty="0"/>
              <a:t>You could consider a statistical analysis on:- How many are completed compared to how many cases are reported, how many are correctly filled out, how many are incomplete and how many contain the correct risk assessment profile.</a:t>
            </a:r>
            <a:endParaRPr lang="en-GB"/>
          </a:p>
          <a:p>
            <a:pPr>
              <a:lnSpc>
                <a:spcPct val="110000"/>
              </a:lnSpc>
            </a:pPr>
            <a:endParaRPr lang="en-GB"/>
          </a:p>
          <a:p>
            <a:pPr>
              <a:lnSpc>
                <a:spcPct val="110000"/>
              </a:lnSpc>
            </a:pPr>
            <a:r>
              <a:rPr lang="en-GB" dirty="0"/>
              <a:t>This may help you to form an evidence base to support the argument that there is a problem rather than basing it on your own informal observations of what is happening</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45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E4FAC-77D6-FEAE-9103-90EBB73850C1}"/>
              </a:ext>
            </a:extLst>
          </p:cNvPr>
          <p:cNvSpPr>
            <a:spLocks noGrp="1"/>
          </p:cNvSpPr>
          <p:nvPr>
            <p:ph type="title"/>
          </p:nvPr>
        </p:nvSpPr>
        <p:spPr>
          <a:xfrm>
            <a:off x="5604846" y="860615"/>
            <a:ext cx="5922279" cy="1272986"/>
          </a:xfrm>
        </p:spPr>
        <p:txBody>
          <a:bodyPr>
            <a:normAutofit/>
          </a:bodyPr>
          <a:lstStyle/>
          <a:p>
            <a:r>
              <a:rPr lang="en-GB" dirty="0"/>
              <a:t>response</a:t>
            </a:r>
          </a:p>
        </p:txBody>
      </p:sp>
      <p:pic>
        <p:nvPicPr>
          <p:cNvPr id="5" name="Picture 4" descr="A hand holding a pen and shading circles on a sheet">
            <a:extLst>
              <a:ext uri="{FF2B5EF4-FFF2-40B4-BE49-F238E27FC236}">
                <a16:creationId xmlns:a16="http://schemas.microsoft.com/office/drawing/2014/main" id="{85861D17-F2EB-0DA6-3A15-BAC869DCFC3E}"/>
              </a:ext>
            </a:extLst>
          </p:cNvPr>
          <p:cNvPicPr>
            <a:picLocks noChangeAspect="1"/>
          </p:cNvPicPr>
          <p:nvPr/>
        </p:nvPicPr>
        <p:blipFill rotWithShape="1">
          <a:blip r:embed="rId2"/>
          <a:srcRect l="35153" r="23463" b="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08DF75-A427-72FA-E08A-ABDCBCAB1376}"/>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If previous research has identified that police officers do not complete the forms correctly and they have reported that they never received any training, then you may consider developing an intervention. </a:t>
            </a:r>
            <a:endParaRPr lang="en-US"/>
          </a:p>
          <a:p>
            <a:r>
              <a:rPr lang="en-GB" dirty="0"/>
              <a:t>What may you consider doing here?</a:t>
            </a:r>
          </a:p>
          <a:p>
            <a:r>
              <a:rPr lang="en-GB" dirty="0"/>
              <a:t>Trialling a training course?</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8935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A19A5-F41C-2426-4D0E-54BC83190B16}"/>
              </a:ext>
            </a:extLst>
          </p:cNvPr>
          <p:cNvSpPr>
            <a:spLocks noGrp="1"/>
          </p:cNvSpPr>
          <p:nvPr>
            <p:ph type="title"/>
          </p:nvPr>
        </p:nvSpPr>
        <p:spPr>
          <a:xfrm>
            <a:off x="690587" y="907128"/>
            <a:ext cx="6699564" cy="1378871"/>
          </a:xfrm>
        </p:spPr>
        <p:txBody>
          <a:bodyPr>
            <a:normAutofit/>
          </a:bodyPr>
          <a:lstStyle/>
          <a:p>
            <a:r>
              <a:rPr lang="en-GB" dirty="0"/>
              <a:t>assessment</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F5EF29-CBD2-A507-0360-7D1FCB323596}"/>
              </a:ext>
            </a:extLst>
          </p:cNvPr>
          <p:cNvSpPr>
            <a:spLocks noGrp="1"/>
          </p:cNvSpPr>
          <p:nvPr>
            <p:ph idx="1"/>
          </p:nvPr>
        </p:nvSpPr>
        <p:spPr>
          <a:xfrm>
            <a:off x="695326" y="2285999"/>
            <a:ext cx="6766748" cy="3649080"/>
          </a:xfrm>
        </p:spPr>
        <p:txBody>
          <a:bodyPr vert="horz" lIns="91440" tIns="45720" rIns="91440" bIns="45720" rtlCol="0">
            <a:normAutofit/>
          </a:bodyPr>
          <a:lstStyle/>
          <a:p>
            <a:r>
              <a:rPr lang="en-GB" dirty="0"/>
              <a:t>This phase fits closely with the previous stage. Having conducted the trial of the new intervention, the training, you would then conduct an evaluation of it to see if it has made a difference. The trial and evaluation could form part of a single project.</a:t>
            </a:r>
          </a:p>
          <a:p>
            <a:endParaRPr lang="en-GB" dirty="0"/>
          </a:p>
          <a:p>
            <a:endParaRPr lang="en-GB" dirty="0"/>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ite puzzle with one red piece">
            <a:extLst>
              <a:ext uri="{FF2B5EF4-FFF2-40B4-BE49-F238E27FC236}">
                <a16:creationId xmlns:a16="http://schemas.microsoft.com/office/drawing/2014/main" id="{051B1175-C2A9-8044-0DB0-F4260C5E2194}"/>
              </a:ext>
            </a:extLst>
          </p:cNvPr>
          <p:cNvPicPr>
            <a:picLocks noChangeAspect="1"/>
          </p:cNvPicPr>
          <p:nvPr/>
        </p:nvPicPr>
        <p:blipFill rotWithShape="1">
          <a:blip r:embed="rId2"/>
          <a:srcRect l="34104" r="32458" b="-2"/>
          <a:stretch/>
        </p:blipFill>
        <p:spPr>
          <a:xfrm>
            <a:off x="8115300" y="10"/>
            <a:ext cx="4076700" cy="6857990"/>
          </a:xfrm>
          <a:prstGeom prst="rect">
            <a:avLst/>
          </a:prstGeom>
        </p:spPr>
      </p:pic>
    </p:spTree>
    <p:extLst>
      <p:ext uri="{BB962C8B-B14F-4D97-AF65-F5344CB8AC3E}">
        <p14:creationId xmlns:p14="http://schemas.microsoft.com/office/powerpoint/2010/main" val="1793598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43CFC-C28B-363D-D0E0-9E0BD3EBF822}"/>
              </a:ext>
            </a:extLst>
          </p:cNvPr>
          <p:cNvSpPr>
            <a:spLocks noGrp="1"/>
          </p:cNvSpPr>
          <p:nvPr>
            <p:ph type="title"/>
          </p:nvPr>
        </p:nvSpPr>
        <p:spPr/>
        <p:txBody>
          <a:bodyPr/>
          <a:lstStyle/>
          <a:p>
            <a:r>
              <a:rPr lang="en-GB" dirty="0"/>
              <a:t>TASK- in groups</a:t>
            </a:r>
          </a:p>
        </p:txBody>
      </p:sp>
      <p:sp>
        <p:nvSpPr>
          <p:cNvPr id="3" name="Content Placeholder 2">
            <a:extLst>
              <a:ext uri="{FF2B5EF4-FFF2-40B4-BE49-F238E27FC236}">
                <a16:creationId xmlns:a16="http://schemas.microsoft.com/office/drawing/2014/main" id="{366CC39C-FE3B-2D05-A719-7AA1AB59A971}"/>
              </a:ext>
            </a:extLst>
          </p:cNvPr>
          <p:cNvSpPr>
            <a:spLocks noGrp="1"/>
          </p:cNvSpPr>
          <p:nvPr>
            <p:ph idx="1"/>
          </p:nvPr>
        </p:nvSpPr>
        <p:spPr/>
        <p:txBody>
          <a:bodyPr vert="horz" lIns="91440" tIns="45720" rIns="91440" bIns="45720" rtlCol="0" anchor="t">
            <a:normAutofit/>
          </a:bodyPr>
          <a:lstStyle/>
          <a:p>
            <a:pPr marL="0" indent="0">
              <a:buNone/>
            </a:pPr>
            <a:r>
              <a:rPr lang="en-GB" dirty="0"/>
              <a:t>You have received calls regarding street racing in the local area.</a:t>
            </a:r>
            <a:endParaRPr lang="en-GB" dirty="0">
              <a:cs typeface="Arial"/>
            </a:endParaRPr>
          </a:p>
          <a:p>
            <a:pPr marL="0" indent="0">
              <a:buNone/>
            </a:pPr>
            <a:r>
              <a:rPr lang="en-GB" dirty="0">
                <a:latin typeface="Calisto MT"/>
                <a:cs typeface="Arial"/>
              </a:rPr>
              <a:t>From past experience you know this is a hot spot area for racing and is particularly worse in the summer.</a:t>
            </a:r>
          </a:p>
          <a:p>
            <a:pPr marL="0" indent="0">
              <a:buNone/>
            </a:pPr>
            <a:r>
              <a:rPr lang="en-GB" dirty="0">
                <a:latin typeface="Calisto MT"/>
                <a:cs typeface="Arial"/>
              </a:rPr>
              <a:t>Using the SARA model identify a number of research projects to help bring down the volume of racing.</a:t>
            </a:r>
          </a:p>
        </p:txBody>
      </p:sp>
    </p:spTree>
    <p:extLst>
      <p:ext uri="{BB962C8B-B14F-4D97-AF65-F5344CB8AC3E}">
        <p14:creationId xmlns:p14="http://schemas.microsoft.com/office/powerpoint/2010/main" val="35148763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B456F-A141-61A2-A866-13CB54BBA505}"/>
              </a:ext>
            </a:extLst>
          </p:cNvPr>
          <p:cNvSpPr>
            <a:spLocks noGrp="1"/>
          </p:cNvSpPr>
          <p:nvPr>
            <p:ph type="title"/>
          </p:nvPr>
        </p:nvSpPr>
        <p:spPr>
          <a:xfrm>
            <a:off x="5604846" y="860615"/>
            <a:ext cx="5922279" cy="1272986"/>
          </a:xfrm>
        </p:spPr>
        <p:txBody>
          <a:bodyPr>
            <a:normAutofit/>
          </a:bodyPr>
          <a:lstStyle/>
          <a:p>
            <a:r>
              <a:rPr lang="en-GB" dirty="0"/>
              <a:t>ANSWER</a:t>
            </a:r>
          </a:p>
        </p:txBody>
      </p:sp>
      <p:pic>
        <p:nvPicPr>
          <p:cNvPr id="5" name="Picture 4" descr="Close-up of hopscotch on a sidewalk">
            <a:extLst>
              <a:ext uri="{FF2B5EF4-FFF2-40B4-BE49-F238E27FC236}">
                <a16:creationId xmlns:a16="http://schemas.microsoft.com/office/drawing/2014/main" id="{F4B33F70-DEA1-B073-E221-250D1ECB247F}"/>
              </a:ext>
            </a:extLst>
          </p:cNvPr>
          <p:cNvPicPr>
            <a:picLocks noChangeAspect="1"/>
          </p:cNvPicPr>
          <p:nvPr/>
        </p:nvPicPr>
        <p:blipFill rotWithShape="1">
          <a:blip r:embed="rId2"/>
          <a:srcRect l="29324" r="23373" b="7"/>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19F32D-0628-63FB-61F7-8942E484AFB9}"/>
              </a:ext>
            </a:extLst>
          </p:cNvPr>
          <p:cNvSpPr>
            <a:spLocks noGrp="1"/>
          </p:cNvSpPr>
          <p:nvPr>
            <p:ph idx="1"/>
          </p:nvPr>
        </p:nvSpPr>
        <p:spPr>
          <a:xfrm>
            <a:off x="5566943" y="2133600"/>
            <a:ext cx="6005933" cy="3774464"/>
          </a:xfrm>
        </p:spPr>
        <p:txBody>
          <a:bodyPr vert="horz" lIns="91440" tIns="45720" rIns="91440" bIns="45720" rtlCol="0" anchor="t">
            <a:noAutofit/>
          </a:bodyPr>
          <a:lstStyle/>
          <a:p>
            <a:pPr>
              <a:lnSpc>
                <a:spcPct val="110000"/>
              </a:lnSpc>
            </a:pPr>
            <a:r>
              <a:rPr lang="en-GB" sz="1600" b="1" dirty="0">
                <a:ea typeface="+mn-lt"/>
                <a:cs typeface="+mn-lt"/>
              </a:rPr>
              <a:t>Scanning:</a:t>
            </a:r>
            <a:endParaRPr lang="en-GB" sz="1600"/>
          </a:p>
          <a:p>
            <a:pPr>
              <a:lnSpc>
                <a:spcPct val="110000"/>
              </a:lnSpc>
            </a:pPr>
            <a:r>
              <a:rPr lang="en-GB" sz="1600" dirty="0">
                <a:ea typeface="+mn-lt"/>
                <a:cs typeface="+mn-lt"/>
              </a:rPr>
              <a:t>Identify a significant increase in illegal street racing incidents in a particular neighbourhood.</a:t>
            </a:r>
            <a:endParaRPr lang="en-GB" sz="1600"/>
          </a:p>
          <a:p>
            <a:pPr>
              <a:lnSpc>
                <a:spcPct val="110000"/>
              </a:lnSpc>
            </a:pPr>
            <a:r>
              <a:rPr lang="en-GB" sz="1600" dirty="0">
                <a:ea typeface="+mn-lt"/>
                <a:cs typeface="+mn-lt"/>
              </a:rPr>
              <a:t>Gather data on the frequency, locations, and times of these incidents.</a:t>
            </a:r>
            <a:endParaRPr lang="en-GB" sz="1600"/>
          </a:p>
          <a:p>
            <a:pPr>
              <a:lnSpc>
                <a:spcPct val="110000"/>
              </a:lnSpc>
            </a:pPr>
            <a:r>
              <a:rPr lang="en-GB" sz="1600" dirty="0">
                <a:ea typeface="+mn-lt"/>
                <a:cs typeface="+mn-lt"/>
              </a:rPr>
              <a:t>Engage with community members to understand their concerns and perceptions.</a:t>
            </a:r>
            <a:endParaRPr lang="en-GB" sz="1600"/>
          </a:p>
          <a:p>
            <a:pPr>
              <a:lnSpc>
                <a:spcPct val="110000"/>
              </a:lnSpc>
            </a:pPr>
            <a:r>
              <a:rPr lang="en-GB" sz="1600" b="1" dirty="0">
                <a:ea typeface="+mn-lt"/>
                <a:cs typeface="+mn-lt"/>
              </a:rPr>
              <a:t>Analysis:</a:t>
            </a:r>
            <a:endParaRPr lang="en-GB" sz="1600" dirty="0"/>
          </a:p>
          <a:p>
            <a:pPr>
              <a:lnSpc>
                <a:spcPct val="110000"/>
              </a:lnSpc>
            </a:pPr>
            <a:r>
              <a:rPr lang="en-GB" sz="1600" dirty="0">
                <a:ea typeface="+mn-lt"/>
                <a:cs typeface="+mn-lt"/>
              </a:rPr>
              <a:t>Identify patterns and contributing factors, such as popular racing routes, times, and participants.</a:t>
            </a:r>
            <a:endParaRPr lang="en-GB" sz="1600"/>
          </a:p>
          <a:p>
            <a:pPr>
              <a:lnSpc>
                <a:spcPct val="110000"/>
              </a:lnSpc>
            </a:pPr>
            <a:r>
              <a:rPr lang="en-GB" sz="1600" dirty="0">
                <a:ea typeface="+mn-lt"/>
                <a:cs typeface="+mn-lt"/>
              </a:rPr>
              <a:t>Determine the impact of street racing on public safety, including accidents and disturbances.</a:t>
            </a:r>
            <a:endParaRPr lang="en-GB" sz="1600"/>
          </a:p>
          <a:p>
            <a:pPr>
              <a:lnSpc>
                <a:spcPct val="110000"/>
              </a:lnSpc>
            </a:pPr>
            <a:endParaRPr lang="en-GB" sz="1600" dirty="0"/>
          </a:p>
          <a:p>
            <a:pPr>
              <a:lnSpc>
                <a:spcPct val="110000"/>
              </a:lnSpc>
            </a:pPr>
            <a:endParaRPr lang="en-GB" sz="50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02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8E3DF-0494-83D0-8BCF-706E16B63707}"/>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7779299F-3E37-C264-6C32-44020B88FFAD}"/>
              </a:ext>
            </a:extLst>
          </p:cNvPr>
          <p:cNvSpPr>
            <a:spLocks noGrp="1"/>
          </p:cNvSpPr>
          <p:nvPr>
            <p:ph idx="1"/>
          </p:nvPr>
        </p:nvSpPr>
        <p:spPr>
          <a:xfrm>
            <a:off x="484479" y="1120621"/>
            <a:ext cx="10691265" cy="4328815"/>
          </a:xfrm>
        </p:spPr>
        <p:txBody>
          <a:bodyPr vert="horz" lIns="91440" tIns="45720" rIns="91440" bIns="45720" rtlCol="0" anchor="t">
            <a:noAutofit/>
          </a:bodyPr>
          <a:lstStyle/>
          <a:p>
            <a:pPr marL="0" indent="0">
              <a:buNone/>
            </a:pPr>
            <a:endParaRPr lang="en-GB" sz="1800" b="1" dirty="0"/>
          </a:p>
          <a:p>
            <a:r>
              <a:rPr lang="en-GB" sz="1800" b="1" dirty="0">
                <a:ea typeface="+mn-lt"/>
                <a:cs typeface="+mn-lt"/>
              </a:rPr>
              <a:t>Response:</a:t>
            </a:r>
            <a:endParaRPr lang="en-GB" sz="1800"/>
          </a:p>
          <a:p>
            <a:r>
              <a:rPr lang="en-GB" sz="1800" dirty="0">
                <a:solidFill>
                  <a:srgbClr val="374151"/>
                </a:solidFill>
                <a:ea typeface="+mn-lt"/>
                <a:cs typeface="+mn-lt"/>
              </a:rPr>
              <a:t>Develop a comprehensive response plan that involves increased police presence during high-risk times and locations.</a:t>
            </a:r>
            <a:endParaRPr lang="en-GB" sz="1800"/>
          </a:p>
          <a:p>
            <a:r>
              <a:rPr lang="en-GB" sz="1800" dirty="0">
                <a:solidFill>
                  <a:srgbClr val="374151"/>
                </a:solidFill>
                <a:ea typeface="+mn-lt"/>
                <a:cs typeface="+mn-lt"/>
              </a:rPr>
              <a:t>Collaborate with local authorities to explore legal racing alternatives.</a:t>
            </a:r>
            <a:endParaRPr lang="en-GB" sz="1800"/>
          </a:p>
          <a:p>
            <a:r>
              <a:rPr lang="en-GB" sz="1800" dirty="0">
                <a:solidFill>
                  <a:srgbClr val="374151"/>
                </a:solidFill>
                <a:ea typeface="+mn-lt"/>
                <a:cs typeface="+mn-lt"/>
              </a:rPr>
              <a:t>Engage in community education and awareness campaigns to discourage illegal street racing.</a:t>
            </a:r>
            <a:endParaRPr lang="en-GB" sz="1800"/>
          </a:p>
          <a:p>
            <a:r>
              <a:rPr lang="en-GB" sz="1800" dirty="0">
                <a:solidFill>
                  <a:srgbClr val="374151"/>
                </a:solidFill>
                <a:ea typeface="+mn-lt"/>
                <a:cs typeface="+mn-lt"/>
              </a:rPr>
              <a:t>Enforce laws and regulations related to street racing, targeting participants and organizers.</a:t>
            </a:r>
            <a:endParaRPr lang="en-GB" sz="1800"/>
          </a:p>
          <a:p>
            <a:r>
              <a:rPr lang="en-GB" sz="1800" dirty="0">
                <a:solidFill>
                  <a:srgbClr val="374151"/>
                </a:solidFill>
                <a:ea typeface="+mn-lt"/>
                <a:cs typeface="+mn-lt"/>
              </a:rPr>
              <a:t>Evaluate the effectiveness of these strategies over time.</a:t>
            </a:r>
            <a:endParaRPr lang="en-GB" sz="1800"/>
          </a:p>
          <a:p>
            <a:r>
              <a:rPr lang="en-GB" sz="1800" b="1" dirty="0">
                <a:ea typeface="+mn-lt"/>
                <a:cs typeface="+mn-lt"/>
              </a:rPr>
              <a:t>Assessment:</a:t>
            </a:r>
            <a:endParaRPr lang="en-GB" sz="1800"/>
          </a:p>
          <a:p>
            <a:r>
              <a:rPr lang="en-GB" sz="1800" dirty="0">
                <a:solidFill>
                  <a:srgbClr val="374151"/>
                </a:solidFill>
                <a:ea typeface="+mn-lt"/>
                <a:cs typeface="+mn-lt"/>
              </a:rPr>
              <a:t>Continuously monitor the situation by analysing data on street racing incidents and their outcomes.</a:t>
            </a:r>
            <a:endParaRPr lang="en-GB" sz="1800"/>
          </a:p>
          <a:p>
            <a:r>
              <a:rPr lang="en-GB" sz="1800" dirty="0">
                <a:solidFill>
                  <a:srgbClr val="374151"/>
                </a:solidFill>
                <a:ea typeface="+mn-lt"/>
                <a:cs typeface="+mn-lt"/>
              </a:rPr>
              <a:t>Gather feedback from the community to assess their perception of safety and satisfaction with the response.</a:t>
            </a:r>
            <a:endParaRPr lang="en-GB" sz="1800"/>
          </a:p>
          <a:p>
            <a:r>
              <a:rPr lang="en-GB" sz="1800" dirty="0">
                <a:solidFill>
                  <a:srgbClr val="374151"/>
                </a:solidFill>
                <a:ea typeface="+mn-lt"/>
                <a:cs typeface="+mn-lt"/>
              </a:rPr>
              <a:t>Make necessary adjustments to the response plan based on the ongoing assessment.</a:t>
            </a:r>
            <a:endParaRPr lang="en-GB" sz="1800" dirty="0"/>
          </a:p>
          <a:p>
            <a:endParaRPr lang="en-GB" dirty="0"/>
          </a:p>
        </p:txBody>
      </p:sp>
    </p:spTree>
    <p:extLst>
      <p:ext uri="{BB962C8B-B14F-4D97-AF65-F5344CB8AC3E}">
        <p14:creationId xmlns:p14="http://schemas.microsoft.com/office/powerpoint/2010/main" val="2399843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E52C9-5E0C-1680-D870-78124DE81F6D}"/>
              </a:ext>
            </a:extLst>
          </p:cNvPr>
          <p:cNvSpPr>
            <a:spLocks noGrp="1"/>
          </p:cNvSpPr>
          <p:nvPr>
            <p:ph type="title"/>
          </p:nvPr>
        </p:nvSpPr>
        <p:spPr>
          <a:xfrm>
            <a:off x="690587" y="907128"/>
            <a:ext cx="6699564" cy="1378871"/>
          </a:xfrm>
        </p:spPr>
        <p:txBody>
          <a:bodyPr>
            <a:normAutofit/>
          </a:bodyPr>
          <a:lstStyle/>
          <a:p>
            <a:r>
              <a:rPr lang="en-GB" dirty="0"/>
              <a:t>Measuring effectiveness of interventions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003D67-5DE2-EDCF-F806-05F73BC4EDB4}"/>
              </a:ext>
            </a:extLst>
          </p:cNvPr>
          <p:cNvSpPr>
            <a:spLocks noGrp="1"/>
          </p:cNvSpPr>
          <p:nvPr>
            <p:ph idx="1"/>
          </p:nvPr>
        </p:nvSpPr>
        <p:spPr>
          <a:xfrm>
            <a:off x="695326" y="2285999"/>
            <a:ext cx="6766748" cy="3649080"/>
          </a:xfrm>
        </p:spPr>
        <p:txBody>
          <a:bodyPr vert="horz" lIns="91440" tIns="45720" rIns="91440" bIns="45720" rtlCol="0">
            <a:normAutofit/>
          </a:bodyPr>
          <a:lstStyle/>
          <a:p>
            <a:r>
              <a:rPr lang="en-GB" dirty="0"/>
              <a:t>When trialling an intervention a key part of evidence based policing practice is evaluating it to measure its effectiveness. </a:t>
            </a:r>
            <a:endParaRPr lang="en-US"/>
          </a:p>
          <a:p>
            <a:r>
              <a:rPr lang="en-GB" dirty="0"/>
              <a:t>The EMMIE model can help to consider some of the key areas that should be considered as part of the evaluation.</a:t>
            </a: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ite bulbs with a yellow one standing out">
            <a:extLst>
              <a:ext uri="{FF2B5EF4-FFF2-40B4-BE49-F238E27FC236}">
                <a16:creationId xmlns:a16="http://schemas.microsoft.com/office/drawing/2014/main" id="{8F47CBE7-2BA3-8876-E82B-1ABADF77BE33}"/>
              </a:ext>
            </a:extLst>
          </p:cNvPr>
          <p:cNvPicPr>
            <a:picLocks noChangeAspect="1"/>
          </p:cNvPicPr>
          <p:nvPr/>
        </p:nvPicPr>
        <p:blipFill rotWithShape="1">
          <a:blip r:embed="rId2"/>
          <a:srcRect l="40145" r="20234" b="-3"/>
          <a:stretch/>
        </p:blipFill>
        <p:spPr>
          <a:xfrm>
            <a:off x="8115300" y="10"/>
            <a:ext cx="4076700" cy="6857990"/>
          </a:xfrm>
          <a:prstGeom prst="rect">
            <a:avLst/>
          </a:prstGeom>
        </p:spPr>
      </p:pic>
    </p:spTree>
    <p:extLst>
      <p:ext uri="{BB962C8B-B14F-4D97-AF65-F5344CB8AC3E}">
        <p14:creationId xmlns:p14="http://schemas.microsoft.com/office/powerpoint/2010/main" val="84500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0ABC4-C2DD-2B54-7271-C1B0F892C4A5}"/>
              </a:ext>
            </a:extLst>
          </p:cNvPr>
          <p:cNvSpPr>
            <a:spLocks noGrp="1"/>
          </p:cNvSpPr>
          <p:nvPr>
            <p:ph type="title"/>
          </p:nvPr>
        </p:nvSpPr>
        <p:spPr>
          <a:xfrm>
            <a:off x="695325" y="897753"/>
            <a:ext cx="3635046" cy="1575391"/>
          </a:xfrm>
        </p:spPr>
        <p:txBody>
          <a:bodyPr>
            <a:normAutofit/>
          </a:bodyPr>
          <a:lstStyle/>
          <a:p>
            <a:r>
              <a:rPr lang="en-GB" dirty="0"/>
              <a:t>Emmie model</a:t>
            </a:r>
          </a:p>
        </p:txBody>
      </p:sp>
      <p:cxnSp>
        <p:nvCxnSpPr>
          <p:cNvPr id="13" name="Straight Connector 1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diagram of a diagram&#10;&#10;Description automatically generated">
            <a:extLst>
              <a:ext uri="{FF2B5EF4-FFF2-40B4-BE49-F238E27FC236}">
                <a16:creationId xmlns:a16="http://schemas.microsoft.com/office/drawing/2014/main" id="{18D93239-844C-2A3F-7F99-C2B62EB41153}"/>
              </a:ext>
            </a:extLst>
          </p:cNvPr>
          <p:cNvPicPr>
            <a:picLocks noChangeAspect="1"/>
          </p:cNvPicPr>
          <p:nvPr/>
        </p:nvPicPr>
        <p:blipFill>
          <a:blip r:embed="rId2"/>
          <a:stretch>
            <a:fillRect/>
          </a:stretch>
        </p:blipFill>
        <p:spPr>
          <a:xfrm>
            <a:off x="5318587" y="723900"/>
            <a:ext cx="5631526" cy="5410200"/>
          </a:xfrm>
          <a:prstGeom prst="rect">
            <a:avLst/>
          </a:prstGeom>
        </p:spPr>
      </p:pic>
      <p:sp>
        <p:nvSpPr>
          <p:cNvPr id="12" name="Content Placeholder 11">
            <a:extLst>
              <a:ext uri="{FF2B5EF4-FFF2-40B4-BE49-F238E27FC236}">
                <a16:creationId xmlns:a16="http://schemas.microsoft.com/office/drawing/2014/main" id="{AC65DE46-1949-BA3A-65FA-F29D9D6CCA95}"/>
              </a:ext>
            </a:extLst>
          </p:cNvPr>
          <p:cNvSpPr>
            <a:spLocks noGrp="1"/>
          </p:cNvSpPr>
          <p:nvPr>
            <p:ph idx="1"/>
          </p:nvPr>
        </p:nvSpPr>
        <p:spPr>
          <a:xfrm>
            <a:off x="700635" y="2293126"/>
            <a:ext cx="4508675" cy="3636088"/>
          </a:xfrm>
        </p:spPr>
        <p:txBody>
          <a:bodyPr vert="horz" lIns="91440" tIns="45720" rIns="91440" bIns="45720" rtlCol="0" anchor="t">
            <a:normAutofit/>
          </a:bodyPr>
          <a:lstStyle/>
          <a:p>
            <a:r>
              <a:rPr lang="en-GB" dirty="0"/>
              <a:t>Ongoing evaluation is important to ensure interventions are achieving continuing effectiveness.</a:t>
            </a:r>
          </a:p>
        </p:txBody>
      </p:sp>
    </p:spTree>
    <p:extLst>
      <p:ext uri="{BB962C8B-B14F-4D97-AF65-F5344CB8AC3E}">
        <p14:creationId xmlns:p14="http://schemas.microsoft.com/office/powerpoint/2010/main" val="1317413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095F8-1CF9-7E71-A4E5-B1F943A89965}"/>
              </a:ext>
            </a:extLst>
          </p:cNvPr>
          <p:cNvSpPr>
            <a:spLocks noGrp="1"/>
          </p:cNvSpPr>
          <p:nvPr>
            <p:ph type="title"/>
          </p:nvPr>
        </p:nvSpPr>
        <p:spPr/>
        <p:txBody>
          <a:bodyPr/>
          <a:lstStyle/>
          <a:p>
            <a:r>
              <a:rPr lang="en-GB" dirty="0"/>
              <a:t>Sex offender treatment programme </a:t>
            </a:r>
          </a:p>
        </p:txBody>
      </p:sp>
      <p:sp>
        <p:nvSpPr>
          <p:cNvPr id="3" name="Content Placeholder 2">
            <a:extLst>
              <a:ext uri="{FF2B5EF4-FFF2-40B4-BE49-F238E27FC236}">
                <a16:creationId xmlns:a16="http://schemas.microsoft.com/office/drawing/2014/main" id="{5C0EB57D-DBFC-CDF5-49BD-F9F71D4448D2}"/>
              </a:ext>
            </a:extLst>
          </p:cNvPr>
          <p:cNvSpPr>
            <a:spLocks noGrp="1"/>
          </p:cNvSpPr>
          <p:nvPr>
            <p:ph idx="1"/>
          </p:nvPr>
        </p:nvSpPr>
        <p:spPr/>
        <p:txBody>
          <a:bodyPr vert="horz" lIns="91440" tIns="45720" rIns="91440" bIns="45720" rtlCol="0" anchor="t">
            <a:normAutofit/>
          </a:bodyPr>
          <a:lstStyle/>
          <a:p>
            <a:r>
              <a:rPr lang="en-GB" dirty="0"/>
              <a:t>The Core Sex Offender Treatment Programme (SOTP) was introduced in 1992 as a cognitive-behavioural group work programme for sex offenders who had been imprisoned.</a:t>
            </a:r>
          </a:p>
          <a:p>
            <a:r>
              <a:rPr lang="en-GB" dirty="0"/>
              <a:t>Through evidence based research the programme underwent several evaluations and in 2017 found little to no evidence of the programme having effectiveness. Infact, in some cases offending rates increased.</a:t>
            </a:r>
          </a:p>
          <a:p>
            <a:r>
              <a:rPr lang="en-GB" dirty="0"/>
              <a:t>This demonstrates the importance of maintaining an ongoing evaluation. Practices that worked once, may not work now.</a:t>
            </a:r>
          </a:p>
        </p:txBody>
      </p:sp>
    </p:spTree>
    <p:extLst>
      <p:ext uri="{BB962C8B-B14F-4D97-AF65-F5344CB8AC3E}">
        <p14:creationId xmlns:p14="http://schemas.microsoft.com/office/powerpoint/2010/main" val="4118337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68876-C42A-1A63-A4F8-70E58AAB4FD5}"/>
              </a:ext>
            </a:extLst>
          </p:cNvPr>
          <p:cNvSpPr>
            <a:spLocks noGrp="1"/>
          </p:cNvSpPr>
          <p:nvPr>
            <p:ph type="title"/>
          </p:nvPr>
        </p:nvSpPr>
        <p:spPr>
          <a:xfrm>
            <a:off x="695325" y="897753"/>
            <a:ext cx="3635046" cy="1575391"/>
          </a:xfrm>
        </p:spPr>
        <p:txBody>
          <a:bodyPr>
            <a:normAutofit/>
          </a:bodyPr>
          <a:lstStyle/>
          <a:p>
            <a:pPr>
              <a:lnSpc>
                <a:spcPct val="90000"/>
              </a:lnSpc>
            </a:pPr>
            <a:r>
              <a:rPr lang="en-GB" sz="3400"/>
              <a:t>RCT'S (RANDOMISED CONTROL TRIALS)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E3D637-CDC1-4B13-E5AD-E259CA46FE70}"/>
              </a:ext>
            </a:extLst>
          </p:cNvPr>
          <p:cNvSpPr>
            <a:spLocks noGrp="1"/>
          </p:cNvSpPr>
          <p:nvPr>
            <p:ph idx="1"/>
          </p:nvPr>
        </p:nvSpPr>
        <p:spPr>
          <a:xfrm>
            <a:off x="695325" y="2710035"/>
            <a:ext cx="3587668" cy="3500265"/>
          </a:xfrm>
        </p:spPr>
        <p:txBody>
          <a:bodyPr vert="horz" lIns="91440" tIns="45720" rIns="91440" bIns="45720" rtlCol="0">
            <a:normAutofit/>
          </a:bodyPr>
          <a:lstStyle/>
          <a:p>
            <a:pPr>
              <a:lnSpc>
                <a:spcPct val="110000"/>
              </a:lnSpc>
            </a:pPr>
            <a:r>
              <a:rPr lang="en-GB" sz="1900"/>
              <a:t>RCT's are generally used to gain knowledge about a 'population', the population being the scientific term that refers to the complete set of objects that share a common quality or characteristic (often called a 'variable') that we wish to discover more about. Objects could be people.</a:t>
            </a:r>
          </a:p>
          <a:p>
            <a:pPr marL="0" indent="0">
              <a:lnSpc>
                <a:spcPct val="110000"/>
              </a:lnSpc>
              <a:buNone/>
            </a:pPr>
            <a:endParaRPr lang="en-GB" sz="1900">
              <a:ea typeface="+mn-lt"/>
              <a:cs typeface="+mn-lt"/>
            </a:endParaRPr>
          </a:p>
        </p:txBody>
      </p:sp>
      <p:pic>
        <p:nvPicPr>
          <p:cNvPr id="4" name="Picture 3" descr="Randomised controlled trials (RCTs) in public policy | Emma Tomkinson">
            <a:extLst>
              <a:ext uri="{FF2B5EF4-FFF2-40B4-BE49-F238E27FC236}">
                <a16:creationId xmlns:a16="http://schemas.microsoft.com/office/drawing/2014/main" id="{287A6BD3-9A3D-0D9F-EC65-DA671404EA40}"/>
              </a:ext>
            </a:extLst>
          </p:cNvPr>
          <p:cNvPicPr>
            <a:picLocks noChangeAspect="1"/>
          </p:cNvPicPr>
          <p:nvPr/>
        </p:nvPicPr>
        <p:blipFill>
          <a:blip r:embed="rId2"/>
          <a:stretch>
            <a:fillRect/>
          </a:stretch>
        </p:blipFill>
        <p:spPr>
          <a:xfrm>
            <a:off x="4876800" y="1441895"/>
            <a:ext cx="6515100" cy="3974210"/>
          </a:xfrm>
          <a:prstGeom prst="rect">
            <a:avLst/>
          </a:prstGeom>
        </p:spPr>
      </p:pic>
    </p:spTree>
    <p:extLst>
      <p:ext uri="{BB962C8B-B14F-4D97-AF65-F5344CB8AC3E}">
        <p14:creationId xmlns:p14="http://schemas.microsoft.com/office/powerpoint/2010/main" val="31285367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28FFE-0AC3-BC81-9463-DFD2FE07DD63}"/>
              </a:ext>
            </a:extLst>
          </p:cNvPr>
          <p:cNvSpPr>
            <a:spLocks noGrp="1"/>
          </p:cNvSpPr>
          <p:nvPr>
            <p:ph type="title"/>
          </p:nvPr>
        </p:nvSpPr>
        <p:spPr/>
        <p:txBody>
          <a:bodyPr/>
          <a:lstStyle/>
          <a:p>
            <a:r>
              <a:rPr lang="en-GB" dirty="0"/>
              <a:t>Evaluating the implementation</a:t>
            </a:r>
          </a:p>
        </p:txBody>
      </p:sp>
      <p:sp>
        <p:nvSpPr>
          <p:cNvPr id="3" name="Content Placeholder 2">
            <a:extLst>
              <a:ext uri="{FF2B5EF4-FFF2-40B4-BE49-F238E27FC236}">
                <a16:creationId xmlns:a16="http://schemas.microsoft.com/office/drawing/2014/main" id="{4980DAF7-71EB-A325-C054-C9FB7BB872B5}"/>
              </a:ext>
            </a:extLst>
          </p:cNvPr>
          <p:cNvSpPr>
            <a:spLocks noGrp="1"/>
          </p:cNvSpPr>
          <p:nvPr>
            <p:ph idx="1"/>
          </p:nvPr>
        </p:nvSpPr>
        <p:spPr/>
        <p:txBody>
          <a:bodyPr vert="horz" lIns="91440" tIns="45720" rIns="91440" bIns="45720" rtlCol="0" anchor="t">
            <a:normAutofit/>
          </a:bodyPr>
          <a:lstStyle/>
          <a:p>
            <a:r>
              <a:rPr lang="en-GB" dirty="0"/>
              <a:t>Did a particular intervention lead to a desired change in outcomes?</a:t>
            </a:r>
          </a:p>
          <a:p>
            <a:r>
              <a:rPr lang="en-GB" dirty="0"/>
              <a:t>On the Moodle tile for EBP "Campbell Collaboration review"- please take 10 mins to read this review.</a:t>
            </a:r>
          </a:p>
          <a:p>
            <a:r>
              <a:rPr lang="en-GB" b="1" dirty="0"/>
              <a:t>Randomised Control Trials (RCT's):-</a:t>
            </a:r>
          </a:p>
          <a:p>
            <a:r>
              <a:rPr lang="en-GB" dirty="0"/>
              <a:t>An experiment that is conducted in a rigorous and scientific manner in order to reduce bias.</a:t>
            </a:r>
          </a:p>
          <a:p>
            <a:r>
              <a:rPr lang="en-GB" dirty="0"/>
              <a:t>Considered the "gold standard" in many forms of empirical research.</a:t>
            </a:r>
          </a:p>
        </p:txBody>
      </p:sp>
    </p:spTree>
    <p:extLst>
      <p:ext uri="{BB962C8B-B14F-4D97-AF65-F5344CB8AC3E}">
        <p14:creationId xmlns:p14="http://schemas.microsoft.com/office/powerpoint/2010/main" val="272476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E80B1-4F70-BA4B-44A6-D902B57B4949}"/>
              </a:ext>
            </a:extLst>
          </p:cNvPr>
          <p:cNvSpPr>
            <a:spLocks noGrp="1"/>
          </p:cNvSpPr>
          <p:nvPr>
            <p:ph type="title"/>
          </p:nvPr>
        </p:nvSpPr>
        <p:spPr/>
        <p:txBody>
          <a:bodyPr/>
          <a:lstStyle/>
          <a:p>
            <a:r>
              <a:rPr lang="en-GB" dirty="0"/>
              <a:t>Collecting the results</a:t>
            </a:r>
          </a:p>
        </p:txBody>
      </p:sp>
      <p:sp>
        <p:nvSpPr>
          <p:cNvPr id="3" name="Content Placeholder 2">
            <a:extLst>
              <a:ext uri="{FF2B5EF4-FFF2-40B4-BE49-F238E27FC236}">
                <a16:creationId xmlns:a16="http://schemas.microsoft.com/office/drawing/2014/main" id="{784D2007-414B-2675-FC5E-811B31CB70A0}"/>
              </a:ext>
            </a:extLst>
          </p:cNvPr>
          <p:cNvSpPr>
            <a:spLocks noGrp="1"/>
          </p:cNvSpPr>
          <p:nvPr>
            <p:ph idx="1"/>
          </p:nvPr>
        </p:nvSpPr>
        <p:spPr/>
        <p:txBody>
          <a:bodyPr vert="horz" lIns="91440" tIns="45720" rIns="91440" bIns="45720" rtlCol="0" anchor="t">
            <a:normAutofit/>
          </a:bodyPr>
          <a:lstStyle/>
          <a:p>
            <a:r>
              <a:rPr lang="en-GB" dirty="0"/>
              <a:t>The outcomes are measured for both the intervention group and the control group and will often be numerical quantity, such as the number a particular event has occurred or the average rate at which it has occurred.</a:t>
            </a:r>
          </a:p>
          <a:p>
            <a:r>
              <a:rPr lang="en-GB" dirty="0"/>
              <a:t>There are hundreds of different statistical tests but a researcher will be trained to choose the correct and appropriate test to measure the effectiveness.</a:t>
            </a:r>
          </a:p>
          <a:p>
            <a:endParaRPr lang="en-GB" dirty="0"/>
          </a:p>
          <a:p>
            <a:endParaRPr lang="en-GB" dirty="0"/>
          </a:p>
        </p:txBody>
      </p:sp>
    </p:spTree>
    <p:extLst>
      <p:ext uri="{BB962C8B-B14F-4D97-AF65-F5344CB8AC3E}">
        <p14:creationId xmlns:p14="http://schemas.microsoft.com/office/powerpoint/2010/main" val="202272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13832-E863-9453-3534-43B5881CAA95}"/>
              </a:ext>
            </a:extLst>
          </p:cNvPr>
          <p:cNvSpPr>
            <a:spLocks noGrp="1"/>
          </p:cNvSpPr>
          <p:nvPr>
            <p:ph type="title"/>
          </p:nvPr>
        </p:nvSpPr>
        <p:spPr>
          <a:xfrm>
            <a:off x="695324" y="897752"/>
            <a:ext cx="3601757" cy="1955927"/>
          </a:xfrm>
        </p:spPr>
        <p:txBody>
          <a:bodyPr>
            <a:normAutofit/>
          </a:bodyPr>
          <a:lstStyle/>
          <a:p>
            <a:r>
              <a:rPr lang="en-GB" dirty="0"/>
              <a:t>Research as an investigation</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EFB4A6-35BB-8722-9EDD-62A60544297A}"/>
              </a:ext>
            </a:extLst>
          </p:cNvPr>
          <p:cNvSpPr>
            <a:spLocks noGrp="1"/>
          </p:cNvSpPr>
          <p:nvPr>
            <p:ph idx="1"/>
          </p:nvPr>
        </p:nvSpPr>
        <p:spPr>
          <a:xfrm>
            <a:off x="683373" y="2853679"/>
            <a:ext cx="3613708" cy="3391733"/>
          </a:xfrm>
        </p:spPr>
        <p:txBody>
          <a:bodyPr vert="horz" lIns="91440" tIns="45720" rIns="91440" bIns="45720" rtlCol="0">
            <a:normAutofit/>
          </a:bodyPr>
          <a:lstStyle/>
          <a:p>
            <a:r>
              <a:rPr lang="en-GB" b="1"/>
              <a:t>TASK- In groups:-</a:t>
            </a:r>
          </a:p>
          <a:p>
            <a:r>
              <a:rPr lang="en-GB" dirty="0"/>
              <a:t>A) Write at least 5 words or phrases that define an investigation</a:t>
            </a:r>
          </a:p>
          <a:p>
            <a:r>
              <a:rPr lang="en-GB" dirty="0"/>
              <a:t>B) Write at least 5 words or phrases that define research</a:t>
            </a:r>
          </a:p>
          <a:p>
            <a:endParaRPr lang="en-GB" dirty="0"/>
          </a:p>
        </p:txBody>
      </p:sp>
      <p:pic>
        <p:nvPicPr>
          <p:cNvPr id="5" name="Picture 4" descr="Glasses on top of a book">
            <a:extLst>
              <a:ext uri="{FF2B5EF4-FFF2-40B4-BE49-F238E27FC236}">
                <a16:creationId xmlns:a16="http://schemas.microsoft.com/office/drawing/2014/main" id="{E40A2523-21CC-6CCB-3D6B-E5CB64B0697B}"/>
              </a:ext>
            </a:extLst>
          </p:cNvPr>
          <p:cNvPicPr>
            <a:picLocks noChangeAspect="1"/>
          </p:cNvPicPr>
          <p:nvPr/>
        </p:nvPicPr>
        <p:blipFill rotWithShape="1">
          <a:blip r:embed="rId3"/>
          <a:srcRect l="4257" r="25125" b="10"/>
          <a:stretch/>
        </p:blipFill>
        <p:spPr>
          <a:xfrm>
            <a:off x="4876800" y="10"/>
            <a:ext cx="7315200" cy="6857990"/>
          </a:xfrm>
          <a:prstGeom prst="rect">
            <a:avLst/>
          </a:prstGeom>
        </p:spPr>
      </p:pic>
    </p:spTree>
    <p:extLst>
      <p:ext uri="{BB962C8B-B14F-4D97-AF65-F5344CB8AC3E}">
        <p14:creationId xmlns:p14="http://schemas.microsoft.com/office/powerpoint/2010/main" val="25442525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B0E30-3681-8222-99C3-62ACF34FB7EE}"/>
              </a:ext>
            </a:extLst>
          </p:cNvPr>
          <p:cNvSpPr>
            <a:spLocks noGrp="1"/>
          </p:cNvSpPr>
          <p:nvPr>
            <p:ph type="title"/>
          </p:nvPr>
        </p:nvSpPr>
        <p:spPr>
          <a:xfrm>
            <a:off x="695324" y="897752"/>
            <a:ext cx="3601757" cy="1955927"/>
          </a:xfrm>
        </p:spPr>
        <p:txBody>
          <a:bodyPr>
            <a:normAutofit/>
          </a:bodyPr>
          <a:lstStyle/>
          <a:p>
            <a:r>
              <a:rPr lang="en-GB" dirty="0"/>
              <a:t>WORDS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A99FE0-0B79-9402-2A50-99F7919F2B35}"/>
              </a:ext>
            </a:extLst>
          </p:cNvPr>
          <p:cNvSpPr>
            <a:spLocks noGrp="1"/>
          </p:cNvSpPr>
          <p:nvPr>
            <p:ph idx="1"/>
          </p:nvPr>
        </p:nvSpPr>
        <p:spPr>
          <a:xfrm>
            <a:off x="250419" y="1710679"/>
            <a:ext cx="4358389" cy="5106233"/>
          </a:xfrm>
        </p:spPr>
        <p:txBody>
          <a:bodyPr vert="horz" lIns="91440" tIns="45720" rIns="91440" bIns="45720" rtlCol="0" anchor="t">
            <a:noAutofit/>
          </a:bodyPr>
          <a:lstStyle/>
          <a:p>
            <a:pPr>
              <a:lnSpc>
                <a:spcPct val="110000"/>
              </a:lnSpc>
            </a:pPr>
            <a:r>
              <a:rPr lang="en-GB" dirty="0"/>
              <a:t>Exploring     </a:t>
            </a:r>
          </a:p>
          <a:p>
            <a:pPr>
              <a:lnSpc>
                <a:spcPct val="110000"/>
              </a:lnSpc>
            </a:pPr>
            <a:r>
              <a:rPr lang="en-GB" dirty="0"/>
              <a:t>Examining</a:t>
            </a:r>
          </a:p>
          <a:p>
            <a:pPr>
              <a:lnSpc>
                <a:spcPct val="110000"/>
              </a:lnSpc>
            </a:pPr>
            <a:r>
              <a:rPr lang="en-GB" dirty="0"/>
              <a:t>Questioning</a:t>
            </a:r>
          </a:p>
          <a:p>
            <a:pPr>
              <a:lnSpc>
                <a:spcPct val="110000"/>
              </a:lnSpc>
            </a:pPr>
            <a:r>
              <a:rPr lang="en-GB" dirty="0"/>
              <a:t>Uncovering</a:t>
            </a:r>
          </a:p>
          <a:p>
            <a:pPr>
              <a:lnSpc>
                <a:spcPct val="110000"/>
              </a:lnSpc>
            </a:pPr>
            <a:r>
              <a:rPr lang="en-GB" dirty="0"/>
              <a:t>Searching</a:t>
            </a:r>
          </a:p>
          <a:p>
            <a:pPr>
              <a:lnSpc>
                <a:spcPct val="110000"/>
              </a:lnSpc>
            </a:pPr>
            <a:r>
              <a:rPr lang="en-GB" dirty="0"/>
              <a:t>Probing</a:t>
            </a:r>
          </a:p>
          <a:p>
            <a:pPr>
              <a:lnSpc>
                <a:spcPct val="110000"/>
              </a:lnSpc>
            </a:pPr>
            <a:r>
              <a:rPr lang="en-GB" dirty="0"/>
              <a:t>Testing</a:t>
            </a:r>
          </a:p>
          <a:p>
            <a:pPr>
              <a:lnSpc>
                <a:spcPct val="110000"/>
              </a:lnSpc>
            </a:pPr>
            <a:r>
              <a:rPr lang="en-GB" dirty="0"/>
              <a:t>Analysing</a:t>
            </a:r>
          </a:p>
          <a:p>
            <a:pPr>
              <a:lnSpc>
                <a:spcPct val="110000"/>
              </a:lnSpc>
            </a:pPr>
            <a:r>
              <a:rPr lang="en-GB" dirty="0"/>
              <a:t>Orderly</a:t>
            </a:r>
          </a:p>
          <a:p>
            <a:pPr>
              <a:lnSpc>
                <a:spcPct val="110000"/>
              </a:lnSpc>
            </a:pPr>
            <a:r>
              <a:rPr lang="en-GB" dirty="0"/>
              <a:t>Systematic</a:t>
            </a:r>
          </a:p>
          <a:p>
            <a:pPr>
              <a:lnSpc>
                <a:spcPct val="110000"/>
              </a:lnSpc>
            </a:pPr>
            <a:r>
              <a:rPr lang="en-GB" dirty="0"/>
              <a:t>Impartial</a:t>
            </a:r>
          </a:p>
          <a:p>
            <a:pPr>
              <a:lnSpc>
                <a:spcPct val="110000"/>
              </a:lnSpc>
            </a:pPr>
            <a:endParaRPr lang="en-GB" sz="1700"/>
          </a:p>
        </p:txBody>
      </p:sp>
      <p:pic>
        <p:nvPicPr>
          <p:cNvPr id="5" name="Picture 4" descr="Magnifying glass on clear background">
            <a:extLst>
              <a:ext uri="{FF2B5EF4-FFF2-40B4-BE49-F238E27FC236}">
                <a16:creationId xmlns:a16="http://schemas.microsoft.com/office/drawing/2014/main" id="{6E9D0074-3DF9-6951-DDA4-CDDB88AFC71D}"/>
              </a:ext>
            </a:extLst>
          </p:cNvPr>
          <p:cNvPicPr>
            <a:picLocks noChangeAspect="1"/>
          </p:cNvPicPr>
          <p:nvPr/>
        </p:nvPicPr>
        <p:blipFill rotWithShape="1">
          <a:blip r:embed="rId2"/>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605274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87850-5497-C821-92F2-05768F23DFD1}"/>
              </a:ext>
            </a:extLst>
          </p:cNvPr>
          <p:cNvSpPr>
            <a:spLocks noGrp="1"/>
          </p:cNvSpPr>
          <p:nvPr>
            <p:ph type="title"/>
          </p:nvPr>
        </p:nvSpPr>
        <p:spPr>
          <a:xfrm>
            <a:off x="733424" y="908048"/>
            <a:ext cx="3660776" cy="4404064"/>
          </a:xfrm>
        </p:spPr>
        <p:txBody>
          <a:bodyPr>
            <a:normAutofit/>
          </a:bodyPr>
          <a:lstStyle/>
          <a:p>
            <a:r>
              <a:rPr lang="en-GB" dirty="0"/>
              <a:t>Defining research as an investigation</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E9DC58B-4188-4F4F-18FC-5AD575F3F858}"/>
              </a:ext>
            </a:extLst>
          </p:cNvPr>
          <p:cNvGraphicFramePr>
            <a:graphicFrameLocks noGrp="1"/>
          </p:cNvGraphicFramePr>
          <p:nvPr>
            <p:ph idx="1"/>
            <p:extLst>
              <p:ext uri="{D42A27DB-BD31-4B8C-83A1-F6EECF244321}">
                <p14:modId xmlns:p14="http://schemas.microsoft.com/office/powerpoint/2010/main" val="1042508527"/>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07707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6C2D8-2882-BACA-16F2-6111A3CB2491}"/>
              </a:ext>
            </a:extLst>
          </p:cNvPr>
          <p:cNvSpPr>
            <a:spLocks noGrp="1"/>
          </p:cNvSpPr>
          <p:nvPr>
            <p:ph type="title"/>
          </p:nvPr>
        </p:nvSpPr>
        <p:spPr>
          <a:xfrm>
            <a:off x="5604846" y="860615"/>
            <a:ext cx="5922279" cy="1272986"/>
          </a:xfrm>
        </p:spPr>
        <p:txBody>
          <a:bodyPr>
            <a:normAutofit/>
          </a:bodyPr>
          <a:lstStyle/>
          <a:p>
            <a:pPr>
              <a:lnSpc>
                <a:spcPct val="90000"/>
              </a:lnSpc>
            </a:pPr>
            <a:r>
              <a:rPr lang="en-GB" dirty="0"/>
              <a:t>Investigative research skills</a:t>
            </a:r>
            <a:endParaRPr lang="en-GB"/>
          </a:p>
        </p:txBody>
      </p:sp>
      <p:pic>
        <p:nvPicPr>
          <p:cNvPr id="5" name="Picture 4" descr="White bulbs with a yellow one standing out">
            <a:extLst>
              <a:ext uri="{FF2B5EF4-FFF2-40B4-BE49-F238E27FC236}">
                <a16:creationId xmlns:a16="http://schemas.microsoft.com/office/drawing/2014/main" id="{61F85B91-DC97-92EE-45F0-154C737F863E}"/>
              </a:ext>
            </a:extLst>
          </p:cNvPr>
          <p:cNvPicPr>
            <a:picLocks noChangeAspect="1"/>
          </p:cNvPicPr>
          <p:nvPr/>
        </p:nvPicPr>
        <p:blipFill rotWithShape="1">
          <a:blip r:embed="rId2"/>
          <a:srcRect l="36320" r="1640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580984-53C4-693E-75E2-EEF9101487A9}"/>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lnSpc>
                <a:spcPct val="110000"/>
              </a:lnSpc>
              <a:buNone/>
            </a:pPr>
            <a:r>
              <a:rPr lang="en-GB" sz="1600"/>
              <a:t>In order to be an effective researcher, it is therefore important to possess good investigative skills:-</a:t>
            </a:r>
            <a:endParaRPr lang="en-US" sz="1600"/>
          </a:p>
          <a:p>
            <a:pPr>
              <a:lnSpc>
                <a:spcPct val="110000"/>
              </a:lnSpc>
            </a:pPr>
            <a:r>
              <a:rPr lang="en-GB" sz="1600" b="1"/>
              <a:t>Applying the investigative mindset</a:t>
            </a:r>
          </a:p>
          <a:p>
            <a:pPr>
              <a:lnSpc>
                <a:spcPct val="110000"/>
              </a:lnSpc>
            </a:pPr>
            <a:r>
              <a:rPr lang="en-GB" sz="1600" b="1"/>
              <a:t>Planning</a:t>
            </a:r>
          </a:p>
          <a:p>
            <a:pPr>
              <a:lnSpc>
                <a:spcPct val="110000"/>
              </a:lnSpc>
            </a:pPr>
            <a:r>
              <a:rPr lang="en-GB" sz="1600" b="1"/>
              <a:t>Evaluating material to determine its value to an investigation</a:t>
            </a:r>
          </a:p>
          <a:p>
            <a:pPr marL="0" indent="0">
              <a:lnSpc>
                <a:spcPct val="110000"/>
              </a:lnSpc>
              <a:buNone/>
            </a:pPr>
            <a:r>
              <a:rPr lang="en-GB" sz="1600"/>
              <a:t>Also, core skills are needed by the researcher:-</a:t>
            </a:r>
          </a:p>
          <a:p>
            <a:pPr>
              <a:lnSpc>
                <a:spcPct val="110000"/>
              </a:lnSpc>
            </a:pPr>
            <a:r>
              <a:rPr lang="en-GB" sz="1600" b="1"/>
              <a:t>Critical thinking</a:t>
            </a:r>
          </a:p>
          <a:p>
            <a:pPr>
              <a:lnSpc>
                <a:spcPct val="110000"/>
              </a:lnSpc>
            </a:pPr>
            <a:r>
              <a:rPr lang="en-GB" sz="1600" b="1"/>
              <a:t>Systemic examination</a:t>
            </a:r>
          </a:p>
          <a:p>
            <a:pPr>
              <a:lnSpc>
                <a:spcPct val="110000"/>
              </a:lnSpc>
            </a:pPr>
            <a:r>
              <a:rPr lang="en-GB" sz="1600" b="1"/>
              <a:t>Evidential evaluation</a:t>
            </a:r>
          </a:p>
          <a:p>
            <a:pPr marL="0" indent="0">
              <a:lnSpc>
                <a:spcPct val="110000"/>
              </a:lnSpc>
              <a:buNone/>
            </a:pPr>
            <a:r>
              <a:rPr lang="en-GB" sz="1600"/>
              <a:t>(College of Policing, 2020)</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0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4F74C-51B8-C9B5-D312-9C35DA50F70A}"/>
              </a:ext>
            </a:extLst>
          </p:cNvPr>
          <p:cNvSpPr>
            <a:spLocks noGrp="1"/>
          </p:cNvSpPr>
          <p:nvPr>
            <p:ph type="title"/>
          </p:nvPr>
        </p:nvSpPr>
        <p:spPr/>
        <p:txBody>
          <a:bodyPr/>
          <a:lstStyle/>
          <a:p>
            <a:r>
              <a:rPr lang="en-GB" dirty="0"/>
              <a:t>WHAT DO WE MEAN BY CRITICAL THINKING SKILLS?</a:t>
            </a:r>
          </a:p>
        </p:txBody>
      </p:sp>
      <p:sp>
        <p:nvSpPr>
          <p:cNvPr id="3" name="Content Placeholder 2">
            <a:extLst>
              <a:ext uri="{FF2B5EF4-FFF2-40B4-BE49-F238E27FC236}">
                <a16:creationId xmlns:a16="http://schemas.microsoft.com/office/drawing/2014/main" id="{3F38C52A-7EFD-15B3-DE8B-BE534200AC24}"/>
              </a:ext>
            </a:extLst>
          </p:cNvPr>
          <p:cNvSpPr>
            <a:spLocks noGrp="1"/>
          </p:cNvSpPr>
          <p:nvPr>
            <p:ph idx="1"/>
          </p:nvPr>
        </p:nvSpPr>
        <p:spPr/>
        <p:txBody>
          <a:bodyPr vert="horz" lIns="91440" tIns="45720" rIns="91440" bIns="45720" rtlCol="0" anchor="t">
            <a:normAutofit/>
          </a:bodyPr>
          <a:lstStyle/>
          <a:p>
            <a:r>
              <a:rPr lang="en-GB" sz="3600" dirty="0"/>
              <a:t>Assume nothing</a:t>
            </a:r>
          </a:p>
          <a:p>
            <a:r>
              <a:rPr lang="en-GB" sz="3600" dirty="0"/>
              <a:t>Believe nobody</a:t>
            </a:r>
          </a:p>
          <a:p>
            <a:r>
              <a:rPr lang="en-GB" sz="3600" dirty="0"/>
              <a:t>Challenge everything!!</a:t>
            </a:r>
          </a:p>
          <a:p>
            <a:endParaRPr lang="en-GB" sz="3600" dirty="0"/>
          </a:p>
          <a:p>
            <a:pPr marL="0" indent="0">
              <a:buNone/>
            </a:pPr>
            <a:r>
              <a:rPr lang="en-GB" sz="1200" dirty="0"/>
              <a:t>(College of Policing, 2019)</a:t>
            </a:r>
          </a:p>
        </p:txBody>
      </p:sp>
    </p:spTree>
    <p:extLst>
      <p:ext uri="{BB962C8B-B14F-4D97-AF65-F5344CB8AC3E}">
        <p14:creationId xmlns:p14="http://schemas.microsoft.com/office/powerpoint/2010/main" val="349306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B7467-9737-8CC8-3EBD-1B3A757DC376}"/>
              </a:ext>
            </a:extLst>
          </p:cNvPr>
          <p:cNvSpPr>
            <a:spLocks noGrp="1"/>
          </p:cNvSpPr>
          <p:nvPr>
            <p:ph type="title"/>
          </p:nvPr>
        </p:nvSpPr>
        <p:spPr>
          <a:xfrm>
            <a:off x="695324" y="901701"/>
            <a:ext cx="3914776" cy="3977269"/>
          </a:xfrm>
        </p:spPr>
        <p:txBody>
          <a:bodyPr>
            <a:normAutofit/>
          </a:bodyPr>
          <a:lstStyle/>
          <a:p>
            <a:r>
              <a:rPr lang="en-GB" dirty="0"/>
              <a:t>Investigative mindset- the 5 </a:t>
            </a:r>
            <a:r>
              <a:rPr lang="en-GB" dirty="0" err="1"/>
              <a:t>stageS</a:t>
            </a:r>
            <a:br>
              <a:rPr lang="en-GB" dirty="0"/>
            </a:br>
            <a:br>
              <a:rPr lang="en-GB" dirty="0"/>
            </a:br>
            <a:br>
              <a:rPr lang="en-GB" dirty="0"/>
            </a:br>
            <a:endParaRPr lang="en-GB" dirty="0"/>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77C557E-0BEC-7BF9-DDC3-B00538ADF5A6}"/>
              </a:ext>
            </a:extLst>
          </p:cNvPr>
          <p:cNvGraphicFramePr>
            <a:graphicFrameLocks noGrp="1"/>
          </p:cNvGraphicFramePr>
          <p:nvPr>
            <p:ph idx="1"/>
            <p:extLst>
              <p:ext uri="{D42A27DB-BD31-4B8C-83A1-F6EECF244321}">
                <p14:modId xmlns:p14="http://schemas.microsoft.com/office/powerpoint/2010/main" val="2466228069"/>
              </p:ext>
            </p:extLst>
          </p:nvPr>
        </p:nvGraphicFramePr>
        <p:xfrm>
          <a:off x="5003952" y="78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14221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26813-F36B-6E47-12D8-1EA528EDFB7B}"/>
              </a:ext>
            </a:extLst>
          </p:cNvPr>
          <p:cNvSpPr>
            <a:spLocks noGrp="1"/>
          </p:cNvSpPr>
          <p:nvPr>
            <p:ph type="title"/>
          </p:nvPr>
        </p:nvSpPr>
        <p:spPr/>
        <p:txBody>
          <a:bodyPr/>
          <a:lstStyle/>
          <a:p>
            <a:r>
              <a:rPr lang="en-GB" dirty="0"/>
              <a:t>THE 5 WH RULE</a:t>
            </a:r>
          </a:p>
        </p:txBody>
      </p:sp>
      <p:sp>
        <p:nvSpPr>
          <p:cNvPr id="3" name="Content Placeholder 2">
            <a:extLst>
              <a:ext uri="{FF2B5EF4-FFF2-40B4-BE49-F238E27FC236}">
                <a16:creationId xmlns:a16="http://schemas.microsoft.com/office/drawing/2014/main" id="{27F6E507-6EDA-F260-D15E-E24EE2893A97}"/>
              </a:ext>
            </a:extLst>
          </p:cNvPr>
          <p:cNvSpPr>
            <a:spLocks noGrp="1"/>
          </p:cNvSpPr>
          <p:nvPr>
            <p:ph idx="1"/>
          </p:nvPr>
        </p:nvSpPr>
        <p:spPr/>
        <p:txBody>
          <a:bodyPr vert="horz" lIns="91440" tIns="45720" rIns="91440" bIns="45720" rtlCol="0" anchor="t">
            <a:noAutofit/>
          </a:bodyPr>
          <a:lstStyle/>
          <a:p>
            <a:r>
              <a:rPr lang="en-GB" sz="2800" dirty="0"/>
              <a:t>Who?</a:t>
            </a:r>
          </a:p>
          <a:p>
            <a:r>
              <a:rPr lang="en-GB" sz="2800" dirty="0"/>
              <a:t>What?</a:t>
            </a:r>
          </a:p>
          <a:p>
            <a:r>
              <a:rPr lang="en-GB" sz="2800" dirty="0"/>
              <a:t>Why?</a:t>
            </a:r>
          </a:p>
          <a:p>
            <a:r>
              <a:rPr lang="en-GB" sz="2800" dirty="0"/>
              <a:t>Where?</a:t>
            </a:r>
          </a:p>
          <a:p>
            <a:r>
              <a:rPr lang="en-GB" sz="2800" dirty="0"/>
              <a:t>When?</a:t>
            </a:r>
          </a:p>
          <a:p>
            <a:r>
              <a:rPr lang="en-GB" sz="2800" dirty="0"/>
              <a:t>How?</a:t>
            </a:r>
          </a:p>
          <a:p>
            <a:r>
              <a:rPr lang="en-GB" sz="2800" dirty="0"/>
              <a:t>Please note these down ready for the next task</a:t>
            </a:r>
          </a:p>
        </p:txBody>
      </p:sp>
    </p:spTree>
    <p:extLst>
      <p:ext uri="{BB962C8B-B14F-4D97-AF65-F5344CB8AC3E}">
        <p14:creationId xmlns:p14="http://schemas.microsoft.com/office/powerpoint/2010/main" val="13997439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2A69F9-33E9-B653-01C6-3064BC6189B2}"/>
              </a:ext>
            </a:extLst>
          </p:cNvPr>
          <p:cNvSpPr>
            <a:spLocks noGrp="1"/>
          </p:cNvSpPr>
          <p:nvPr>
            <p:ph type="title"/>
          </p:nvPr>
        </p:nvSpPr>
        <p:spPr>
          <a:xfrm>
            <a:off x="695324" y="897752"/>
            <a:ext cx="3601757" cy="1955927"/>
          </a:xfrm>
        </p:spPr>
        <p:txBody>
          <a:bodyPr>
            <a:normAutofit/>
          </a:bodyPr>
          <a:lstStyle/>
          <a:p>
            <a:r>
              <a:rPr lang="en-GB" dirty="0"/>
              <a:t>YOU WILL ALSO NEED TO ASK...</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02A45D-2FCB-B033-CC8A-9FC361255D61}"/>
              </a:ext>
            </a:extLst>
          </p:cNvPr>
          <p:cNvSpPr>
            <a:spLocks noGrp="1"/>
          </p:cNvSpPr>
          <p:nvPr>
            <p:ph idx="1"/>
          </p:nvPr>
        </p:nvSpPr>
        <p:spPr>
          <a:xfrm>
            <a:off x="683373" y="2853679"/>
            <a:ext cx="3613708" cy="3391733"/>
          </a:xfrm>
        </p:spPr>
        <p:txBody>
          <a:bodyPr vert="horz" lIns="91440" tIns="45720" rIns="91440" bIns="45720" rtlCol="0">
            <a:normAutofit/>
          </a:bodyPr>
          <a:lstStyle/>
          <a:p>
            <a:r>
              <a:rPr lang="en-GB" dirty="0"/>
              <a:t>Why is the author making this point?</a:t>
            </a:r>
          </a:p>
          <a:p>
            <a:r>
              <a:rPr lang="en-GB" dirty="0"/>
              <a:t>Is there evidence to support what is being said?</a:t>
            </a:r>
          </a:p>
          <a:p>
            <a:r>
              <a:rPr lang="en-GB" dirty="0"/>
              <a:t>How does the material relate to other material you have read?</a:t>
            </a:r>
          </a:p>
        </p:txBody>
      </p:sp>
      <p:pic>
        <p:nvPicPr>
          <p:cNvPr id="5" name="Picture 4" descr="Magnifying glass on clear background">
            <a:extLst>
              <a:ext uri="{FF2B5EF4-FFF2-40B4-BE49-F238E27FC236}">
                <a16:creationId xmlns:a16="http://schemas.microsoft.com/office/drawing/2014/main" id="{D2CFA386-C283-B5CA-381D-FFC5DCEE9FF0}"/>
              </a:ext>
            </a:extLst>
          </p:cNvPr>
          <p:cNvPicPr>
            <a:picLocks noChangeAspect="1"/>
          </p:cNvPicPr>
          <p:nvPr/>
        </p:nvPicPr>
        <p:blipFill rotWithShape="1">
          <a:blip r:embed="rId3"/>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3868957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B9C40-1807-5430-FD3E-3EA3E9BE58B5}"/>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C2FF63E-5E3C-AC26-A3EA-F470BC1CA2A8}"/>
              </a:ext>
            </a:extLst>
          </p:cNvPr>
          <p:cNvSpPr>
            <a:spLocks noGrp="1"/>
          </p:cNvSpPr>
          <p:nvPr>
            <p:ph idx="1"/>
          </p:nvPr>
        </p:nvSpPr>
        <p:spPr>
          <a:xfrm>
            <a:off x="752590" y="1712967"/>
            <a:ext cx="10691265" cy="4224906"/>
          </a:xfrm>
        </p:spPr>
        <p:txBody>
          <a:bodyPr vert="horz" lIns="91440" tIns="45720" rIns="91440" bIns="45720" rtlCol="0" anchor="t">
            <a:noAutofit/>
          </a:bodyPr>
          <a:lstStyle/>
          <a:p>
            <a:r>
              <a:rPr lang="en-GB" sz="2400" dirty="0"/>
              <a:t>Using the 5WH questions, think critically about the following news report and the issues it raises. Ask yourself about the news report, the problem that has been identified and the proposes solution.</a:t>
            </a:r>
          </a:p>
          <a:p>
            <a:pPr marL="0" indent="0">
              <a:buNone/>
            </a:pPr>
            <a:r>
              <a:rPr lang="en-GB" sz="2400" dirty="0"/>
              <a:t>Burglaries are at their highest rate for 15 years. The number of burglaries has increased by 50% over the last 12 months. Local councillor Mike Durke said "</a:t>
            </a:r>
            <a:r>
              <a:rPr lang="en-GB" sz="2400" i="1" dirty="0"/>
              <a:t> This is an awful situation for the hard- working citizens of our town, this is a result of the government policies where we have seen  huge reduction in police officers. We need the police back on the streets, visible to the public, catching criminals in the act and fighting this crime wave".</a:t>
            </a:r>
          </a:p>
        </p:txBody>
      </p:sp>
    </p:spTree>
    <p:extLst>
      <p:ext uri="{BB962C8B-B14F-4D97-AF65-F5344CB8AC3E}">
        <p14:creationId xmlns:p14="http://schemas.microsoft.com/office/powerpoint/2010/main" val="30952952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0B3A-3B65-BBE5-5E68-13E7793C6B78}"/>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115B0EB5-F40E-1ABF-154A-5E484AECE17F}"/>
              </a:ext>
            </a:extLst>
          </p:cNvPr>
          <p:cNvSpPr>
            <a:spLocks noGrp="1"/>
          </p:cNvSpPr>
          <p:nvPr>
            <p:ph idx="1"/>
          </p:nvPr>
        </p:nvSpPr>
        <p:spPr/>
        <p:txBody>
          <a:bodyPr vert="horz" lIns="91440" tIns="45720" rIns="91440" bIns="45720" rtlCol="0" anchor="t">
            <a:normAutofit fontScale="92500"/>
          </a:bodyPr>
          <a:lstStyle/>
          <a:p>
            <a:r>
              <a:rPr lang="en-GB" dirty="0"/>
              <a:t>WHO is Mike Durke? Who is the radio broadcaster?</a:t>
            </a:r>
          </a:p>
          <a:p>
            <a:r>
              <a:rPr lang="en-GB" dirty="0"/>
              <a:t>WHAT political alliance does Mike Durke have? WHAT evidence is there that visible patrols decrease burglaries? WHAT is the actual number of burglaries?</a:t>
            </a:r>
          </a:p>
          <a:p>
            <a:r>
              <a:rPr lang="en-GB" dirty="0"/>
              <a:t>WHY are the burglary rates rising? WHY is there a perception that police visibility decreases crime?</a:t>
            </a:r>
          </a:p>
          <a:p>
            <a:r>
              <a:rPr lang="en-GB" dirty="0"/>
              <a:t>WHERE are the burglaries statistics drawn from? WHERE are the burglary rates rising specifically?</a:t>
            </a:r>
          </a:p>
          <a:p>
            <a:r>
              <a:rPr lang="en-GB" dirty="0"/>
              <a:t>WHEN did the police numbers decrease and WHEN did the burglary rates increase?</a:t>
            </a:r>
          </a:p>
          <a:p>
            <a:r>
              <a:rPr lang="en-GB" dirty="0"/>
              <a:t>HOW else could burglaries be tackled? HOW many police are patrolling now compared to 12 months ago and 15 years ago?</a:t>
            </a:r>
          </a:p>
        </p:txBody>
      </p:sp>
    </p:spTree>
    <p:extLst>
      <p:ext uri="{BB962C8B-B14F-4D97-AF65-F5344CB8AC3E}">
        <p14:creationId xmlns:p14="http://schemas.microsoft.com/office/powerpoint/2010/main" val="234213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0E6AB-18B0-FC3B-3825-F31D3BB85F8A}"/>
              </a:ext>
            </a:extLst>
          </p:cNvPr>
          <p:cNvSpPr>
            <a:spLocks noGrp="1"/>
          </p:cNvSpPr>
          <p:nvPr>
            <p:ph type="title"/>
          </p:nvPr>
        </p:nvSpPr>
        <p:spPr/>
        <p:txBody>
          <a:bodyPr/>
          <a:lstStyle/>
          <a:p>
            <a:r>
              <a:rPr lang="en-GB" dirty="0"/>
              <a:t>impartiality</a:t>
            </a:r>
          </a:p>
        </p:txBody>
      </p:sp>
      <p:sp>
        <p:nvSpPr>
          <p:cNvPr id="3" name="Content Placeholder 2">
            <a:extLst>
              <a:ext uri="{FF2B5EF4-FFF2-40B4-BE49-F238E27FC236}">
                <a16:creationId xmlns:a16="http://schemas.microsoft.com/office/drawing/2014/main" id="{C92BBF39-5454-1665-8960-CC8B7511FEE1}"/>
              </a:ext>
            </a:extLst>
          </p:cNvPr>
          <p:cNvSpPr>
            <a:spLocks noGrp="1"/>
          </p:cNvSpPr>
          <p:nvPr>
            <p:ph idx="1"/>
          </p:nvPr>
        </p:nvSpPr>
        <p:spPr/>
        <p:txBody>
          <a:bodyPr vert="horz" lIns="91440" tIns="45720" rIns="91440" bIns="45720" rtlCol="0" anchor="t">
            <a:normAutofit/>
          </a:bodyPr>
          <a:lstStyle/>
          <a:p>
            <a:r>
              <a:rPr lang="en-GB" dirty="0"/>
              <a:t>The need for impartiality is strong within research. </a:t>
            </a:r>
          </a:p>
          <a:p>
            <a:r>
              <a:rPr lang="en-GB" dirty="0"/>
              <a:t>Preconceived ideas need to be controlled as this can influence your research path.</a:t>
            </a:r>
          </a:p>
          <a:p>
            <a:r>
              <a:rPr lang="en-GB" dirty="0"/>
              <a:t>Bias can distort the measurements and observations or interpretation.</a:t>
            </a:r>
          </a:p>
          <a:p>
            <a:r>
              <a:rPr lang="en-GB" dirty="0"/>
              <a:t>For example, a bias in research can be seen when positive outcomes are more likely to be shared compared the negative outcomes.</a:t>
            </a:r>
          </a:p>
        </p:txBody>
      </p:sp>
    </p:spTree>
    <p:extLst>
      <p:ext uri="{BB962C8B-B14F-4D97-AF65-F5344CB8AC3E}">
        <p14:creationId xmlns:p14="http://schemas.microsoft.com/office/powerpoint/2010/main" val="104545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B80ED2-79BC-DE7F-AA2C-A5B5FFDAAD85}"/>
              </a:ext>
            </a:extLst>
          </p:cNvPr>
          <p:cNvSpPr>
            <a:spLocks noGrp="1"/>
          </p:cNvSpPr>
          <p:nvPr>
            <p:ph idx="1"/>
          </p:nvPr>
        </p:nvSpPr>
        <p:spPr>
          <a:xfrm>
            <a:off x="3918180" y="538843"/>
            <a:ext cx="7518024" cy="5758071"/>
          </a:xfrm>
        </p:spPr>
        <p:txBody>
          <a:bodyPr vert="horz" lIns="91440" tIns="45720" rIns="91440" bIns="45720" rtlCol="0" anchor="t">
            <a:normAutofit fontScale="77500" lnSpcReduction="20000"/>
          </a:bodyPr>
          <a:lstStyle/>
          <a:p>
            <a:pPr marL="0" indent="0">
              <a:lnSpc>
                <a:spcPct val="110000"/>
              </a:lnSpc>
              <a:buNone/>
            </a:pPr>
            <a:endParaRPr lang="en-GB" sz="1600" dirty="0"/>
          </a:p>
          <a:p>
            <a:pPr marL="0" indent="0">
              <a:lnSpc>
                <a:spcPct val="110000"/>
              </a:lnSpc>
              <a:buNone/>
            </a:pPr>
            <a:endParaRPr lang="en-GB" sz="1600" dirty="0">
              <a:solidFill>
                <a:srgbClr val="000000"/>
              </a:solidFill>
              <a:ea typeface="+mn-lt"/>
              <a:cs typeface="+mn-lt"/>
            </a:endParaRPr>
          </a:p>
          <a:p>
            <a:pPr>
              <a:lnSpc>
                <a:spcPct val="110000"/>
              </a:lnSpc>
            </a:pPr>
            <a:r>
              <a:rPr lang="en-GB" sz="2800" b="1" dirty="0">
                <a:solidFill>
                  <a:schemeClr val="tx2"/>
                </a:solidFill>
                <a:ea typeface="+mn-lt"/>
                <a:cs typeface="+mn-lt"/>
              </a:rPr>
              <a:t>Bias</a:t>
            </a:r>
            <a:r>
              <a:rPr lang="en-GB" sz="2800" dirty="0">
                <a:solidFill>
                  <a:schemeClr val="tx2"/>
                </a:solidFill>
                <a:ea typeface="+mn-lt"/>
                <a:cs typeface="+mn-lt"/>
              </a:rPr>
              <a:t> is a tendency to </a:t>
            </a:r>
            <a:r>
              <a:rPr lang="en-GB" sz="2800" dirty="0">
                <a:solidFill>
                  <a:schemeClr val="tx2"/>
                </a:solidFill>
                <a:ea typeface="+mn-lt"/>
                <a:cs typeface="+mn-lt"/>
                <a:hlinkClick r:id="rId2">
                  <a:extLst>
                    <a:ext uri="{A12FA001-AC4F-418D-AE19-62706E023703}">
                      <ahyp:hlinkClr xmlns:ahyp="http://schemas.microsoft.com/office/drawing/2018/hyperlinkcolor" val="tx"/>
                    </a:ext>
                  </a:extLst>
                </a:hlinkClick>
              </a:rPr>
              <a:t>prefer</a:t>
            </a:r>
            <a:r>
              <a:rPr lang="en-GB" sz="2800" dirty="0">
                <a:solidFill>
                  <a:schemeClr val="tx2"/>
                </a:solidFill>
                <a:ea typeface="+mn-lt"/>
                <a:cs typeface="+mn-lt"/>
              </a:rPr>
              <a:t> one person or thing to another, and to </a:t>
            </a:r>
            <a:r>
              <a:rPr lang="en-GB" sz="2800" dirty="0">
                <a:solidFill>
                  <a:schemeClr val="tx2"/>
                </a:solidFill>
                <a:ea typeface="+mn-lt"/>
                <a:cs typeface="+mn-lt"/>
                <a:hlinkClick r:id="rId3">
                  <a:extLst>
                    <a:ext uri="{A12FA001-AC4F-418D-AE19-62706E023703}">
                      <ahyp:hlinkClr xmlns:ahyp="http://schemas.microsoft.com/office/drawing/2018/hyperlinkcolor" val="tx"/>
                    </a:ext>
                  </a:extLst>
                </a:hlinkClick>
              </a:rPr>
              <a:t>favour</a:t>
            </a:r>
            <a:r>
              <a:rPr lang="en-GB" sz="2800" dirty="0">
                <a:solidFill>
                  <a:schemeClr val="tx2"/>
                </a:solidFill>
                <a:ea typeface="+mn-lt"/>
                <a:cs typeface="+mn-lt"/>
              </a:rPr>
              <a:t> that person or thing.</a:t>
            </a:r>
            <a:endParaRPr lang="en-GB" sz="2800">
              <a:solidFill>
                <a:schemeClr val="tx2"/>
              </a:solidFill>
            </a:endParaRPr>
          </a:p>
          <a:p>
            <a:pPr>
              <a:lnSpc>
                <a:spcPct val="110000"/>
              </a:lnSpc>
            </a:pPr>
            <a:r>
              <a:rPr lang="en-GB" sz="2800" i="1" dirty="0">
                <a:solidFill>
                  <a:schemeClr val="tx2"/>
                </a:solidFill>
                <a:ea typeface="+mn-lt"/>
                <a:cs typeface="+mn-lt"/>
              </a:rPr>
              <a:t>Bias against women permeates every level of the judicial system. </a:t>
            </a:r>
            <a:endParaRPr lang="en-GB" sz="2800">
              <a:solidFill>
                <a:schemeClr val="tx2"/>
              </a:solidFill>
            </a:endParaRPr>
          </a:p>
          <a:p>
            <a:pPr>
              <a:lnSpc>
                <a:spcPct val="110000"/>
              </a:lnSpc>
            </a:pPr>
            <a:r>
              <a:rPr lang="en-GB" sz="2800" i="1" dirty="0">
                <a:solidFill>
                  <a:schemeClr val="tx2"/>
                </a:solidFill>
                <a:ea typeface="+mn-lt"/>
                <a:cs typeface="+mn-lt"/>
              </a:rPr>
              <a:t>There were fierce attacks on the BBC for alleged political bias. </a:t>
            </a:r>
            <a:endParaRPr lang="en-GB" sz="2800">
              <a:solidFill>
                <a:schemeClr val="tx2"/>
              </a:solidFill>
            </a:endParaRPr>
          </a:p>
          <a:p>
            <a:pPr marL="0" indent="0">
              <a:lnSpc>
                <a:spcPct val="110000"/>
              </a:lnSpc>
              <a:buNone/>
            </a:pPr>
            <a:endParaRPr lang="en-GB" sz="2800" i="1" dirty="0">
              <a:solidFill>
                <a:schemeClr val="tx2"/>
              </a:solidFill>
              <a:ea typeface="+mn-lt"/>
              <a:cs typeface="+mn-lt"/>
            </a:endParaRPr>
          </a:p>
          <a:p>
            <a:pPr marL="0" indent="0">
              <a:lnSpc>
                <a:spcPct val="110000"/>
              </a:lnSpc>
              <a:buNone/>
            </a:pPr>
            <a:endParaRPr lang="en-GB" sz="2800" b="1" dirty="0">
              <a:solidFill>
                <a:schemeClr val="tx2"/>
              </a:solidFill>
            </a:endParaRPr>
          </a:p>
          <a:p>
            <a:pPr>
              <a:lnSpc>
                <a:spcPct val="110000"/>
              </a:lnSpc>
            </a:pPr>
            <a:r>
              <a:rPr lang="en-GB" sz="2800" b="1" dirty="0">
                <a:solidFill>
                  <a:schemeClr val="tx2"/>
                </a:solidFill>
                <a:ea typeface="+mn-lt"/>
                <a:cs typeface="+mn-lt"/>
              </a:rPr>
              <a:t>Bias</a:t>
            </a:r>
            <a:r>
              <a:rPr lang="en-GB" sz="2800" dirty="0">
                <a:solidFill>
                  <a:schemeClr val="tx2"/>
                </a:solidFill>
                <a:ea typeface="+mn-lt"/>
                <a:cs typeface="+mn-lt"/>
              </a:rPr>
              <a:t> is a concern with or interest in one thing more than others.</a:t>
            </a:r>
            <a:endParaRPr lang="en-GB" sz="2800">
              <a:solidFill>
                <a:schemeClr val="tx2"/>
              </a:solidFill>
            </a:endParaRPr>
          </a:p>
          <a:p>
            <a:pPr>
              <a:lnSpc>
                <a:spcPct val="110000"/>
              </a:lnSpc>
            </a:pPr>
            <a:r>
              <a:rPr lang="en-GB" sz="2800" i="1" dirty="0">
                <a:solidFill>
                  <a:schemeClr val="tx2"/>
                </a:solidFill>
                <a:ea typeface="+mn-lt"/>
                <a:cs typeface="+mn-lt"/>
              </a:rPr>
              <a:t>The Department has a strong bias towards neuroscience. </a:t>
            </a:r>
            <a:endParaRPr lang="en-GB" sz="2800">
              <a:solidFill>
                <a:schemeClr val="tx2"/>
              </a:solidFill>
            </a:endParaRPr>
          </a:p>
          <a:p>
            <a:pPr marL="0" indent="0">
              <a:lnSpc>
                <a:spcPct val="110000"/>
              </a:lnSpc>
              <a:buNone/>
            </a:pPr>
            <a:endParaRPr lang="en-GB" sz="2800" b="1" dirty="0">
              <a:solidFill>
                <a:schemeClr val="tx2"/>
              </a:solidFill>
            </a:endParaRPr>
          </a:p>
          <a:p>
            <a:pPr>
              <a:lnSpc>
                <a:spcPct val="110000"/>
              </a:lnSpc>
            </a:pPr>
            <a:r>
              <a:rPr lang="en-GB" sz="2800" dirty="0">
                <a:solidFill>
                  <a:schemeClr val="tx2"/>
                </a:solidFill>
                <a:ea typeface="+mn-lt"/>
                <a:cs typeface="+mn-lt"/>
              </a:rPr>
              <a:t>To </a:t>
            </a:r>
            <a:r>
              <a:rPr lang="en-GB" sz="2800" b="1" dirty="0">
                <a:solidFill>
                  <a:schemeClr val="tx2"/>
                </a:solidFill>
                <a:ea typeface="+mn-lt"/>
                <a:cs typeface="+mn-lt"/>
              </a:rPr>
              <a:t>bias</a:t>
            </a:r>
            <a:r>
              <a:rPr lang="en-GB" sz="2800" dirty="0">
                <a:solidFill>
                  <a:schemeClr val="tx2"/>
                </a:solidFill>
                <a:ea typeface="+mn-lt"/>
                <a:cs typeface="+mn-lt"/>
              </a:rPr>
              <a:t> someone means to influence them in favour of a particular </a:t>
            </a:r>
            <a:r>
              <a:rPr lang="en-GB" sz="2800" dirty="0">
                <a:solidFill>
                  <a:schemeClr val="tx2"/>
                </a:solidFill>
                <a:ea typeface="+mn-lt"/>
                <a:cs typeface="+mn-lt"/>
                <a:hlinkClick r:id="rId4">
                  <a:extLst>
                    <a:ext uri="{A12FA001-AC4F-418D-AE19-62706E023703}">
                      <ahyp:hlinkClr xmlns:ahyp="http://schemas.microsoft.com/office/drawing/2018/hyperlinkcolor" val="tx"/>
                    </a:ext>
                  </a:extLst>
                </a:hlinkClick>
              </a:rPr>
              <a:t>choice</a:t>
            </a:r>
            <a:r>
              <a:rPr lang="en-GB" sz="2800" dirty="0">
                <a:solidFill>
                  <a:schemeClr val="tx2"/>
                </a:solidFill>
                <a:ea typeface="+mn-lt"/>
                <a:cs typeface="+mn-lt"/>
              </a:rPr>
              <a:t>.</a:t>
            </a:r>
            <a:endParaRPr lang="en-GB" sz="2800" dirty="0">
              <a:solidFill>
                <a:schemeClr val="tx2"/>
              </a:solidFill>
            </a:endParaRPr>
          </a:p>
          <a:p>
            <a:pPr>
              <a:lnSpc>
                <a:spcPct val="110000"/>
              </a:lnSpc>
            </a:pPr>
            <a:endParaRPr lang="en-GB" sz="1600"/>
          </a:p>
        </p:txBody>
      </p:sp>
      <p:sp>
        <p:nvSpPr>
          <p:cNvPr id="6" name="Title 5">
            <a:extLst>
              <a:ext uri="{FF2B5EF4-FFF2-40B4-BE49-F238E27FC236}">
                <a16:creationId xmlns:a16="http://schemas.microsoft.com/office/drawing/2014/main" id="{8DD55E1A-D9A3-E4D9-6AC9-0D06B5289BB6}"/>
              </a:ext>
            </a:extLst>
          </p:cNvPr>
          <p:cNvSpPr>
            <a:spLocks noGrp="1"/>
          </p:cNvSpPr>
          <p:nvPr>
            <p:ph type="title"/>
          </p:nvPr>
        </p:nvSpPr>
        <p:spPr>
          <a:xfrm>
            <a:off x="-751" y="177414"/>
            <a:ext cx="10691265" cy="1371030"/>
          </a:xfrm>
        </p:spPr>
        <p:txBody>
          <a:bodyPr/>
          <a:lstStyle/>
          <a:p>
            <a:r>
              <a:rPr lang="en-GB" dirty="0"/>
              <a:t>What is bias?</a:t>
            </a:r>
          </a:p>
        </p:txBody>
      </p:sp>
    </p:spTree>
    <p:extLst>
      <p:ext uri="{BB962C8B-B14F-4D97-AF65-F5344CB8AC3E}">
        <p14:creationId xmlns:p14="http://schemas.microsoft.com/office/powerpoint/2010/main" val="425725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1FE23-8550-968E-94E7-8632CF700F17}"/>
              </a:ext>
            </a:extLst>
          </p:cNvPr>
          <p:cNvSpPr>
            <a:spLocks noGrp="1"/>
          </p:cNvSpPr>
          <p:nvPr>
            <p:ph type="title"/>
          </p:nvPr>
        </p:nvSpPr>
        <p:spPr>
          <a:xfrm>
            <a:off x="690587" y="907128"/>
            <a:ext cx="6699564" cy="1378871"/>
          </a:xfrm>
        </p:spPr>
        <p:txBody>
          <a:bodyPr>
            <a:normAutofit/>
          </a:bodyPr>
          <a:lstStyle/>
          <a:p>
            <a:r>
              <a:rPr lang="en-GB" dirty="0"/>
              <a:t>Recognising bias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5BBC72-6D4D-0E58-BAD4-C78D56360627}"/>
              </a:ext>
            </a:extLst>
          </p:cNvPr>
          <p:cNvSpPr>
            <a:spLocks noGrp="1"/>
          </p:cNvSpPr>
          <p:nvPr>
            <p:ph idx="1"/>
          </p:nvPr>
        </p:nvSpPr>
        <p:spPr>
          <a:xfrm>
            <a:off x="695326" y="2285999"/>
            <a:ext cx="6766748" cy="3649080"/>
          </a:xfrm>
        </p:spPr>
        <p:txBody>
          <a:bodyPr vert="horz" lIns="91440" tIns="45720" rIns="91440" bIns="45720" rtlCol="0" anchor="t">
            <a:normAutofit/>
          </a:bodyPr>
          <a:lstStyle/>
          <a:p>
            <a:pPr>
              <a:lnSpc>
                <a:spcPct val="110000"/>
              </a:lnSpc>
            </a:pPr>
            <a:r>
              <a:rPr lang="en-GB" sz="1700" dirty="0"/>
              <a:t>A key skill to critical thinking is keeping an open mind (Being open to new ideas, different ways of thinking, being prepared to change your mind and to challenge what you think you know).</a:t>
            </a:r>
          </a:p>
          <a:p>
            <a:pPr>
              <a:lnSpc>
                <a:spcPct val="110000"/>
              </a:lnSpc>
            </a:pPr>
            <a:r>
              <a:rPr lang="en-GB" sz="1700" dirty="0"/>
              <a:t>When carrying out research and investigations, it is vital to remain impartial to ensure a fair and balanced investigation.</a:t>
            </a:r>
          </a:p>
          <a:p>
            <a:pPr>
              <a:lnSpc>
                <a:spcPct val="110000"/>
              </a:lnSpc>
            </a:pPr>
            <a:r>
              <a:rPr lang="en-GB" sz="1700" dirty="0"/>
              <a:t>For example, if a police officer arrested and interviewed a suspect and he said he had an alibi for the time of the offence, would you expect the police officer to explore that alibi?</a:t>
            </a:r>
          </a:p>
          <a:p>
            <a:pPr>
              <a:lnSpc>
                <a:spcPct val="110000"/>
              </a:lnSpc>
            </a:pPr>
            <a:r>
              <a:rPr lang="en-GB" sz="1700" dirty="0"/>
              <a:t>YES- the police need to conduct a balanced enquiry and not just look at one side of the evidence.</a:t>
            </a:r>
          </a:p>
          <a:p>
            <a:pPr>
              <a:lnSpc>
                <a:spcPct val="110000"/>
              </a:lnSpc>
            </a:pPr>
            <a:endParaRPr lang="en-GB" sz="1700"/>
          </a:p>
          <a:p>
            <a:pPr>
              <a:lnSpc>
                <a:spcPct val="110000"/>
              </a:lnSpc>
            </a:pPr>
            <a:endParaRPr lang="en-GB" sz="1700"/>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Lightbulb idea concept">
            <a:extLst>
              <a:ext uri="{FF2B5EF4-FFF2-40B4-BE49-F238E27FC236}">
                <a16:creationId xmlns:a16="http://schemas.microsoft.com/office/drawing/2014/main" id="{A0575CC0-DB25-E49F-F501-8A44F247861D}"/>
              </a:ext>
            </a:extLst>
          </p:cNvPr>
          <p:cNvPicPr>
            <a:picLocks noChangeAspect="1"/>
          </p:cNvPicPr>
          <p:nvPr/>
        </p:nvPicPr>
        <p:blipFill rotWithShape="1">
          <a:blip r:embed="rId2"/>
          <a:srcRect l="6166" r="54212" b="-3"/>
          <a:stretch/>
        </p:blipFill>
        <p:spPr>
          <a:xfrm>
            <a:off x="8115300" y="10"/>
            <a:ext cx="4076700" cy="6857990"/>
          </a:xfrm>
          <a:prstGeom prst="rect">
            <a:avLst/>
          </a:prstGeom>
        </p:spPr>
      </p:pic>
    </p:spTree>
    <p:extLst>
      <p:ext uri="{BB962C8B-B14F-4D97-AF65-F5344CB8AC3E}">
        <p14:creationId xmlns:p14="http://schemas.microsoft.com/office/powerpoint/2010/main" val="129333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338FD-532F-DAC8-9FAA-BDC53790EC9D}"/>
              </a:ext>
            </a:extLst>
          </p:cNvPr>
          <p:cNvSpPr>
            <a:spLocks noGrp="1"/>
          </p:cNvSpPr>
          <p:nvPr>
            <p:ph type="title"/>
          </p:nvPr>
        </p:nvSpPr>
        <p:spPr>
          <a:xfrm>
            <a:off x="5604846" y="860615"/>
            <a:ext cx="5922279" cy="1272986"/>
          </a:xfrm>
        </p:spPr>
        <p:txBody>
          <a:bodyPr>
            <a:normAutofit/>
          </a:bodyPr>
          <a:lstStyle/>
          <a:p>
            <a:r>
              <a:rPr lang="en-GB" dirty="0"/>
              <a:t>Keeping an open mind</a:t>
            </a:r>
          </a:p>
        </p:txBody>
      </p:sp>
      <p:pic>
        <p:nvPicPr>
          <p:cNvPr id="5" name="Picture 4" descr="Camera lens with reflections on wooden table">
            <a:extLst>
              <a:ext uri="{FF2B5EF4-FFF2-40B4-BE49-F238E27FC236}">
                <a16:creationId xmlns:a16="http://schemas.microsoft.com/office/drawing/2014/main" id="{7B2ADBA2-2FDD-DB73-5A2A-B67B4FCDFEFF}"/>
              </a:ext>
            </a:extLst>
          </p:cNvPr>
          <p:cNvPicPr>
            <a:picLocks noChangeAspect="1"/>
          </p:cNvPicPr>
          <p:nvPr/>
        </p:nvPicPr>
        <p:blipFill rotWithShape="1">
          <a:blip r:embed="rId2"/>
          <a:srcRect r="5272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97395C-A42D-84E7-5281-BB627736FFC0}"/>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When carrying out any research/ investigation you must consider a broad range of views and opinions.</a:t>
            </a:r>
          </a:p>
          <a:p>
            <a:r>
              <a:rPr lang="en-GB" dirty="0"/>
              <a:t>All evidence must be explored, even if it does not support the proposed answer- remaining objective and putting your own thoughts and opinions to one side.</a:t>
            </a:r>
          </a:p>
          <a:p>
            <a:r>
              <a:rPr lang="en-GB" dirty="0"/>
              <a:t>Adopt a neutral and objective stance, allowing you to explore a problem rather than simply seeking to confirm any pre-existing beliefs about it.</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630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3D7C2-5CCA-56ED-D1C5-3EF9455760A2}"/>
              </a:ext>
            </a:extLst>
          </p:cNvPr>
          <p:cNvSpPr>
            <a:spLocks noGrp="1"/>
          </p:cNvSpPr>
          <p:nvPr>
            <p:ph type="title"/>
          </p:nvPr>
        </p:nvSpPr>
        <p:spPr/>
        <p:txBody>
          <a:bodyPr/>
          <a:lstStyle/>
          <a:p>
            <a:r>
              <a:rPr lang="en-GB" dirty="0"/>
              <a:t>Selecting data</a:t>
            </a:r>
          </a:p>
        </p:txBody>
      </p:sp>
      <p:sp>
        <p:nvSpPr>
          <p:cNvPr id="3" name="Content Placeholder 2">
            <a:extLst>
              <a:ext uri="{FF2B5EF4-FFF2-40B4-BE49-F238E27FC236}">
                <a16:creationId xmlns:a16="http://schemas.microsoft.com/office/drawing/2014/main" id="{7527A594-96AD-2F81-10C1-A5E2BA1E8A2F}"/>
              </a:ext>
            </a:extLst>
          </p:cNvPr>
          <p:cNvSpPr>
            <a:spLocks noGrp="1"/>
          </p:cNvSpPr>
          <p:nvPr>
            <p:ph idx="1"/>
          </p:nvPr>
        </p:nvSpPr>
        <p:spPr/>
        <p:txBody>
          <a:bodyPr vert="horz" lIns="91440" tIns="45720" rIns="91440" bIns="45720" rtlCol="0" anchor="t">
            <a:normAutofit lnSpcReduction="10000"/>
          </a:bodyPr>
          <a:lstStyle/>
          <a:p>
            <a:r>
              <a:rPr lang="en-GB" dirty="0"/>
              <a:t>Within investigations it is fundamental to think carefully about obtaining date which is balanced.</a:t>
            </a:r>
            <a:endParaRPr lang="en-US" dirty="0"/>
          </a:p>
          <a:p>
            <a:r>
              <a:rPr lang="en-GB" dirty="0"/>
              <a:t>For example, a detective would not be expected to just take statements from witnesses that confirms what he/she thinks has happened. They would also take statements from witnesses that give a broader view on what has happened.</a:t>
            </a:r>
          </a:p>
          <a:p>
            <a:r>
              <a:rPr lang="en-GB" dirty="0"/>
              <a:t>Within research, you cannot only select participants/ data that you know will support your beliefs.</a:t>
            </a:r>
          </a:p>
          <a:p>
            <a:r>
              <a:rPr lang="en-GB" dirty="0"/>
              <a:t>Once date is collected it is vital to remain impartial and open minded when interpreting what the data is showing.</a:t>
            </a:r>
          </a:p>
          <a:p>
            <a:pPr marL="0" indent="0">
              <a:buNone/>
            </a:pPr>
            <a:endParaRPr lang="en-GB" dirty="0"/>
          </a:p>
        </p:txBody>
      </p:sp>
    </p:spTree>
    <p:extLst>
      <p:ext uri="{BB962C8B-B14F-4D97-AF65-F5344CB8AC3E}">
        <p14:creationId xmlns:p14="http://schemas.microsoft.com/office/powerpoint/2010/main" val="395099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5371-12B3-FB5E-D667-5E0A5E1B6EDE}"/>
              </a:ext>
            </a:extLst>
          </p:cNvPr>
          <p:cNvSpPr>
            <a:spLocks noGrp="1"/>
          </p:cNvSpPr>
          <p:nvPr>
            <p:ph type="title"/>
          </p:nvPr>
        </p:nvSpPr>
        <p:spPr/>
        <p:txBody>
          <a:bodyPr/>
          <a:lstStyle/>
          <a:p>
            <a:r>
              <a:rPr lang="en-GB" dirty="0"/>
              <a:t>Fair and open minded?</a:t>
            </a:r>
          </a:p>
        </p:txBody>
      </p:sp>
      <p:sp>
        <p:nvSpPr>
          <p:cNvPr id="3" name="Content Placeholder 2">
            <a:extLst>
              <a:ext uri="{FF2B5EF4-FFF2-40B4-BE49-F238E27FC236}">
                <a16:creationId xmlns:a16="http://schemas.microsoft.com/office/drawing/2014/main" id="{2FDF86AA-5028-161D-EB58-4BB78B8C368A}"/>
              </a:ext>
            </a:extLst>
          </p:cNvPr>
          <p:cNvSpPr>
            <a:spLocks noGrp="1"/>
          </p:cNvSpPr>
          <p:nvPr>
            <p:ph idx="1"/>
          </p:nvPr>
        </p:nvSpPr>
        <p:spPr/>
        <p:txBody>
          <a:bodyPr vert="horz" lIns="91440" tIns="45720" rIns="91440" bIns="45720" rtlCol="0" anchor="t">
            <a:normAutofit/>
          </a:bodyPr>
          <a:lstStyle/>
          <a:p>
            <a:r>
              <a:rPr lang="en-GB" dirty="0"/>
              <a:t>When the police present a case to the CPS they are to include all information that points towards the suspect being guilty as well as any information which contradicts this.</a:t>
            </a:r>
            <a:endParaRPr lang="en-US" dirty="0"/>
          </a:p>
          <a:p>
            <a:r>
              <a:rPr lang="en-GB" b="1" dirty="0"/>
              <a:t>TASK- 10 mins</a:t>
            </a:r>
          </a:p>
          <a:p>
            <a:r>
              <a:rPr lang="en-GB" dirty="0"/>
              <a:t>Does this always happen?</a:t>
            </a:r>
          </a:p>
          <a:p>
            <a:r>
              <a:rPr lang="en-GB" dirty="0"/>
              <a:t>Please find some examples/ statistics/ cases which evidence your answer</a:t>
            </a:r>
          </a:p>
          <a:p>
            <a:r>
              <a:rPr lang="en-GB" dirty="0"/>
              <a:t>What is the impact?</a:t>
            </a:r>
          </a:p>
        </p:txBody>
      </p:sp>
    </p:spTree>
    <p:extLst>
      <p:ext uri="{BB962C8B-B14F-4D97-AF65-F5344CB8AC3E}">
        <p14:creationId xmlns:p14="http://schemas.microsoft.com/office/powerpoint/2010/main" val="312715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E6718-1C3C-B74E-B0BF-FC266C842E2C}"/>
              </a:ext>
            </a:extLst>
          </p:cNvPr>
          <p:cNvSpPr>
            <a:spLocks noGrp="1"/>
          </p:cNvSpPr>
          <p:nvPr>
            <p:ph type="title"/>
          </p:nvPr>
        </p:nvSpPr>
        <p:spPr/>
        <p:txBody>
          <a:bodyPr/>
          <a:lstStyle/>
          <a:p>
            <a:r>
              <a:rPr lang="en-GB" dirty="0"/>
              <a:t>SYSTEMATIC examining of EVIDENCE</a:t>
            </a:r>
          </a:p>
        </p:txBody>
      </p:sp>
      <p:sp>
        <p:nvSpPr>
          <p:cNvPr id="3" name="Content Placeholder 2">
            <a:extLst>
              <a:ext uri="{FF2B5EF4-FFF2-40B4-BE49-F238E27FC236}">
                <a16:creationId xmlns:a16="http://schemas.microsoft.com/office/drawing/2014/main" id="{6F33ABA7-D279-3541-50D3-9EA8685B5BFC}"/>
              </a:ext>
            </a:extLst>
          </p:cNvPr>
          <p:cNvSpPr>
            <a:spLocks noGrp="1"/>
          </p:cNvSpPr>
          <p:nvPr>
            <p:ph idx="1"/>
          </p:nvPr>
        </p:nvSpPr>
        <p:spPr/>
        <p:txBody>
          <a:bodyPr vert="horz" lIns="91440" tIns="45720" rIns="91440" bIns="45720" rtlCol="0" anchor="t">
            <a:normAutofit/>
          </a:bodyPr>
          <a:lstStyle/>
          <a:p>
            <a:r>
              <a:rPr lang="en-GB" dirty="0"/>
              <a:t>Investigations rely on structured gathering of information.</a:t>
            </a:r>
          </a:p>
          <a:p>
            <a:r>
              <a:rPr lang="en-GB" dirty="0"/>
              <a:t>Being systematic allows a logical path to be followed.</a:t>
            </a:r>
          </a:p>
          <a:p>
            <a:r>
              <a:rPr lang="en-GB" dirty="0"/>
              <a:t>Structure allows for parameters to be set and investigations to be built in a planned and ordered </a:t>
            </a:r>
            <a:r>
              <a:rPr lang="en-GB"/>
              <a:t>manner. The same goes for research.</a:t>
            </a:r>
            <a:endParaRPr lang="en-GB" dirty="0"/>
          </a:p>
          <a:p>
            <a:endParaRPr lang="en-GB" dirty="0"/>
          </a:p>
          <a:p>
            <a:endParaRPr lang="en-GB" dirty="0"/>
          </a:p>
        </p:txBody>
      </p:sp>
    </p:spTree>
    <p:extLst>
      <p:ext uri="{BB962C8B-B14F-4D97-AF65-F5344CB8AC3E}">
        <p14:creationId xmlns:p14="http://schemas.microsoft.com/office/powerpoint/2010/main" val="1533747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55AFA-130F-1F90-455B-210633D2A63B}"/>
              </a:ext>
            </a:extLst>
          </p:cNvPr>
          <p:cNvSpPr>
            <a:spLocks noGrp="1"/>
          </p:cNvSpPr>
          <p:nvPr>
            <p:ph type="title"/>
          </p:nvPr>
        </p:nvSpPr>
        <p:spPr/>
        <p:txBody>
          <a:bodyPr/>
          <a:lstStyle/>
          <a:p>
            <a:r>
              <a:rPr lang="en-GB" dirty="0"/>
              <a:t>IDENTIFYING THE PROBLEM</a:t>
            </a:r>
          </a:p>
        </p:txBody>
      </p:sp>
      <p:sp>
        <p:nvSpPr>
          <p:cNvPr id="3" name="Content Placeholder 2">
            <a:extLst>
              <a:ext uri="{FF2B5EF4-FFF2-40B4-BE49-F238E27FC236}">
                <a16:creationId xmlns:a16="http://schemas.microsoft.com/office/drawing/2014/main" id="{D774F0AF-D595-8F38-64EF-8EA6B509C1B6}"/>
              </a:ext>
            </a:extLst>
          </p:cNvPr>
          <p:cNvSpPr>
            <a:spLocks noGrp="1"/>
          </p:cNvSpPr>
          <p:nvPr>
            <p:ph idx="1"/>
          </p:nvPr>
        </p:nvSpPr>
        <p:spPr/>
        <p:txBody>
          <a:bodyPr vert="horz" lIns="91440" tIns="45720" rIns="91440" bIns="45720" rtlCol="0" anchor="t">
            <a:normAutofit/>
          </a:bodyPr>
          <a:lstStyle/>
          <a:p>
            <a:r>
              <a:rPr lang="en-GB" dirty="0"/>
              <a:t>The first stage to any investigation.</a:t>
            </a:r>
            <a:endParaRPr lang="en-US" dirty="0"/>
          </a:p>
          <a:p>
            <a:r>
              <a:rPr lang="en-GB" dirty="0"/>
              <a:t>How can this be done during an investigation?</a:t>
            </a:r>
          </a:p>
          <a:p>
            <a:r>
              <a:rPr lang="en-GB" dirty="0"/>
              <a:t>To delve deeper into finding out the route cause, it is then necessary to set some further questions to examine the problem and take action to try and </a:t>
            </a:r>
            <a:r>
              <a:rPr lang="en-GB"/>
              <a:t>solve it.</a:t>
            </a:r>
          </a:p>
          <a:p>
            <a:endParaRPr lang="en-GB" dirty="0"/>
          </a:p>
        </p:txBody>
      </p:sp>
    </p:spTree>
    <p:extLst>
      <p:ext uri="{BB962C8B-B14F-4D97-AF65-F5344CB8AC3E}">
        <p14:creationId xmlns:p14="http://schemas.microsoft.com/office/powerpoint/2010/main" val="322747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25983-7A5F-164F-7134-FD75F8D1A7F2}"/>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D32DCDE-8E06-C86B-986D-374066278129}"/>
              </a:ext>
            </a:extLst>
          </p:cNvPr>
          <p:cNvSpPr>
            <a:spLocks noGrp="1"/>
          </p:cNvSpPr>
          <p:nvPr>
            <p:ph idx="1"/>
          </p:nvPr>
        </p:nvSpPr>
        <p:spPr/>
        <p:txBody>
          <a:bodyPr vert="horz" lIns="91440" tIns="45720" rIns="91440" bIns="45720" rtlCol="0" anchor="t">
            <a:normAutofit/>
          </a:bodyPr>
          <a:lstStyle/>
          <a:p>
            <a:r>
              <a:rPr lang="en-GB" dirty="0"/>
              <a:t>Residents have complained about youths in the local area gathering in a shopping centre late at night, causing noise and disturbance.</a:t>
            </a:r>
          </a:p>
          <a:p>
            <a:pPr marL="0" indent="0">
              <a:buNone/>
            </a:pPr>
            <a:endParaRPr lang="en-GB" dirty="0"/>
          </a:p>
          <a:p>
            <a:r>
              <a:rPr lang="en-GB" dirty="0"/>
              <a:t>What do you identify the problem as?</a:t>
            </a:r>
          </a:p>
          <a:p>
            <a:pPr marL="0" indent="0">
              <a:buNone/>
            </a:pPr>
            <a:endParaRPr lang="en-GB" dirty="0"/>
          </a:p>
          <a:p>
            <a:r>
              <a:rPr lang="en-GB" dirty="0"/>
              <a:t>What questions may you then go on to consider?</a:t>
            </a:r>
          </a:p>
        </p:txBody>
      </p:sp>
    </p:spTree>
    <p:extLst>
      <p:ext uri="{BB962C8B-B14F-4D97-AF65-F5344CB8AC3E}">
        <p14:creationId xmlns:p14="http://schemas.microsoft.com/office/powerpoint/2010/main" val="42909073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ADFC6-1EC6-67FF-ECB2-2F8495407E7E}"/>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27D81F99-B102-7DC5-DE06-1C3B2224923C}"/>
              </a:ext>
            </a:extLst>
          </p:cNvPr>
          <p:cNvSpPr>
            <a:spLocks noGrp="1"/>
          </p:cNvSpPr>
          <p:nvPr>
            <p:ph idx="1"/>
          </p:nvPr>
        </p:nvSpPr>
        <p:spPr/>
        <p:txBody>
          <a:bodyPr vert="horz" lIns="91440" tIns="45720" rIns="91440" bIns="45720" rtlCol="0" anchor="t">
            <a:normAutofit fontScale="92500" lnSpcReduction="20000"/>
          </a:bodyPr>
          <a:lstStyle/>
          <a:p>
            <a:r>
              <a:rPr lang="en-GB" dirty="0"/>
              <a:t>Anti-social behaviour (ASB)</a:t>
            </a:r>
          </a:p>
          <a:p>
            <a:r>
              <a:rPr lang="en-GB" dirty="0"/>
              <a:t>Who are the youths?</a:t>
            </a:r>
          </a:p>
          <a:p>
            <a:r>
              <a:rPr lang="en-GB" dirty="0"/>
              <a:t>What exactly are they doing?</a:t>
            </a:r>
          </a:p>
          <a:p>
            <a:r>
              <a:rPr lang="en-GB" dirty="0"/>
              <a:t>Why are they gathering there?</a:t>
            </a:r>
          </a:p>
          <a:p>
            <a:endParaRPr lang="en-GB" dirty="0"/>
          </a:p>
          <a:p>
            <a:r>
              <a:rPr lang="en-GB" dirty="0"/>
              <a:t>Asking these questions helps to understand the problem better and allows you to consider the appropriate options available to you as an intervention.</a:t>
            </a:r>
          </a:p>
          <a:p>
            <a:r>
              <a:rPr lang="en-GB" dirty="0"/>
              <a:t>This is the same process to follow in research. Firstly, identify what the research question is and then develop research questions.</a:t>
            </a:r>
          </a:p>
        </p:txBody>
      </p:sp>
    </p:spTree>
    <p:extLst>
      <p:ext uri="{BB962C8B-B14F-4D97-AF65-F5344CB8AC3E}">
        <p14:creationId xmlns:p14="http://schemas.microsoft.com/office/powerpoint/2010/main" val="28428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F6468-63F2-5645-CDFE-4B2E790D0ABA}"/>
              </a:ext>
            </a:extLst>
          </p:cNvPr>
          <p:cNvSpPr>
            <a:spLocks noGrp="1"/>
          </p:cNvSpPr>
          <p:nvPr>
            <p:ph type="title"/>
          </p:nvPr>
        </p:nvSpPr>
        <p:spPr/>
        <p:txBody>
          <a:bodyPr/>
          <a:lstStyle/>
          <a:p>
            <a:r>
              <a:rPr lang="en-GB" dirty="0"/>
              <a:t>Gathering evidence</a:t>
            </a:r>
          </a:p>
        </p:txBody>
      </p:sp>
      <p:sp>
        <p:nvSpPr>
          <p:cNvPr id="3" name="Content Placeholder 2">
            <a:extLst>
              <a:ext uri="{FF2B5EF4-FFF2-40B4-BE49-F238E27FC236}">
                <a16:creationId xmlns:a16="http://schemas.microsoft.com/office/drawing/2014/main" id="{5151EC18-EA18-5087-BB7B-C8809DC6A5A3}"/>
              </a:ext>
            </a:extLst>
          </p:cNvPr>
          <p:cNvSpPr>
            <a:spLocks noGrp="1"/>
          </p:cNvSpPr>
          <p:nvPr>
            <p:ph idx="1"/>
          </p:nvPr>
        </p:nvSpPr>
        <p:spPr/>
        <p:txBody>
          <a:bodyPr vert="horz" lIns="91440" tIns="45720" rIns="91440" bIns="45720" rtlCol="0" anchor="t">
            <a:normAutofit/>
          </a:bodyPr>
          <a:lstStyle/>
          <a:p>
            <a:r>
              <a:rPr lang="en-GB" dirty="0"/>
              <a:t>Once you have identified your research problem and questions, you need to start looking at sources of information to help understand your problem.</a:t>
            </a:r>
          </a:p>
          <a:p>
            <a:r>
              <a:rPr lang="en-GB" dirty="0"/>
              <a:t>Within police investigations this is known as setting your enquiry.</a:t>
            </a:r>
          </a:p>
          <a:p>
            <a:r>
              <a:rPr lang="en-GB" dirty="0"/>
              <a:t>There are 2 stages to this process:-</a:t>
            </a:r>
          </a:p>
          <a:p>
            <a:pPr marL="457200" indent="-457200">
              <a:buAutoNum type="arabicPeriod"/>
            </a:pPr>
            <a:r>
              <a:rPr lang="en-GB" dirty="0"/>
              <a:t>What is already known?</a:t>
            </a:r>
          </a:p>
          <a:p>
            <a:pPr marL="457200" indent="-457200">
              <a:buAutoNum type="arabicPeriod"/>
            </a:pPr>
            <a:r>
              <a:rPr lang="en-GB" dirty="0"/>
              <a:t>What else do you want to know?</a:t>
            </a:r>
          </a:p>
        </p:txBody>
      </p:sp>
    </p:spTree>
    <p:extLst>
      <p:ext uri="{BB962C8B-B14F-4D97-AF65-F5344CB8AC3E}">
        <p14:creationId xmlns:p14="http://schemas.microsoft.com/office/powerpoint/2010/main" val="204050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AB2C4-2184-A3D7-3BBD-D2A96C785E1B}"/>
              </a:ext>
            </a:extLst>
          </p:cNvPr>
          <p:cNvSpPr>
            <a:spLocks noGrp="1"/>
          </p:cNvSpPr>
          <p:nvPr>
            <p:ph type="title"/>
          </p:nvPr>
        </p:nvSpPr>
        <p:spPr/>
        <p:txBody>
          <a:bodyPr/>
          <a:lstStyle/>
          <a:p>
            <a:r>
              <a:rPr lang="en-GB" dirty="0"/>
              <a:t>What is already known</a:t>
            </a:r>
          </a:p>
        </p:txBody>
      </p:sp>
      <p:sp>
        <p:nvSpPr>
          <p:cNvPr id="3" name="Content Placeholder 2">
            <a:extLst>
              <a:ext uri="{FF2B5EF4-FFF2-40B4-BE49-F238E27FC236}">
                <a16:creationId xmlns:a16="http://schemas.microsoft.com/office/drawing/2014/main" id="{F096F1AC-8F77-0E88-BAE2-19E8207AC76C}"/>
              </a:ext>
            </a:extLst>
          </p:cNvPr>
          <p:cNvSpPr>
            <a:spLocks noGrp="1"/>
          </p:cNvSpPr>
          <p:nvPr>
            <p:ph idx="1"/>
          </p:nvPr>
        </p:nvSpPr>
        <p:spPr/>
        <p:txBody>
          <a:bodyPr vert="horz" lIns="91440" tIns="45720" rIns="91440" bIns="45720" rtlCol="0" anchor="t">
            <a:normAutofit/>
          </a:bodyPr>
          <a:lstStyle/>
          <a:p>
            <a:r>
              <a:rPr lang="en-GB" dirty="0"/>
              <a:t>A police officer is investigating a report that a 14 year old child who is in foster care failed to return home. Therefore the problem the police officer is investigating is that a young person is missing. Here are some questions the officer may include:-</a:t>
            </a:r>
          </a:p>
          <a:p>
            <a:pPr marL="457200" indent="-457200">
              <a:buAutoNum type="arabicPeriod"/>
            </a:pPr>
            <a:r>
              <a:rPr lang="en-GB" dirty="0"/>
              <a:t>Where is the missing person?</a:t>
            </a:r>
          </a:p>
          <a:p>
            <a:pPr marL="457200" indent="-457200">
              <a:buAutoNum type="arabicPeriod"/>
            </a:pPr>
            <a:r>
              <a:rPr lang="en-GB" dirty="0"/>
              <a:t>Who is the missing person?</a:t>
            </a:r>
          </a:p>
          <a:p>
            <a:pPr marL="457200" indent="-457200">
              <a:buAutoNum type="arabicPeriod"/>
            </a:pPr>
            <a:r>
              <a:rPr lang="en-GB" dirty="0"/>
              <a:t>What risks are there to the missing person?</a:t>
            </a:r>
          </a:p>
          <a:p>
            <a:pPr marL="0" indent="0">
              <a:buNone/>
            </a:pPr>
            <a:r>
              <a:rPr lang="en-GB" dirty="0"/>
              <a:t>These questions are what will drive the direction of the investigation. The officer wants to initially find out </a:t>
            </a:r>
            <a:r>
              <a:rPr lang="en-GB" b="1" i="1" dirty="0"/>
              <a:t>what is already known.  </a:t>
            </a:r>
            <a:r>
              <a:rPr lang="en-GB" dirty="0"/>
              <a:t>This is also referred to as secondary research.</a:t>
            </a:r>
          </a:p>
        </p:txBody>
      </p:sp>
    </p:spTree>
    <p:extLst>
      <p:ext uri="{BB962C8B-B14F-4D97-AF65-F5344CB8AC3E}">
        <p14:creationId xmlns:p14="http://schemas.microsoft.com/office/powerpoint/2010/main" val="4154526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15447-87BA-5325-CBC6-2F5F9990B7F1}"/>
              </a:ext>
            </a:extLst>
          </p:cNvPr>
          <p:cNvSpPr>
            <a:spLocks noGrp="1"/>
          </p:cNvSpPr>
          <p:nvPr>
            <p:ph type="title"/>
          </p:nvPr>
        </p:nvSpPr>
        <p:spPr/>
        <p:txBody>
          <a:bodyPr/>
          <a:lstStyle/>
          <a:p>
            <a:r>
              <a:rPr lang="en-GB" dirty="0"/>
              <a:t>IN THE CASE OF  THE MISSING CHILD:-</a:t>
            </a:r>
          </a:p>
        </p:txBody>
      </p:sp>
      <p:sp>
        <p:nvSpPr>
          <p:cNvPr id="3" name="Content Placeholder 2">
            <a:extLst>
              <a:ext uri="{FF2B5EF4-FFF2-40B4-BE49-F238E27FC236}">
                <a16:creationId xmlns:a16="http://schemas.microsoft.com/office/drawing/2014/main" id="{E1DC44E8-5FBF-C340-77C6-F0C360896427}"/>
              </a:ext>
            </a:extLst>
          </p:cNvPr>
          <p:cNvSpPr>
            <a:spLocks noGrp="1"/>
          </p:cNvSpPr>
          <p:nvPr>
            <p:ph idx="1"/>
          </p:nvPr>
        </p:nvSpPr>
        <p:spPr/>
        <p:txBody>
          <a:bodyPr vert="horz" lIns="91440" tIns="45720" rIns="91440" bIns="45720" rtlCol="0" anchor="t">
            <a:normAutofit lnSpcReduction="10000"/>
          </a:bodyPr>
          <a:lstStyle/>
          <a:p>
            <a:r>
              <a:rPr lang="en-GB" dirty="0"/>
              <a:t>Where do you think the officer may go for answers to these questions?</a:t>
            </a:r>
          </a:p>
          <a:p>
            <a:pPr marL="457200" indent="-457200">
              <a:buAutoNum type="arabicPeriod"/>
            </a:pPr>
            <a:r>
              <a:rPr lang="en-GB" dirty="0"/>
              <a:t>Where is the missing person?</a:t>
            </a:r>
            <a:endParaRPr lang="en-US" dirty="0"/>
          </a:p>
          <a:p>
            <a:pPr marL="457200" indent="-457200">
              <a:buAutoNum type="arabicPeriod"/>
            </a:pPr>
            <a:r>
              <a:rPr lang="en-GB" dirty="0"/>
              <a:t>Who is the missing person?</a:t>
            </a:r>
            <a:endParaRPr lang="en-US" dirty="0"/>
          </a:p>
          <a:p>
            <a:pPr marL="457200" indent="-457200">
              <a:buAutoNum type="arabicPeriod"/>
            </a:pPr>
            <a:r>
              <a:rPr lang="en-GB" dirty="0"/>
              <a:t>What risks are there to the missing person?</a:t>
            </a:r>
          </a:p>
          <a:p>
            <a:pPr marL="457200" indent="-457200">
              <a:buAutoNum type="arabicPeriod"/>
            </a:pPr>
            <a:endParaRPr lang="en-GB" dirty="0"/>
          </a:p>
          <a:p>
            <a:pPr marL="0" indent="0">
              <a:buNone/>
            </a:pPr>
            <a:r>
              <a:rPr lang="en-GB" dirty="0"/>
              <a:t>Speaks to social services to gain any background information, checks the police databases for any previous reports of MISPER, and consults any guidance documents in relation to children missing from home.</a:t>
            </a:r>
          </a:p>
          <a:p>
            <a:endParaRPr lang="en-GB" dirty="0"/>
          </a:p>
          <a:p>
            <a:endParaRPr lang="en-GB" dirty="0"/>
          </a:p>
        </p:txBody>
      </p:sp>
    </p:spTree>
    <p:extLst>
      <p:ext uri="{BB962C8B-B14F-4D97-AF65-F5344CB8AC3E}">
        <p14:creationId xmlns:p14="http://schemas.microsoft.com/office/powerpoint/2010/main" val="5188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DD451-374D-A6B1-DAA4-A3A3305D1B6A}"/>
              </a:ext>
            </a:extLst>
          </p:cNvPr>
          <p:cNvSpPr>
            <a:spLocks noGrp="1"/>
          </p:cNvSpPr>
          <p:nvPr>
            <p:ph type="title"/>
          </p:nvPr>
        </p:nvSpPr>
        <p:spPr/>
        <p:txBody>
          <a:bodyPr/>
          <a:lstStyle/>
          <a:p>
            <a:r>
              <a:rPr lang="en-GB" dirty="0"/>
              <a:t>What else  you want to know</a:t>
            </a:r>
          </a:p>
        </p:txBody>
      </p:sp>
      <p:sp>
        <p:nvSpPr>
          <p:cNvPr id="3" name="Content Placeholder 2">
            <a:extLst>
              <a:ext uri="{FF2B5EF4-FFF2-40B4-BE49-F238E27FC236}">
                <a16:creationId xmlns:a16="http://schemas.microsoft.com/office/drawing/2014/main" id="{3A4949CF-4B22-6A2E-705E-E8F1906EA07D}"/>
              </a:ext>
            </a:extLst>
          </p:cNvPr>
          <p:cNvSpPr>
            <a:spLocks noGrp="1"/>
          </p:cNvSpPr>
          <p:nvPr>
            <p:ph idx="1"/>
          </p:nvPr>
        </p:nvSpPr>
        <p:spPr/>
        <p:txBody>
          <a:bodyPr vert="horz" lIns="91440" tIns="45720" rIns="91440" bIns="45720" rtlCol="0" anchor="t">
            <a:normAutofit fontScale="92500" lnSpcReduction="10000"/>
          </a:bodyPr>
          <a:lstStyle/>
          <a:p>
            <a:r>
              <a:rPr lang="en-GB" dirty="0"/>
              <a:t>Once you have identified what you already know about the problem, you are then in a position to identify any gaps in knowledge and what else you need to know.</a:t>
            </a:r>
          </a:p>
          <a:p>
            <a:r>
              <a:rPr lang="en-GB" dirty="0"/>
              <a:t>This information can be gathered through doing your own research/ investigating.</a:t>
            </a:r>
          </a:p>
          <a:p>
            <a:r>
              <a:rPr lang="en-GB" dirty="0"/>
              <a:t>In the case of the missing girl:-</a:t>
            </a:r>
          </a:p>
          <a:p>
            <a:r>
              <a:rPr lang="en-GB" dirty="0"/>
              <a:t>Officers have found out that the missing girl is usually found with friends, therefore he/she decides to visit the missing girl's friends to see if they have any information. This way the officer is gathering evidence first- hand, not just relying on previous information.</a:t>
            </a:r>
          </a:p>
          <a:p>
            <a:r>
              <a:rPr lang="en-GB" dirty="0"/>
              <a:t>Other ways officers gather first hand evidence is through witness/ victim statements, conducting suspect interviews or conducting forensic examinations. This is also referred to as primary research.</a:t>
            </a:r>
          </a:p>
        </p:txBody>
      </p:sp>
    </p:spTree>
    <p:extLst>
      <p:ext uri="{BB962C8B-B14F-4D97-AF65-F5344CB8AC3E}">
        <p14:creationId xmlns:p14="http://schemas.microsoft.com/office/powerpoint/2010/main" val="731307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F482B-42B8-D5F3-9804-F9CD60907EBA}"/>
              </a:ext>
            </a:extLst>
          </p:cNvPr>
          <p:cNvSpPr>
            <a:spLocks noGrp="1"/>
          </p:cNvSpPr>
          <p:nvPr>
            <p:ph type="title"/>
          </p:nvPr>
        </p:nvSpPr>
        <p:spPr/>
        <p:txBody>
          <a:bodyPr/>
          <a:lstStyle/>
          <a:p>
            <a:r>
              <a:rPr lang="en-GB" dirty="0"/>
              <a:t>Primary research</a:t>
            </a:r>
          </a:p>
        </p:txBody>
      </p:sp>
      <p:sp>
        <p:nvSpPr>
          <p:cNvPr id="3" name="Content Placeholder 2">
            <a:extLst>
              <a:ext uri="{FF2B5EF4-FFF2-40B4-BE49-F238E27FC236}">
                <a16:creationId xmlns:a16="http://schemas.microsoft.com/office/drawing/2014/main" id="{9E47B56A-4D97-5F5A-2B55-DDADE7022AFD}"/>
              </a:ext>
            </a:extLst>
          </p:cNvPr>
          <p:cNvSpPr>
            <a:spLocks noGrp="1"/>
          </p:cNvSpPr>
          <p:nvPr>
            <p:ph idx="1"/>
          </p:nvPr>
        </p:nvSpPr>
        <p:spPr/>
        <p:txBody>
          <a:bodyPr vert="horz" lIns="91440" tIns="45720" rIns="91440" bIns="45720" rtlCol="0" anchor="t">
            <a:normAutofit/>
          </a:bodyPr>
          <a:lstStyle/>
          <a:p>
            <a:r>
              <a:rPr lang="en-GB" dirty="0"/>
              <a:t>2 main strands:-</a:t>
            </a:r>
          </a:p>
          <a:p>
            <a:pPr marL="457200" indent="-457200">
              <a:buAutoNum type="arabicPeriod"/>
            </a:pPr>
            <a:r>
              <a:rPr lang="en-GB" dirty="0"/>
              <a:t>Quantitative- statistics, numbers</a:t>
            </a:r>
          </a:p>
          <a:p>
            <a:pPr marL="457200" indent="-457200">
              <a:buAutoNum type="arabicPeriod"/>
            </a:pPr>
            <a:r>
              <a:rPr lang="en-GB" dirty="0"/>
              <a:t>Qualitative- subjective analysis, interviews and questionnaires</a:t>
            </a:r>
          </a:p>
          <a:p>
            <a:pPr marL="457200" indent="-457200">
              <a:buAutoNum type="arabicPeriod"/>
            </a:pPr>
            <a:endParaRPr lang="en-GB" dirty="0"/>
          </a:p>
          <a:p>
            <a:pPr marL="0" indent="0">
              <a:buNone/>
            </a:pPr>
            <a:r>
              <a:rPr lang="en-GB" dirty="0"/>
              <a:t>Within police investigations quantitative data is most similar to the way that forensic evidence is reported. Can anyone think of an example of this?</a:t>
            </a:r>
          </a:p>
          <a:p>
            <a:pPr marL="0" indent="0">
              <a:buNone/>
            </a:pPr>
            <a:r>
              <a:rPr lang="en-GB" dirty="0"/>
              <a:t>Within police investigations qualitative data is about gathering peoples experiences. Can anyone think of an example of this?</a:t>
            </a:r>
          </a:p>
        </p:txBody>
      </p:sp>
    </p:spTree>
    <p:extLst>
      <p:ext uri="{BB962C8B-B14F-4D97-AF65-F5344CB8AC3E}">
        <p14:creationId xmlns:p14="http://schemas.microsoft.com/office/powerpoint/2010/main" val="497079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09DE4-63A9-DCEA-C13D-F575B671ACDD}"/>
              </a:ext>
            </a:extLst>
          </p:cNvPr>
          <p:cNvSpPr>
            <a:spLocks noGrp="1"/>
          </p:cNvSpPr>
          <p:nvPr>
            <p:ph type="title"/>
          </p:nvPr>
        </p:nvSpPr>
        <p:spPr/>
        <p:txBody>
          <a:bodyPr/>
          <a:lstStyle/>
          <a:p>
            <a:r>
              <a:rPr lang="en-GB" dirty="0"/>
              <a:t>Understanding the data</a:t>
            </a:r>
          </a:p>
        </p:txBody>
      </p:sp>
      <p:sp>
        <p:nvSpPr>
          <p:cNvPr id="3" name="Content Placeholder 2">
            <a:extLst>
              <a:ext uri="{FF2B5EF4-FFF2-40B4-BE49-F238E27FC236}">
                <a16:creationId xmlns:a16="http://schemas.microsoft.com/office/drawing/2014/main" id="{340643EC-8A82-D056-CA97-AB52658998FF}"/>
              </a:ext>
            </a:extLst>
          </p:cNvPr>
          <p:cNvSpPr>
            <a:spLocks noGrp="1"/>
          </p:cNvSpPr>
          <p:nvPr>
            <p:ph idx="1"/>
          </p:nvPr>
        </p:nvSpPr>
        <p:spPr/>
        <p:txBody>
          <a:bodyPr vert="horz" lIns="91440" tIns="45720" rIns="91440" bIns="45720" rtlCol="0" anchor="t">
            <a:normAutofit/>
          </a:bodyPr>
          <a:lstStyle/>
          <a:p>
            <a:pPr marL="457200" indent="-457200"/>
            <a:r>
              <a:rPr lang="en-GB" dirty="0"/>
              <a:t>The polygraph is used as a toll to support the management of sex offenders. As part of the ongoing drive to support evidence- based policing, an evaluation was undertaken of the police use of polygraph testing on convicted or suspected sex offenders.</a:t>
            </a:r>
            <a:endParaRPr lang="en-US"/>
          </a:p>
          <a:p>
            <a:pPr marL="457200" indent="-457200"/>
            <a:r>
              <a:rPr lang="en-GB" dirty="0"/>
              <a:t>The evaluation found that there was an increase in the amount of useful new information that was revealed.</a:t>
            </a:r>
          </a:p>
          <a:p>
            <a:pPr marL="457200" indent="-457200"/>
            <a:r>
              <a:rPr lang="en-GB" dirty="0"/>
              <a:t>The study found that it could be considered that the polygraph is an effective tool, however you should be asking why its effective. In this case, it wasn’t the readings from the polygraph that provided the information, it was the fact that the polygraph motivated interviewees to disclose information. This shows the value of understanding the data in front of you.</a:t>
            </a:r>
          </a:p>
        </p:txBody>
      </p:sp>
    </p:spTree>
    <p:extLst>
      <p:ext uri="{BB962C8B-B14F-4D97-AF65-F5344CB8AC3E}">
        <p14:creationId xmlns:p14="http://schemas.microsoft.com/office/powerpoint/2010/main" val="1931206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65273-4E08-8D07-C6B2-58544B52FF0E}"/>
              </a:ext>
            </a:extLst>
          </p:cNvPr>
          <p:cNvSpPr>
            <a:spLocks noGrp="1"/>
          </p:cNvSpPr>
          <p:nvPr>
            <p:ph type="title"/>
          </p:nvPr>
        </p:nvSpPr>
        <p:spPr/>
        <p:txBody>
          <a:bodyPr/>
          <a:lstStyle/>
          <a:p>
            <a:r>
              <a:rPr lang="en-GB" dirty="0"/>
              <a:t>Presenting evidence</a:t>
            </a:r>
          </a:p>
        </p:txBody>
      </p:sp>
      <p:sp>
        <p:nvSpPr>
          <p:cNvPr id="3" name="Content Placeholder 2">
            <a:extLst>
              <a:ext uri="{FF2B5EF4-FFF2-40B4-BE49-F238E27FC236}">
                <a16:creationId xmlns:a16="http://schemas.microsoft.com/office/drawing/2014/main" id="{A4078435-A4F4-F8A8-6F9F-B3158F593E5E}"/>
              </a:ext>
            </a:extLst>
          </p:cNvPr>
          <p:cNvSpPr>
            <a:spLocks noGrp="1"/>
          </p:cNvSpPr>
          <p:nvPr>
            <p:ph idx="1"/>
          </p:nvPr>
        </p:nvSpPr>
        <p:spPr/>
        <p:txBody>
          <a:bodyPr vert="horz" lIns="91440" tIns="45720" rIns="91440" bIns="45720" rtlCol="0" anchor="t">
            <a:normAutofit/>
          </a:bodyPr>
          <a:lstStyle/>
          <a:p>
            <a:r>
              <a:rPr lang="en-GB" dirty="0"/>
              <a:t>All evidence needs to be presented, not personal opinion. It needs to be free of any bias.</a:t>
            </a:r>
          </a:p>
          <a:p>
            <a:r>
              <a:rPr lang="en-GB" dirty="0"/>
              <a:t>Everything reported needs to be evidence based.</a:t>
            </a:r>
          </a:p>
          <a:p>
            <a:r>
              <a:rPr lang="en-GB" dirty="0"/>
              <a:t>Within an investigation it needs to be balanced and professional report at the conclusion of the investigation.</a:t>
            </a:r>
          </a:p>
        </p:txBody>
      </p:sp>
    </p:spTree>
    <p:extLst>
      <p:ext uri="{BB962C8B-B14F-4D97-AF65-F5344CB8AC3E}">
        <p14:creationId xmlns:p14="http://schemas.microsoft.com/office/powerpoint/2010/main" val="364888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5D348-90D2-6CE2-49D4-F41A1659B02C}"/>
              </a:ext>
            </a:extLst>
          </p:cNvPr>
          <p:cNvSpPr>
            <a:spLocks noGrp="1"/>
          </p:cNvSpPr>
          <p:nvPr>
            <p:ph type="title"/>
          </p:nvPr>
        </p:nvSpPr>
        <p:spPr>
          <a:xfrm>
            <a:off x="700087" y="909638"/>
            <a:ext cx="10691813" cy="1155618"/>
          </a:xfrm>
        </p:spPr>
        <p:txBody>
          <a:bodyPr>
            <a:normAutofit/>
          </a:bodyPr>
          <a:lstStyle/>
          <a:p>
            <a:r>
              <a:rPr lang="en-GB" dirty="0"/>
              <a:t>To conclude</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DE99F5E-5FF0-6E18-2228-4FF5D799DA0B}"/>
              </a:ext>
            </a:extLst>
          </p:cNvPr>
          <p:cNvGraphicFramePr>
            <a:graphicFrameLocks noGrp="1"/>
          </p:cNvGraphicFramePr>
          <p:nvPr>
            <p:ph idx="1"/>
            <p:extLst>
              <p:ext uri="{D42A27DB-BD31-4B8C-83A1-F6EECF244321}">
                <p14:modId xmlns:p14="http://schemas.microsoft.com/office/powerpoint/2010/main" val="2818334886"/>
              </p:ext>
            </p:extLst>
          </p:nvPr>
        </p:nvGraphicFramePr>
        <p:xfrm>
          <a:off x="700088" y="2292350"/>
          <a:ext cx="10691812"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72333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3666</Words>
  <Application>Microsoft Office PowerPoint</Application>
  <PresentationFormat>Widescreen</PresentationFormat>
  <Paragraphs>308</Paragraphs>
  <Slides>55</Slides>
  <Notes>9</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55</vt:i4>
      </vt:variant>
    </vt:vector>
  </HeadingPairs>
  <TitlesOfParts>
    <vt:vector size="63" baseType="lpstr">
      <vt:lpstr>Arial</vt:lpstr>
      <vt:lpstr>Calibri</vt:lpstr>
      <vt:lpstr>Calibri Light</vt:lpstr>
      <vt:lpstr>Calisto MT</vt:lpstr>
      <vt:lpstr>Univers Condensed</vt:lpstr>
      <vt:lpstr>office theme</vt:lpstr>
      <vt:lpstr>ChronicleVTI</vt:lpstr>
      <vt:lpstr>Office Theme</vt:lpstr>
      <vt:lpstr>Week 3 Evidenced based policing BMCP4000</vt:lpstr>
      <vt:lpstr>RECAP</vt:lpstr>
      <vt:lpstr>Aims for todays session....</vt:lpstr>
      <vt:lpstr>Now let's look over the assignment </vt:lpstr>
      <vt:lpstr>Traditional policing V EBP</vt:lpstr>
      <vt:lpstr>Traditional policing V EBP</vt:lpstr>
      <vt:lpstr>Traditional policing V EBP</vt:lpstr>
      <vt:lpstr>Traditional policing V EBP</vt:lpstr>
      <vt:lpstr>Traditional policing V EBP</vt:lpstr>
      <vt:lpstr>Traditional policing V EBP</vt:lpstr>
      <vt:lpstr>What does ATLAS stand for?</vt:lpstr>
      <vt:lpstr>ATLAS</vt:lpstr>
      <vt:lpstr>What does sara stand for?</vt:lpstr>
      <vt:lpstr>task</vt:lpstr>
      <vt:lpstr>ANALYSIS</vt:lpstr>
      <vt:lpstr>Scanning</vt:lpstr>
      <vt:lpstr>response</vt:lpstr>
      <vt:lpstr>assessment</vt:lpstr>
      <vt:lpstr>TASK- in groups</vt:lpstr>
      <vt:lpstr>ANSWER</vt:lpstr>
      <vt:lpstr>ANSWER</vt:lpstr>
      <vt:lpstr>Measuring effectiveness of interventions</vt:lpstr>
      <vt:lpstr>Emmie model</vt:lpstr>
      <vt:lpstr>Sex offender treatment programme </vt:lpstr>
      <vt:lpstr>RCT'S (RANDOMISED CONTROL TRIALS)</vt:lpstr>
      <vt:lpstr>Evaluating the implementation</vt:lpstr>
      <vt:lpstr>Collecting the results</vt:lpstr>
      <vt:lpstr>Research as an investigation</vt:lpstr>
      <vt:lpstr>WORDS</vt:lpstr>
      <vt:lpstr>Defining research as an investigation</vt:lpstr>
      <vt:lpstr>Investigative research skills</vt:lpstr>
      <vt:lpstr>WHAT DO WE MEAN BY CRITICAL THINKING SKILLS?</vt:lpstr>
      <vt:lpstr>Investigative mindset- the 5 stageS   </vt:lpstr>
      <vt:lpstr>THE 5 WH RULE</vt:lpstr>
      <vt:lpstr>YOU WILL ALSO NEED TO ASK...</vt:lpstr>
      <vt:lpstr>task</vt:lpstr>
      <vt:lpstr>Answer</vt:lpstr>
      <vt:lpstr>impartiality</vt:lpstr>
      <vt:lpstr>What is bias?</vt:lpstr>
      <vt:lpstr>Recognising bias</vt:lpstr>
      <vt:lpstr>Keeping an open mind</vt:lpstr>
      <vt:lpstr>Selecting data</vt:lpstr>
      <vt:lpstr>Fair and open minded?</vt:lpstr>
      <vt:lpstr>SYSTEMATIC examining of EVIDENCE</vt:lpstr>
      <vt:lpstr>IDENTIFYING THE PROBLEM</vt:lpstr>
      <vt:lpstr>task</vt:lpstr>
      <vt:lpstr>Answer</vt:lpstr>
      <vt:lpstr>Gathering evidence</vt:lpstr>
      <vt:lpstr>What is already known</vt:lpstr>
      <vt:lpstr>IN THE CASE OF  THE MISSING CHILD:-</vt:lpstr>
      <vt:lpstr>What else  you want to know</vt:lpstr>
      <vt:lpstr>Primary research</vt:lpstr>
      <vt:lpstr>Understanding the data</vt:lpstr>
      <vt:lpstr>Presenting evidence</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lastModifiedBy>Sadie France</cp:lastModifiedBy>
  <cp:revision>1395</cp:revision>
  <cp:lastPrinted>2024-02-13T08:39:38Z</cp:lastPrinted>
  <dcterms:created xsi:type="dcterms:W3CDTF">2023-09-28T17:03:30Z</dcterms:created>
  <dcterms:modified xsi:type="dcterms:W3CDTF">2024-02-13T10:58:38Z</dcterms:modified>
</cp:coreProperties>
</file>