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738DFC-9482-4594-8FF3-B93A5C3C20F9}" v="30" dt="2024-04-21T21:47:55.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17" d="100"/>
          <a:sy n="17" d="100"/>
        </p:scale>
        <p:origin x="297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4/21/2024</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Future of Engines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Dom Parry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The amount of electric vehicles in the UK is increasing year by year, with more pressure being put on car manufacturers to focus on their production. The original date for the banning of sales of new petrol and diesel-powered cars and vans was in 2030, but as this was seen as an unreasonable aim, the date has now been changed to 2035.</a:t>
            </a:r>
          </a:p>
          <a:p>
            <a:pPr>
              <a:spcBef>
                <a:spcPct val="50000"/>
              </a:spcBef>
            </a:pPr>
            <a:endParaRPr lang="en-US" altLang="en-US" sz="2800" dirty="0"/>
          </a:p>
        </p:txBody>
      </p:sp>
      <p:sp>
        <p:nvSpPr>
          <p:cNvPr id="12" name="Text Box 8"/>
          <p:cNvSpPr txBox="1">
            <a:spLocks noChangeArrowheads="1"/>
          </p:cNvSpPr>
          <p:nvPr/>
        </p:nvSpPr>
        <p:spPr bwMode="auto">
          <a:xfrm>
            <a:off x="180000" y="19918705"/>
            <a:ext cx="6415087" cy="8487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What are the main disadvantages to electric vehicles?</a:t>
            </a:r>
          </a:p>
          <a:p>
            <a:pPr marL="457200" indent="-457200">
              <a:spcBef>
                <a:spcPct val="40000"/>
              </a:spcBef>
              <a:buFont typeface="Arial" panose="020B0604020202020204" pitchFamily="34" charset="0"/>
              <a:buChar char="•"/>
            </a:pPr>
            <a:r>
              <a:rPr lang="en-AU" altLang="en-US" sz="2800" dirty="0"/>
              <a:t>The battery used by electric cars are lithium batteries. To get these, the lithium must be mined. It is commonly found in Australia, Zimbabwe and Brazil. [1]</a:t>
            </a:r>
          </a:p>
          <a:p>
            <a:pPr marL="457200" indent="-457200">
              <a:spcBef>
                <a:spcPct val="40000"/>
              </a:spcBef>
              <a:buFont typeface="Arial" panose="020B0604020202020204" pitchFamily="34" charset="0"/>
              <a:buChar char="•"/>
            </a:pPr>
            <a:r>
              <a:rPr lang="en-AU" altLang="en-US" sz="2800" dirty="0"/>
              <a:t>The charging of an electric car can take around 30 minutes, compared to filling up a fuelled car which takes about 2 minutes.</a:t>
            </a:r>
          </a:p>
          <a:p>
            <a:pPr marL="457200" indent="-457200">
              <a:spcBef>
                <a:spcPct val="40000"/>
              </a:spcBef>
              <a:buFont typeface="Arial" panose="020B0604020202020204" pitchFamily="34" charset="0"/>
              <a:buChar char="•"/>
            </a:pPr>
            <a:r>
              <a:rPr lang="en-AU" altLang="en-US" sz="2800" dirty="0"/>
              <a:t>There are not enough charging points around the country yet</a:t>
            </a:r>
          </a:p>
          <a:p>
            <a:pPr marL="457200" indent="-457200">
              <a:spcBef>
                <a:spcPct val="40000"/>
              </a:spcBef>
              <a:buFont typeface="Arial" panose="020B0604020202020204" pitchFamily="34" charset="0"/>
              <a:buChar char="•"/>
            </a:pPr>
            <a:r>
              <a:rPr lang="en-AU" altLang="en-US" sz="2800" dirty="0"/>
              <a:t>They are more expensive than petrol and diesel-powered cars.</a:t>
            </a:r>
          </a:p>
        </p:txBody>
      </p:sp>
      <p:sp>
        <p:nvSpPr>
          <p:cNvPr id="14" name="Text Box 19"/>
          <p:cNvSpPr txBox="1">
            <a:spLocks noChangeArrowheads="1"/>
          </p:cNvSpPr>
          <p:nvPr/>
        </p:nvSpPr>
        <p:spPr bwMode="auto">
          <a:xfrm>
            <a:off x="7716714" y="20559275"/>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showing the increase of  electric car sales between 2012-2021. China are shown to be the primary contributor to these sales. [3].</a:t>
            </a:r>
          </a:p>
        </p:txBody>
      </p:sp>
      <p:pic>
        <p:nvPicPr>
          <p:cNvPr id="15" name="Picture 138"/>
          <p:cNvPicPr>
            <a:picLocks noChangeAspect="1" noChangeArrowheads="1"/>
          </p:cNvPicPr>
          <p:nvPr/>
        </p:nvPicPr>
        <p:blipFill>
          <a:blip r:embed="rId4"/>
          <a:srcRect/>
          <a:stretch/>
        </p:blipFill>
        <p:spPr bwMode="auto">
          <a:xfrm>
            <a:off x="8750530" y="15791098"/>
            <a:ext cx="4111625"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Electric Vehicle charging stations are available across many service stations around the country, however they take much longer to charge than petrol and diesel cars take to fill up. (Photo courtesy of Getty)</a:t>
            </a:r>
          </a:p>
        </p:txBody>
      </p:sp>
      <p:sp>
        <p:nvSpPr>
          <p:cNvPr id="17" name="Text Box 21"/>
          <p:cNvSpPr txBox="1">
            <a:spLocks noChangeArrowheads="1"/>
          </p:cNvSpPr>
          <p:nvPr/>
        </p:nvSpPr>
        <p:spPr bwMode="auto">
          <a:xfrm>
            <a:off x="10921877" y="6218429"/>
            <a:ext cx="2825750"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General Motors EV1: The first mass-produced electric vehicle, released in 1996. (Photo courtesy of Rick Rowen)</a:t>
            </a:r>
          </a:p>
        </p:txBody>
      </p:sp>
      <p:pic>
        <p:nvPicPr>
          <p:cNvPr id="19" name="Picture 134"/>
          <p:cNvPicPr>
            <a:picLocks noChangeArrowheads="1"/>
          </p:cNvPicPr>
          <p:nvPr/>
        </p:nvPicPr>
        <p:blipFill>
          <a:blip r:embed="rId5"/>
          <a:srcRect l="10437" r="10437"/>
          <a:stretch/>
        </p:blipFill>
        <p:spPr bwMode="auto">
          <a:xfrm>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p:cNvPicPr>
            <a:picLocks noChangeAspect="1" noChangeArrowheads="1"/>
          </p:cNvPicPr>
          <p:nvPr/>
        </p:nvPicPr>
        <p:blipFill>
          <a:blip r:embed="rId6"/>
          <a:srcRect l="6008" r="6008"/>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88912" y="20623439"/>
            <a:ext cx="6415088" cy="1765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panose="02020603050405020304" pitchFamily="18" charset="0"/>
                <a:cs typeface="Times New Roman" panose="02020603050405020304" pitchFamily="18" charset="0"/>
              </a:rPr>
              <a:t>The  Tesla Roadster was the first car made by Tesla, which exclusively manufacture electric cars, and are the largest company to do so. (Photo courtesy of Tesla Motors inc.)</a:t>
            </a:r>
          </a:p>
        </p:txBody>
      </p:sp>
      <p:sp>
        <p:nvSpPr>
          <p:cNvPr id="23" name="Text Box 11"/>
          <p:cNvSpPr txBox="1">
            <a:spLocks noChangeArrowheads="1"/>
          </p:cNvSpPr>
          <p:nvPr/>
        </p:nvSpPr>
        <p:spPr bwMode="auto">
          <a:xfrm>
            <a:off x="14704210" y="23986716"/>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Lithiumfuture.org ‘Global Lithium Deposit Map’ </a:t>
            </a:r>
          </a:p>
          <a:p>
            <a:pPr marL="0" indent="0">
              <a:spcBef>
                <a:spcPct val="50000"/>
              </a:spcBef>
            </a:pPr>
            <a:r>
              <a:rPr lang="en-AU" altLang="en-US" sz="1800" dirty="0">
                <a:ea typeface="Arial" charset="0"/>
                <a:cs typeface="Arial" charset="0"/>
              </a:rPr>
              <a:t>[2] autoexpress.co.uk ‘</a:t>
            </a:r>
            <a:r>
              <a:rPr lang="en-GB" sz="1800" i="0" dirty="0">
                <a:solidFill>
                  <a:srgbClr val="2C3540"/>
                </a:solidFill>
                <a:effectLst/>
                <a:latin typeface="Arial" panose="020B0604020202020204" pitchFamily="34" charset="0"/>
                <a:cs typeface="Arial" panose="020B0604020202020204" pitchFamily="34" charset="0"/>
              </a:rPr>
              <a:t>History of the electric car: from the first EV to the present day’ (Auto Express Team)</a:t>
            </a:r>
          </a:p>
          <a:p>
            <a:pPr marL="0" indent="0">
              <a:spcBef>
                <a:spcPct val="50000"/>
              </a:spcBef>
            </a:pPr>
            <a:r>
              <a:rPr lang="en-AU" altLang="en-US" sz="1800" dirty="0">
                <a:ea typeface="Arial" charset="0"/>
                <a:cs typeface="Arial" charset="0"/>
              </a:rPr>
              <a:t>[3] statista.com ‘Global electric car sales doubled in 2021’ (Felix Richter)</a:t>
            </a:r>
          </a:p>
          <a:p>
            <a:pPr marL="0" indent="0">
              <a:spcBef>
                <a:spcPct val="50000"/>
              </a:spcBef>
            </a:pPr>
            <a:r>
              <a:rPr lang="en-AU" altLang="en-US" sz="1800" dirty="0">
                <a:ea typeface="Arial" charset="0"/>
                <a:cs typeface="Arial" charset="0"/>
              </a:rPr>
              <a:t>[4] carvine.co.uk ‘The real costs of running an electric car vs petrol &amp; diesel’</a:t>
            </a:r>
          </a:p>
          <a:p>
            <a:pPr marL="0" indent="0">
              <a:spcBef>
                <a:spcPct val="50000"/>
              </a:spcBef>
            </a:pPr>
            <a:r>
              <a:rPr lang="en-AU" altLang="en-US" sz="1800" dirty="0">
                <a:ea typeface="Arial" charset="0"/>
                <a:cs typeface="Arial" charset="0"/>
              </a:rPr>
              <a:t>[5] zap-map.com ‘EV Market Stats 2024’ (Jade Edwards)</a:t>
            </a:r>
          </a:p>
        </p:txBody>
      </p:sp>
      <p:sp>
        <p:nvSpPr>
          <p:cNvPr id="24" name="Text Box 22"/>
          <p:cNvSpPr txBox="1">
            <a:spLocks noChangeArrowheads="1"/>
          </p:cNvSpPr>
          <p:nvPr/>
        </p:nvSpPr>
        <p:spPr bwMode="auto">
          <a:xfrm>
            <a:off x="14625098" y="3584970"/>
            <a:ext cx="6415087"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The first electric vehicles have been around since the late 19</a:t>
            </a:r>
            <a:r>
              <a:rPr lang="en-AU" altLang="en-US" sz="2800" baseline="30000" dirty="0"/>
              <a:t>th</a:t>
            </a:r>
            <a:r>
              <a:rPr lang="en-AU" altLang="en-US" sz="2800" dirty="0"/>
              <a:t> century. Whilst the development throughout the 20</a:t>
            </a:r>
            <a:r>
              <a:rPr lang="en-AU" altLang="en-US" sz="2800" baseline="30000" dirty="0"/>
              <a:t>th</a:t>
            </a:r>
            <a:r>
              <a:rPr lang="en-AU" altLang="en-US" sz="2800" dirty="0"/>
              <a:t> century was large, there was no mainstream electric cars. The first mass produced electric vehicle was the EV1 in 1996 by General Motors. [2] Since then, the sales of electric cars have increased exponentially.</a:t>
            </a:r>
          </a:p>
        </p:txBody>
      </p:sp>
      <p:sp>
        <p:nvSpPr>
          <p:cNvPr id="25" name="Text Box 25"/>
          <p:cNvSpPr txBox="1">
            <a:spLocks noChangeArrowheads="1"/>
          </p:cNvSpPr>
          <p:nvPr/>
        </p:nvSpPr>
        <p:spPr bwMode="auto">
          <a:xfrm>
            <a:off x="14728156" y="8886402"/>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A table showing the amount of EV’s on the road in the UK alongside the amount of PHEV (plug-in hybrid electric vehicles). [5]</a:t>
            </a:r>
          </a:p>
        </p:txBody>
      </p:sp>
      <p:sp>
        <p:nvSpPr>
          <p:cNvPr id="26" name="Text Box 28"/>
          <p:cNvSpPr txBox="1">
            <a:spLocks noChangeArrowheads="1"/>
          </p:cNvSpPr>
          <p:nvPr/>
        </p:nvSpPr>
        <p:spPr bwMode="auto">
          <a:xfrm>
            <a:off x="121184" y="12923986"/>
            <a:ext cx="6410325" cy="7582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What are the main advantages to electric vehicles?</a:t>
            </a:r>
          </a:p>
          <a:p>
            <a:pPr marL="457200" indent="-457200">
              <a:spcBef>
                <a:spcPct val="50000"/>
              </a:spcBef>
              <a:buFont typeface="Arial" panose="020B0604020202020204" pitchFamily="34" charset="0"/>
              <a:buChar char="•"/>
            </a:pPr>
            <a:r>
              <a:rPr lang="en-AU" altLang="en-US" sz="2800" dirty="0"/>
              <a:t>Electric vehicles have zero tailpipe emissions.</a:t>
            </a:r>
          </a:p>
          <a:p>
            <a:pPr marL="457200" indent="-457200">
              <a:spcBef>
                <a:spcPct val="50000"/>
              </a:spcBef>
              <a:buFont typeface="Arial" panose="020B0604020202020204" pitchFamily="34" charset="0"/>
              <a:buChar char="•"/>
            </a:pPr>
            <a:r>
              <a:rPr lang="en-AU" altLang="en-US" sz="2800" dirty="0"/>
              <a:t>They are much more future-proof, with petrol and diesel-powered cars facing bans.</a:t>
            </a:r>
          </a:p>
          <a:p>
            <a:pPr marL="457200" indent="-457200">
              <a:spcBef>
                <a:spcPct val="50000"/>
              </a:spcBef>
              <a:buFont typeface="Arial" panose="020B0604020202020204" pitchFamily="34" charset="0"/>
              <a:buChar char="•"/>
            </a:pPr>
            <a:r>
              <a:rPr lang="en-AU" altLang="en-US" sz="2800" dirty="0"/>
              <a:t>Much quieter, less noise pollution.</a:t>
            </a:r>
          </a:p>
          <a:p>
            <a:pPr marL="457200" indent="-457200">
              <a:spcBef>
                <a:spcPct val="50000"/>
              </a:spcBef>
              <a:buFont typeface="Arial" panose="020B0604020202020204" pitchFamily="34" charset="0"/>
              <a:buChar char="•"/>
            </a:pPr>
            <a:r>
              <a:rPr lang="en-AU" altLang="en-US" sz="2800" dirty="0"/>
              <a:t>It is cheaper to charge an electric car than to fill up a petrol or diesel-powered car.</a:t>
            </a:r>
          </a:p>
          <a:p>
            <a:pPr marL="457200" indent="-457200">
              <a:spcBef>
                <a:spcPct val="50000"/>
              </a:spcBef>
              <a:buFont typeface="Arial" panose="020B0604020202020204" pitchFamily="34" charset="0"/>
              <a:buChar char="•"/>
            </a:pPr>
            <a:endParaRPr lang="en-AU" altLang="en-US" sz="2800" dirty="0"/>
          </a:p>
        </p:txBody>
      </p:sp>
      <p:graphicFrame>
        <p:nvGraphicFramePr>
          <p:cNvPr id="27" name="Group 139"/>
          <p:cNvGraphicFramePr>
            <a:graphicFrameLocks noGrp="1"/>
          </p:cNvGraphicFramePr>
          <p:nvPr>
            <p:extLst>
              <p:ext uri="{D42A27DB-BD31-4B8C-83A1-F6EECF244321}">
                <p14:modId xmlns:p14="http://schemas.microsoft.com/office/powerpoint/2010/main" val="192956955"/>
              </p:ext>
            </p:extLst>
          </p:nvPr>
        </p:nvGraphicFramePr>
        <p:xfrm>
          <a:off x="15018668" y="10258002"/>
          <a:ext cx="5867400" cy="448056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EV vs PHEV</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Year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Amount of EV’s on the road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Amount of PHEV’s on the road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2019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97,565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166,921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416358049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2020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205,770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233,798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2021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396,497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348,352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2022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663,700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449,766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2023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978,387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591,077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10" name="Picture 9"/>
          <p:cNvPicPr>
            <a:picLocks noChangeAspect="1"/>
          </p:cNvPicPr>
          <p:nvPr/>
        </p:nvPicPr>
        <p:blipFill rotWithShape="1">
          <a:blip r:embed="rId7"/>
          <a:srcRect l="705" r="70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The overall cost of running an electric car vs running a petrol car. These statistics show it is cheaper to run an electric car. [4].</a:t>
            </a:r>
            <a:endParaRPr lang="en-AU" altLang="en-US" sz="2000" i="1" dirty="0">
              <a:latin typeface="Times New Roman" charset="0"/>
            </a:endParaRPr>
          </a:p>
        </p:txBody>
      </p:sp>
      <p:pic>
        <p:nvPicPr>
          <p:cNvPr id="2050" name="Picture 2">
            <a:extLst>
              <a:ext uri="{FF2B5EF4-FFF2-40B4-BE49-F238E27FC236}">
                <a16:creationId xmlns:a16="http://schemas.microsoft.com/office/drawing/2014/main" id="{3B8E54AC-DEF5-4F19-AEFC-E5319CBC8075}"/>
              </a:ext>
            </a:extLst>
          </p:cNvPr>
          <p:cNvPicPr>
            <a:picLocks noChangeAspect="1" noChangeArrowheads="1"/>
          </p:cNvPicPr>
          <p:nvPr/>
        </p:nvPicPr>
        <p:blipFill>
          <a:blip r:embed="rId8"/>
          <a:srcRect/>
          <a:stretch/>
        </p:blipFill>
        <p:spPr bwMode="auto">
          <a:xfrm>
            <a:off x="454438" y="2302721"/>
            <a:ext cx="2327671" cy="30480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3">
            <a:extLst>
              <a:ext uri="{FF2B5EF4-FFF2-40B4-BE49-F238E27FC236}">
                <a16:creationId xmlns:a16="http://schemas.microsoft.com/office/drawing/2014/main" id="{F023FD81-BCE3-F7C0-8B22-C88BEF6DA2EF}"/>
              </a:ext>
            </a:extLst>
          </p:cNvPr>
          <p:cNvPicPr>
            <a:picLocks noChangeAspect="1"/>
          </p:cNvPicPr>
          <p:nvPr/>
        </p:nvPicPr>
        <p:blipFill>
          <a:blip r:embed="rId9"/>
          <a:stretch>
            <a:fillRect/>
          </a:stretch>
        </p:blipFill>
        <p:spPr>
          <a:xfrm>
            <a:off x="14940487" y="16861067"/>
            <a:ext cx="5849801" cy="353730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9" ma:contentTypeDescription="Create a new document." ma:contentTypeScope="" ma:versionID="3d036eadaa8ad3a00f4a3dd4a86db694">
  <xsd:schema xmlns:xsd="http://www.w3.org/2001/XMLSchema" xmlns:xs="http://www.w3.org/2001/XMLSchema" xmlns:p="http://schemas.microsoft.com/office/2006/metadata/properties" xmlns:ns3="ad7316b1-23f1-480c-8fa6-cbf037f4db9c" targetNamespace="http://schemas.microsoft.com/office/2006/metadata/properties" ma:root="true" ma:fieldsID="a4fe730a64994efaa840e0159c33cc99"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SystemTags" ma:index="16"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06DF20-B27F-43AC-B1A1-F672F173EF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F7B8B3-BA2A-4016-9E32-FAC4CE882E3C}">
  <ds:schemaRefs>
    <ds:schemaRef ds:uri="http://schemas.microsoft.com/sharepoint/v3/contenttype/forms"/>
  </ds:schemaRefs>
</ds:datastoreItem>
</file>

<file path=customXml/itemProps3.xml><?xml version="1.0" encoding="utf-8"?>
<ds:datastoreItem xmlns:ds="http://schemas.openxmlformats.org/officeDocument/2006/customXml" ds:itemID="{8FF76528-7D0E-496D-A395-7BAA63B3913A}">
  <ds:schemaRefs>
    <ds:schemaRef ds:uri="ad7316b1-23f1-480c-8fa6-cbf037f4db9c"/>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566</TotalTime>
  <Words>601</Words>
  <Application>Microsoft Office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Dom Parry (2305255)</cp:lastModifiedBy>
  <cp:revision>23</cp:revision>
  <dcterms:created xsi:type="dcterms:W3CDTF">2016-02-25T08:27:32Z</dcterms:created>
  <dcterms:modified xsi:type="dcterms:W3CDTF">2024-04-21T21:55:08Z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