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7FA36"/>
    <a:srgbClr val="F375E1"/>
    <a:srgbClr val="DBF254"/>
    <a:srgbClr val="EC9C44"/>
    <a:srgbClr val="E44C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53" autoAdjust="0"/>
    <p:restoredTop sz="94660"/>
  </p:normalViewPr>
  <p:slideViewPr>
    <p:cSldViewPr snapToGrid="0" showGuides="1">
      <p:cViewPr varScale="1">
        <p:scale>
          <a:sx n="74" d="100"/>
          <a:sy n="74" d="100"/>
        </p:scale>
        <p:origin x="534"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4223104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452460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2634949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3294840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3108614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2121125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71944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3689894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1009960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1929950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E0D199-F40E-4863-A629-6B84B94C0CD4}"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168455-3B44-4819-B864-35972BF1722C}" type="slidenum">
              <a:rPr lang="en-GB" smtClean="0"/>
              <a:t>‹#›</a:t>
            </a:fld>
            <a:endParaRPr lang="en-GB" dirty="0"/>
          </a:p>
        </p:txBody>
      </p:sp>
    </p:spTree>
    <p:extLst>
      <p:ext uri="{BB962C8B-B14F-4D97-AF65-F5344CB8AC3E}">
        <p14:creationId xmlns:p14="http://schemas.microsoft.com/office/powerpoint/2010/main" val="3079022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E0D199-F40E-4863-A629-6B84B94C0CD4}" type="datetimeFigureOut">
              <a:rPr lang="en-GB" smtClean="0"/>
              <a:t>06/01/2018</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168455-3B44-4819-B864-35972BF1722C}" type="slidenum">
              <a:rPr lang="en-GB" smtClean="0"/>
              <a:t>‹#›</a:t>
            </a:fld>
            <a:endParaRPr lang="en-GB" dirty="0"/>
          </a:p>
        </p:txBody>
      </p:sp>
    </p:spTree>
    <p:extLst>
      <p:ext uri="{BB962C8B-B14F-4D97-AF65-F5344CB8AC3E}">
        <p14:creationId xmlns:p14="http://schemas.microsoft.com/office/powerpoint/2010/main" val="1799071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hyperlink" Target="http://edglossary.org/hidden-curriculum/" TargetMode="External"/><Relationship Id="rId2" Type="http://schemas.openxmlformats.org/officeDocument/2006/relationships/hyperlink" Target="file:///C:\Users\hel-2\Downloads\Donaldson%20Report%20-%20Successful%20Futures%20-%20Independent%20Review%20of%20Curriculum%20and%20Assessment%20Arrangements%20in%20Wales.pdf" TargetMode="External"/><Relationship Id="rId1" Type="http://schemas.openxmlformats.org/officeDocument/2006/relationships/slideLayout" Target="../slideLayouts/slideLayout7.xml"/><Relationship Id="rId4" Type="http://schemas.openxmlformats.org/officeDocument/2006/relationships/hyperlink" Target="https://www.unicef.org/rightsite/files/uncrcchilldfriendlylanguage.pdf"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23407-presscdn-pagely.netdna-ssl.com/wp-content/uploads/2014/07/friends-550.jpg" TargetMode="External"/><Relationship Id="rId2" Type="http://schemas.openxmlformats.org/officeDocument/2006/relationships/hyperlink" Target="http://www.partnershipforchildren.org.uk/uploads/images/SEN/sen.jpg%20accessed%20on%2001/01/18" TargetMode="External"/><Relationship Id="rId1" Type="http://schemas.openxmlformats.org/officeDocument/2006/relationships/slideLayout" Target="../slideLayouts/slideLayout7.xml"/><Relationship Id="rId5" Type="http://schemas.openxmlformats.org/officeDocument/2006/relationships/hyperlink" Target="http://www.earlychildhoodeducationzone.com/wp-content/uploads/2015/02/intervention-specialist.jpg" TargetMode="External"/><Relationship Id="rId4" Type="http://schemas.openxmlformats.org/officeDocument/2006/relationships/hyperlink" Target="http://first-leap.com/wp-content/uploads/2015/10/social-skills-autism-austin-1.png%20accessed%20on%2001/0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701F95BA-FFC6-4151-B1FE-46384C1C5F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5367" y="1448626"/>
            <a:ext cx="3128400" cy="2097847"/>
          </a:xfrm>
          <a:prstGeom prst="rect">
            <a:avLst/>
          </a:prstGeom>
          <a:ln w="25400">
            <a:solidFill>
              <a:srgbClr val="F375E1"/>
            </a:solidFill>
          </a:ln>
        </p:spPr>
      </p:pic>
      <p:pic>
        <p:nvPicPr>
          <p:cNvPr id="11" name="Picture 10">
            <a:extLst>
              <a:ext uri="{FF2B5EF4-FFF2-40B4-BE49-F238E27FC236}">
                <a16:creationId xmlns:a16="http://schemas.microsoft.com/office/drawing/2014/main" xmlns="" id="{F9D8FCC4-3164-4D3E-9292-51424F5F8231}"/>
              </a:ext>
            </a:extLst>
          </p:cNvPr>
          <p:cNvPicPr>
            <a:picLocks noChangeAspect="1"/>
          </p:cNvPicPr>
          <p:nvPr/>
        </p:nvPicPr>
        <p:blipFill rotWithShape="1">
          <a:blip r:embed="rId3">
            <a:extLst>
              <a:ext uri="{28A0092B-C50C-407E-A947-70E740481C1C}">
                <a14:useLocalDpi xmlns:a14="http://schemas.microsoft.com/office/drawing/2010/main" val="0"/>
              </a:ext>
            </a:extLst>
          </a:blip>
          <a:srcRect t="5249"/>
          <a:stretch/>
        </p:blipFill>
        <p:spPr>
          <a:xfrm>
            <a:off x="8946736" y="1245996"/>
            <a:ext cx="3128400" cy="2134226"/>
          </a:xfrm>
          <a:prstGeom prst="rect">
            <a:avLst/>
          </a:prstGeom>
          <a:ln w="25400">
            <a:solidFill>
              <a:srgbClr val="77FA36"/>
            </a:solidFill>
          </a:ln>
        </p:spPr>
      </p:pic>
      <p:pic>
        <p:nvPicPr>
          <p:cNvPr id="3" name="Picture 2">
            <a:extLst>
              <a:ext uri="{FF2B5EF4-FFF2-40B4-BE49-F238E27FC236}">
                <a16:creationId xmlns:a16="http://schemas.microsoft.com/office/drawing/2014/main" xmlns="" id="{0B138F90-16CB-4DEB-B60C-7F7EC6E9F8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93334" y="1445758"/>
            <a:ext cx="3121200" cy="1878964"/>
          </a:xfrm>
          <a:prstGeom prst="rect">
            <a:avLst/>
          </a:prstGeom>
          <a:ln w="25400">
            <a:solidFill>
              <a:srgbClr val="FFFF00"/>
            </a:solidFill>
          </a:ln>
        </p:spPr>
      </p:pic>
      <p:sp>
        <p:nvSpPr>
          <p:cNvPr id="15" name="Rectangle 14">
            <a:extLst>
              <a:ext uri="{FF2B5EF4-FFF2-40B4-BE49-F238E27FC236}">
                <a16:creationId xmlns:a16="http://schemas.microsoft.com/office/drawing/2014/main" xmlns="" id="{73641F32-56CF-473A-8E0F-9C226651A97B}"/>
              </a:ext>
            </a:extLst>
          </p:cNvPr>
          <p:cNvSpPr/>
          <p:nvPr/>
        </p:nvSpPr>
        <p:spPr>
          <a:xfrm>
            <a:off x="52826" y="1130265"/>
            <a:ext cx="2232000" cy="1711766"/>
          </a:xfrm>
          <a:prstGeom prst="rect">
            <a:avLst/>
          </a:prstGeom>
          <a:ln w="25400"/>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b="1" dirty="0">
                <a:solidFill>
                  <a:schemeClr val="tx1"/>
                </a:solidFill>
                <a:latin typeface="Arial" panose="020B0604020202020204" pitchFamily="34" charset="0"/>
                <a:cs typeface="Arial" panose="020B0604020202020204" pitchFamily="34" charset="0"/>
              </a:rPr>
              <a:t>What is the Hidden Curriculum?</a:t>
            </a:r>
          </a:p>
          <a:p>
            <a:pPr algn="ctr"/>
            <a:endParaRPr lang="en-GB" sz="1000" dirty="0">
              <a:solidFill>
                <a:schemeClr val="tx1"/>
              </a:solidFill>
              <a:latin typeface="Arial" panose="020B0604020202020204" pitchFamily="34" charset="0"/>
              <a:cs typeface="Arial" panose="020B0604020202020204" pitchFamily="34" charset="0"/>
            </a:endParaRPr>
          </a:p>
          <a:p>
            <a:pPr algn="ctr"/>
            <a:r>
              <a:rPr lang="en-GB" sz="1000" dirty="0">
                <a:solidFill>
                  <a:schemeClr val="tx1"/>
                </a:solidFill>
                <a:latin typeface="Arial" panose="020B0604020202020204" pitchFamily="34" charset="0"/>
                <a:cs typeface="Arial" panose="020B0604020202020204" pitchFamily="34" charset="0"/>
              </a:rPr>
              <a:t>The </a:t>
            </a:r>
            <a:r>
              <a:rPr lang="en-GB" sz="1000" dirty="0" err="1" smtClean="0">
                <a:solidFill>
                  <a:schemeClr val="tx1"/>
                </a:solidFill>
                <a:latin typeface="Arial" panose="020B0604020202020204" pitchFamily="34" charset="0"/>
                <a:cs typeface="Arial" panose="020B0604020202020204" pitchFamily="34" charset="0"/>
              </a:rPr>
              <a:t>Edglossary</a:t>
            </a:r>
            <a:r>
              <a:rPr lang="en-GB" sz="1000" dirty="0">
                <a:solidFill>
                  <a:schemeClr val="tx1"/>
                </a:solidFill>
                <a:latin typeface="Arial" panose="020B0604020202020204" pitchFamily="34" charset="0"/>
                <a:cs typeface="Arial" panose="020B0604020202020204" pitchFamily="34" charset="0"/>
              </a:rPr>
              <a:t>, (2015) defines the Hidden Curriculum as the ‘unwritten, unofficial, and often unintended lessons, values and perspectives that students learn in school. It should also be noted that it can contradict the formal curriculum.’</a:t>
            </a:r>
          </a:p>
        </p:txBody>
      </p:sp>
      <p:sp>
        <p:nvSpPr>
          <p:cNvPr id="22" name="Rectangle 21">
            <a:extLst>
              <a:ext uri="{FF2B5EF4-FFF2-40B4-BE49-F238E27FC236}">
                <a16:creationId xmlns:a16="http://schemas.microsoft.com/office/drawing/2014/main" xmlns="" id="{6C69DF54-2DEA-4A17-B319-8E1108325B27}"/>
              </a:ext>
            </a:extLst>
          </p:cNvPr>
          <p:cNvSpPr/>
          <p:nvPr/>
        </p:nvSpPr>
        <p:spPr>
          <a:xfrm>
            <a:off x="1890584" y="105199"/>
            <a:ext cx="10310142" cy="707886"/>
          </a:xfrm>
          <a:prstGeom prst="rect">
            <a:avLst/>
          </a:prstGeom>
          <a:noFill/>
        </p:spPr>
        <p:txBody>
          <a:bodyPr wrap="square" lIns="91440" tIns="45720" rIns="91440" bIns="45720">
            <a:spAutoFit/>
          </a:bodyPr>
          <a:lstStyle/>
          <a:p>
            <a:pPr algn="ctr"/>
            <a:r>
              <a:rPr lang="en-US" sz="4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t>Exploring the Hidden Curriculum</a:t>
            </a:r>
          </a:p>
        </p:txBody>
      </p:sp>
      <p:grpSp>
        <p:nvGrpSpPr>
          <p:cNvPr id="6" name="Group 5">
            <a:extLst>
              <a:ext uri="{FF2B5EF4-FFF2-40B4-BE49-F238E27FC236}">
                <a16:creationId xmlns:a16="http://schemas.microsoft.com/office/drawing/2014/main" xmlns="" id="{D7857BD8-DA87-4C2D-BB2F-D096B155A646}"/>
              </a:ext>
            </a:extLst>
          </p:cNvPr>
          <p:cNvGrpSpPr/>
          <p:nvPr/>
        </p:nvGrpSpPr>
        <p:grpSpPr>
          <a:xfrm>
            <a:off x="5679967" y="1130395"/>
            <a:ext cx="3150801" cy="5336667"/>
            <a:chOff x="5707263" y="1130395"/>
            <a:chExt cx="3150801" cy="5336667"/>
          </a:xfrm>
        </p:grpSpPr>
        <p:sp>
          <p:nvSpPr>
            <p:cNvPr id="20" name="Rectangle 19">
              <a:extLst>
                <a:ext uri="{FF2B5EF4-FFF2-40B4-BE49-F238E27FC236}">
                  <a16:creationId xmlns:a16="http://schemas.microsoft.com/office/drawing/2014/main" xmlns="" id="{573F6798-C7FB-4161-835A-0D0C3DE3995A}"/>
                </a:ext>
              </a:extLst>
            </p:cNvPr>
            <p:cNvSpPr/>
            <p:nvPr/>
          </p:nvSpPr>
          <p:spPr>
            <a:xfrm>
              <a:off x="5708064" y="3170036"/>
              <a:ext cx="3150000" cy="3297026"/>
            </a:xfrm>
            <a:prstGeom prst="rect">
              <a:avLst/>
            </a:prstGeom>
            <a:solidFill>
              <a:srgbClr val="F375E1"/>
            </a:solidFill>
            <a:ln w="254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Building positive relationships with pupils and parents.</a:t>
              </a:r>
            </a:p>
            <a:p>
              <a:pPr marL="171450" lvl="0" indent="-171450">
                <a:buFont typeface="Arial" panose="020B0604020202020204" pitchFamily="34" charset="0"/>
                <a:buChar char="•"/>
              </a:pPr>
              <a:endParaRPr lang="en-GB" sz="100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Develop pupils self-esteem and strengthens confidence (School A, 2017).</a:t>
              </a:r>
            </a:p>
            <a:p>
              <a:pPr marL="171450" indent="-171450">
                <a:buFont typeface="Arial" panose="020B0604020202020204" pitchFamily="34" charset="0"/>
                <a:buChar char="•"/>
              </a:pPr>
              <a:endParaRPr lang="en-GB" sz="100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Builds mutual respect, values, understanding of social and emotional skills and are supportive (</a:t>
              </a:r>
              <a:r>
                <a:rPr lang="en-GB" sz="1000" dirty="0" smtClean="0">
                  <a:solidFill>
                    <a:schemeClr val="tx1"/>
                  </a:solidFill>
                  <a:latin typeface="Arial" panose="020B0604020202020204" pitchFamily="34" charset="0"/>
                  <a:cs typeface="Arial" panose="020B0604020202020204" pitchFamily="34" charset="0"/>
                </a:rPr>
                <a:t>DCELLS,2008). </a:t>
              </a:r>
              <a:r>
                <a:rPr lang="en-GB" sz="1000" dirty="0">
                  <a:solidFill>
                    <a:schemeClr val="tx1"/>
                  </a:solidFill>
                  <a:latin typeface="Arial" panose="020B0604020202020204" pitchFamily="34" charset="0"/>
                  <a:cs typeface="Arial" panose="020B0604020202020204" pitchFamily="34" charset="0"/>
                </a:rPr>
                <a:t/>
              </a:r>
              <a:br>
                <a:rPr lang="en-GB" sz="1000" dirty="0">
                  <a:solidFill>
                    <a:schemeClr val="tx1"/>
                  </a:solidFill>
                  <a:latin typeface="Arial" panose="020B0604020202020204" pitchFamily="34" charset="0"/>
                  <a:cs typeface="Arial" panose="020B0604020202020204" pitchFamily="34" charset="0"/>
                </a:rPr>
              </a:br>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Staff actively listen to the pupils and parents views.</a:t>
              </a:r>
              <a:br>
                <a:rPr lang="en-GB" sz="1000" dirty="0">
                  <a:solidFill>
                    <a:schemeClr val="tx1"/>
                  </a:solidFill>
                  <a:latin typeface="Arial" panose="020B0604020202020204" pitchFamily="34" charset="0"/>
                  <a:cs typeface="Arial" panose="020B0604020202020204" pitchFamily="34" charset="0"/>
                </a:rPr>
              </a:br>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Pupils learning attitudes, values and behaviours from their teachers and peers (Halpenny and Pettersen, 2014). This sends the individual a message </a:t>
              </a:r>
              <a:r>
                <a:rPr lang="en-GB" sz="1000" dirty="0" smtClean="0">
                  <a:solidFill>
                    <a:schemeClr val="tx1"/>
                  </a:solidFill>
                  <a:latin typeface="Arial" panose="020B0604020202020204" pitchFamily="34" charset="0"/>
                  <a:cs typeface="Arial" panose="020B0604020202020204" pitchFamily="34" charset="0"/>
                </a:rPr>
                <a:t>(Anderson, Major </a:t>
              </a:r>
              <a:r>
                <a:rPr lang="en-GB" sz="1000" dirty="0">
                  <a:solidFill>
                    <a:schemeClr val="tx1"/>
                  </a:solidFill>
                  <a:latin typeface="Arial" panose="020B0604020202020204" pitchFamily="34" charset="0"/>
                  <a:cs typeface="Arial" panose="020B0604020202020204" pitchFamily="34" charset="0"/>
                </a:rPr>
                <a:t>and </a:t>
              </a:r>
              <a:r>
                <a:rPr lang="en-GB" sz="1000" dirty="0" smtClean="0">
                  <a:solidFill>
                    <a:schemeClr val="tx1"/>
                  </a:solidFill>
                  <a:latin typeface="Arial" panose="020B0604020202020204" pitchFamily="34" charset="0"/>
                  <a:cs typeface="Arial" panose="020B0604020202020204" pitchFamily="34" charset="0"/>
                </a:rPr>
                <a:t>Mitchell, </a:t>
              </a:r>
              <a:r>
                <a:rPr lang="en-GB" sz="1000" dirty="0">
                  <a:solidFill>
                    <a:schemeClr val="tx1"/>
                  </a:solidFill>
                  <a:latin typeface="Arial" panose="020B0604020202020204" pitchFamily="34" charset="0"/>
                  <a:cs typeface="Arial" panose="020B0604020202020204" pitchFamily="34" charset="0"/>
                </a:rPr>
                <a:t>1995).</a:t>
              </a:r>
              <a:br>
                <a:rPr lang="en-GB" sz="1000" dirty="0">
                  <a:solidFill>
                    <a:schemeClr val="tx1"/>
                  </a:solidFill>
                  <a:latin typeface="Arial" panose="020B0604020202020204" pitchFamily="34" charset="0"/>
                  <a:cs typeface="Arial" panose="020B0604020202020204" pitchFamily="34" charset="0"/>
                </a:rPr>
              </a:br>
              <a:endParaRPr lang="en-GB" sz="1000" dirty="0">
                <a:solidFill>
                  <a:schemeClr val="tx1"/>
                </a:solidFill>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xmlns="" id="{1501DD01-8A56-480E-AADF-F77783582B99}"/>
                </a:ext>
              </a:extLst>
            </p:cNvPr>
            <p:cNvSpPr/>
            <p:nvPr/>
          </p:nvSpPr>
          <p:spPr>
            <a:xfrm>
              <a:off x="5707263" y="1130395"/>
              <a:ext cx="3150000" cy="313200"/>
            </a:xfrm>
            <a:prstGeom prst="rect">
              <a:avLst/>
            </a:prstGeom>
            <a:solidFill>
              <a:srgbClr val="F375E1"/>
            </a:solidFill>
            <a:ln w="25400">
              <a:solidFill>
                <a:srgbClr val="FFFF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Relationships</a:t>
              </a:r>
            </a:p>
          </p:txBody>
        </p:sp>
      </p:grpSp>
      <p:grpSp>
        <p:nvGrpSpPr>
          <p:cNvPr id="7" name="Group 6">
            <a:extLst>
              <a:ext uri="{FF2B5EF4-FFF2-40B4-BE49-F238E27FC236}">
                <a16:creationId xmlns:a16="http://schemas.microsoft.com/office/drawing/2014/main" xmlns="" id="{723D60BE-03A4-49A6-8287-8AD36E8F4060}"/>
              </a:ext>
            </a:extLst>
          </p:cNvPr>
          <p:cNvGrpSpPr/>
          <p:nvPr/>
        </p:nvGrpSpPr>
        <p:grpSpPr>
          <a:xfrm>
            <a:off x="8936236" y="1127533"/>
            <a:ext cx="3150000" cy="5339529"/>
            <a:chOff x="8963532" y="1127533"/>
            <a:chExt cx="3150000" cy="5339529"/>
          </a:xfrm>
        </p:grpSpPr>
        <p:sp>
          <p:nvSpPr>
            <p:cNvPr id="19" name="Rectangle 18">
              <a:extLst>
                <a:ext uri="{FF2B5EF4-FFF2-40B4-BE49-F238E27FC236}">
                  <a16:creationId xmlns:a16="http://schemas.microsoft.com/office/drawing/2014/main" xmlns="" id="{1B594C52-48FE-4F05-9A46-9DF93052431D}"/>
                </a:ext>
              </a:extLst>
            </p:cNvPr>
            <p:cNvSpPr/>
            <p:nvPr/>
          </p:nvSpPr>
          <p:spPr>
            <a:xfrm>
              <a:off x="8963532" y="3170036"/>
              <a:ext cx="3150000" cy="3297026"/>
            </a:xfrm>
            <a:prstGeom prst="rect">
              <a:avLst/>
            </a:prstGeom>
            <a:solidFill>
              <a:srgbClr val="FFFF00"/>
            </a:solidFill>
            <a:ln w="25400">
              <a:solidFill>
                <a:srgbClr val="77FA36"/>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The school promotes social interactions between individuals and through integration into other schools and adult services (School A, 2017).</a:t>
              </a:r>
              <a:br>
                <a:rPr lang="en-GB" sz="1000" dirty="0">
                  <a:solidFill>
                    <a:schemeClr val="tx1"/>
                  </a:solidFill>
                  <a:latin typeface="Arial" panose="020B0604020202020204" pitchFamily="34" charset="0"/>
                  <a:cs typeface="Arial" panose="020B0604020202020204" pitchFamily="34" charset="0"/>
                </a:rPr>
              </a:br>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Jung Lee</a:t>
              </a:r>
              <a:r>
                <a:rPr lang="en-GB" sz="1000">
                  <a:solidFill>
                    <a:schemeClr val="tx1"/>
                  </a:solidFill>
                  <a:latin typeface="Arial" panose="020B0604020202020204" pitchFamily="34" charset="0"/>
                  <a:cs typeface="Arial" panose="020B0604020202020204" pitchFamily="34" charset="0"/>
                </a:rPr>
                <a:t>, </a:t>
              </a:r>
              <a:r>
                <a:rPr lang="en-GB" sz="1000" smtClean="0">
                  <a:solidFill>
                    <a:schemeClr val="tx1"/>
                  </a:solidFill>
                  <a:latin typeface="Arial" panose="020B0604020202020204" pitchFamily="34" charset="0"/>
                  <a:cs typeface="Arial" panose="020B0604020202020204" pitchFamily="34" charset="0"/>
                </a:rPr>
                <a:t>(2010), </a:t>
              </a:r>
              <a:r>
                <a:rPr lang="en-GB" sz="1000" dirty="0">
                  <a:solidFill>
                    <a:schemeClr val="tx1"/>
                  </a:solidFill>
                  <a:latin typeface="Arial" panose="020B0604020202020204" pitchFamily="34" charset="0"/>
                  <a:cs typeface="Arial" panose="020B0604020202020204" pitchFamily="34" charset="0"/>
                </a:rPr>
                <a:t>suggests pupils face social and interaction challenges, however the pupils are taught to take turns and share with each other in games and conversation to help overcome this barrier.</a:t>
              </a:r>
            </a:p>
            <a:p>
              <a:pPr lvl="0"/>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Staff work to each individual pupils needs in emotional, social and personal development to assist in developing appropriate social skills. (Richardson and Wood, 1999).</a:t>
              </a:r>
              <a:br>
                <a:rPr lang="en-GB" sz="1000" dirty="0">
                  <a:solidFill>
                    <a:schemeClr val="tx1"/>
                  </a:solidFill>
                  <a:latin typeface="Arial" panose="020B0604020202020204" pitchFamily="34" charset="0"/>
                  <a:cs typeface="Arial" panose="020B0604020202020204" pitchFamily="34" charset="0"/>
                </a:rPr>
              </a:br>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Promote social skills through communication and relationship building, this element is a suggestion made by Donaldson, (2015) to be included in the new curriculum.</a:t>
              </a:r>
            </a:p>
          </p:txBody>
        </p:sp>
        <p:sp>
          <p:nvSpPr>
            <p:cNvPr id="25" name="Rectangle 24">
              <a:extLst>
                <a:ext uri="{FF2B5EF4-FFF2-40B4-BE49-F238E27FC236}">
                  <a16:creationId xmlns:a16="http://schemas.microsoft.com/office/drawing/2014/main" xmlns="" id="{EF73CEEF-2BA9-480F-8BBA-6CADD38E9CA0}"/>
                </a:ext>
              </a:extLst>
            </p:cNvPr>
            <p:cNvSpPr/>
            <p:nvPr/>
          </p:nvSpPr>
          <p:spPr>
            <a:xfrm>
              <a:off x="8963532" y="1127533"/>
              <a:ext cx="3150000" cy="313200"/>
            </a:xfrm>
            <a:prstGeom prst="rect">
              <a:avLst/>
            </a:prstGeom>
            <a:solidFill>
              <a:srgbClr val="FFFF00"/>
            </a:solidFill>
            <a:ln w="25400">
              <a:solidFill>
                <a:srgbClr val="77FA36"/>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Socialisation</a:t>
              </a:r>
            </a:p>
          </p:txBody>
        </p:sp>
      </p:grpSp>
      <p:sp>
        <p:nvSpPr>
          <p:cNvPr id="23" name="Rectangle 22">
            <a:extLst>
              <a:ext uri="{FF2B5EF4-FFF2-40B4-BE49-F238E27FC236}">
                <a16:creationId xmlns:a16="http://schemas.microsoft.com/office/drawing/2014/main" xmlns="" id="{239EF2BD-96C6-4B20-8550-F075068E50EA}"/>
              </a:ext>
            </a:extLst>
          </p:cNvPr>
          <p:cNvSpPr/>
          <p:nvPr/>
        </p:nvSpPr>
        <p:spPr>
          <a:xfrm>
            <a:off x="2414451" y="1130396"/>
            <a:ext cx="3150000" cy="311312"/>
          </a:xfrm>
          <a:prstGeom prst="rect">
            <a:avLst/>
          </a:prstGeom>
          <a:solidFill>
            <a:srgbClr val="77FA36"/>
          </a:solidFill>
          <a:ln w="25400">
            <a:solidFill>
              <a:srgbClr val="F375E1"/>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Communication</a:t>
            </a:r>
          </a:p>
        </p:txBody>
      </p:sp>
      <p:sp>
        <p:nvSpPr>
          <p:cNvPr id="16" name="Rectangle 15">
            <a:extLst>
              <a:ext uri="{FF2B5EF4-FFF2-40B4-BE49-F238E27FC236}">
                <a16:creationId xmlns:a16="http://schemas.microsoft.com/office/drawing/2014/main" xmlns="" id="{E7BB7629-A137-46DA-9166-3254616FBAA7}"/>
              </a:ext>
            </a:extLst>
          </p:cNvPr>
          <p:cNvSpPr/>
          <p:nvPr/>
        </p:nvSpPr>
        <p:spPr>
          <a:xfrm>
            <a:off x="2414451" y="3170036"/>
            <a:ext cx="3149999" cy="3297026"/>
          </a:xfrm>
          <a:prstGeom prst="rect">
            <a:avLst/>
          </a:prstGeom>
          <a:solidFill>
            <a:srgbClr val="77FA36"/>
          </a:solidFill>
          <a:ln w="25400">
            <a:solidFill>
              <a:srgbClr val="F375E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Communication helps develop relationships between teacher/pupil, peer/peer and family.</a:t>
            </a:r>
          </a:p>
          <a:p>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Promotes independence and social skills for each individual (Donaldson,2015).</a:t>
            </a:r>
            <a:br>
              <a:rPr lang="en-GB" sz="1000" dirty="0">
                <a:solidFill>
                  <a:schemeClr val="tx1"/>
                </a:solidFill>
                <a:latin typeface="Arial" panose="020B0604020202020204" pitchFamily="34" charset="0"/>
                <a:cs typeface="Arial" panose="020B0604020202020204" pitchFamily="34" charset="0"/>
              </a:rPr>
            </a:br>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Pupil-Centred - caters for pupils styles of communication methods and assists in learning.</a:t>
            </a:r>
          </a:p>
          <a:p>
            <a:pPr marL="171450" lvl="0" indent="-171450">
              <a:buFont typeface="Arial" panose="020B0604020202020204" pitchFamily="34" charset="0"/>
              <a:buChar char="•"/>
            </a:pPr>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Develops pupil voice through inclusion in their learning and behaviour management (Moore, 2002 and UNCRC, 1989).</a:t>
            </a:r>
            <a:br>
              <a:rPr lang="en-GB" sz="1000" dirty="0">
                <a:solidFill>
                  <a:schemeClr val="tx1"/>
                </a:solidFill>
                <a:latin typeface="Arial" panose="020B0604020202020204" pitchFamily="34" charset="0"/>
                <a:cs typeface="Arial" panose="020B0604020202020204" pitchFamily="34" charset="0"/>
              </a:rPr>
            </a:br>
            <a:endParaRPr lang="en-GB" sz="1000" dirty="0">
              <a:solidFill>
                <a:schemeClr val="tx1"/>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Teaching staff assist in building social interaction by teaching appropriate language or communication skills and they are role models to pupils (Jung Lee,2010).</a:t>
            </a:r>
          </a:p>
          <a:p>
            <a:pPr marL="171450" lvl="0" indent="-171450">
              <a:buFont typeface="Arial" panose="020B0604020202020204" pitchFamily="34" charset="0"/>
              <a:buChar char="•"/>
            </a:pPr>
            <a:endParaRPr lang="en-GB" sz="100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Highly experienced staff who are trained in use of PECS. Dodd, (2005) highlighted that over 80% of children developed speech after 12 months use.</a:t>
            </a:r>
          </a:p>
        </p:txBody>
      </p:sp>
      <p:sp>
        <p:nvSpPr>
          <p:cNvPr id="27" name="TextBox 26">
            <a:extLst>
              <a:ext uri="{FF2B5EF4-FFF2-40B4-BE49-F238E27FC236}">
                <a16:creationId xmlns:a16="http://schemas.microsoft.com/office/drawing/2014/main" xmlns="" id="{00D9D8D9-486A-406A-93B3-B4527B849A62}"/>
              </a:ext>
            </a:extLst>
          </p:cNvPr>
          <p:cNvSpPr txBox="1"/>
          <p:nvPr/>
        </p:nvSpPr>
        <p:spPr>
          <a:xfrm>
            <a:off x="5226909" y="814152"/>
            <a:ext cx="6961460" cy="276999"/>
          </a:xfrm>
          <a:prstGeom prst="rect">
            <a:avLst/>
          </a:prstGeom>
          <a:noFill/>
        </p:spPr>
        <p:txBody>
          <a:bodyPr wrap="square" rtlCol="0">
            <a:spAutoFit/>
          </a:bodyPr>
          <a:lstStyle/>
          <a:p>
            <a:pPr algn="r"/>
            <a:r>
              <a:rPr lang="en-GB" sz="1200" b="1" i="1" dirty="0">
                <a:latin typeface="Arial" panose="020B0604020202020204" pitchFamily="34" charset="0"/>
                <a:cs typeface="Arial" panose="020B0604020202020204" pitchFamily="34" charset="0"/>
              </a:rPr>
              <a:t>School Ethos-: You and Me, Making a Difference, Creating Opportunities (School A, 2017)</a:t>
            </a:r>
          </a:p>
        </p:txBody>
      </p:sp>
      <p:sp>
        <p:nvSpPr>
          <p:cNvPr id="29" name="Rectangle 28">
            <a:extLst>
              <a:ext uri="{FF2B5EF4-FFF2-40B4-BE49-F238E27FC236}">
                <a16:creationId xmlns:a16="http://schemas.microsoft.com/office/drawing/2014/main" xmlns="" id="{2AE6FBCE-5441-4846-9EB1-33C47982FE36}"/>
              </a:ext>
            </a:extLst>
          </p:cNvPr>
          <p:cNvSpPr/>
          <p:nvPr/>
        </p:nvSpPr>
        <p:spPr>
          <a:xfrm>
            <a:off x="52825" y="2914650"/>
            <a:ext cx="2232000" cy="3552412"/>
          </a:xfrm>
          <a:prstGeom prst="rect">
            <a:avLst/>
          </a:prstGeom>
          <a:ln w="25400"/>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b="1" dirty="0">
                <a:solidFill>
                  <a:schemeClr val="tx1"/>
                </a:solidFill>
                <a:latin typeface="Arial" panose="020B0604020202020204" pitchFamily="34" charset="0"/>
                <a:cs typeface="Arial" panose="020B0604020202020204" pitchFamily="34" charset="0"/>
              </a:rPr>
              <a:t> School A’s approach</a:t>
            </a:r>
          </a:p>
          <a:p>
            <a:pPr algn="ctr"/>
            <a:endParaRPr lang="en-GB" sz="1000" dirty="0">
              <a:solidFill>
                <a:schemeClr val="tx1"/>
              </a:solidFill>
              <a:latin typeface="Arial" panose="020B0604020202020204" pitchFamily="34" charset="0"/>
              <a:cs typeface="Arial" panose="020B0604020202020204" pitchFamily="34" charset="0"/>
            </a:endParaRPr>
          </a:p>
          <a:p>
            <a:pPr algn="ctr"/>
            <a:r>
              <a:rPr lang="en-GB" sz="1000" dirty="0">
                <a:solidFill>
                  <a:schemeClr val="tx1"/>
                </a:solidFill>
                <a:latin typeface="Arial" panose="020B0604020202020204" pitchFamily="34" charset="0"/>
                <a:cs typeface="Arial" panose="020B0604020202020204" pitchFamily="34" charset="0"/>
              </a:rPr>
              <a:t> In school A pupil-centred learning is promoted through various policies such as Behaviour and Inclusion which is included in the Hidden curriculum, an approach supported by Rogers,(2003).   </a:t>
            </a:r>
          </a:p>
          <a:p>
            <a:pPr algn="ctr"/>
            <a:endParaRPr lang="en-GB" sz="1000" dirty="0">
              <a:solidFill>
                <a:schemeClr val="tx1"/>
              </a:solidFill>
              <a:latin typeface="Arial" panose="020B0604020202020204" pitchFamily="34" charset="0"/>
              <a:cs typeface="Arial" panose="020B0604020202020204" pitchFamily="34" charset="0"/>
            </a:endParaRPr>
          </a:p>
          <a:p>
            <a:pPr algn="ctr"/>
            <a:r>
              <a:rPr lang="en-GB" sz="1000" dirty="0">
                <a:solidFill>
                  <a:schemeClr val="tx1"/>
                </a:solidFill>
                <a:latin typeface="Arial" panose="020B0604020202020204" pitchFamily="34" charset="0"/>
                <a:cs typeface="Arial" panose="020B0604020202020204" pitchFamily="34" charset="0"/>
              </a:rPr>
              <a:t>Through the hidden curriculum pupils learn about values, morals and social aspects of life an approach supported by UNCRC, (1989) while Donaldson, (2015) is also promoting this in the new curriculum.</a:t>
            </a:r>
          </a:p>
          <a:p>
            <a:pPr algn="ctr"/>
            <a:r>
              <a:rPr lang="en-GB" sz="1000" dirty="0">
                <a:solidFill>
                  <a:schemeClr val="tx1"/>
                </a:solidFill>
                <a:latin typeface="Arial" panose="020B0604020202020204" pitchFamily="34" charset="0"/>
                <a:cs typeface="Arial" panose="020B0604020202020204" pitchFamily="34" charset="0"/>
              </a:rPr>
              <a:t>  </a:t>
            </a:r>
          </a:p>
          <a:p>
            <a:pPr algn="ctr"/>
            <a:r>
              <a:rPr lang="en-GB" sz="1000" dirty="0">
                <a:solidFill>
                  <a:schemeClr val="tx1"/>
                </a:solidFill>
                <a:latin typeface="Arial" panose="020B0604020202020204" pitchFamily="34" charset="0"/>
                <a:cs typeface="Arial" panose="020B0604020202020204" pitchFamily="34" charset="0"/>
              </a:rPr>
              <a:t>The Hidden Curriculum comprises of  multiple components such as -: Behaviour, reward schemes, School Council and Healthy schools plus the following three areas –</a:t>
            </a:r>
          </a:p>
        </p:txBody>
      </p:sp>
      <p:sp>
        <p:nvSpPr>
          <p:cNvPr id="2" name="TextBox 1"/>
          <p:cNvSpPr txBox="1"/>
          <p:nvPr/>
        </p:nvSpPr>
        <p:spPr>
          <a:xfrm>
            <a:off x="52826" y="6533705"/>
            <a:ext cx="12026466" cy="523220"/>
          </a:xfrm>
          <a:prstGeom prst="rect">
            <a:avLst/>
          </a:prstGeom>
          <a:noFill/>
        </p:spPr>
        <p:txBody>
          <a:bodyPr wrap="square" rtlCol="0">
            <a:spAutoFit/>
          </a:bodyPr>
          <a:lstStyle/>
          <a:p>
            <a:pPr algn="ctr"/>
            <a:r>
              <a:rPr lang="en-GB" sz="1000" b="1" dirty="0">
                <a:latin typeface="Arial" panose="020B0604020202020204" pitchFamily="34" charset="0"/>
                <a:cs typeface="Arial" panose="020B0604020202020204" pitchFamily="34" charset="0"/>
              </a:rPr>
              <a:t>Aspects of the Hidden Curriculum are vital in education as they broaden pupils learning and development (WAG, 2015). </a:t>
            </a:r>
          </a:p>
          <a:p>
            <a:endParaRPr lang="en-GB" dirty="0"/>
          </a:p>
        </p:txBody>
      </p:sp>
      <p:pic>
        <p:nvPicPr>
          <p:cNvPr id="17" name="Picture 16">
            <a:extLst>
              <a:ext uri="{FF2B5EF4-FFF2-40B4-BE49-F238E27FC236}">
                <a16:creationId xmlns:a16="http://schemas.microsoft.com/office/drawing/2014/main" xmlns="" id="{123DA27C-1CB9-4831-8A24-4BCEA7D57AB6}"/>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9856" b="98558" l="2077" r="93291">
                        <a14:foregroundMark x1="4473" y1="54087" x2="4473" y2="54087"/>
                        <a14:foregroundMark x1="5591" y1="82692" x2="5591" y2="82692"/>
                        <a14:foregroundMark x1="13898" y1="79327" x2="13898" y2="79327"/>
                        <a14:foregroundMark x1="13898" y1="84375" x2="13898" y2="84375"/>
                        <a14:foregroundMark x1="15016" y1="91827" x2="15016" y2="91827"/>
                        <a14:foregroundMark x1="12780" y1="81971" x2="12780" y2="81971"/>
                        <a14:foregroundMark x1="7029" y1="77644" x2="7029" y2="77644"/>
                        <a14:foregroundMark x1="9265" y1="80048" x2="12780" y2="80769"/>
                        <a14:foregroundMark x1="5112" y1="75240" x2="3195" y2="91106"/>
                        <a14:foregroundMark x1="16134" y1="91827" x2="17412" y2="97837"/>
                        <a14:foregroundMark x1="4473" y1="25481" x2="3674" y2="34135"/>
                        <a14:foregroundMark x1="19649" y1="57212" x2="20128" y2="64904"/>
                        <a14:foregroundMark x1="22364" y1="60096" x2="24601" y2="68990"/>
                        <a14:foregroundMark x1="20128" y1="69471" x2="16933" y2="76202"/>
                        <a14:foregroundMark x1="38019" y1="56731" x2="36581" y2="63702"/>
                        <a14:foregroundMark x1="39936" y1="57452" x2="36901" y2="64663"/>
                        <a14:foregroundMark x1="89617" y1="50721" x2="90895" y2="61058"/>
                        <a14:foregroundMark x1="89936" y1="37260" x2="91374" y2="37981"/>
                        <a14:foregroundMark x1="91374" y1="56731" x2="92013" y2="58654"/>
                        <a14:foregroundMark x1="92652" y1="37981" x2="92652" y2="37981"/>
                        <a14:foregroundMark x1="93291" y1="58173" x2="93291" y2="58173"/>
                        <a14:foregroundMark x1="88019" y1="72115" x2="88019" y2="72115"/>
                        <a14:foregroundMark x1="85942" y1="70433" x2="88498" y2="81250"/>
                        <a14:foregroundMark x1="46645" y1="99038" x2="46645" y2="99038"/>
                        <a14:foregroundMark x1="69968" y1="99038" x2="69968" y2="99038"/>
                        <a14:foregroundMark x1="2396" y1="30529" x2="2396" y2="30529"/>
                        <a14:foregroundMark x1="2077" y1="96635" x2="4952" y2="96154"/>
                      </a14:backgroundRemoval>
                    </a14:imgEffect>
                  </a14:imgLayer>
                </a14:imgProps>
              </a:ext>
              <a:ext uri="{28A0092B-C50C-407E-A947-70E740481C1C}">
                <a14:useLocalDpi xmlns:a14="http://schemas.microsoft.com/office/drawing/2010/main" val="0"/>
              </a:ext>
            </a:extLst>
          </a:blip>
          <a:stretch>
            <a:fillRect/>
          </a:stretch>
        </p:blipFill>
        <p:spPr>
          <a:xfrm>
            <a:off x="370319" y="-30323"/>
            <a:ext cx="1737468" cy="1154612"/>
          </a:xfrm>
          <a:prstGeom prst="rect">
            <a:avLst/>
          </a:prstGeom>
        </p:spPr>
      </p:pic>
    </p:spTree>
    <p:extLst>
      <p:ext uri="{BB962C8B-B14F-4D97-AF65-F5344CB8AC3E}">
        <p14:creationId xmlns:p14="http://schemas.microsoft.com/office/powerpoint/2010/main" val="6036021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9702" y="415771"/>
            <a:ext cx="11204619" cy="5817875"/>
          </a:xfrm>
          <a:prstGeom prst="rect">
            <a:avLst/>
          </a:prstGeom>
        </p:spPr>
        <p:txBody>
          <a:bodyPr wrap="square">
            <a:spAutoFit/>
          </a:bodyPr>
          <a:lstStyle/>
          <a:p>
            <a:pPr algn="ctr">
              <a:lnSpc>
                <a:spcPct val="107000"/>
              </a:lnSpc>
              <a:spcAft>
                <a:spcPts val="800"/>
              </a:spcAft>
            </a:pPr>
            <a:r>
              <a:rPr lang="en-GB" sz="1200" b="1" i="1" u="sng" dirty="0">
                <a:latin typeface="Arial" panose="020B0604020202020204" pitchFamily="34" charset="0"/>
                <a:ea typeface="Calibri" panose="020F0502020204030204" pitchFamily="34" charset="0"/>
                <a:cs typeface="Arial" panose="020B0604020202020204" pitchFamily="34" charset="0"/>
              </a:rPr>
              <a:t>References</a:t>
            </a:r>
            <a:endParaRPr lang="en-GB" sz="1200" u="sng"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b="1" i="1" dirty="0">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Anderson, D.J., Major, R.L. and Mitchell, R.R. (1995</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Hope, Intolerance and Greed:  reality check for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teachers, </a:t>
            </a:r>
            <a:r>
              <a:rPr lang="en-GB" sz="1200" dirty="0" err="1">
                <a:solidFill>
                  <a:srgbClr val="000000"/>
                </a:solidFill>
                <a:latin typeface="Arial" panose="020B0604020202020204" pitchFamily="34" charset="0"/>
                <a:ea typeface="Calibri" panose="020F0502020204030204" pitchFamily="34" charset="0"/>
                <a:cs typeface="Arial" panose="020B0604020202020204" pitchFamily="34" charset="0"/>
              </a:rPr>
              <a:t>Praeger</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Westport.</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Department for Children, Education, Lifelong Learning and Skills, (2008</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Personal and Social Education Framework for 7-19 year olds in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Wales,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Cardiff: Welsh Assembly Government.  </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Dodd, S. (2005</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Understanding Autism</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Australia, NSW: ELSEVIER.</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Donaldson, G. (2015), </a:t>
            </a:r>
            <a:r>
              <a:rPr lang="en-GB" sz="1200" i="1" dirty="0">
                <a:latin typeface="Arial" panose="020B0604020202020204" pitchFamily="34" charset="0"/>
                <a:ea typeface="Calibri" panose="020F0502020204030204" pitchFamily="34" charset="0"/>
                <a:cs typeface="Arial" panose="020B0604020202020204" pitchFamily="34" charset="0"/>
              </a:rPr>
              <a:t>Successful Futures: Independent Review of Curriculum and Assessment Arrangement in Wales. </a:t>
            </a:r>
            <a:r>
              <a:rPr lang="en-GB" sz="1200" dirty="0">
                <a:latin typeface="Arial" panose="020B0604020202020204" pitchFamily="34" charset="0"/>
                <a:ea typeface="Calibri" panose="020F0502020204030204" pitchFamily="34" charset="0"/>
                <a:cs typeface="Arial" panose="020B0604020202020204" pitchFamily="34" charset="0"/>
              </a:rPr>
              <a:t>Available from -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file:///C:/Users/hel-2/Downloads/Donaldson%20Report%20-%20Successful%20Futures%20-%20Independent%20Review%20of%20Curriculum%20and%20Assessment%20Arrangements%20in%20Wales.pdf</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accessed on 10/12/17</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err="1">
                <a:solidFill>
                  <a:srgbClr val="000000"/>
                </a:solidFill>
                <a:latin typeface="Arial" panose="020B0604020202020204" pitchFamily="34" charset="0"/>
                <a:ea typeface="Calibri" panose="020F0502020204030204" pitchFamily="34" charset="0"/>
                <a:cs typeface="Arial" panose="020B0604020202020204" pitchFamily="34" charset="0"/>
              </a:rPr>
              <a:t>Halpenny</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A and </a:t>
            </a:r>
            <a:r>
              <a:rPr lang="en-GB" sz="1200" dirty="0" err="1">
                <a:solidFill>
                  <a:srgbClr val="000000"/>
                </a:solidFill>
                <a:latin typeface="Arial" panose="020B0604020202020204" pitchFamily="34" charset="0"/>
                <a:ea typeface="Calibri" panose="020F0502020204030204" pitchFamily="34" charset="0"/>
                <a:cs typeface="Arial" panose="020B0604020202020204" pitchFamily="34" charset="0"/>
              </a:rPr>
              <a:t>Pettersen</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J. (2014</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Introducing Piaget- A guide for practitioners and students in early years and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education,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London: Routledge.</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Jung </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Lee, H.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(2010</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Cultural Factors related to the Hidden Curriculum for students with Autism and related disabilities,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Interventions in school and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clinic,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Vol: 46, pp. 141-149.</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Moore, A. (2012</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Teaching and Learning: Pedagogy, Curriculum and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Culture,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London: Routledge.</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Richardson, R. and Wood, A. (1999</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Inclusive schools, inclusive society, race and identity on the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agenda,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Staffordshire: Trentham Books</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Rogers, C.R. (2003</a:t>
            </a:r>
            <a:r>
              <a:rPr lang="en-GB" sz="1200" dirty="0" smtClean="0">
                <a:latin typeface="Arial" panose="020B0604020202020204" pitchFamily="34" charset="0"/>
                <a:ea typeface="Calibri" panose="020F0502020204030204" pitchFamily="34" charset="0"/>
                <a:cs typeface="Arial" panose="020B0604020202020204" pitchFamily="34" charset="0"/>
              </a:rPr>
              <a:t>), </a:t>
            </a:r>
            <a:r>
              <a:rPr lang="en-GB" sz="1200" i="1" dirty="0">
                <a:latin typeface="Arial" panose="020B0604020202020204" pitchFamily="34" charset="0"/>
                <a:ea typeface="Calibri" panose="020F0502020204030204" pitchFamily="34" charset="0"/>
                <a:cs typeface="Arial" panose="020B0604020202020204" pitchFamily="34" charset="0"/>
              </a:rPr>
              <a:t>Client Centred therapy, </a:t>
            </a:r>
            <a:r>
              <a:rPr lang="en-GB" sz="1200" dirty="0">
                <a:latin typeface="Arial" panose="020B0604020202020204" pitchFamily="34" charset="0"/>
                <a:ea typeface="Calibri" panose="020F0502020204030204" pitchFamily="34" charset="0"/>
                <a:cs typeface="Arial" panose="020B0604020202020204" pitchFamily="34" charset="0"/>
              </a:rPr>
              <a:t>London: Constable and Robinson.</a:t>
            </a: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School </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A.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(2017</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Inclusion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Policy.</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School A. (2017</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Behaviour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Policy.</a:t>
            </a:r>
            <a:endParaRPr lang="en-GB" sz="12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The Education </a:t>
            </a:r>
            <a:r>
              <a:rPr lang="en-GB" sz="1200" dirty="0" smtClean="0">
                <a:latin typeface="Arial" panose="020B0604020202020204" pitchFamily="34" charset="0"/>
                <a:ea typeface="Calibri" panose="020F0502020204030204" pitchFamily="34" charset="0"/>
                <a:cs typeface="Arial" panose="020B0604020202020204" pitchFamily="34" charset="0"/>
              </a:rPr>
              <a:t>Glossary. </a:t>
            </a:r>
            <a:r>
              <a:rPr lang="en-GB" sz="1200" dirty="0">
                <a:latin typeface="Arial" panose="020B0604020202020204" pitchFamily="34" charset="0"/>
                <a:ea typeface="Calibri" panose="020F0502020204030204" pitchFamily="34" charset="0"/>
                <a:cs typeface="Arial" panose="020B0604020202020204" pitchFamily="34" charset="0"/>
              </a:rPr>
              <a:t>(2015),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http://edglossary.org/hidden-curriculum/</a:t>
            </a:r>
            <a:r>
              <a:rPr lang="en-GB" sz="1200" dirty="0">
                <a:latin typeface="Arial" panose="020B0604020202020204" pitchFamily="34" charset="0"/>
                <a:ea typeface="Calibri" panose="020F0502020204030204" pitchFamily="34" charset="0"/>
                <a:cs typeface="Arial" panose="020B0604020202020204" pitchFamily="34" charset="0"/>
              </a:rPr>
              <a:t> accessed on 04.01.18.</a:t>
            </a: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United Nations Convention on the Rights of the Child. (1989</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u="sng" dirty="0" smtClean="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://www.unicef.org/rightsite/files/uncrcchilldfriendlylanguage.pdf</a:t>
            </a:r>
            <a:r>
              <a:rPr lang="en-GB" sz="1200" dirty="0">
                <a:latin typeface="Arial" panose="020B0604020202020204" pitchFamily="34" charset="0"/>
                <a:ea typeface="Calibri" panose="020F0502020204030204" pitchFamily="34" charset="0"/>
                <a:cs typeface="Arial" panose="020B0604020202020204" pitchFamily="34" charset="0"/>
              </a:rPr>
              <a:t> accessed on 10/12/17.</a:t>
            </a:r>
          </a:p>
          <a:p>
            <a:pPr marL="171450" indent="-171450">
              <a:lnSpc>
                <a:spcPct val="107000"/>
              </a:lnSpc>
              <a:spcAft>
                <a:spcPts val="800"/>
              </a:spcAft>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Welsh, Assembly </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Government.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(2015</a:t>
            </a:r>
            <a:r>
              <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Qualified for life: A curriculum for Wales, A curriculum for </a:t>
            </a:r>
            <a:r>
              <a:rPr lang="en-GB" sz="12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life,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Cardiff: Education and Public Services Group.</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436255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38647" y="769494"/>
            <a:ext cx="9749307" cy="4192686"/>
          </a:xfrm>
          <a:prstGeom prst="rect">
            <a:avLst/>
          </a:prstGeom>
        </p:spPr>
        <p:txBody>
          <a:bodyPr wrap="square">
            <a:spAutoFit/>
          </a:bodyPr>
          <a:lstStyle/>
          <a:p>
            <a:pPr algn="ctr">
              <a:lnSpc>
                <a:spcPct val="107000"/>
              </a:lnSpc>
              <a:spcAft>
                <a:spcPts val="800"/>
              </a:spcAft>
            </a:pPr>
            <a:r>
              <a:rPr lang="en-GB" sz="1200" b="1" i="1" u="sng" dirty="0">
                <a:solidFill>
                  <a:srgbClr val="000000"/>
                </a:solidFill>
                <a:latin typeface="Arial" panose="020B0604020202020204" pitchFamily="34" charset="0"/>
                <a:ea typeface="Calibri" panose="020F0502020204030204" pitchFamily="34" charset="0"/>
                <a:cs typeface="Times New Roman" panose="02020603050405020304" pitchFamily="18" charset="0"/>
              </a:rPr>
              <a:t>Graphics References</a:t>
            </a:r>
            <a:endParaRPr lang="en-GB" sz="1200" i="1" u="sng"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Communication picture-: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http://www.partnershipforchildren.org.uk/uploads/images/SEN/sen.jpg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2"/>
              </a:rPr>
              <a:t>accessed on</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2"/>
              </a:rPr>
              <a:t>01/01/18</a:t>
            </a:r>
            <a:r>
              <a:rPr lang="en-GB" sz="1200" dirty="0">
                <a:latin typeface="Arial" panose="020B0604020202020204" pitchFamily="34" charset="0"/>
                <a:ea typeface="Calibri" panose="020F0502020204030204" pitchFamily="34"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endParaRPr lang="en-GB" sz="12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r>
              <a:rPr lang="en-GB" sz="12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Socialisation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picture-: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sz="1200" u="sng" dirty="0">
                <a:solidFill>
                  <a:srgbClr val="0070C0"/>
                </a:solidFill>
                <a:latin typeface="Arial" panose="020B0604020202020204" pitchFamily="34" charset="0"/>
                <a:ea typeface="Calibri" panose="020F0502020204030204" pitchFamily="34" charset="0"/>
                <a:cs typeface="Times New Roman" panose="02020603050405020304" pitchFamily="18" charset="0"/>
                <a:hlinkClick r:id="rId3"/>
              </a:rPr>
              <a:t>https://23407-presscdn-pagely.netdna-ssl.com/wp-content/uploads/2014/07/friends-550.jpg</a:t>
            </a:r>
            <a:r>
              <a:rPr lang="en-GB" sz="12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accessed on 01/01/18</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endParaRPr lang="en-GB" sz="12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r>
              <a:rPr lang="en-GB" sz="12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Social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picture in top left hand corner-: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u="sng"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4"/>
              </a:rPr>
              <a:t>http://first-leap.com/wp-content/uploads/2015/10/social-skills-autism-austin-1.png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4"/>
              </a:rPr>
              <a:t>accessed on 01/01/18</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endParaRPr lang="en-GB" sz="12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r>
              <a:rPr lang="en-GB" sz="12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Relationship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picture -: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u="sng"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5"/>
              </a:rPr>
              <a:t>http://www.earlychildhoodeducationzone.com/wp-content/uploads/2015/02/intervention-specialist.jpg</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accessed on 01/01/18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9564191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2208</TotalTime>
  <Words>284</Words>
  <Application>Microsoft Office PowerPoint</Application>
  <PresentationFormat>Widescreen</PresentationFormat>
  <Paragraphs>68</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Isaac</dc:creator>
  <cp:lastModifiedBy>Helen Isaac</cp:lastModifiedBy>
  <cp:revision>85</cp:revision>
  <dcterms:created xsi:type="dcterms:W3CDTF">2018-01-03T12:13:17Z</dcterms:created>
  <dcterms:modified xsi:type="dcterms:W3CDTF">2018-01-07T00:43:57Z</dcterms:modified>
</cp:coreProperties>
</file>