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tmp" ContentType="image/jpe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8"/>
  </p:notesMasterIdLst>
  <p:sldIdLst>
    <p:sldId id="256" r:id="rId2"/>
    <p:sldId id="264" r:id="rId3"/>
    <p:sldId id="283" r:id="rId4"/>
    <p:sldId id="296" r:id="rId5"/>
    <p:sldId id="297" r:id="rId6"/>
    <p:sldId id="298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4529" autoAdjust="0"/>
    <p:restoredTop sz="84563" autoAdjust="0"/>
  </p:normalViewPr>
  <p:slideViewPr>
    <p:cSldViewPr snapToGrid="0">
      <p:cViewPr varScale="1">
        <p:scale>
          <a:sx n="50" d="100"/>
          <a:sy n="50" d="100"/>
        </p:scale>
        <p:origin x="451" y="29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4D978D2-3412-438F-B575-E2944EB817E4}" type="datetimeFigureOut">
              <a:rPr lang="en-US" smtClean="0"/>
              <a:t>11/3/25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0334BBF-57FF-4B09-9593-ECB62E4BB7A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27596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200000"/>
              </a:lnSpc>
            </a:pPr>
            <a:endParaRPr lang="en-PK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334BBF-57FF-4B09-9593-ECB62E4BB7A3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51643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150000"/>
              </a:lnSpc>
              <a:spcBef>
                <a:spcPts val="1800"/>
              </a:spcBef>
              <a:spcAft>
                <a:spcPts val="400"/>
              </a:spcAft>
            </a:pPr>
            <a:endParaRPr lang="en-PK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0334BBF-57FF-4B09-9593-ECB62E4BB7A3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300509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150000"/>
              </a:lnSpc>
              <a:spcBef>
                <a:spcPts val="1800"/>
              </a:spcBef>
              <a:spcAft>
                <a:spcPts val="400"/>
              </a:spcAft>
            </a:pPr>
            <a:endParaRPr lang="en-PK" sz="1800" dirty="0">
              <a:effectLst/>
              <a:latin typeface="Aptos" panose="020B00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0334BBF-57FF-4B09-9593-ECB62E4BB7A3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33077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984" y="1792224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CCDD1691-9DF1-475F-8ED7-DB853C20426B}" type="datetime1">
              <a:rPr lang="en-US" smtClean="0"/>
              <a:t>11/3/25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1976" y="3227832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/>
          <a:lstStyle/>
          <a:p>
            <a:fld id="{A1FE669F-FFDD-423F-A2DE-E8FBEA88EF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71769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9AE18-1E57-49FA-B54B-D87697638A5F}" type="datetime1">
              <a:rPr lang="en-US" smtClean="0"/>
              <a:t>11/3/25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E669F-FFDD-423F-A2DE-E8FBEA88EF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56057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351025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33E71-3C6B-4BD1-A910-3B429C65089C}" type="datetime1">
              <a:rPr lang="en-US" smtClean="0"/>
              <a:t>11/3/25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E669F-FFDD-423F-A2DE-E8FBEA88EF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97434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B982F0-EE7B-4612-8F3E-BEBF5A695679}" type="datetime1">
              <a:rPr lang="en-US" smtClean="0"/>
              <a:t>11/3/25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E669F-FFDD-423F-A2DE-E8FBEA88EF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78993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179762"/>
            <a:ext cx="4825159" cy="28400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D137DF-0A4C-4BCB-B56C-3FD8996A5B6E}" type="datetime1">
              <a:rPr lang="en-US" smtClean="0"/>
              <a:t>11/3/25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E669F-FFDD-423F-A2DE-E8FBEA88EF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33983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EB5587-4ED6-416E-8441-5A91FC22B3CA}" type="datetime1">
              <a:rPr lang="en-US" smtClean="0"/>
              <a:t>11/3/25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E669F-FFDD-423F-A2DE-E8FBEA88EF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89609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E59687-AF0A-4A5B-9A7C-5F57D8D2B626}" type="datetime1">
              <a:rPr lang="en-US" smtClean="0"/>
              <a:t>11/3/25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E669F-FFDD-423F-A2DE-E8FBEA88EF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5428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6" cy="45720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4392B-FBDC-449C-8FDE-3040F89E6AC1}" type="datetime1">
              <a:rPr lang="en-US" smtClean="0"/>
              <a:t>11/3/25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E669F-FFDD-423F-A2DE-E8FBEA88EF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41874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4" cy="173566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8CB843-E6AC-425C-BFCC-70F116430289}" type="datetime1">
              <a:rPr lang="en-US" smtClean="0"/>
              <a:t>11/3/25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E669F-FFDD-423F-A2DE-E8FBEA88EF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58333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4969927"/>
            <a:ext cx="882565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536665"/>
            <a:ext cx="8825658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B40E83-2CB2-4BAB-A823-C9212908B68E}" type="datetime1">
              <a:rPr lang="en-US" smtClean="0"/>
              <a:t>11/3/25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E669F-FFDD-423F-A2DE-E8FBEA88EF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8301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82B7A-5AF4-444F-B4D2-EEAD2858AE3A}" type="datetime1">
              <a:rPr lang="en-US" smtClean="0"/>
              <a:t>11/3/25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E669F-FFDD-423F-A2DE-E8FBEA88EF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192923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881566" y="607336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884458" y="2613787"/>
            <a:ext cx="652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2134"/>
            <a:ext cx="8453906" cy="2696632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3121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9"/>
            <a:ext cx="9244897" cy="997857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F89426-670A-4A19-921D-65B23BC2E46B}" type="datetime1">
              <a:rPr lang="en-US" smtClean="0"/>
              <a:t>11/3/25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9" name="Rectangle 1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E669F-FFDD-423F-A2DE-E8FBEA88EF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837251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4967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26A8E8-5EB0-4FE2-8E49-CFC350FCDCEF}" type="datetime1">
              <a:rPr lang="en-US" smtClean="0"/>
              <a:t>11/3/25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E669F-FFDD-423F-A2DE-E8FBEA88EF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177709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6BDE7-33FE-4726-A57C-93072AE0289E}" type="datetime1">
              <a:rPr lang="en-US" smtClean="0"/>
              <a:t>11/3/25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E669F-FFDD-423F-A2DE-E8FBEA88EF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25164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6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4"/>
            <a:ext cx="3050438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70172" y="5109105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0510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2775" y="5109104"/>
            <a:ext cx="3051096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394DE-1D09-4A3A-A8D1-5C9E988B95AC}" type="datetime1">
              <a:rPr lang="en-US" smtClean="0"/>
              <a:t>11/3/25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1" y="6391838"/>
            <a:ext cx="3644282" cy="304801"/>
          </a:xfr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E669F-FFDD-423F-A2DE-E8FBEA88EF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375774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95439" y="6391838"/>
            <a:ext cx="990599" cy="304799"/>
          </a:xfrm>
        </p:spPr>
        <p:txBody>
          <a:bodyPr/>
          <a:lstStyle/>
          <a:p>
            <a:fld id="{4ECB89B8-1BC8-4296-AA83-5D44F00A621B}" type="datetime1">
              <a:rPr lang="en-US" smtClean="0"/>
              <a:t>11/3/25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E669F-FFDD-423F-A2DE-E8FBEA88EF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29984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78467"/>
            <a:ext cx="1409965" cy="4748590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7"/>
            <a:ext cx="6256025" cy="474859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2135" cy="304799"/>
          </a:xfrm>
        </p:spPr>
        <p:txBody>
          <a:bodyPr/>
          <a:lstStyle/>
          <a:p>
            <a:fld id="{0E384DCE-6007-499D-8D28-23F1BD6A4AB0}" type="datetime1">
              <a:rPr lang="en-US" smtClean="0"/>
              <a:t>11/3/25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E669F-FFDD-423F-A2DE-E8FBEA88EF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60244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8D012EA7-0308-40E8-8588-109F88B72AA0}" type="datetime1">
              <a:rPr lang="en-US" smtClean="0"/>
              <a:t>11/3/25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endParaRPr lang="en-US"/>
          </a:p>
        </p:txBody>
      </p:sp>
      <p:sp>
        <p:nvSpPr>
          <p:cNvPr id="21" name="Rectangle 2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A1FE669F-FFDD-423F-A2DE-E8FBEA88EF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37500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hf hdr="0" ftr="0" dt="0"/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mp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83171" y="2064888"/>
            <a:ext cx="8825658" cy="4793112"/>
          </a:xfrm>
        </p:spPr>
        <p:txBody>
          <a:bodyPr>
            <a:noAutofit/>
          </a:bodyPr>
          <a:lstStyle/>
          <a:p>
            <a:pPr algn="ctr">
              <a:lnSpc>
                <a:spcPct val="200000"/>
              </a:lnSpc>
              <a:spcBef>
                <a:spcPts val="1200"/>
              </a:spcBef>
            </a:pPr>
            <a:r>
              <a:rPr lang="" sz="28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DIGITAL SAFETY AT SUNRISE CARE HOME</a:t>
            </a:r>
          </a:p>
          <a:p>
            <a:r>
              <a:rPr lang="" sz="2000" i="0" dirty="0">
                <a:solidFill>
                  <a:schemeClr val="bg1"/>
                </a:solidFill>
                <a:effectLst/>
                <a:latin typeface="ui-sans-serif"/>
              </a:rPr>
              <a:t>Presented by:</a:t>
            </a:r>
            <a:r>
              <a:rPr lang="en-GB" sz="2000" i="0" dirty="0">
                <a:solidFill>
                  <a:schemeClr val="bg1"/>
                </a:solidFill>
                <a:effectLst/>
                <a:latin typeface="ui-sans-serif"/>
              </a:rPr>
              <a:t> JUSTYNA GAJEWSKA </a:t>
            </a:r>
            <a:endParaRPr lang="" sz="2000" i="0" dirty="0">
              <a:solidFill>
                <a:schemeClr val="bg1"/>
              </a:solidFill>
              <a:effectLst/>
              <a:latin typeface="ui-sans-serif"/>
            </a:endParaRPr>
          </a:p>
          <a:p>
            <a:r>
              <a:rPr lang="" sz="2000" i="0" dirty="0">
                <a:solidFill>
                  <a:schemeClr val="bg1"/>
                </a:solidFill>
                <a:effectLst/>
                <a:latin typeface="ui-sans-serif"/>
              </a:rPr>
              <a:t>Student ID: </a:t>
            </a:r>
            <a:r>
              <a:rPr lang="en-GB" sz="2000" i="0" dirty="0">
                <a:solidFill>
                  <a:schemeClr val="bg1"/>
                </a:solidFill>
                <a:effectLst/>
                <a:latin typeface="ui-sans-serif"/>
              </a:rPr>
              <a:t>2517291</a:t>
            </a:r>
            <a:endParaRPr lang="" sz="2000" i="0" dirty="0">
              <a:solidFill>
                <a:schemeClr val="bg1"/>
              </a:solidFill>
              <a:effectLst/>
              <a:latin typeface="ui-sans-serif"/>
            </a:endParaRPr>
          </a:p>
          <a:p>
            <a:r>
              <a:rPr lang="" sz="2000" i="0" dirty="0">
                <a:solidFill>
                  <a:schemeClr val="bg1"/>
                </a:solidFill>
                <a:effectLst/>
                <a:latin typeface="ui-sans-serif"/>
              </a:rPr>
              <a:t>Module: LCHS4007 - Digital Skills and Research Methods</a:t>
            </a:r>
          </a:p>
          <a:p>
            <a:r>
              <a:rPr lang="" sz="2000" i="0" dirty="0">
                <a:solidFill>
                  <a:schemeClr val="bg1"/>
                </a:solidFill>
                <a:effectLst/>
                <a:latin typeface="ui-sans-serif"/>
              </a:rPr>
              <a:t>Sunrise Residential Care Home </a:t>
            </a:r>
          </a:p>
          <a:p>
            <a:pPr algn="ctr">
              <a:lnSpc>
                <a:spcPct val="200000"/>
              </a:lnSpc>
              <a:spcBef>
                <a:spcPts val="1200"/>
              </a:spcBef>
            </a:pPr>
            <a:endParaRPr lang="en-PK" sz="2800" b="1" dirty="0">
              <a:solidFill>
                <a:schemeClr val="bg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A11F0AE-41A4-8A24-37D9-AEBE934C78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E669F-FFDD-423F-A2DE-E8FBEA88EFE8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8260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AEEFE4-3E79-3EB4-4473-7597F08F73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91127" y="873390"/>
            <a:ext cx="8761413" cy="706964"/>
          </a:xfrm>
        </p:spPr>
        <p:txBody>
          <a:bodyPr/>
          <a:lstStyle/>
          <a:p>
            <a:pPr algn="ctr">
              <a:lnSpc>
                <a:spcPct val="150000"/>
              </a:lnSpc>
              <a:spcBef>
                <a:spcPts val="1800"/>
              </a:spcBef>
              <a:spcAft>
                <a:spcPts val="400"/>
              </a:spcAft>
            </a:pPr>
            <a:r>
              <a:rPr lang="" sz="28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WHAT IS DIGITAL SAFETY?</a:t>
            </a:r>
            <a:endParaRPr lang="en-PK" sz="2800" b="1" kern="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2E211F6-D008-500B-EC16-3F7B42CCA3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E669F-FFDD-423F-A2DE-E8FBEA88EFE8}" type="slidenum">
              <a:rPr lang="en-US" smtClean="0"/>
              <a:t>2</a:t>
            </a:fld>
            <a:endParaRPr lang="en-US"/>
          </a:p>
        </p:txBody>
      </p:sp>
      <p:sp>
        <p:nvSpPr>
          <p:cNvPr id="7" name="Rectangle 2">
            <a:extLst>
              <a:ext uri="{FF2B5EF4-FFF2-40B4-BE49-F238E27FC236}">
                <a16:creationId xmlns:a16="http://schemas.microsoft.com/office/drawing/2014/main" id="{B2374F00-587B-EB04-38B2-8A7392780022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869951" y="2903001"/>
            <a:ext cx="6580160" cy="30982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" dirty="0">
                <a:effectLst/>
              </a:rPr>
              <a:t>Digital safety is the protection of electronic information, information systems and computer hardware from unauthorised access or damage. (For example, hacking and malware).</a:t>
            </a:r>
          </a:p>
          <a:p>
            <a:r>
              <a:rPr lang="" dirty="0">
                <a:effectLst/>
              </a:rPr>
              <a:t>Keeps patient data private, trustworthy, and accessible.</a:t>
            </a:r>
          </a:p>
          <a:p>
            <a:r>
              <a:rPr lang="" dirty="0">
                <a:effectLst/>
              </a:rPr>
              <a:t>It safeguards the personal and medical information of residents from any breach. </a:t>
            </a:r>
          </a:p>
          <a:p>
            <a:r>
              <a:rPr lang="" dirty="0">
                <a:effectLst/>
              </a:rPr>
              <a:t>Meeting the requirements of the GDPR and DPA 2018.</a:t>
            </a:r>
          </a:p>
          <a:p>
            <a:r>
              <a:rPr lang="" dirty="0">
                <a:effectLst/>
              </a:rPr>
              <a:t>According to CQC (2022), trust is essential between residents, families and care providers.</a:t>
            </a:r>
          </a:p>
        </p:txBody>
      </p:sp>
      <p:pic>
        <p:nvPicPr>
          <p:cNvPr id="2052" name="Picture 4">
            <a:extLst>
              <a:ext uri="{FF2B5EF4-FFF2-40B4-BE49-F238E27FC236}">
                <a16:creationId xmlns:a16="http://schemas.microsoft.com/office/drawing/2014/main" id="{85400B69-D680-AACC-7DC7-EBBF96D37DC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/>
          <a:srcRect t="1639" b="1639"/>
          <a:stretch/>
        </p:blipFill>
        <p:spPr bwMode="auto">
          <a:xfrm>
            <a:off x="7585022" y="2620649"/>
            <a:ext cx="4127292" cy="22454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7550255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0CF0FC-96FC-6116-78D1-D01D52F134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4954" y="842559"/>
            <a:ext cx="9020677" cy="767686"/>
          </a:xfrm>
        </p:spPr>
        <p:txBody>
          <a:bodyPr/>
          <a:lstStyle/>
          <a:p>
            <a:pPr algn="ctr">
              <a:lnSpc>
                <a:spcPct val="150000"/>
              </a:lnSpc>
              <a:spcBef>
                <a:spcPts val="1800"/>
              </a:spcBef>
              <a:spcAft>
                <a:spcPts val="400"/>
              </a:spcAft>
            </a:pPr>
            <a:r>
              <a:rPr lang="" sz="28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Staff Digital Safety Checklist </a:t>
            </a:r>
            <a:endParaRPr lang="en-PK" sz="2800" b="1" kern="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C646873-A00E-A3BF-7A5A-2D63F59BE1D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1564" y="2494650"/>
            <a:ext cx="10151589" cy="3698289"/>
          </a:xfrm>
        </p:spPr>
        <p:txBody>
          <a:bodyPr>
            <a:normAutofit/>
          </a:bodyPr>
          <a:lstStyle/>
          <a:p>
            <a:r>
              <a:rPr lang="" sz="1800" dirty="0">
                <a:solidFill>
                  <a:srgbClr val="2563EB"/>
                </a:solidFill>
                <a:effectLst/>
                <a:latin typeface="Segoe UI Symbol" panose="020B0502040204020203" pitchFamily="34" charset="0"/>
                <a:ea typeface="Times New Roman" panose="02020603050405020304"/>
                <a:cs typeface="Segoe UI Symbol" panose="020B0502040204020203" pitchFamily="34" charset="0"/>
              </a:rPr>
              <a:t>✓</a:t>
            </a:r>
            <a:r>
              <a:rPr lang="" sz="1800" b="1" dirty="0">
                <a:solidFill>
                  <a:srgbClr val="030712"/>
                </a:solidFill>
                <a:effectLst/>
                <a:latin typeface="ui-sans-serif"/>
                <a:ea typeface="Times New Roman" panose="02020603050405020304"/>
              </a:rPr>
              <a:t>Secure Logins:</a:t>
            </a:r>
            <a:r>
              <a:rPr lang="" sz="1800" dirty="0">
                <a:solidFill>
                  <a:srgbClr val="030712"/>
                </a:solidFill>
                <a:effectLst/>
                <a:latin typeface="ui-sans-serif"/>
                <a:ea typeface="Times New Roman" panose="02020603050405020304"/>
              </a:rPr>
              <a:t> Use strong passwords (minimum 8 characters with mix of letters, numbers, symbols); enable multi-factor authentication; never share login credentials (NCSC, 2023)</a:t>
            </a:r>
            <a:endParaRPr lang="" sz="1800" dirty="0">
              <a:effectLst/>
              <a:latin typeface="Times New Roman" panose="02020603050405020304"/>
              <a:ea typeface="Times New Roman" panose="02020603050405020304"/>
            </a:endParaRPr>
          </a:p>
          <a:p>
            <a:r>
              <a:rPr lang="" sz="1800" dirty="0">
                <a:solidFill>
                  <a:srgbClr val="2563EB"/>
                </a:solidFill>
                <a:effectLst/>
                <a:latin typeface="Segoe UI Symbol" panose="020B0502040204020203" pitchFamily="34" charset="0"/>
                <a:ea typeface="Times New Roman" panose="02020603050405020304"/>
                <a:cs typeface="Segoe UI Symbol" panose="020B0502040204020203" pitchFamily="34" charset="0"/>
              </a:rPr>
              <a:t>✓</a:t>
            </a:r>
            <a:r>
              <a:rPr lang="" sz="1800" b="1" dirty="0">
                <a:solidFill>
                  <a:srgbClr val="030712"/>
                </a:solidFill>
                <a:effectLst/>
                <a:latin typeface="ui-sans-serif"/>
                <a:ea typeface="Times New Roman" panose="02020603050405020304"/>
              </a:rPr>
              <a:t>Email Safety:</a:t>
            </a:r>
            <a:r>
              <a:rPr lang="" sz="1800" dirty="0">
                <a:solidFill>
                  <a:srgbClr val="030712"/>
                </a:solidFill>
                <a:effectLst/>
                <a:latin typeface="ui-sans-serif"/>
                <a:ea typeface="Times New Roman" panose="02020603050405020304"/>
              </a:rPr>
              <a:t> Verify sender identity before opening attachments; avoid clicking suspicious links; report phishing attempts immediately</a:t>
            </a:r>
            <a:endParaRPr lang="" sz="1800" dirty="0">
              <a:effectLst/>
              <a:latin typeface="Times New Roman" panose="02020603050405020304"/>
              <a:ea typeface="Times New Roman" panose="02020603050405020304"/>
            </a:endParaRPr>
          </a:p>
          <a:p>
            <a:r>
              <a:rPr lang="" sz="1800" dirty="0">
                <a:solidFill>
                  <a:srgbClr val="2563EB"/>
                </a:solidFill>
                <a:effectLst/>
                <a:latin typeface="Segoe UI Symbol" panose="020B0502040204020203" pitchFamily="34" charset="0"/>
                <a:ea typeface="Times New Roman" panose="02020603050405020304"/>
                <a:cs typeface="Segoe UI Symbol" panose="020B0502040204020203" pitchFamily="34" charset="0"/>
              </a:rPr>
              <a:t>✓</a:t>
            </a:r>
            <a:r>
              <a:rPr lang="" sz="1800" b="1" dirty="0">
                <a:solidFill>
                  <a:srgbClr val="030712"/>
                </a:solidFill>
                <a:effectLst/>
                <a:latin typeface="ui-sans-serif"/>
                <a:ea typeface="Times New Roman" panose="02020603050405020304"/>
              </a:rPr>
              <a:t>Document Storage:</a:t>
            </a:r>
            <a:r>
              <a:rPr lang="" sz="1800" dirty="0">
                <a:solidFill>
                  <a:srgbClr val="030712"/>
                </a:solidFill>
                <a:effectLst/>
                <a:latin typeface="ui-sans-serif"/>
                <a:ea typeface="Times New Roman" panose="02020603050405020304"/>
              </a:rPr>
              <a:t> Save files only to OneDrive or approved systems; encrypt sensitive documents; regular backup procedures</a:t>
            </a:r>
            <a:endParaRPr lang="" sz="1800" dirty="0">
              <a:effectLst/>
              <a:latin typeface="Times New Roman" panose="02020603050405020304"/>
              <a:ea typeface="Times New Roman" panose="02020603050405020304"/>
            </a:endParaRPr>
          </a:p>
          <a:p>
            <a:r>
              <a:rPr lang="" sz="1800" dirty="0">
                <a:solidFill>
                  <a:srgbClr val="2563EB"/>
                </a:solidFill>
                <a:effectLst/>
                <a:latin typeface="Segoe UI Symbol" panose="020B0502040204020203" pitchFamily="34" charset="0"/>
                <a:ea typeface="Times New Roman" panose="02020603050405020304"/>
                <a:cs typeface="Segoe UI Symbol" panose="020B0502040204020203" pitchFamily="34" charset="0"/>
              </a:rPr>
              <a:t>✓</a:t>
            </a:r>
            <a:r>
              <a:rPr lang="" sz="1800" b="1" dirty="0">
                <a:solidFill>
                  <a:srgbClr val="030712"/>
                </a:solidFill>
                <a:effectLst/>
                <a:latin typeface="ui-sans-serif"/>
                <a:ea typeface="Times New Roman" panose="02020603050405020304"/>
              </a:rPr>
              <a:t>Patient Confidentiality:</a:t>
            </a:r>
            <a:r>
              <a:rPr lang="" sz="1800" dirty="0">
                <a:solidFill>
                  <a:srgbClr val="030712"/>
                </a:solidFill>
                <a:effectLst/>
                <a:latin typeface="ui-sans-serif"/>
                <a:ea typeface="Times New Roman" panose="02020603050405020304"/>
              </a:rPr>
              <a:t> Lock screens when leaving workstations; discuss patient information only in private areas; dispose of printed records securely (ICO, 2024)</a:t>
            </a:r>
            <a:r>
              <a:rPr lang="" kern="100" dirty="0">
                <a:solidFill>
                  <a:srgbClr val="030712"/>
                </a:solidFill>
                <a:latin typeface="+mj-lt"/>
                <a:ea typeface="Times New Roman" panose="02020603050405020304"/>
              </a:rPr>
              <a:t>. </a:t>
            </a:r>
            <a:endParaRPr lang="" sz="1800" dirty="0">
              <a:effectLst/>
              <a:latin typeface="Times New Roman" panose="02020603050405020304"/>
              <a:ea typeface="Times New Roman" panose="02020603050405020304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C6B699D-B174-EC89-721B-F95686A7E7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E669F-FFDD-423F-A2DE-E8FBEA88EFE8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53681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6F6537-E9DE-1B63-4402-033781CF97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" dirty="0"/>
              <a:t>ADVANTAGES OF DIGITAL SAFETY AT SUNRISE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0A72FAA-439D-CB98-BC52-8B9A3581E7F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" dirty="0"/>
          </a:p>
          <a:p>
            <a:r>
              <a:rPr lang="" dirty="0"/>
              <a:t>✓.Safeguards vital personal and health data against unlawful access and cyber attacks.</a:t>
            </a:r>
          </a:p>
          <a:p>
            <a:r>
              <a:rPr lang="" dirty="0"/>
              <a:t>✓.Follows rules of GDPR and Data Protection Act 2018 and CQC (Gov.uk, 2023).</a:t>
            </a:r>
          </a:p>
          <a:p>
            <a:r>
              <a:rPr lang="" dirty="0"/>
              <a:t>✓.Creates trust with residents and families through commitment to data protection.</a:t>
            </a:r>
          </a:p>
          <a:p>
            <a:r>
              <a:rPr lang="" dirty="0"/>
              <a:t>✓.Lowering the risk of data breaches caused by the significant amount of financial penalties fines.</a:t>
            </a:r>
          </a:p>
          <a:p>
            <a:r>
              <a:rPr lang="" dirty="0"/>
              <a:t>✓.Enhanced overall quality of care through accurate and secure record keeping.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72E1D6D-AFD2-B783-7AE9-C4132EDA6D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E669F-FFDD-423F-A2DE-E8FBEA88EFE8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58566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B27928-3F5E-C470-BC92-BE7E540D2C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" dirty="0"/>
              <a:t>DISADVANTAGES &amp; CHALLENGES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6F9EBAF-646C-17F6-DD38-901114A70CE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" dirty="0"/>
          </a:p>
          <a:p>
            <a:r>
              <a:rPr lang="" dirty="0"/>
              <a:t>✗.Staff training and system implementation for the initial setup would take time.</a:t>
            </a:r>
          </a:p>
          <a:p>
            <a:r>
              <a:rPr lang="" dirty="0"/>
              <a:t>✗.Staff may have problems adapting to security protocols due to a lack of digital skills (Skills for Care, 2023).</a:t>
            </a:r>
          </a:p>
          <a:p>
            <a:r>
              <a:rPr lang="" dirty="0"/>
              <a:t>✗.There will be extra costs for security software, training programs and system maintenance.</a:t>
            </a:r>
          </a:p>
          <a:p>
            <a:r>
              <a:rPr lang="" dirty="0"/>
              <a:t>✗.Password complexity and multi-factor authentication impede emergency workflows.</a:t>
            </a:r>
          </a:p>
          <a:p>
            <a:r>
              <a:rPr lang="" dirty="0"/>
              <a:t>✗.Updating and monitoring are required continually to face evolving cyber threats 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CC7251A-5BDD-9905-A41C-3681B7B04D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E669F-FFDD-423F-A2DE-E8FBEA88EFE8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0051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A85491-D142-3DFA-A252-BBD1B15B78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" dirty="0"/>
              <a:t>References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B342F4-42CE-626C-0FBD-EC10827C9F0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endParaRPr lang="" b="0" i="0" dirty="0">
              <a:solidFill>
                <a:srgbClr val="030712"/>
              </a:solidFill>
              <a:effectLst/>
              <a:latin typeface="ui-sans-serif"/>
            </a:endParaRPr>
          </a:p>
          <a:p>
            <a:r>
              <a:rPr lang="" b="0" i="0" dirty="0">
                <a:solidFill>
                  <a:srgbClr val="030712"/>
                </a:solidFill>
                <a:effectLst/>
                <a:latin typeface="ui-sans-serif"/>
              </a:rPr>
              <a:t>Care Quality Commission (2022) </a:t>
            </a:r>
            <a:r>
              <a:rPr lang="" b="0" i="1" dirty="0">
                <a:solidFill>
                  <a:srgbClr val="030712"/>
                </a:solidFill>
                <a:effectLst/>
                <a:latin typeface="ui-sans-serif"/>
              </a:rPr>
              <a:t>Guidance for providers on meeting the regulations.</a:t>
            </a:r>
            <a:r>
              <a:rPr lang="" b="0" i="0" dirty="0">
                <a:solidFill>
                  <a:srgbClr val="030712"/>
                </a:solidFill>
                <a:effectLst/>
                <a:latin typeface="ui-sans-serif"/>
              </a:rPr>
              <a:t> Available at: https://www.cqc.org.uk (Accessed: 2 November 2025).</a:t>
            </a:r>
          </a:p>
          <a:p>
            <a:r>
              <a:rPr lang="" b="0" i="0" dirty="0">
                <a:solidFill>
                  <a:srgbClr val="030712"/>
                </a:solidFill>
                <a:effectLst/>
                <a:latin typeface="ui-sans-serif"/>
              </a:rPr>
              <a:t>Gov.uk (2023) </a:t>
            </a:r>
            <a:r>
              <a:rPr lang="" b="0" i="1" dirty="0">
                <a:solidFill>
                  <a:srgbClr val="030712"/>
                </a:solidFill>
                <a:effectLst/>
                <a:latin typeface="ui-sans-serif"/>
              </a:rPr>
              <a:t>Data protection: how we collect and share your data.</a:t>
            </a:r>
            <a:r>
              <a:rPr lang="" b="0" i="0" dirty="0">
                <a:solidFill>
                  <a:srgbClr val="030712"/>
                </a:solidFill>
                <a:effectLst/>
                <a:latin typeface="ui-sans-serif"/>
              </a:rPr>
              <a:t> Available at: https://www.gov.uk/government/publications/data-protection (Accessed: 2 November 2025).</a:t>
            </a:r>
          </a:p>
          <a:p>
            <a:r>
              <a:rPr lang="" b="0" i="0" dirty="0">
                <a:solidFill>
                  <a:srgbClr val="030712"/>
                </a:solidFill>
                <a:effectLst/>
                <a:latin typeface="ui-sans-serif"/>
              </a:rPr>
              <a:t>Information Commissioner's Office (2024) </a:t>
            </a:r>
            <a:r>
              <a:rPr lang="" b="0" i="1" dirty="0">
                <a:solidFill>
                  <a:srgbClr val="030712"/>
                </a:solidFill>
                <a:effectLst/>
                <a:latin typeface="ui-sans-serif"/>
              </a:rPr>
              <a:t>Guide to the General Data Protection Regulation.</a:t>
            </a:r>
            <a:r>
              <a:rPr lang="" b="0" i="0" dirty="0">
                <a:solidFill>
                  <a:srgbClr val="030712"/>
                </a:solidFill>
                <a:effectLst/>
                <a:latin typeface="ui-sans-serif"/>
              </a:rPr>
              <a:t> Available at: https://ico.org.uk/for-organisations/guide-to-data-protection (Accessed: 2 November 2025).</a:t>
            </a:r>
          </a:p>
          <a:p>
            <a:r>
              <a:rPr lang="" b="0" i="0" dirty="0">
                <a:solidFill>
                  <a:srgbClr val="030712"/>
                </a:solidFill>
                <a:effectLst/>
                <a:latin typeface="ui-sans-serif"/>
              </a:rPr>
              <a:t>National Cyber Security Centre (2023) </a:t>
            </a:r>
            <a:r>
              <a:rPr lang="" b="0" i="1" dirty="0">
                <a:solidFill>
                  <a:srgbClr val="030712"/>
                </a:solidFill>
                <a:effectLst/>
                <a:latin typeface="ui-sans-serif"/>
              </a:rPr>
              <a:t>Password guidance: simplifying your approach.</a:t>
            </a:r>
            <a:r>
              <a:rPr lang="" b="0" i="0" dirty="0">
                <a:solidFill>
                  <a:srgbClr val="030712"/>
                </a:solidFill>
                <a:effectLst/>
                <a:latin typeface="ui-sans-serif"/>
              </a:rPr>
              <a:t> Available at: https://www.ncsc.gov.uk/collection/passwords (Accessed: 2 November 2025).</a:t>
            </a:r>
          </a:p>
          <a:p>
            <a:r>
              <a:rPr lang="" b="0" i="0" dirty="0">
                <a:solidFill>
                  <a:srgbClr val="030712"/>
                </a:solidFill>
                <a:effectLst/>
                <a:latin typeface="ui-sans-serif"/>
              </a:rPr>
              <a:t>National Cyber Security Centre (2024) </a:t>
            </a:r>
            <a:r>
              <a:rPr lang="" b="0" i="1" dirty="0">
                <a:solidFill>
                  <a:srgbClr val="030712"/>
                </a:solidFill>
                <a:effectLst/>
                <a:latin typeface="ui-sans-serif"/>
              </a:rPr>
              <a:t>Cyber security for care organisations.</a:t>
            </a:r>
            <a:r>
              <a:rPr lang="" b="0" i="0" dirty="0">
                <a:solidFill>
                  <a:srgbClr val="030712"/>
                </a:solidFill>
                <a:effectLst/>
                <a:latin typeface="ui-sans-serif"/>
              </a:rPr>
              <a:t> Available at: https://www.ncsc.gov.uk (Accessed: 2 November 2025).</a:t>
            </a:r>
          </a:p>
          <a:p>
            <a:r>
              <a:rPr lang="" b="0" i="0" dirty="0">
                <a:solidFill>
                  <a:srgbClr val="030712"/>
                </a:solidFill>
                <a:effectLst/>
                <a:latin typeface="ui-sans-serif"/>
              </a:rPr>
              <a:t>NHS Digital (2023) </a:t>
            </a:r>
            <a:r>
              <a:rPr lang="" b="0" i="1" dirty="0">
                <a:solidFill>
                  <a:srgbClr val="030712"/>
                </a:solidFill>
                <a:effectLst/>
                <a:latin typeface="ui-sans-serif"/>
              </a:rPr>
              <a:t>Data security and protection toolkit.</a:t>
            </a:r>
            <a:r>
              <a:rPr lang="" b="0" i="0" dirty="0">
                <a:solidFill>
                  <a:srgbClr val="030712"/>
                </a:solidFill>
                <a:effectLst/>
                <a:latin typeface="ui-sans-serif"/>
              </a:rPr>
              <a:t> Available at: https://digital.nhs.uk/data-and-information/looking-after-information/data-security-and-information-governance (Accessed: 2 November 2025).</a:t>
            </a:r>
          </a:p>
          <a:p>
            <a:r>
              <a:rPr lang="" b="0" i="0" dirty="0">
                <a:solidFill>
                  <a:srgbClr val="030712"/>
                </a:solidFill>
                <a:effectLst/>
                <a:latin typeface="ui-sans-serif"/>
              </a:rPr>
              <a:t>NHS England (2023) </a:t>
            </a:r>
            <a:r>
              <a:rPr lang="" b="0" i="1" dirty="0">
                <a:solidFill>
                  <a:srgbClr val="030712"/>
                </a:solidFill>
                <a:effectLst/>
                <a:latin typeface="ui-sans-serif"/>
              </a:rPr>
              <a:t>Digital transformation in health and care.</a:t>
            </a:r>
            <a:r>
              <a:rPr lang="" b="0" i="0" dirty="0">
                <a:solidFill>
                  <a:srgbClr val="030712"/>
                </a:solidFill>
                <a:effectLst/>
                <a:latin typeface="ui-sans-serif"/>
              </a:rPr>
              <a:t> Available at: https://www.england.nhs.uk/digitaltechnology (Accessed: 2 November 2025).</a:t>
            </a:r>
          </a:p>
          <a:p>
            <a:r>
              <a:rPr lang="" b="0" i="0" dirty="0">
                <a:solidFill>
                  <a:srgbClr val="030712"/>
                </a:solidFill>
                <a:effectLst/>
                <a:latin typeface="ui-sans-serif"/>
              </a:rPr>
              <a:t>Skills for Care (2023) </a:t>
            </a:r>
            <a:r>
              <a:rPr lang="" b="0" i="1" dirty="0">
                <a:solidFill>
                  <a:srgbClr val="030712"/>
                </a:solidFill>
                <a:effectLst/>
                <a:latin typeface="ui-sans-serif"/>
              </a:rPr>
              <a:t>Digital skills in adult social care.</a:t>
            </a:r>
            <a:r>
              <a:rPr lang="" b="0" i="0" dirty="0">
                <a:solidFill>
                  <a:srgbClr val="030712"/>
                </a:solidFill>
                <a:effectLst/>
                <a:latin typeface="ui-sans-serif"/>
              </a:rPr>
              <a:t> Available at: https://www.skillsforcare.org.uk (Accessed: 2 November 2025).</a:t>
            </a:r>
          </a:p>
          <a:p>
            <a:endParaRPr lang="" b="0" i="0" dirty="0">
              <a:solidFill>
                <a:srgbClr val="4B5563"/>
              </a:solidFill>
              <a:effectLst/>
              <a:latin typeface="ui-sans-serif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022F754-ABCE-6BC7-ECAD-64196B7589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FE669F-FFDD-423F-A2DE-E8FBEA88EFE8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62775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ustom 1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Glossy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12700" cap="flat" cmpd="sng" algn="ctr">
          <a:solidFill>
            <a:schemeClr val="phClr">
              <a:tint val="95000"/>
              <a:shade val="95000"/>
              <a:satMod val="120000"/>
            </a:schemeClr>
          </a:solidFill>
          <a:prstDash val="solid"/>
        </a:ln>
        <a:ln w="55000" cap="flat" cmpd="thickThin" algn="ctr">
          <a:solidFill>
            <a:schemeClr val="phClr">
              <a:tint val="90000"/>
              <a:satMod val="130000"/>
            </a:schemeClr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1127</TotalTime>
  <Words>2273</Words>
  <Application>Microsoft Office PowerPoint</Application>
  <PresentationFormat>Widescreen</PresentationFormat>
  <Paragraphs>104</Paragraphs>
  <Slides>6</Slides>
  <Notes>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Ion Boardroom</vt:lpstr>
      <vt:lpstr>PowerPoint Presentation</vt:lpstr>
      <vt:lpstr>WHAT IS DIGITAL SAFETY?</vt:lpstr>
      <vt:lpstr>Staff Digital Safety Checklist </vt:lpstr>
      <vt:lpstr>ADVANTAGES OF DIGITAL SAFETY AT SUNRISE</vt:lpstr>
      <vt:lpstr>DISADVANTAGES &amp; CHALLENGES</vt:lpstr>
      <vt:lpstr>References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cp:lastModifiedBy>justyna gajewska</cp:lastModifiedBy>
  <cp:revision>230</cp:revision>
  <dcterms:created xsi:type="dcterms:W3CDTF">2023-02-02T18:54:28Z</dcterms:created>
  <dcterms:modified xsi:type="dcterms:W3CDTF">2025-11-03T16:41:23Z</dcterms:modified>
</cp:coreProperties>
</file>