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45"/>
  </p:notesMasterIdLst>
  <p:sldIdLst>
    <p:sldId id="887" r:id="rId5"/>
    <p:sldId id="897" r:id="rId6"/>
    <p:sldId id="270" r:id="rId7"/>
    <p:sldId id="530" r:id="rId8"/>
    <p:sldId id="344" r:id="rId9"/>
    <p:sldId id="556" r:id="rId10"/>
    <p:sldId id="531" r:id="rId11"/>
    <p:sldId id="886" r:id="rId12"/>
    <p:sldId id="411" r:id="rId13"/>
    <p:sldId id="414" r:id="rId14"/>
    <p:sldId id="896" r:id="rId15"/>
    <p:sldId id="353" r:id="rId16"/>
    <p:sldId id="885" r:id="rId17"/>
    <p:sldId id="338" r:id="rId18"/>
    <p:sldId id="902" r:id="rId19"/>
    <p:sldId id="320" r:id="rId20"/>
    <p:sldId id="538" r:id="rId21"/>
    <p:sldId id="898" r:id="rId22"/>
    <p:sldId id="903" r:id="rId23"/>
    <p:sldId id="555" r:id="rId24"/>
    <p:sldId id="546" r:id="rId25"/>
    <p:sldId id="891" r:id="rId26"/>
    <p:sldId id="899" r:id="rId27"/>
    <p:sldId id="895" r:id="rId28"/>
    <p:sldId id="542" r:id="rId29"/>
    <p:sldId id="892" r:id="rId30"/>
    <p:sldId id="543" r:id="rId31"/>
    <p:sldId id="415" r:id="rId32"/>
    <p:sldId id="900" r:id="rId33"/>
    <p:sldId id="540" r:id="rId34"/>
    <p:sldId id="539" r:id="rId35"/>
    <p:sldId id="883" r:id="rId36"/>
    <p:sldId id="884" r:id="rId37"/>
    <p:sldId id="290" r:id="rId38"/>
    <p:sldId id="289" r:id="rId39"/>
    <p:sldId id="413" r:id="rId40"/>
    <p:sldId id="412" r:id="rId41"/>
    <p:sldId id="888" r:id="rId42"/>
    <p:sldId id="321" r:id="rId43"/>
    <p:sldId id="894" r:id="rId44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87"/>
            <p14:sldId id="897"/>
            <p14:sldId id="270"/>
            <p14:sldId id="530"/>
            <p14:sldId id="344"/>
            <p14:sldId id="556"/>
            <p14:sldId id="531"/>
            <p14:sldId id="886"/>
            <p14:sldId id="411"/>
            <p14:sldId id="414"/>
            <p14:sldId id="896"/>
            <p14:sldId id="353"/>
            <p14:sldId id="885"/>
            <p14:sldId id="338"/>
            <p14:sldId id="902"/>
            <p14:sldId id="320"/>
            <p14:sldId id="538"/>
            <p14:sldId id="898"/>
            <p14:sldId id="903"/>
            <p14:sldId id="555"/>
            <p14:sldId id="546"/>
            <p14:sldId id="891"/>
            <p14:sldId id="899"/>
            <p14:sldId id="895"/>
            <p14:sldId id="542"/>
            <p14:sldId id="892"/>
            <p14:sldId id="543"/>
            <p14:sldId id="415"/>
            <p14:sldId id="900"/>
            <p14:sldId id="540"/>
            <p14:sldId id="539"/>
            <p14:sldId id="883"/>
            <p14:sldId id="884"/>
            <p14:sldId id="290"/>
            <p14:sldId id="289"/>
            <p14:sldId id="413"/>
            <p14:sldId id="412"/>
            <p14:sldId id="888"/>
            <p14:sldId id="321"/>
            <p14:sldId id="894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33FF"/>
    <a:srgbClr val="33569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9D68FFD-74BA-402A-A562-F567A9634726}" v="7" dt="2026-10-20T12:03:04.1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444" autoAdjust="0"/>
    <p:restoredTop sz="93224" autoAdjust="0"/>
  </p:normalViewPr>
  <p:slideViewPr>
    <p:cSldViewPr snapToGrid="0">
      <p:cViewPr>
        <p:scale>
          <a:sx n="80" d="100"/>
          <a:sy n="80" d="100"/>
        </p:scale>
        <p:origin x="192" y="3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9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C5B620D8-DD12-4AC3-A523-41D5E143FF4F}"/>
    <pc:docChg chg="undo redo custSel addSld delSld modSld sldOrd modSection">
      <pc:chgData name="James Williams" userId="c957a50b-491f-4d94-b4bc-52aca3e2340d" providerId="ADAL" clId="{C5B620D8-DD12-4AC3-A523-41D5E143FF4F}" dt="2026-10-20T12:04:59.207" v="1988" actId="1076"/>
      <pc:docMkLst>
        <pc:docMk/>
      </pc:docMkLst>
      <pc:sldChg chg="addSp delSp modSp mod">
        <pc:chgData name="James Williams" userId="c957a50b-491f-4d94-b4bc-52aca3e2340d" providerId="ADAL" clId="{C5B620D8-DD12-4AC3-A523-41D5E143FF4F}" dt="2026-10-15T13:47:29.199" v="52" actId="1076"/>
        <pc:sldMkLst>
          <pc:docMk/>
          <pc:sldMk cId="392036152" sldId="270"/>
        </pc:sldMkLst>
        <pc:spChg chg="mod ord">
          <ac:chgData name="James Williams" userId="c957a50b-491f-4d94-b4bc-52aca3e2340d" providerId="ADAL" clId="{C5B620D8-DD12-4AC3-A523-41D5E143FF4F}" dt="2026-10-15T13:46:55.947" v="31" actId="1076"/>
          <ac:spMkLst>
            <pc:docMk/>
            <pc:sldMk cId="392036152" sldId="270"/>
            <ac:spMk id="2" creationId="{9A2E17CD-796B-4186-8605-034F343B926E}"/>
          </ac:spMkLst>
        </pc:spChg>
        <pc:spChg chg="mod">
          <ac:chgData name="James Williams" userId="c957a50b-491f-4d94-b4bc-52aca3e2340d" providerId="ADAL" clId="{C5B620D8-DD12-4AC3-A523-41D5E143FF4F}" dt="2026-10-15T13:47:29.199" v="52" actId="1076"/>
          <ac:spMkLst>
            <pc:docMk/>
            <pc:sldMk cId="392036152" sldId="270"/>
            <ac:spMk id="3" creationId="{7B4F399D-AE01-4224-ADB2-3C2EA541805E}"/>
          </ac:spMkLst>
        </pc:spChg>
        <pc:spChg chg="add">
          <ac:chgData name="James Williams" userId="c957a50b-491f-4d94-b4bc-52aca3e2340d" providerId="ADAL" clId="{C5B620D8-DD12-4AC3-A523-41D5E143FF4F}" dt="2026-10-15T12:33:45.487" v="10" actId="26606"/>
          <ac:spMkLst>
            <pc:docMk/>
            <pc:sldMk cId="392036152" sldId="270"/>
            <ac:spMk id="49" creationId="{C3D6EC93-F369-413E-AA67-5D4104161046}"/>
          </ac:spMkLst>
        </pc:spChg>
        <pc:grpChg chg="add">
          <ac:chgData name="James Williams" userId="c957a50b-491f-4d94-b4bc-52aca3e2340d" providerId="ADAL" clId="{C5B620D8-DD12-4AC3-A523-41D5E143FF4F}" dt="2026-10-15T12:33:45.487" v="10" actId="26606"/>
          <ac:grpSpMkLst>
            <pc:docMk/>
            <pc:sldMk cId="392036152" sldId="270"/>
            <ac:grpSpMk id="50" creationId="{4EA04677-6B2C-40F4-975C-ED9196552771}"/>
          </ac:grpSpMkLst>
        </pc:grpChg>
        <pc:picChg chg="mod ord">
          <ac:chgData name="James Williams" userId="c957a50b-491f-4d94-b4bc-52aca3e2340d" providerId="ADAL" clId="{C5B620D8-DD12-4AC3-A523-41D5E143FF4F}" dt="2026-10-15T12:33:45.487" v="10" actId="26606"/>
          <ac:picMkLst>
            <pc:docMk/>
            <pc:sldMk cId="392036152" sldId="270"/>
            <ac:picMk id="5" creationId="{00000000-0000-0000-0000-000000000000}"/>
          </ac:picMkLst>
        </pc:picChg>
      </pc:sldChg>
      <pc:sldChg chg="modSp mod">
        <pc:chgData name="James Williams" userId="c957a50b-491f-4d94-b4bc-52aca3e2340d" providerId="ADAL" clId="{C5B620D8-DD12-4AC3-A523-41D5E143FF4F}" dt="2026-10-15T14:24:38.819" v="515" actId="1076"/>
        <pc:sldMkLst>
          <pc:docMk/>
          <pc:sldMk cId="2059632143" sldId="320"/>
        </pc:sldMkLst>
        <pc:spChg chg="mod">
          <ac:chgData name="James Williams" userId="c957a50b-491f-4d94-b4bc-52aca3e2340d" providerId="ADAL" clId="{C5B620D8-DD12-4AC3-A523-41D5E143FF4F}" dt="2026-10-15T14:24:32.224" v="514" actId="20577"/>
          <ac:spMkLst>
            <pc:docMk/>
            <pc:sldMk cId="2059632143" sldId="320"/>
            <ac:spMk id="3" creationId="{7F4E3F27-B90A-4788-8BF3-38D2A26A5A53}"/>
          </ac:spMkLst>
        </pc:spChg>
        <pc:grpChg chg="mod">
          <ac:chgData name="James Williams" userId="c957a50b-491f-4d94-b4bc-52aca3e2340d" providerId="ADAL" clId="{C5B620D8-DD12-4AC3-A523-41D5E143FF4F}" dt="2026-10-15T14:24:38.819" v="515" actId="1076"/>
          <ac:grpSpMkLst>
            <pc:docMk/>
            <pc:sldMk cId="2059632143" sldId="320"/>
            <ac:grpSpMk id="5" creationId="{FDDFD1F7-2536-B8DF-B29E-5520C540A117}"/>
          </ac:grpSpMkLst>
        </pc:grpChg>
      </pc:sldChg>
      <pc:sldChg chg="add del">
        <pc:chgData name="James Williams" userId="c957a50b-491f-4d94-b4bc-52aca3e2340d" providerId="ADAL" clId="{C5B620D8-DD12-4AC3-A523-41D5E143FF4F}" dt="2026-10-15T16:29:30.445" v="1113" actId="2696"/>
        <pc:sldMkLst>
          <pc:docMk/>
          <pc:sldMk cId="768222010" sldId="321"/>
        </pc:sldMkLst>
      </pc:sldChg>
      <pc:sldChg chg="modSp mod">
        <pc:chgData name="James Williams" userId="c957a50b-491f-4d94-b4bc-52aca3e2340d" providerId="ADAL" clId="{C5B620D8-DD12-4AC3-A523-41D5E143FF4F}" dt="2026-10-19T08:48:15.737" v="1564" actId="20577"/>
        <pc:sldMkLst>
          <pc:docMk/>
          <pc:sldMk cId="3189732809" sldId="338"/>
        </pc:sldMkLst>
        <pc:spChg chg="mod">
          <ac:chgData name="James Williams" userId="c957a50b-491f-4d94-b4bc-52aca3e2340d" providerId="ADAL" clId="{C5B620D8-DD12-4AC3-A523-41D5E143FF4F}" dt="2026-10-15T14:18:23.689" v="290" actId="20577"/>
          <ac:spMkLst>
            <pc:docMk/>
            <pc:sldMk cId="3189732809" sldId="338"/>
            <ac:spMk id="2" creationId="{22D28B8D-C1C5-4905-9AC6-2D657D2475F1}"/>
          </ac:spMkLst>
        </pc:spChg>
        <pc:spChg chg="mod">
          <ac:chgData name="James Williams" userId="c957a50b-491f-4d94-b4bc-52aca3e2340d" providerId="ADAL" clId="{C5B620D8-DD12-4AC3-A523-41D5E143FF4F}" dt="2026-10-19T08:48:15.737" v="1564" actId="20577"/>
          <ac:spMkLst>
            <pc:docMk/>
            <pc:sldMk cId="3189732809" sldId="338"/>
            <ac:spMk id="5" creationId="{93E1F041-1E1B-A839-6A5C-3AB8ED79A0BB}"/>
          </ac:spMkLst>
        </pc:spChg>
      </pc:sldChg>
      <pc:sldChg chg="modSp mod">
        <pc:chgData name="James Williams" userId="c957a50b-491f-4d94-b4bc-52aca3e2340d" providerId="ADAL" clId="{C5B620D8-DD12-4AC3-A523-41D5E143FF4F}" dt="2026-10-15T13:53:17.760" v="80" actId="20577"/>
        <pc:sldMkLst>
          <pc:docMk/>
          <pc:sldMk cId="1298342852" sldId="344"/>
        </pc:sldMkLst>
        <pc:spChg chg="mod">
          <ac:chgData name="James Williams" userId="c957a50b-491f-4d94-b4bc-52aca3e2340d" providerId="ADAL" clId="{C5B620D8-DD12-4AC3-A523-41D5E143FF4F}" dt="2026-10-15T13:52:23.131" v="65" actId="20577"/>
          <ac:spMkLst>
            <pc:docMk/>
            <pc:sldMk cId="1298342852" sldId="344"/>
            <ac:spMk id="2" creationId="{9EA5BAF8-6357-4AD1-A22B-A7910C58736C}"/>
          </ac:spMkLst>
        </pc:spChg>
        <pc:spChg chg="mod ord">
          <ac:chgData name="James Williams" userId="c957a50b-491f-4d94-b4bc-52aca3e2340d" providerId="ADAL" clId="{C5B620D8-DD12-4AC3-A523-41D5E143FF4F}" dt="2026-10-15T13:53:17.760" v="80" actId="20577"/>
          <ac:spMkLst>
            <pc:docMk/>
            <pc:sldMk cId="1298342852" sldId="344"/>
            <ac:spMk id="3" creationId="{7F4E3F27-B90A-4788-8BF3-38D2A26A5A53}"/>
          </ac:spMkLst>
        </pc:spChg>
      </pc:sldChg>
      <pc:sldChg chg="modSp mod">
        <pc:chgData name="James Williams" userId="c957a50b-491f-4d94-b4bc-52aca3e2340d" providerId="ADAL" clId="{C5B620D8-DD12-4AC3-A523-41D5E143FF4F}" dt="2026-10-15T14:02:29.527" v="239" actId="403"/>
        <pc:sldMkLst>
          <pc:docMk/>
          <pc:sldMk cId="319275586" sldId="411"/>
        </pc:sldMkLst>
        <pc:spChg chg="mod">
          <ac:chgData name="James Williams" userId="c957a50b-491f-4d94-b4bc-52aca3e2340d" providerId="ADAL" clId="{C5B620D8-DD12-4AC3-A523-41D5E143FF4F}" dt="2026-10-15T14:02:29.527" v="239" actId="403"/>
          <ac:spMkLst>
            <pc:docMk/>
            <pc:sldMk cId="319275586" sldId="411"/>
            <ac:spMk id="3" creationId="{00000000-0000-0000-0000-000000000000}"/>
          </ac:spMkLst>
        </pc:spChg>
      </pc:sldChg>
      <pc:sldChg chg="modSp mod">
        <pc:chgData name="James Williams" userId="c957a50b-491f-4d94-b4bc-52aca3e2340d" providerId="ADAL" clId="{C5B620D8-DD12-4AC3-A523-41D5E143FF4F}" dt="2026-10-19T09:46:54.682" v="1685"/>
        <pc:sldMkLst>
          <pc:docMk/>
          <pc:sldMk cId="3359270121" sldId="415"/>
        </pc:sldMkLst>
        <pc:spChg chg="mod">
          <ac:chgData name="James Williams" userId="c957a50b-491f-4d94-b4bc-52aca3e2340d" providerId="ADAL" clId="{C5B620D8-DD12-4AC3-A523-41D5E143FF4F}" dt="2026-10-15T16:40:41.081" v="1442" actId="20577"/>
          <ac:spMkLst>
            <pc:docMk/>
            <pc:sldMk cId="3359270121" sldId="415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19T09:46:54.682" v="1685"/>
          <ac:spMkLst>
            <pc:docMk/>
            <pc:sldMk cId="3359270121" sldId="415"/>
            <ac:spMk id="9" creationId="{EC22301F-D35A-7B07-F3E2-323E4842CC16}"/>
          </ac:spMkLst>
        </pc:spChg>
        <pc:grpChg chg="mod">
          <ac:chgData name="James Williams" userId="c957a50b-491f-4d94-b4bc-52aca3e2340d" providerId="ADAL" clId="{C5B620D8-DD12-4AC3-A523-41D5E143FF4F}" dt="2026-10-15T16:34:09.746" v="1212" actId="1076"/>
          <ac:grpSpMkLst>
            <pc:docMk/>
            <pc:sldMk cId="3359270121" sldId="415"/>
            <ac:grpSpMk id="17" creationId="{83482EDB-4A20-4BC1-2443-BFF06904DA23}"/>
          </ac:grpSpMkLst>
        </pc:grpChg>
      </pc:sldChg>
      <pc:sldChg chg="modSp mod">
        <pc:chgData name="James Williams" userId="c957a50b-491f-4d94-b4bc-52aca3e2340d" providerId="ADAL" clId="{C5B620D8-DD12-4AC3-A523-41D5E143FF4F}" dt="2026-10-19T08:19:10.792" v="1552" actId="14100"/>
        <pc:sldMkLst>
          <pc:docMk/>
          <pc:sldMk cId="554566990" sldId="531"/>
        </pc:sldMkLst>
        <pc:spChg chg="mod">
          <ac:chgData name="James Williams" userId="c957a50b-491f-4d94-b4bc-52aca3e2340d" providerId="ADAL" clId="{C5B620D8-DD12-4AC3-A523-41D5E143FF4F}" dt="2026-10-15T13:59:25.830" v="214" actId="20577"/>
          <ac:spMkLst>
            <pc:docMk/>
            <pc:sldMk cId="554566990" sldId="531"/>
            <ac:spMk id="3" creationId="{F95A4C26-09B8-76C9-503B-90F5179546F6}"/>
          </ac:spMkLst>
        </pc:spChg>
        <pc:spChg chg="mod">
          <ac:chgData name="James Williams" userId="c957a50b-491f-4d94-b4bc-52aca3e2340d" providerId="ADAL" clId="{C5B620D8-DD12-4AC3-A523-41D5E143FF4F}" dt="2026-10-19T08:19:10.792" v="1552" actId="14100"/>
          <ac:spMkLst>
            <pc:docMk/>
            <pc:sldMk cId="554566990" sldId="531"/>
            <ac:spMk id="5" creationId="{93466776-2CCF-94AC-8B66-D1A288E248F7}"/>
          </ac:spMkLst>
        </pc:spChg>
        <pc:picChg chg="mod">
          <ac:chgData name="James Williams" userId="c957a50b-491f-4d94-b4bc-52aca3e2340d" providerId="ADAL" clId="{C5B620D8-DD12-4AC3-A523-41D5E143FF4F}" dt="2026-10-15T13:59:16.334" v="210" actId="1076"/>
          <ac:picMkLst>
            <pc:docMk/>
            <pc:sldMk cId="554566990" sldId="531"/>
            <ac:picMk id="7" creationId="{2BB8A12B-95DF-553E-7263-D2A57AD0E0C5}"/>
          </ac:picMkLst>
        </pc:picChg>
      </pc:sldChg>
      <pc:sldChg chg="modSp mod">
        <pc:chgData name="James Williams" userId="c957a50b-491f-4d94-b4bc-52aca3e2340d" providerId="ADAL" clId="{C5B620D8-DD12-4AC3-A523-41D5E143FF4F}" dt="2026-10-19T08:49:05.758" v="1583" actId="20577"/>
        <pc:sldMkLst>
          <pc:docMk/>
          <pc:sldMk cId="769568162" sldId="538"/>
        </pc:sldMkLst>
        <pc:spChg chg="mod">
          <ac:chgData name="James Williams" userId="c957a50b-491f-4d94-b4bc-52aca3e2340d" providerId="ADAL" clId="{C5B620D8-DD12-4AC3-A523-41D5E143FF4F}" dt="2026-10-15T14:24:46.744" v="516" actId="20577"/>
          <ac:spMkLst>
            <pc:docMk/>
            <pc:sldMk cId="769568162" sldId="538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19T08:49:05.758" v="1583" actId="20577"/>
          <ac:spMkLst>
            <pc:docMk/>
            <pc:sldMk cId="769568162" sldId="538"/>
            <ac:spMk id="3" creationId="{7F4E3F27-B90A-4788-8BF3-38D2A26A5A53}"/>
          </ac:spMkLst>
        </pc:spChg>
      </pc:sldChg>
      <pc:sldChg chg="addSp delSp modSp add mod">
        <pc:chgData name="James Williams" userId="c957a50b-491f-4d94-b4bc-52aca3e2340d" providerId="ADAL" clId="{C5B620D8-DD12-4AC3-A523-41D5E143FF4F}" dt="2026-10-15T16:24:05.628" v="1033" actId="1076"/>
        <pc:sldMkLst>
          <pc:docMk/>
          <pc:sldMk cId="1671683476" sldId="539"/>
        </pc:sldMkLst>
        <pc:picChg chg="add mod">
          <ac:chgData name="James Williams" userId="c957a50b-491f-4d94-b4bc-52aca3e2340d" providerId="ADAL" clId="{C5B620D8-DD12-4AC3-A523-41D5E143FF4F}" dt="2026-10-15T16:24:05.628" v="1033" actId="1076"/>
          <ac:picMkLst>
            <pc:docMk/>
            <pc:sldMk cId="1671683476" sldId="539"/>
            <ac:picMk id="5" creationId="{5143B379-E5B7-13B0-AAD2-88574F3CF7C2}"/>
          </ac:picMkLst>
        </pc:picChg>
        <pc:picChg chg="mod">
          <ac:chgData name="James Williams" userId="c957a50b-491f-4d94-b4bc-52aca3e2340d" providerId="ADAL" clId="{C5B620D8-DD12-4AC3-A523-41D5E143FF4F}" dt="2026-10-15T16:24:01.433" v="1030" actId="1076"/>
          <ac:picMkLst>
            <pc:docMk/>
            <pc:sldMk cId="1671683476" sldId="539"/>
            <ac:picMk id="18" creationId="{90643131-43B4-2709-D2D2-6F586576C43A}"/>
          </ac:picMkLst>
        </pc:picChg>
      </pc:sldChg>
      <pc:sldChg chg="modSp mod">
        <pc:chgData name="James Williams" userId="c957a50b-491f-4d94-b4bc-52aca3e2340d" providerId="ADAL" clId="{C5B620D8-DD12-4AC3-A523-41D5E143FF4F}" dt="2026-10-15T16:43:58.178" v="1548" actId="11"/>
        <pc:sldMkLst>
          <pc:docMk/>
          <pc:sldMk cId="1176317465" sldId="540"/>
        </pc:sldMkLst>
        <pc:spChg chg="mod">
          <ac:chgData name="James Williams" userId="c957a50b-491f-4d94-b4bc-52aca3e2340d" providerId="ADAL" clId="{C5B620D8-DD12-4AC3-A523-41D5E143FF4F}" dt="2026-10-15T16:43:20.152" v="1539" actId="403"/>
          <ac:spMkLst>
            <pc:docMk/>
            <pc:sldMk cId="1176317465" sldId="540"/>
            <ac:spMk id="2" creationId="{22D28B8D-C1C5-4905-9AC6-2D657D2475F1}"/>
          </ac:spMkLst>
        </pc:spChg>
        <pc:spChg chg="mod">
          <ac:chgData name="James Williams" userId="c957a50b-491f-4d94-b4bc-52aca3e2340d" providerId="ADAL" clId="{C5B620D8-DD12-4AC3-A523-41D5E143FF4F}" dt="2026-10-15T16:43:58.178" v="1548" actId="11"/>
          <ac:spMkLst>
            <pc:docMk/>
            <pc:sldMk cId="1176317465" sldId="540"/>
            <ac:spMk id="5" creationId="{93E1F041-1E1B-A839-6A5C-3AB8ED79A0BB}"/>
          </ac:spMkLst>
        </pc:spChg>
      </pc:sldChg>
      <pc:sldChg chg="delSp modSp mod">
        <pc:chgData name="James Williams" userId="c957a50b-491f-4d94-b4bc-52aca3e2340d" providerId="ADAL" clId="{C5B620D8-DD12-4AC3-A523-41D5E143FF4F}" dt="2026-10-15T16:32:28.085" v="1165" actId="20577"/>
        <pc:sldMkLst>
          <pc:docMk/>
          <pc:sldMk cId="542520339" sldId="542"/>
        </pc:sldMkLst>
        <pc:spChg chg="mod">
          <ac:chgData name="James Williams" userId="c957a50b-491f-4d94-b4bc-52aca3e2340d" providerId="ADAL" clId="{C5B620D8-DD12-4AC3-A523-41D5E143FF4F}" dt="2026-10-15T16:31:28.512" v="1152" actId="1076"/>
          <ac:spMkLst>
            <pc:docMk/>
            <pc:sldMk cId="542520339" sldId="542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15T16:32:28.085" v="1165" actId="20577"/>
          <ac:spMkLst>
            <pc:docMk/>
            <pc:sldMk cId="542520339" sldId="542"/>
            <ac:spMk id="3" creationId="{7F4E3F27-B90A-4788-8BF3-38D2A26A5A53}"/>
          </ac:spMkLst>
        </pc:spChg>
      </pc:sldChg>
      <pc:sldChg chg="delSp modSp mod">
        <pc:chgData name="James Williams" userId="c957a50b-491f-4d94-b4bc-52aca3e2340d" providerId="ADAL" clId="{C5B620D8-DD12-4AC3-A523-41D5E143FF4F}" dt="2026-10-15T16:33:49.457" v="1194" actId="1076"/>
        <pc:sldMkLst>
          <pc:docMk/>
          <pc:sldMk cId="3380252544" sldId="543"/>
        </pc:sldMkLst>
        <pc:spChg chg="mod">
          <ac:chgData name="James Williams" userId="c957a50b-491f-4d94-b4bc-52aca3e2340d" providerId="ADAL" clId="{C5B620D8-DD12-4AC3-A523-41D5E143FF4F}" dt="2026-10-15T16:33:45.031" v="1193" actId="14100"/>
          <ac:spMkLst>
            <pc:docMk/>
            <pc:sldMk cId="3380252544" sldId="543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15T16:33:49.457" v="1194" actId="1076"/>
          <ac:spMkLst>
            <pc:docMk/>
            <pc:sldMk cId="3380252544" sldId="543"/>
            <ac:spMk id="3" creationId="{7F4E3F27-B90A-4788-8BF3-38D2A26A5A53}"/>
          </ac:spMkLst>
        </pc:spChg>
      </pc:sldChg>
      <pc:sldChg chg="addSp delSp modSp mod">
        <pc:chgData name="James Williams" userId="c957a50b-491f-4d94-b4bc-52aca3e2340d" providerId="ADAL" clId="{C5B620D8-DD12-4AC3-A523-41D5E143FF4F}" dt="2026-10-15T15:58:10.172" v="927" actId="1076"/>
        <pc:sldMkLst>
          <pc:docMk/>
          <pc:sldMk cId="3776885211" sldId="546"/>
        </pc:sldMkLst>
        <pc:spChg chg="mod">
          <ac:chgData name="James Williams" userId="c957a50b-491f-4d94-b4bc-52aca3e2340d" providerId="ADAL" clId="{C5B620D8-DD12-4AC3-A523-41D5E143FF4F}" dt="2026-10-15T15:58:00.756" v="926" actId="13926"/>
          <ac:spMkLst>
            <pc:docMk/>
            <pc:sldMk cId="3776885211" sldId="546"/>
            <ac:spMk id="2" creationId="{63C646C4-C858-FA7A-9318-EEF558966382}"/>
          </ac:spMkLst>
        </pc:spChg>
        <pc:spChg chg="mod">
          <ac:chgData name="James Williams" userId="c957a50b-491f-4d94-b4bc-52aca3e2340d" providerId="ADAL" clId="{C5B620D8-DD12-4AC3-A523-41D5E143FF4F}" dt="2026-10-15T15:42:20.505" v="890" actId="1076"/>
          <ac:spMkLst>
            <pc:docMk/>
            <pc:sldMk cId="3776885211" sldId="546"/>
            <ac:spMk id="3" creationId="{4A8574B3-FCA6-272C-D661-7EE61033C4FE}"/>
          </ac:spMkLst>
        </pc:spChg>
        <pc:spChg chg="mod">
          <ac:chgData name="James Williams" userId="c957a50b-491f-4d94-b4bc-52aca3e2340d" providerId="ADAL" clId="{C5B620D8-DD12-4AC3-A523-41D5E143FF4F}" dt="2026-10-15T15:41:06.728" v="864"/>
          <ac:spMkLst>
            <pc:docMk/>
            <pc:sldMk cId="3776885211" sldId="546"/>
            <ac:spMk id="5" creationId="{8C23ACCA-57C5-0E83-F0A2-6638CCE7FD1A}"/>
          </ac:spMkLst>
        </pc:spChg>
        <pc:spChg chg="mod">
          <ac:chgData name="James Williams" userId="c957a50b-491f-4d94-b4bc-52aca3e2340d" providerId="ADAL" clId="{C5B620D8-DD12-4AC3-A523-41D5E143FF4F}" dt="2026-10-15T15:58:10.172" v="927" actId="1076"/>
          <ac:spMkLst>
            <pc:docMk/>
            <pc:sldMk cId="3776885211" sldId="546"/>
            <ac:spMk id="6" creationId="{9F9DEB60-64C6-F045-009D-244D2FAA9C8C}"/>
          </ac:spMkLst>
        </pc:spChg>
        <pc:spChg chg="mod">
          <ac:chgData name="James Williams" userId="c957a50b-491f-4d94-b4bc-52aca3e2340d" providerId="ADAL" clId="{C5B620D8-DD12-4AC3-A523-41D5E143FF4F}" dt="2026-10-15T15:41:06.728" v="864"/>
          <ac:spMkLst>
            <pc:docMk/>
            <pc:sldMk cId="3776885211" sldId="546"/>
            <ac:spMk id="8" creationId="{9217D0BD-CB3E-6D5F-9E23-B6F8EEE33B26}"/>
          </ac:spMkLst>
        </pc:spChg>
        <pc:spChg chg="mod">
          <ac:chgData name="James Williams" userId="c957a50b-491f-4d94-b4bc-52aca3e2340d" providerId="ADAL" clId="{C5B620D8-DD12-4AC3-A523-41D5E143FF4F}" dt="2026-10-15T15:41:06.728" v="864"/>
          <ac:spMkLst>
            <pc:docMk/>
            <pc:sldMk cId="3776885211" sldId="546"/>
            <ac:spMk id="10" creationId="{5BB53B3B-7934-6FA6-CB06-E9DA1A002CAA}"/>
          </ac:spMkLst>
        </pc:spChg>
        <pc:spChg chg="add mod">
          <ac:chgData name="James Williams" userId="c957a50b-491f-4d94-b4bc-52aca3e2340d" providerId="ADAL" clId="{C5B620D8-DD12-4AC3-A523-41D5E143FF4F}" dt="2026-10-15T15:58:10.172" v="927" actId="1076"/>
          <ac:spMkLst>
            <pc:docMk/>
            <pc:sldMk cId="3776885211" sldId="546"/>
            <ac:spMk id="14" creationId="{3C955434-50FE-588A-A01F-E509AA6E49A6}"/>
          </ac:spMkLst>
        </pc:spChg>
        <pc:grpChg chg="add mod">
          <ac:chgData name="James Williams" userId="c957a50b-491f-4d94-b4bc-52aca3e2340d" providerId="ADAL" clId="{C5B620D8-DD12-4AC3-A523-41D5E143FF4F}" dt="2026-10-15T15:41:06.728" v="864"/>
          <ac:grpSpMkLst>
            <pc:docMk/>
            <pc:sldMk cId="3776885211" sldId="546"/>
            <ac:grpSpMk id="4" creationId="{221BC811-8428-3AB0-EA79-2A692D29236F}"/>
          </ac:grpSpMkLst>
        </pc:grpChg>
        <pc:picChg chg="mod">
          <ac:chgData name="James Williams" userId="c957a50b-491f-4d94-b4bc-52aca3e2340d" providerId="ADAL" clId="{C5B620D8-DD12-4AC3-A523-41D5E143FF4F}" dt="2026-10-15T15:58:10.172" v="927" actId="1076"/>
          <ac:picMkLst>
            <pc:docMk/>
            <pc:sldMk cId="3776885211" sldId="546"/>
            <ac:picMk id="7" creationId="{EB70AA1A-6D47-B5CB-9806-8043ACB8F3AC}"/>
          </ac:picMkLst>
        </pc:picChg>
        <pc:picChg chg="add mod">
          <ac:chgData name="James Williams" userId="c957a50b-491f-4d94-b4bc-52aca3e2340d" providerId="ADAL" clId="{C5B620D8-DD12-4AC3-A523-41D5E143FF4F}" dt="2026-10-15T15:58:10.172" v="927" actId="1076"/>
          <ac:picMkLst>
            <pc:docMk/>
            <pc:sldMk cId="3776885211" sldId="546"/>
            <ac:picMk id="12" creationId="{F18DABE6-5447-58E0-029B-8BF2B3704E00}"/>
          </ac:picMkLst>
        </pc:picChg>
      </pc:sldChg>
      <pc:sldChg chg="modSp mod">
        <pc:chgData name="James Williams" userId="c957a50b-491f-4d94-b4bc-52aca3e2340d" providerId="ADAL" clId="{C5B620D8-DD12-4AC3-A523-41D5E143FF4F}" dt="2026-10-20T12:02:35.996" v="1841" actId="1076"/>
        <pc:sldMkLst>
          <pc:docMk/>
          <pc:sldMk cId="3553177386" sldId="555"/>
        </pc:sldMkLst>
        <pc:spChg chg="mod">
          <ac:chgData name="James Williams" userId="c957a50b-491f-4d94-b4bc-52aca3e2340d" providerId="ADAL" clId="{C5B620D8-DD12-4AC3-A523-41D5E143FF4F}" dt="2026-10-20T12:02:26.771" v="1839" actId="1076"/>
          <ac:spMkLst>
            <pc:docMk/>
            <pc:sldMk cId="3553177386" sldId="555"/>
            <ac:spMk id="2" creationId="{9EA5BAF8-6357-4AD1-A22B-A7910C58736C}"/>
          </ac:spMkLst>
        </pc:spChg>
        <pc:spChg chg="mod">
          <ac:chgData name="James Williams" userId="c957a50b-491f-4d94-b4bc-52aca3e2340d" providerId="ADAL" clId="{C5B620D8-DD12-4AC3-A523-41D5E143FF4F}" dt="2026-10-20T12:02:35.996" v="1841" actId="1076"/>
          <ac:spMkLst>
            <pc:docMk/>
            <pc:sldMk cId="3553177386" sldId="555"/>
            <ac:spMk id="3" creationId="{7F4E3F27-B90A-4788-8BF3-38D2A26A5A53}"/>
          </ac:spMkLst>
        </pc:spChg>
        <pc:grpChg chg="mod">
          <ac:chgData name="James Williams" userId="c957a50b-491f-4d94-b4bc-52aca3e2340d" providerId="ADAL" clId="{C5B620D8-DD12-4AC3-A523-41D5E143FF4F}" dt="2026-10-20T12:02:31.757" v="1840" actId="1076"/>
          <ac:grpSpMkLst>
            <pc:docMk/>
            <pc:sldMk cId="3553177386" sldId="555"/>
            <ac:grpSpMk id="4" creationId="{F4BEAB05-F7FE-D660-2EAC-707650450242}"/>
          </ac:grpSpMkLst>
        </pc:grpChg>
      </pc:sldChg>
      <pc:sldChg chg="delSp modSp mod">
        <pc:chgData name="James Williams" userId="c957a50b-491f-4d94-b4bc-52aca3e2340d" providerId="ADAL" clId="{C5B620D8-DD12-4AC3-A523-41D5E143FF4F}" dt="2026-10-15T13:53:54.924" v="87" actId="1076"/>
        <pc:sldMkLst>
          <pc:docMk/>
          <pc:sldMk cId="2627543111" sldId="556"/>
        </pc:sldMkLst>
        <pc:spChg chg="mod">
          <ac:chgData name="James Williams" userId="c957a50b-491f-4d94-b4bc-52aca3e2340d" providerId="ADAL" clId="{C5B620D8-DD12-4AC3-A523-41D5E143FF4F}" dt="2026-10-15T13:53:34.341" v="84" actId="20577"/>
          <ac:spMkLst>
            <pc:docMk/>
            <pc:sldMk cId="2627543111" sldId="556"/>
            <ac:spMk id="3" creationId="{7F4E3F27-B90A-4788-8BF3-38D2A26A5A53}"/>
          </ac:spMkLst>
        </pc:spChg>
        <pc:picChg chg="mod topLvl">
          <ac:chgData name="James Williams" userId="c957a50b-491f-4d94-b4bc-52aca3e2340d" providerId="ADAL" clId="{C5B620D8-DD12-4AC3-A523-41D5E143FF4F}" dt="2026-10-15T13:53:54.924" v="87" actId="1076"/>
          <ac:picMkLst>
            <pc:docMk/>
            <pc:sldMk cId="2627543111" sldId="556"/>
            <ac:picMk id="7" creationId="{345548D5-DD98-6F4D-FFF2-FEB5CA999882}"/>
          </ac:picMkLst>
        </pc:picChg>
      </pc:sldChg>
      <pc:sldChg chg="delSp modSp mod">
        <pc:chgData name="James Williams" userId="c957a50b-491f-4d94-b4bc-52aca3e2340d" providerId="ADAL" clId="{C5B620D8-DD12-4AC3-A523-41D5E143FF4F}" dt="2026-10-15T13:54:26.115" v="94" actId="1076"/>
        <pc:sldMkLst>
          <pc:docMk/>
          <pc:sldMk cId="3593199153" sldId="883"/>
        </pc:sldMkLst>
        <pc:spChg chg="mod">
          <ac:chgData name="James Williams" userId="c957a50b-491f-4d94-b4bc-52aca3e2340d" providerId="ADAL" clId="{C5B620D8-DD12-4AC3-A523-41D5E143FF4F}" dt="2026-10-15T13:54:21.481" v="91" actId="20577"/>
          <ac:spMkLst>
            <pc:docMk/>
            <pc:sldMk cId="3593199153" sldId="883"/>
            <ac:spMk id="3" creationId="{4715B6C1-1798-AE42-91C3-0D41CC746602}"/>
          </ac:spMkLst>
        </pc:spChg>
        <pc:picChg chg="mod">
          <ac:chgData name="James Williams" userId="c957a50b-491f-4d94-b4bc-52aca3e2340d" providerId="ADAL" clId="{C5B620D8-DD12-4AC3-A523-41D5E143FF4F}" dt="2026-10-15T13:54:26.115" v="94" actId="1076"/>
          <ac:picMkLst>
            <pc:docMk/>
            <pc:sldMk cId="3593199153" sldId="883"/>
            <ac:picMk id="5" creationId="{B0CC3343-ACDC-CA23-1B24-429ACACD46C4}"/>
          </ac:picMkLst>
        </pc:picChg>
      </pc:sldChg>
      <pc:sldChg chg="modSp mod ord">
        <pc:chgData name="James Williams" userId="c957a50b-491f-4d94-b4bc-52aca3e2340d" providerId="ADAL" clId="{C5B620D8-DD12-4AC3-A523-41D5E143FF4F}" dt="2026-10-19T08:29:54.451" v="1555" actId="20577"/>
        <pc:sldMkLst>
          <pc:docMk/>
          <pc:sldMk cId="3367883504" sldId="886"/>
        </pc:sldMkLst>
        <pc:spChg chg="mod">
          <ac:chgData name="James Williams" userId="c957a50b-491f-4d94-b4bc-52aca3e2340d" providerId="ADAL" clId="{C5B620D8-DD12-4AC3-A523-41D5E143FF4F}" dt="2026-10-19T08:29:54.451" v="1555" actId="20577"/>
          <ac:spMkLst>
            <pc:docMk/>
            <pc:sldMk cId="3367883504" sldId="886"/>
            <ac:spMk id="2" creationId="{A8BD2D9B-4420-B50D-3A48-BD34ED31593C}"/>
          </ac:spMkLst>
        </pc:spChg>
      </pc:sldChg>
      <pc:sldChg chg="add ord">
        <pc:chgData name="James Williams" userId="c957a50b-491f-4d94-b4bc-52aca3e2340d" providerId="ADAL" clId="{C5B620D8-DD12-4AC3-A523-41D5E143FF4F}" dt="2026-10-15T12:32:14.006" v="3"/>
        <pc:sldMkLst>
          <pc:docMk/>
          <pc:sldMk cId="3664855321" sldId="887"/>
        </pc:sldMkLst>
      </pc:sldChg>
      <pc:sldChg chg="add del">
        <pc:chgData name="James Williams" userId="c957a50b-491f-4d94-b4bc-52aca3e2340d" providerId="ADAL" clId="{C5B620D8-DD12-4AC3-A523-41D5E143FF4F}" dt="2026-10-15T15:58:40.228" v="930" actId="2696"/>
        <pc:sldMkLst>
          <pc:docMk/>
          <pc:sldMk cId="3237658039" sldId="888"/>
        </pc:sldMkLst>
      </pc:sldChg>
      <pc:sldChg chg="delSp modSp mod">
        <pc:chgData name="James Williams" userId="c957a50b-491f-4d94-b4bc-52aca3e2340d" providerId="ADAL" clId="{C5B620D8-DD12-4AC3-A523-41D5E143FF4F}" dt="2026-10-15T16:32:58.883" v="1184" actId="20577"/>
        <pc:sldMkLst>
          <pc:docMk/>
          <pc:sldMk cId="2536237287" sldId="892"/>
        </pc:sldMkLst>
        <pc:spChg chg="mod">
          <ac:chgData name="James Williams" userId="c957a50b-491f-4d94-b4bc-52aca3e2340d" providerId="ADAL" clId="{C5B620D8-DD12-4AC3-A523-41D5E143FF4F}" dt="2026-10-15T16:32:58.883" v="1184" actId="20577"/>
          <ac:spMkLst>
            <pc:docMk/>
            <pc:sldMk cId="2536237287" sldId="892"/>
            <ac:spMk id="2" creationId="{9A6C3C13-14BF-7092-CEAF-E655F1ABF96F}"/>
          </ac:spMkLst>
        </pc:spChg>
      </pc:sldChg>
      <pc:sldChg chg="add">
        <pc:chgData name="James Williams" userId="c957a50b-491f-4d94-b4bc-52aca3e2340d" providerId="ADAL" clId="{C5B620D8-DD12-4AC3-A523-41D5E143FF4F}" dt="2026-10-15T16:30:50.482" v="1138"/>
        <pc:sldMkLst>
          <pc:docMk/>
          <pc:sldMk cId="2745040183" sldId="894"/>
        </pc:sldMkLst>
      </pc:sldChg>
      <pc:sldChg chg="delSp modSp mod">
        <pc:chgData name="James Williams" userId="c957a50b-491f-4d94-b4bc-52aca3e2340d" providerId="ADAL" clId="{C5B620D8-DD12-4AC3-A523-41D5E143FF4F}" dt="2026-10-15T16:31:11.564" v="1147" actId="1076"/>
        <pc:sldMkLst>
          <pc:docMk/>
          <pc:sldMk cId="39112976" sldId="895"/>
        </pc:sldMkLst>
        <pc:spChg chg="mod">
          <ac:chgData name="James Williams" userId="c957a50b-491f-4d94-b4bc-52aca3e2340d" providerId="ADAL" clId="{C5B620D8-DD12-4AC3-A523-41D5E143FF4F}" dt="2026-10-15T16:31:11.564" v="1147" actId="1076"/>
          <ac:spMkLst>
            <pc:docMk/>
            <pc:sldMk cId="39112976" sldId="895"/>
            <ac:spMk id="2" creationId="{A37E5224-2481-F724-42BC-E3FAB7F1482E}"/>
          </ac:spMkLst>
        </pc:spChg>
      </pc:sldChg>
      <pc:sldChg chg="modSp mod">
        <pc:chgData name="James Williams" userId="c957a50b-491f-4d94-b4bc-52aca3e2340d" providerId="ADAL" clId="{C5B620D8-DD12-4AC3-A523-41D5E143FF4F}" dt="2026-10-15T14:02:54.809" v="244" actId="20577"/>
        <pc:sldMkLst>
          <pc:docMk/>
          <pc:sldMk cId="3499864669" sldId="896"/>
        </pc:sldMkLst>
        <pc:spChg chg="mod">
          <ac:chgData name="James Williams" userId="c957a50b-491f-4d94-b4bc-52aca3e2340d" providerId="ADAL" clId="{C5B620D8-DD12-4AC3-A523-41D5E143FF4F}" dt="2026-10-15T14:02:54.809" v="244" actId="20577"/>
          <ac:spMkLst>
            <pc:docMk/>
            <pc:sldMk cId="3499864669" sldId="896"/>
            <ac:spMk id="8" creationId="{363208FC-AC73-C442-004A-CCC1F216FF27}"/>
          </ac:spMkLst>
        </pc:spChg>
      </pc:sldChg>
      <pc:sldChg chg="add ord">
        <pc:chgData name="James Williams" userId="c957a50b-491f-4d94-b4bc-52aca3e2340d" providerId="ADAL" clId="{C5B620D8-DD12-4AC3-A523-41D5E143FF4F}" dt="2026-10-15T12:32:14.006" v="3"/>
        <pc:sldMkLst>
          <pc:docMk/>
          <pc:sldMk cId="980365191" sldId="897"/>
        </pc:sldMkLst>
      </pc:sldChg>
      <pc:sldChg chg="addSp modSp new mod">
        <pc:chgData name="James Williams" userId="c957a50b-491f-4d94-b4bc-52aca3e2340d" providerId="ADAL" clId="{C5B620D8-DD12-4AC3-A523-41D5E143FF4F}" dt="2026-10-20T12:00:33.640" v="1799" actId="1076"/>
        <pc:sldMkLst>
          <pc:docMk/>
          <pc:sldMk cId="2412625467" sldId="898"/>
        </pc:sldMkLst>
        <pc:spChg chg="mod">
          <ac:chgData name="James Williams" userId="c957a50b-491f-4d94-b4bc-52aca3e2340d" providerId="ADAL" clId="{C5B620D8-DD12-4AC3-A523-41D5E143FF4F}" dt="2026-10-19T08:49:43.068" v="1586" actId="13926"/>
          <ac:spMkLst>
            <pc:docMk/>
            <pc:sldMk cId="2412625467" sldId="898"/>
            <ac:spMk id="2" creationId="{F2F1195C-8B34-F406-354D-AF5781812FAD}"/>
          </ac:spMkLst>
        </pc:spChg>
        <pc:spChg chg="mod">
          <ac:chgData name="James Williams" userId="c957a50b-491f-4d94-b4bc-52aca3e2340d" providerId="ADAL" clId="{C5B620D8-DD12-4AC3-A523-41D5E143FF4F}" dt="2026-10-20T12:00:28.221" v="1796" actId="20577"/>
          <ac:spMkLst>
            <pc:docMk/>
            <pc:sldMk cId="2412625467" sldId="898"/>
            <ac:spMk id="3" creationId="{385BE7FD-6D9C-54F0-C1FC-9CF58857C52F}"/>
          </ac:spMkLst>
        </pc:spChg>
        <pc:spChg chg="mod">
          <ac:chgData name="James Williams" userId="c957a50b-491f-4d94-b4bc-52aca3e2340d" providerId="ADAL" clId="{C5B620D8-DD12-4AC3-A523-41D5E143FF4F}" dt="2026-10-15T15:31:50.070" v="729"/>
          <ac:spMkLst>
            <pc:docMk/>
            <pc:sldMk cId="2412625467" sldId="898"/>
            <ac:spMk id="5" creationId="{895ECF9F-63F4-5C42-2F4D-2E145E700D50}"/>
          </ac:spMkLst>
        </pc:spChg>
        <pc:spChg chg="mod">
          <ac:chgData name="James Williams" userId="c957a50b-491f-4d94-b4bc-52aca3e2340d" providerId="ADAL" clId="{C5B620D8-DD12-4AC3-A523-41D5E143FF4F}" dt="2026-10-15T15:31:50.070" v="729"/>
          <ac:spMkLst>
            <pc:docMk/>
            <pc:sldMk cId="2412625467" sldId="898"/>
            <ac:spMk id="6" creationId="{10F73E4C-0809-1FE2-598A-D354241E63A4}"/>
          </ac:spMkLst>
        </pc:spChg>
        <pc:spChg chg="mod">
          <ac:chgData name="James Williams" userId="c957a50b-491f-4d94-b4bc-52aca3e2340d" providerId="ADAL" clId="{C5B620D8-DD12-4AC3-A523-41D5E143FF4F}" dt="2026-10-15T15:31:50.070" v="729"/>
          <ac:spMkLst>
            <pc:docMk/>
            <pc:sldMk cId="2412625467" sldId="898"/>
            <ac:spMk id="7" creationId="{48182A0D-B47F-8D38-50A5-25CC401F13E5}"/>
          </ac:spMkLst>
        </pc:spChg>
        <pc:grpChg chg="add mod">
          <ac:chgData name="James Williams" userId="c957a50b-491f-4d94-b4bc-52aca3e2340d" providerId="ADAL" clId="{C5B620D8-DD12-4AC3-A523-41D5E143FF4F}" dt="2026-10-15T15:31:53.057" v="730" actId="1076"/>
          <ac:grpSpMkLst>
            <pc:docMk/>
            <pc:sldMk cId="2412625467" sldId="898"/>
            <ac:grpSpMk id="4" creationId="{BD7DE062-9A78-C4B9-C632-222BC44A056A}"/>
          </ac:grpSpMkLst>
        </pc:grpChg>
        <pc:picChg chg="add mod">
          <ac:chgData name="James Williams" userId="c957a50b-491f-4d94-b4bc-52aca3e2340d" providerId="ADAL" clId="{C5B620D8-DD12-4AC3-A523-41D5E143FF4F}" dt="2026-10-20T12:00:33.640" v="1799" actId="1076"/>
          <ac:picMkLst>
            <pc:docMk/>
            <pc:sldMk cId="2412625467" sldId="898"/>
            <ac:picMk id="9" creationId="{5F00E436-C951-CDBD-02AE-23E671E4BB66}"/>
          </ac:picMkLst>
        </pc:picChg>
      </pc:sldChg>
      <pc:sldChg chg="addSp delSp modSp add mod ord">
        <pc:chgData name="James Williams" userId="c957a50b-491f-4d94-b4bc-52aca3e2340d" providerId="ADAL" clId="{C5B620D8-DD12-4AC3-A523-41D5E143FF4F}" dt="2026-10-15T16:29:09.768" v="1110" actId="1076"/>
        <pc:sldMkLst>
          <pc:docMk/>
          <pc:sldMk cId="1923596053" sldId="899"/>
        </pc:sldMkLst>
        <pc:spChg chg="mod">
          <ac:chgData name="James Williams" userId="c957a50b-491f-4d94-b4bc-52aca3e2340d" providerId="ADAL" clId="{C5B620D8-DD12-4AC3-A523-41D5E143FF4F}" dt="2026-10-15T16:07:08.233" v="992" actId="113"/>
          <ac:spMkLst>
            <pc:docMk/>
            <pc:sldMk cId="1923596053" sldId="899"/>
            <ac:spMk id="2" creationId="{8A208196-AA1A-2B06-E23E-584CA5158230}"/>
          </ac:spMkLst>
        </pc:spChg>
        <pc:spChg chg="mod">
          <ac:chgData name="James Williams" userId="c957a50b-491f-4d94-b4bc-52aca3e2340d" providerId="ADAL" clId="{C5B620D8-DD12-4AC3-A523-41D5E143FF4F}" dt="2026-10-15T16:26:08.587" v="1068" actId="1076"/>
          <ac:spMkLst>
            <pc:docMk/>
            <pc:sldMk cId="1923596053" sldId="899"/>
            <ac:spMk id="3" creationId="{958F9315-0E81-E242-1809-5A1652BC1C2F}"/>
          </ac:spMkLst>
        </pc:spChg>
        <pc:spChg chg="add mod">
          <ac:chgData name="James Williams" userId="c957a50b-491f-4d94-b4bc-52aca3e2340d" providerId="ADAL" clId="{C5B620D8-DD12-4AC3-A523-41D5E143FF4F}" dt="2026-10-15T16:29:09.768" v="1110" actId="1076"/>
          <ac:spMkLst>
            <pc:docMk/>
            <pc:sldMk cId="1923596053" sldId="899"/>
            <ac:spMk id="13" creationId="{04852404-3E0B-52D9-9EAC-261C93146B95}"/>
          </ac:spMkLst>
        </pc:spChg>
        <pc:spChg chg="mod ord">
          <ac:chgData name="James Williams" userId="c957a50b-491f-4d94-b4bc-52aca3e2340d" providerId="ADAL" clId="{C5B620D8-DD12-4AC3-A523-41D5E143FF4F}" dt="2026-10-15T16:26:21.388" v="1072" actId="1076"/>
          <ac:spMkLst>
            <pc:docMk/>
            <pc:sldMk cId="1923596053" sldId="899"/>
            <ac:spMk id="14" creationId="{4818CE6B-2EA8-A145-C1E8-E93321BC2F90}"/>
          </ac:spMkLst>
        </pc:spChg>
        <pc:picChg chg="add mod modCrop">
          <ac:chgData name="James Williams" userId="c957a50b-491f-4d94-b4bc-52aca3e2340d" providerId="ADAL" clId="{C5B620D8-DD12-4AC3-A523-41D5E143FF4F}" dt="2026-10-15T16:27:15.888" v="1099" actId="1076"/>
          <ac:picMkLst>
            <pc:docMk/>
            <pc:sldMk cId="1923596053" sldId="899"/>
            <ac:picMk id="11" creationId="{7CBD44C0-5965-28DC-8199-CC37386A41AD}"/>
          </ac:picMkLst>
        </pc:picChg>
      </pc:sldChg>
      <pc:sldChg chg="delSp modSp add mod">
        <pc:chgData name="James Williams" userId="c957a50b-491f-4d94-b4bc-52aca3e2340d" providerId="ADAL" clId="{C5B620D8-DD12-4AC3-A523-41D5E143FF4F}" dt="2026-10-15T16:38:15.186" v="1366" actId="1076"/>
        <pc:sldMkLst>
          <pc:docMk/>
          <pc:sldMk cId="1768427108" sldId="900"/>
        </pc:sldMkLst>
        <pc:spChg chg="mod">
          <ac:chgData name="James Williams" userId="c957a50b-491f-4d94-b4bc-52aca3e2340d" providerId="ADAL" clId="{C5B620D8-DD12-4AC3-A523-41D5E143FF4F}" dt="2026-10-15T16:38:15.186" v="1366" actId="1076"/>
          <ac:spMkLst>
            <pc:docMk/>
            <pc:sldMk cId="1768427108" sldId="900"/>
            <ac:spMk id="2" creationId="{DD1437FA-9476-1399-E02A-2928D3CDF6D2}"/>
          </ac:spMkLst>
        </pc:spChg>
      </pc:sldChg>
      <pc:sldChg chg="new del">
        <pc:chgData name="James Williams" userId="c957a50b-491f-4d94-b4bc-52aca3e2340d" providerId="ADAL" clId="{C5B620D8-DD12-4AC3-A523-41D5E143FF4F}" dt="2026-10-19T08:58:25.115" v="1589" actId="2696"/>
        <pc:sldMkLst>
          <pc:docMk/>
          <pc:sldMk cId="1719574521" sldId="901"/>
        </pc:sldMkLst>
      </pc:sldChg>
      <pc:sldChg chg="addSp delSp modSp new mod setBg">
        <pc:chgData name="James Williams" userId="c957a50b-491f-4d94-b4bc-52aca3e2340d" providerId="ADAL" clId="{C5B620D8-DD12-4AC3-A523-41D5E143FF4F}" dt="2026-10-20T10:59:05.673" v="1689" actId="20577"/>
        <pc:sldMkLst>
          <pc:docMk/>
          <pc:sldMk cId="2591236740" sldId="902"/>
        </pc:sldMkLst>
        <pc:spChg chg="mod">
          <ac:chgData name="James Williams" userId="c957a50b-491f-4d94-b4bc-52aca3e2340d" providerId="ADAL" clId="{C5B620D8-DD12-4AC3-A523-41D5E143FF4F}" dt="2026-10-19T09:00:21.570" v="1667" actId="26606"/>
          <ac:spMkLst>
            <pc:docMk/>
            <pc:sldMk cId="2591236740" sldId="902"/>
            <ac:spMk id="2" creationId="{10E7B11B-85CC-285B-F085-888CCEA3980C}"/>
          </ac:spMkLst>
        </pc:spChg>
        <pc:spChg chg="del">
          <ac:chgData name="James Williams" userId="c957a50b-491f-4d94-b4bc-52aca3e2340d" providerId="ADAL" clId="{C5B620D8-DD12-4AC3-A523-41D5E143FF4F}" dt="2026-10-19T08:58:50.078" v="1601" actId="931"/>
          <ac:spMkLst>
            <pc:docMk/>
            <pc:sldMk cId="2591236740" sldId="902"/>
            <ac:spMk id="3" creationId="{33B62B55-454D-5F3A-96AE-55C35220C5AA}"/>
          </ac:spMkLst>
        </pc:spChg>
        <pc:spChg chg="add mod ord">
          <ac:chgData name="James Williams" userId="c957a50b-491f-4d94-b4bc-52aca3e2340d" providerId="ADAL" clId="{C5B620D8-DD12-4AC3-A523-41D5E143FF4F}" dt="2026-10-20T10:59:05.673" v="1689" actId="20577"/>
          <ac:spMkLst>
            <pc:docMk/>
            <pc:sldMk cId="2591236740" sldId="902"/>
            <ac:spMk id="8" creationId="{566A8DCD-DD08-EE36-FE17-054048866D43}"/>
          </ac:spMkLst>
        </pc:spChg>
        <pc:spChg chg="add">
          <ac:chgData name="James Williams" userId="c957a50b-491f-4d94-b4bc-52aca3e2340d" providerId="ADAL" clId="{C5B620D8-DD12-4AC3-A523-41D5E143FF4F}" dt="2026-10-19T09:00:21.570" v="1667" actId="26606"/>
          <ac:spMkLst>
            <pc:docMk/>
            <pc:sldMk cId="2591236740" sldId="902"/>
            <ac:spMk id="13" creationId="{C4879EFC-8E62-4E00-973C-C45EE9EC676D}"/>
          </ac:spMkLst>
        </pc:spChg>
        <pc:spChg chg="add">
          <ac:chgData name="James Williams" userId="c957a50b-491f-4d94-b4bc-52aca3e2340d" providerId="ADAL" clId="{C5B620D8-DD12-4AC3-A523-41D5E143FF4F}" dt="2026-10-19T09:00:21.570" v="1667" actId="26606"/>
          <ac:spMkLst>
            <pc:docMk/>
            <pc:sldMk cId="2591236740" sldId="902"/>
            <ac:spMk id="15" creationId="{D6A9C53F-5F90-40A5-8C85-5412D39C8C68}"/>
          </ac:spMkLst>
        </pc:spChg>
        <pc:picChg chg="add mod">
          <ac:chgData name="James Williams" userId="c957a50b-491f-4d94-b4bc-52aca3e2340d" providerId="ADAL" clId="{C5B620D8-DD12-4AC3-A523-41D5E143FF4F}" dt="2026-10-19T09:00:45.237" v="1678" actId="1076"/>
          <ac:picMkLst>
            <pc:docMk/>
            <pc:sldMk cId="2591236740" sldId="902"/>
            <ac:picMk id="5" creationId="{E4DD27EF-9E30-46DA-499C-01D84CDBB3BD}"/>
          </ac:picMkLst>
        </pc:picChg>
        <pc:picChg chg="add mod">
          <ac:chgData name="James Williams" userId="c957a50b-491f-4d94-b4bc-52aca3e2340d" providerId="ADAL" clId="{C5B620D8-DD12-4AC3-A523-41D5E143FF4F}" dt="2026-10-19T09:00:45.237" v="1678" actId="1076"/>
          <ac:picMkLst>
            <pc:docMk/>
            <pc:sldMk cId="2591236740" sldId="902"/>
            <ac:picMk id="7" creationId="{684EC678-A0C5-6469-94C4-745D838DEFD2}"/>
          </ac:picMkLst>
        </pc:picChg>
      </pc:sldChg>
      <pc:sldChg chg="modSp add mod">
        <pc:chgData name="James Williams" userId="c957a50b-491f-4d94-b4bc-52aca3e2340d" providerId="ADAL" clId="{C5B620D8-DD12-4AC3-A523-41D5E143FF4F}" dt="2026-10-20T12:04:59.207" v="1988" actId="1076"/>
        <pc:sldMkLst>
          <pc:docMk/>
          <pc:sldMk cId="362037160" sldId="903"/>
        </pc:sldMkLst>
        <pc:spChg chg="mod">
          <ac:chgData name="James Williams" userId="c957a50b-491f-4d94-b4bc-52aca3e2340d" providerId="ADAL" clId="{C5B620D8-DD12-4AC3-A523-41D5E143FF4F}" dt="2026-10-20T12:04:53.256" v="1987" actId="403"/>
          <ac:spMkLst>
            <pc:docMk/>
            <pc:sldMk cId="362037160" sldId="903"/>
            <ac:spMk id="2" creationId="{E5C73523-AE70-9F6D-065A-7C88F9852F1B}"/>
          </ac:spMkLst>
        </pc:spChg>
        <pc:spChg chg="mod">
          <ac:chgData name="James Williams" userId="c957a50b-491f-4d94-b4bc-52aca3e2340d" providerId="ADAL" clId="{C5B620D8-DD12-4AC3-A523-41D5E143FF4F}" dt="2026-10-20T12:04:59.207" v="1988" actId="1076"/>
          <ac:spMkLst>
            <pc:docMk/>
            <pc:sldMk cId="362037160" sldId="903"/>
            <ac:spMk id="9" creationId="{E96B05FC-76D2-BC5F-2C18-2C74BB97B82E}"/>
          </ac:spMkLst>
        </pc:spChg>
      </pc:sldChg>
      <pc:sldChg chg="add del">
        <pc:chgData name="James Williams" userId="c957a50b-491f-4d94-b4bc-52aca3e2340d" providerId="ADAL" clId="{C5B620D8-DD12-4AC3-A523-41D5E143FF4F}" dt="2026-10-20T12:02:56.704" v="1843" actId="2696"/>
        <pc:sldMkLst>
          <pc:docMk/>
          <pc:sldMk cId="3843043060" sldId="90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20/10/2026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.microsoft.com/en-us/topic/microsoft-edge-chromium-1ce9507c-f09d-4de6-a706-eb52f46be90c#:~:text=The%20new%20Microsoft%20Edge%20(Chromium,your%20favorite%20websites%20and%20extensions.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B62915-2CB5-7499-22A8-5B28A8DB0B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6718015-3542-18AF-8A4F-7728B1F1B1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44E28CB-0DAE-1F80-6A26-102C37B5B3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8CA63C-57DE-54B2-5414-3BF63D7FB8E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158941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78627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7299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49270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 dirty="0"/>
          </a:p>
        </p:txBody>
      </p:sp>
      <p:sp>
        <p:nvSpPr>
          <p:cNvPr id="4608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fld id="{1D9B934D-69B8-4135-9C33-9832FAA20424}" type="slidenum">
              <a:rPr lang="en-GB" altLang="en-US" smtClean="0"/>
              <a:pPr/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47337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09991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43A177-FFE3-F8D3-30D7-AB30A1A8CB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BF42B4-11EF-6871-7C5F-9C3A6AF8F2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2B7E23-531F-6BC3-D815-07A57BDAA0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91AF3E-B9B1-6747-2900-8CAC9E0EEB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20190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85A1A06-2B86-0A60-F55D-445042D07D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5DD3F0D-B9A0-76F3-4BD7-2C7DF673F4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BCFC06-4CA0-6526-17B7-BC90B61033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</a:t>
            </a:r>
            <a:r>
              <a:rPr lang="en-US" b="0" i="0" dirty="0">
                <a:solidFill>
                  <a:srgbClr val="040C28"/>
                </a:solidFill>
                <a:effectLst/>
                <a:latin typeface="Google Sans"/>
              </a:rPr>
              <a:t>The new Microsoft Edge (Chromium) is built on the same underlying technology as Google Chrome” - </a:t>
            </a:r>
            <a:r>
              <a:rPr lang="en-GB" dirty="0">
                <a:hlinkClick r:id="rId3"/>
              </a:rPr>
              <a:t>Microsoft Edge (Chromium) - Microsoft Support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908E27-88FA-CF29-574C-E15AABFF19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787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964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10/20/2026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https://www.youtube.com/watch?v=nFE8IaoInQU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kpalad.files.wordpress.com/2015/03/tuckman.p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nobaproject.com/modules/the-psychology-of-groups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nstituteprojectmanagement.com/blog/the-5-stages-of-team-development/#null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sv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hyperlink" Target="https://www.youtube.com/results?search_query=how+to+use+word+for+referenc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sv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results?search_query=Mendeley+tutorial" TargetMode="External"/><Relationship Id="rId3" Type="http://schemas.openxmlformats.org/officeDocument/2006/relationships/hyperlink" Target="https://fusion.endnote.com/" TargetMode="External"/><Relationship Id="rId7" Type="http://schemas.openxmlformats.org/officeDocument/2006/relationships/hyperlink" Target="https://www.mendeley.com/" TargetMode="External"/><Relationship Id="rId12" Type="http://schemas.openxmlformats.org/officeDocument/2006/relationships/image" Target="../media/image24.svg"/><Relationship Id="rId2" Type="http://schemas.openxmlformats.org/officeDocument/2006/relationships/hyperlink" Target="https://www.refwork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results?search_query=zotero+tutorial" TargetMode="External"/><Relationship Id="rId11" Type="http://schemas.openxmlformats.org/officeDocument/2006/relationships/image" Target="../media/image23.svg"/><Relationship Id="rId5" Type="http://schemas.openxmlformats.org/officeDocument/2006/relationships/hyperlink" Target="https://www.zotero.org/" TargetMode="External"/><Relationship Id="rId10" Type="http://schemas.openxmlformats.org/officeDocument/2006/relationships/hyperlink" Target="https://www.youtube.com/results?search_query=endnote+tutorial" TargetMode="External"/><Relationship Id="rId4" Type="http://schemas.openxmlformats.org/officeDocument/2006/relationships/hyperlink" Target="https://www.youtube.com/channel/UCzmTj_AGeY59VoNv-0SvcCg" TargetMode="External"/><Relationship Id="rId9" Type="http://schemas.openxmlformats.org/officeDocument/2006/relationships/hyperlink" Target="https://endnote.com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fusion.endnote.com/" TargetMode="External"/><Relationship Id="rId3" Type="http://schemas.openxmlformats.org/officeDocument/2006/relationships/image" Target="../media/image26.svg"/><Relationship Id="rId7" Type="http://schemas.openxmlformats.org/officeDocument/2006/relationships/hyperlink" Target="https://uwtsd.ac.uk/library/student-essentials/refwork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fusion.endnote.com/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fusion.endnote.com/login/c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fusion.endnote.com/login/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marketplace.microsoft.com/en-us/product/WA200007520" TargetMode="External"/><Relationship Id="rId4" Type="http://schemas.openxmlformats.org/officeDocument/2006/relationships/image" Target="../media/image34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ca_esv=e4e3b1ba951674fc&amp;sxsrf=AE3TifPaY_Y74DLsJZG7Jgae47rOMI_IfQ%3A1761053297684&amp;q=Mendeley+Cite&amp;sa=X&amp;ved=2ahUKEwiEw_ThsrWQAxWFSUEAHfQjIxMQxccNegQILxAB&amp;mstk=AUtExfDOiCmknuClRw5L6df307J-VMbTtf7QKSkF0HTvbLQNbcuTzxZZ4sVxcpSHplbkkZYZOzEXGvW1MhgKPNxgPqgqeFGk2le-9UgezgLxHAkFhr1Y2TOngpaJeHqwPZKDwnDGbkh7jk-aS0rtP0NHZT38fUS1ji42Cu5NsDR98YfGEVDxbckWf_y6kIN8KT-9eSK2PZ1VbTvZ2NyKFxaJc5g7zNn8jY4jOLITJ_1JxPr-bFd2jnf9de6wQuV-2Sfwb_yICApiShsQYXWW0NjKgbnF&amp;csui=3" TargetMode="External"/><Relationship Id="rId7" Type="http://schemas.openxmlformats.org/officeDocument/2006/relationships/hyperlink" Target="https://creativecommons.org/licenses/by-sa/3.0/" TargetMode="External"/><Relationship Id="rId2" Type="http://schemas.openxmlformats.org/officeDocument/2006/relationships/hyperlink" Target="https://www.mendeley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jurnal.pascaumnaw.ac.id/index.php/JMN/about/editorialPolicies" TargetMode="External"/><Relationship Id="rId5" Type="http://schemas.openxmlformats.org/officeDocument/2006/relationships/image" Target="../media/image35.png"/><Relationship Id="rId4" Type="http://schemas.openxmlformats.org/officeDocument/2006/relationships/hyperlink" Target="https://www.mendeley.com/reference-management/web-importer/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hyperlink" Target="https://www.zotero.org/user/login/" TargetMode="External"/><Relationship Id="rId7" Type="http://schemas.openxmlformats.org/officeDocument/2006/relationships/image" Target="../media/image26.svg"/><Relationship Id="rId2" Type="http://schemas.openxmlformats.org/officeDocument/2006/relationships/hyperlink" Target="https://www.zotero.org/download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results?search_query=how+to+use+zotero" TargetMode="External"/><Relationship Id="rId5" Type="http://schemas.openxmlformats.org/officeDocument/2006/relationships/hyperlink" Target="https://www.zotero.org/support/quick_start_guide" TargetMode="External"/><Relationship Id="rId10" Type="http://schemas.openxmlformats.org/officeDocument/2006/relationships/image" Target="../media/image29.svg"/><Relationship Id="rId4" Type="http://schemas.openxmlformats.org/officeDocument/2006/relationships/hyperlink" Target="https://www.zotero.org/support/plugins" TargetMode="External"/><Relationship Id="rId9" Type="http://schemas.openxmlformats.org/officeDocument/2006/relationships/image" Target="../media/image28.sv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tinyurl.com/2322uy6f" TargetMode="External"/><Relationship Id="rId7" Type="http://schemas.openxmlformats.org/officeDocument/2006/relationships/image" Target="../media/image39.png"/><Relationship Id="rId2" Type="http://schemas.openxmlformats.org/officeDocument/2006/relationships/hyperlink" Target="https://www.zotero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chrome.google.com/webstore/detail/mybib-free-citation-gener/phidhnmbkbkbkbknhldmpmnacgicphkf" TargetMode="External"/><Relationship Id="rId7" Type="http://schemas.openxmlformats.org/officeDocument/2006/relationships/image" Target="../media/image29.svg"/><Relationship Id="rId2" Type="http://schemas.openxmlformats.org/officeDocument/2006/relationships/hyperlink" Target="https://eur01.safelinks.protection.outlook.com/?url=https%3A%2F%2Fwww.mybib.com%2Ftools%2Fieee-citation-generator&amp;data=05%7C01%7Cjames.williams%40uwtsd.ac.uk%7C21610c29279744e30dbf08dbc5c31ca4%7C4e0f11f9046e45059cb8db2152311e21%7C0%7C0%7C638321214015829620%7CUnknown%7CTWFpbGZsb3d8eyJWIjoiMC4wLjAwMDAiLCJQIjoiV2luMzIiLCJBTiI6Ik1haWwiLCJXVCI6Mn0%3D%7C3000%7C%7C%7C&amp;sdata=9iPD3NfEZ8d68AaO5wRNmVXIcYTx3B513eJE%2Bqi1854%3D&amp;reserved=0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4" Type="http://schemas.openxmlformats.org/officeDocument/2006/relationships/image" Target="../media/image26.sv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fusion.endnote.com/" TargetMode="External"/><Relationship Id="rId3" Type="http://schemas.openxmlformats.org/officeDocument/2006/relationships/image" Target="../media/image26.svg"/><Relationship Id="rId7" Type="http://schemas.openxmlformats.org/officeDocument/2006/relationships/hyperlink" Target="https://uwtsd.ac.uk/library/student-essentials/refworks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svg"/><Relationship Id="rId5" Type="http://schemas.openxmlformats.org/officeDocument/2006/relationships/image" Target="../media/image28.svg"/><Relationship Id="rId4" Type="http://schemas.openxmlformats.org/officeDocument/2006/relationships/image" Target="../media/image27.sv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fusion.endnote.com/" TargetMode="External"/><Relationship Id="rId2" Type="http://schemas.openxmlformats.org/officeDocument/2006/relationships/hyperlink" Target="https://refworks.proquest.com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sv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svg"/><Relationship Id="rId2" Type="http://schemas.openxmlformats.org/officeDocument/2006/relationships/hyperlink" Target="https://www.youtube.com/@endnotefusion/video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sv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sv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svg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sv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estborosystems.com/presentations/fundamentals-workshop/" TargetMode="External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pressbooks.bccampus.ca/technicalwriting/chapter/2-models-for-understanding-team-dynamics/" TargetMode="External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hyperlink" Target="https://www.youtube.com/watch?v=k_2ehCkZzkY&amp;list=PLyN7Mmvg_0odPDamAc5anVah56yS-mkxV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pngimg.com/download/33233" TargetMode="External"/><Relationship Id="rId4" Type="http://schemas.openxmlformats.org/officeDocument/2006/relationships/image" Target="../media/image4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5" Type="http://schemas.openxmlformats.org/officeDocument/2006/relationships/image" Target="../media/image29.svg"/><Relationship Id="rId4" Type="http://schemas.openxmlformats.org/officeDocument/2006/relationships/image" Target="../media/image2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75C900-8D4E-DBDF-29B0-A04F3EFFC7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1263F-D619-1F46-52A6-E9EA85EF47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5" y="553037"/>
            <a:ext cx="11778599" cy="902512"/>
          </a:xfrm>
        </p:spPr>
        <p:txBody>
          <a:bodyPr>
            <a:normAutofit/>
          </a:bodyPr>
          <a:lstStyle/>
          <a:p>
            <a:r>
              <a:rPr lang="en-GB" sz="5400" b="1" dirty="0"/>
              <a:t>Reminder: </a:t>
            </a:r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MS-Teams Qs via chat</a:t>
            </a:r>
            <a:endParaRPr lang="en-GB" sz="5400" b="1" u="sng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E277C4-0CD6-1237-61F5-C6E7E05C4507}"/>
              </a:ext>
            </a:extLst>
          </p:cNvPr>
          <p:cNvSpPr txBox="1">
            <a:spLocks/>
          </p:cNvSpPr>
          <p:nvPr/>
        </p:nvSpPr>
        <p:spPr>
          <a:xfrm>
            <a:off x="1007219" y="1637777"/>
            <a:ext cx="10865913" cy="4667186"/>
          </a:xfrm>
          <a:prstGeom prst="rect">
            <a:avLst/>
          </a:prstGeom>
          <a:ln w="19050">
            <a:noFill/>
            <a:prstDash val="dash"/>
          </a:ln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Open MS-Teams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Select: Chat (Left side menu)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Search: James Williams</a:t>
            </a:r>
          </a:p>
          <a:p>
            <a:pPr marL="514350" marR="0" lvl="0" indent="-51435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Type a Message:</a:t>
            </a:r>
            <a:endParaRPr kumimoji="0" lang="en-GB" sz="3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  <a:sym typeface="Wingdings" panose="05000000000000000000" pitchFamily="2" charset="2"/>
            </a:endParaRPr>
          </a:p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If you are struggling with an activity, you can message me via chat or request a 1-2-1 voice chat whenever needed.</a:t>
            </a:r>
          </a:p>
          <a:p>
            <a:pPr marL="571500" marR="0" lvl="0" indent="-5715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Wingdings" panose="05000000000000000000" pitchFamily="2" charset="2"/>
              </a:rPr>
              <a:t>You can also ask each other and help and support each other.</a:t>
            </a: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  <a:sym typeface="Wingdings" panose="05000000000000000000" pitchFamily="2" charset="2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086E038-01A1-CABD-0CF6-BAAD08C88D66}"/>
              </a:ext>
            </a:extLst>
          </p:cNvPr>
          <p:cNvSpPr/>
          <p:nvPr/>
        </p:nvSpPr>
        <p:spPr>
          <a:xfrm>
            <a:off x="208497" y="553037"/>
            <a:ext cx="164038" cy="90251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5C75DD4-920F-4E2D-9105-131E51008EB3}"/>
              </a:ext>
            </a:extLst>
          </p:cNvPr>
          <p:cNvGrpSpPr/>
          <p:nvPr/>
        </p:nvGrpSpPr>
        <p:grpSpPr>
          <a:xfrm>
            <a:off x="7719646" y="1004293"/>
            <a:ext cx="3624978" cy="2855479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2A3F66BA-3A5A-1FB9-F569-B3B26FABE4D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757A6C35-B6E0-40CD-6AFD-8113D01C53A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6648553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32" y="155630"/>
            <a:ext cx="6609874" cy="1209822"/>
          </a:xfrm>
        </p:spPr>
        <p:txBody>
          <a:bodyPr>
            <a:normAutofit/>
          </a:bodyPr>
          <a:lstStyle/>
          <a:p>
            <a:r>
              <a:rPr lang="en-GB" sz="60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Log-in to MS-Teams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7104351" y="1204968"/>
            <a:ext cx="4293873" cy="3028332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147AAE-7C10-A7D2-362A-DBB641DA1005}"/>
              </a:ext>
            </a:extLst>
          </p:cNvPr>
          <p:cNvSpPr txBox="1">
            <a:spLocks/>
          </p:cNvSpPr>
          <p:nvPr/>
        </p:nvSpPr>
        <p:spPr>
          <a:xfrm>
            <a:off x="793775" y="1365453"/>
            <a:ext cx="10938679" cy="4845434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Log-in to Teams to: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Ask Questions 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>
                <a:prstClr val="white"/>
              </a:buClr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Request &amp; receive feedback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Collaborate with others</a:t>
            </a:r>
          </a:p>
          <a:p>
            <a:pPr marL="45720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 Share good resources</a:t>
            </a:r>
            <a:br>
              <a:rPr kumimoji="0" lang="en-GB" sz="3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</a:b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* Reminder: Bring Headphones with mic for additional 1-2-1 support</a:t>
            </a:r>
          </a:p>
        </p:txBody>
      </p:sp>
    </p:spTree>
    <p:extLst>
      <p:ext uri="{BB962C8B-B14F-4D97-AF65-F5344CB8AC3E}">
        <p14:creationId xmlns:p14="http://schemas.microsoft.com/office/powerpoint/2010/main" val="980365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C3D6EC93-F369-413E-AA67-5D41041610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F399D-AE01-4224-ADB2-3C2EA5418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853" y="1667892"/>
            <a:ext cx="5150154" cy="24543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GB" sz="3200" u="sng" dirty="0">
                <a:solidFill>
                  <a:schemeClr val="bg1">
                    <a:alpha val="80000"/>
                  </a:schemeClr>
                </a:solidFill>
              </a:rPr>
              <a:t>Assignment 1: Task 3:</a:t>
            </a:r>
          </a:p>
          <a:p>
            <a:pPr marL="514350" indent="-514350">
              <a:buAutoNum type="romanLcPeriod"/>
            </a:pPr>
            <a:r>
              <a:rPr lang="en-GB" sz="2400" dirty="0">
                <a:solidFill>
                  <a:schemeClr val="bg1">
                    <a:alpha val="80000"/>
                  </a:schemeClr>
                </a:solidFill>
              </a:rPr>
              <a:t>Tuckman’s Team development Theory </a:t>
            </a:r>
          </a:p>
          <a:p>
            <a:pPr marL="514350" indent="-514350">
              <a:buAutoNum type="romanLcPeriod"/>
            </a:pPr>
            <a:r>
              <a:rPr lang="en-GB" sz="2400" dirty="0">
                <a:solidFill>
                  <a:schemeClr val="bg1">
                    <a:alpha val="80000"/>
                  </a:schemeClr>
                </a:solidFill>
              </a:rPr>
              <a:t>Automatic Reference Management tools</a:t>
            </a:r>
          </a:p>
        </p:txBody>
      </p:sp>
      <p:pic>
        <p:nvPicPr>
          <p:cNvPr id="5" name="Picture 4" descr="A Principal's Reflections: Leading in the Digital Age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861" r="12610" b="1"/>
          <a:stretch>
            <a:fillRect/>
          </a:stretch>
        </p:blipFill>
        <p:spPr>
          <a:xfrm>
            <a:off x="5752193" y="10"/>
            <a:ext cx="6439807" cy="6857989"/>
          </a:xfrm>
          <a:custGeom>
            <a:avLst/>
            <a:gdLst/>
            <a:ahLst/>
            <a:cxnLst/>
            <a:rect l="l" t="t" r="r" b="b"/>
            <a:pathLst>
              <a:path w="6439807" h="6857999">
                <a:moveTo>
                  <a:pt x="752157" y="6118149"/>
                </a:moveTo>
                <a:cubicBezTo>
                  <a:pt x="745608" y="6124102"/>
                  <a:pt x="737987" y="6129341"/>
                  <a:pt x="730938" y="6133722"/>
                </a:cubicBezTo>
                <a:cubicBezTo>
                  <a:pt x="723794" y="6138152"/>
                  <a:pt x="718448" y="6143474"/>
                  <a:pt x="714778" y="6149379"/>
                </a:cubicBezTo>
                <a:lnTo>
                  <a:pt x="709303" y="6166562"/>
                </a:lnTo>
                <a:lnTo>
                  <a:pt x="714778" y="6149380"/>
                </a:lnTo>
                <a:cubicBezTo>
                  <a:pt x="718448" y="6143474"/>
                  <a:pt x="723794" y="6138152"/>
                  <a:pt x="730938" y="6133723"/>
                </a:cubicBezTo>
                <a:cubicBezTo>
                  <a:pt x="737987" y="6129341"/>
                  <a:pt x="745608" y="6124102"/>
                  <a:pt x="752157" y="6118149"/>
                </a:cubicBezTo>
                <a:close/>
                <a:moveTo>
                  <a:pt x="844000" y="4941372"/>
                </a:moveTo>
                <a:lnTo>
                  <a:pt x="840670" y="4950868"/>
                </a:lnTo>
                <a:lnTo>
                  <a:pt x="830985" y="4991382"/>
                </a:lnTo>
                <a:lnTo>
                  <a:pt x="840670" y="4950869"/>
                </a:lnTo>
                <a:close/>
                <a:moveTo>
                  <a:pt x="840061" y="4749807"/>
                </a:moveTo>
                <a:cubicBezTo>
                  <a:pt x="852197" y="4762827"/>
                  <a:pt x="853054" y="4781365"/>
                  <a:pt x="854768" y="4799797"/>
                </a:cubicBezTo>
                <a:cubicBezTo>
                  <a:pt x="853054" y="4781365"/>
                  <a:pt x="852197" y="4762826"/>
                  <a:pt x="840061" y="4749807"/>
                </a:cubicBezTo>
                <a:close/>
                <a:moveTo>
                  <a:pt x="822263" y="4543185"/>
                </a:moveTo>
                <a:lnTo>
                  <a:pt x="816857" y="4557091"/>
                </a:lnTo>
                <a:cubicBezTo>
                  <a:pt x="805236" y="4573618"/>
                  <a:pt x="796449" y="4588275"/>
                  <a:pt x="790493" y="4602021"/>
                </a:cubicBezTo>
                <a:cubicBezTo>
                  <a:pt x="796449" y="4588275"/>
                  <a:pt x="805236" y="4573618"/>
                  <a:pt x="816857" y="4557092"/>
                </a:cubicBezTo>
                <a:cubicBezTo>
                  <a:pt x="819238" y="4553662"/>
                  <a:pt x="821286" y="4548281"/>
                  <a:pt x="822263" y="4543185"/>
                </a:cubicBezTo>
                <a:close/>
                <a:moveTo>
                  <a:pt x="356045" y="2819253"/>
                </a:moveTo>
                <a:lnTo>
                  <a:pt x="344401" y="2827483"/>
                </a:lnTo>
                <a:lnTo>
                  <a:pt x="344399" y="2827486"/>
                </a:lnTo>
                <a:lnTo>
                  <a:pt x="325551" y="2842392"/>
                </a:lnTo>
                <a:lnTo>
                  <a:pt x="315896" y="2861156"/>
                </a:lnTo>
                <a:lnTo>
                  <a:pt x="344399" y="2827486"/>
                </a:lnTo>
                <a:lnTo>
                  <a:pt x="344401" y="2827484"/>
                </a:lnTo>
                <a:close/>
                <a:moveTo>
                  <a:pt x="425699" y="1974015"/>
                </a:moveTo>
                <a:cubicBezTo>
                  <a:pt x="427224" y="1991685"/>
                  <a:pt x="433462" y="2008497"/>
                  <a:pt x="449941" y="2023547"/>
                </a:cubicBezTo>
                <a:cubicBezTo>
                  <a:pt x="441702" y="2016020"/>
                  <a:pt x="436022" y="2008056"/>
                  <a:pt x="432213" y="1999763"/>
                </a:cubicBezTo>
                <a:close/>
                <a:moveTo>
                  <a:pt x="442893" y="1768838"/>
                </a:moveTo>
                <a:cubicBezTo>
                  <a:pt x="451656" y="1779981"/>
                  <a:pt x="453942" y="1790986"/>
                  <a:pt x="452275" y="1801558"/>
                </a:cubicBezTo>
                <a:lnTo>
                  <a:pt x="451495" y="1785412"/>
                </a:lnTo>
                <a:cubicBezTo>
                  <a:pt x="450037" y="1779948"/>
                  <a:pt x="447274" y="1774411"/>
                  <a:pt x="442893" y="1768838"/>
                </a:cubicBezTo>
                <a:close/>
                <a:moveTo>
                  <a:pt x="333304" y="520953"/>
                </a:moveTo>
                <a:cubicBezTo>
                  <a:pt x="333742" y="528850"/>
                  <a:pt x="335479" y="536547"/>
                  <a:pt x="337867" y="544146"/>
                </a:cubicBezTo>
                <a:lnTo>
                  <a:pt x="340032" y="549926"/>
                </a:lnTo>
                <a:lnTo>
                  <a:pt x="340448" y="551717"/>
                </a:lnTo>
                <a:lnTo>
                  <a:pt x="346286" y="566616"/>
                </a:lnTo>
                <a:lnTo>
                  <a:pt x="346338" y="566754"/>
                </a:lnTo>
                <a:lnTo>
                  <a:pt x="352655" y="583595"/>
                </a:lnTo>
                <a:lnTo>
                  <a:pt x="359451" y="612658"/>
                </a:lnTo>
                <a:cubicBezTo>
                  <a:pt x="358988" y="604728"/>
                  <a:pt x="357231" y="597005"/>
                  <a:pt x="354829" y="589388"/>
                </a:cubicBezTo>
                <a:lnTo>
                  <a:pt x="352655" y="583595"/>
                </a:lnTo>
                <a:lnTo>
                  <a:pt x="352236" y="581804"/>
                </a:lnTo>
                <a:lnTo>
                  <a:pt x="346286" y="566616"/>
                </a:lnTo>
                <a:lnTo>
                  <a:pt x="340032" y="549926"/>
                </a:lnTo>
                <a:close/>
                <a:moveTo>
                  <a:pt x="384407" y="268794"/>
                </a:moveTo>
                <a:lnTo>
                  <a:pt x="387837" y="328017"/>
                </a:lnTo>
                <a:cubicBezTo>
                  <a:pt x="389527" y="318646"/>
                  <a:pt x="389932" y="309031"/>
                  <a:pt x="389283" y="299164"/>
                </a:cubicBezTo>
                <a:cubicBezTo>
                  <a:pt x="388634" y="289296"/>
                  <a:pt x="386932" y="279176"/>
                  <a:pt x="384407" y="268794"/>
                </a:cubicBezTo>
                <a:close/>
                <a:moveTo>
                  <a:pt x="66991" y="0"/>
                </a:moveTo>
                <a:lnTo>
                  <a:pt x="6439807" y="0"/>
                </a:lnTo>
                <a:lnTo>
                  <a:pt x="6439807" y="6857999"/>
                </a:lnTo>
                <a:lnTo>
                  <a:pt x="149318" y="6857999"/>
                </a:lnTo>
                <a:lnTo>
                  <a:pt x="149318" y="6857457"/>
                </a:lnTo>
                <a:lnTo>
                  <a:pt x="22079" y="6857457"/>
                </a:lnTo>
                <a:lnTo>
                  <a:pt x="26851" y="6796804"/>
                </a:lnTo>
                <a:cubicBezTo>
                  <a:pt x="32162" y="6777207"/>
                  <a:pt x="39591" y="6758011"/>
                  <a:pt x="44354" y="6738388"/>
                </a:cubicBezTo>
                <a:cubicBezTo>
                  <a:pt x="48736" y="6720103"/>
                  <a:pt x="58832" y="6702955"/>
                  <a:pt x="67214" y="6685617"/>
                </a:cubicBezTo>
                <a:cubicBezTo>
                  <a:pt x="83217" y="6652472"/>
                  <a:pt x="73120" y="6617036"/>
                  <a:pt x="77310" y="6583128"/>
                </a:cubicBezTo>
                <a:cubicBezTo>
                  <a:pt x="78646" y="6572269"/>
                  <a:pt x="80168" y="6561411"/>
                  <a:pt x="82837" y="6550742"/>
                </a:cubicBezTo>
                <a:cubicBezTo>
                  <a:pt x="89885" y="6521593"/>
                  <a:pt x="95981" y="6491874"/>
                  <a:pt x="105698" y="6463490"/>
                </a:cubicBezTo>
                <a:cubicBezTo>
                  <a:pt x="116555" y="6431292"/>
                  <a:pt x="131034" y="6400429"/>
                  <a:pt x="146085" y="6363664"/>
                </a:cubicBezTo>
                <a:cubicBezTo>
                  <a:pt x="142274" y="6350899"/>
                  <a:pt x="131986" y="6331277"/>
                  <a:pt x="131034" y="6311084"/>
                </a:cubicBezTo>
                <a:cubicBezTo>
                  <a:pt x="127795" y="6246121"/>
                  <a:pt x="145512" y="6185351"/>
                  <a:pt x="173519" y="6127247"/>
                </a:cubicBezTo>
                <a:cubicBezTo>
                  <a:pt x="181900" y="6109530"/>
                  <a:pt x="187424" y="6090477"/>
                  <a:pt x="195616" y="6072569"/>
                </a:cubicBezTo>
                <a:cubicBezTo>
                  <a:pt x="198472" y="6066284"/>
                  <a:pt x="204569" y="6058092"/>
                  <a:pt x="210287" y="6056948"/>
                </a:cubicBezTo>
                <a:cubicBezTo>
                  <a:pt x="243432" y="6050282"/>
                  <a:pt x="242862" y="6025515"/>
                  <a:pt x="244766" y="5999796"/>
                </a:cubicBezTo>
                <a:cubicBezTo>
                  <a:pt x="247051" y="5969124"/>
                  <a:pt x="252386" y="5938836"/>
                  <a:pt x="256958" y="5908355"/>
                </a:cubicBezTo>
                <a:cubicBezTo>
                  <a:pt x="257530" y="5904353"/>
                  <a:pt x="261530" y="5900735"/>
                  <a:pt x="264199" y="5897114"/>
                </a:cubicBezTo>
                <a:cubicBezTo>
                  <a:pt x="268199" y="5891590"/>
                  <a:pt x="274296" y="5886447"/>
                  <a:pt x="275818" y="5880348"/>
                </a:cubicBezTo>
                <a:cubicBezTo>
                  <a:pt x="283249" y="5849107"/>
                  <a:pt x="289535" y="5817674"/>
                  <a:pt x="296393" y="5786239"/>
                </a:cubicBezTo>
                <a:cubicBezTo>
                  <a:pt x="297919" y="5779191"/>
                  <a:pt x="299822" y="5771953"/>
                  <a:pt x="302870" y="5765474"/>
                </a:cubicBezTo>
                <a:cubicBezTo>
                  <a:pt x="305728" y="5759378"/>
                  <a:pt x="310682" y="5754234"/>
                  <a:pt x="313730" y="5748136"/>
                </a:cubicBezTo>
                <a:cubicBezTo>
                  <a:pt x="321921" y="5731564"/>
                  <a:pt x="329541" y="5714607"/>
                  <a:pt x="338685" y="5695178"/>
                </a:cubicBezTo>
                <a:cubicBezTo>
                  <a:pt x="321541" y="5684320"/>
                  <a:pt x="331258" y="5669647"/>
                  <a:pt x="339449" y="5651360"/>
                </a:cubicBezTo>
                <a:cubicBezTo>
                  <a:pt x="347831" y="5632691"/>
                  <a:pt x="350497" y="5611164"/>
                  <a:pt x="353546" y="5590590"/>
                </a:cubicBezTo>
                <a:cubicBezTo>
                  <a:pt x="359070" y="5552869"/>
                  <a:pt x="362499" y="5514957"/>
                  <a:pt x="367451" y="5477239"/>
                </a:cubicBezTo>
                <a:cubicBezTo>
                  <a:pt x="368595" y="5469236"/>
                  <a:pt x="370690" y="5460092"/>
                  <a:pt x="375454" y="5453995"/>
                </a:cubicBezTo>
                <a:cubicBezTo>
                  <a:pt x="407459" y="5412276"/>
                  <a:pt x="416411" y="5361598"/>
                  <a:pt x="413366" y="5313403"/>
                </a:cubicBezTo>
                <a:cubicBezTo>
                  <a:pt x="411078" y="5275491"/>
                  <a:pt x="409363" y="5238343"/>
                  <a:pt x="412601" y="5200813"/>
                </a:cubicBezTo>
                <a:cubicBezTo>
                  <a:pt x="412793" y="5197955"/>
                  <a:pt x="412411" y="5194145"/>
                  <a:pt x="410887" y="5192051"/>
                </a:cubicBezTo>
                <a:cubicBezTo>
                  <a:pt x="400791" y="5179097"/>
                  <a:pt x="400029" y="5165570"/>
                  <a:pt x="398315" y="5148995"/>
                </a:cubicBezTo>
                <a:cubicBezTo>
                  <a:pt x="395837" y="5125562"/>
                  <a:pt x="397553" y="5104036"/>
                  <a:pt x="401743" y="5082317"/>
                </a:cubicBezTo>
                <a:cubicBezTo>
                  <a:pt x="404791" y="5066505"/>
                  <a:pt x="411078" y="5050504"/>
                  <a:pt x="419080" y="5036405"/>
                </a:cubicBezTo>
                <a:cubicBezTo>
                  <a:pt x="430320" y="5016785"/>
                  <a:pt x="434701" y="4997922"/>
                  <a:pt x="419841" y="4979253"/>
                </a:cubicBezTo>
                <a:cubicBezTo>
                  <a:pt x="404029" y="4959061"/>
                  <a:pt x="409553" y="4936201"/>
                  <a:pt x="408983" y="4913909"/>
                </a:cubicBezTo>
                <a:cubicBezTo>
                  <a:pt x="408791" y="4904195"/>
                  <a:pt x="409174" y="4893907"/>
                  <a:pt x="406697" y="4884572"/>
                </a:cubicBezTo>
                <a:cubicBezTo>
                  <a:pt x="399647" y="4857522"/>
                  <a:pt x="388978" y="4831420"/>
                  <a:pt x="384216" y="4803988"/>
                </a:cubicBezTo>
                <a:cubicBezTo>
                  <a:pt x="381551" y="4788747"/>
                  <a:pt x="386312" y="4771793"/>
                  <a:pt x="389741" y="4755980"/>
                </a:cubicBezTo>
                <a:cubicBezTo>
                  <a:pt x="393361" y="4739978"/>
                  <a:pt x="398885" y="4724167"/>
                  <a:pt x="404601" y="4708734"/>
                </a:cubicBezTo>
                <a:cubicBezTo>
                  <a:pt x="408411" y="4698258"/>
                  <a:pt x="412031" y="4686828"/>
                  <a:pt x="418889" y="4678445"/>
                </a:cubicBezTo>
                <a:cubicBezTo>
                  <a:pt x="434510" y="4659393"/>
                  <a:pt x="437178" y="4639772"/>
                  <a:pt x="428986" y="4617291"/>
                </a:cubicBezTo>
                <a:cubicBezTo>
                  <a:pt x="427651" y="4613864"/>
                  <a:pt x="427651" y="4609863"/>
                  <a:pt x="427462" y="4606053"/>
                </a:cubicBezTo>
                <a:cubicBezTo>
                  <a:pt x="423462" y="4545086"/>
                  <a:pt x="420984" y="4484127"/>
                  <a:pt x="414888" y="4423545"/>
                </a:cubicBezTo>
                <a:cubicBezTo>
                  <a:pt x="412411" y="4398972"/>
                  <a:pt x="401553" y="4375349"/>
                  <a:pt x="394695" y="4351154"/>
                </a:cubicBezTo>
                <a:cubicBezTo>
                  <a:pt x="393361" y="4346201"/>
                  <a:pt x="391265" y="4340674"/>
                  <a:pt x="392218" y="4335722"/>
                </a:cubicBezTo>
                <a:cubicBezTo>
                  <a:pt x="401743" y="4281810"/>
                  <a:pt x="387837" y="4231324"/>
                  <a:pt x="369547" y="4181603"/>
                </a:cubicBezTo>
                <a:cubicBezTo>
                  <a:pt x="367642" y="4176461"/>
                  <a:pt x="368214" y="4170174"/>
                  <a:pt x="368595" y="4164458"/>
                </a:cubicBezTo>
                <a:cubicBezTo>
                  <a:pt x="369928" y="4148453"/>
                  <a:pt x="376597" y="4131119"/>
                  <a:pt x="372597" y="4116641"/>
                </a:cubicBezTo>
                <a:cubicBezTo>
                  <a:pt x="361545" y="4078159"/>
                  <a:pt x="348211" y="4040058"/>
                  <a:pt x="331447" y="4003861"/>
                </a:cubicBezTo>
                <a:cubicBezTo>
                  <a:pt x="314493" y="3967091"/>
                  <a:pt x="300203" y="3932993"/>
                  <a:pt x="317350" y="3890891"/>
                </a:cubicBezTo>
                <a:cubicBezTo>
                  <a:pt x="324589" y="3872985"/>
                  <a:pt x="319445" y="3849362"/>
                  <a:pt x="317541" y="3828785"/>
                </a:cubicBezTo>
                <a:cubicBezTo>
                  <a:pt x="316016" y="3813737"/>
                  <a:pt x="307442" y="3799258"/>
                  <a:pt x="307442" y="3784397"/>
                </a:cubicBezTo>
                <a:cubicBezTo>
                  <a:pt x="307442" y="3744770"/>
                  <a:pt x="297346" y="3709529"/>
                  <a:pt x="276771" y="3675238"/>
                </a:cubicBezTo>
                <a:cubicBezTo>
                  <a:pt x="268770" y="3661899"/>
                  <a:pt x="274105" y="3641134"/>
                  <a:pt x="272009" y="3623799"/>
                </a:cubicBezTo>
                <a:cubicBezTo>
                  <a:pt x="269533" y="3605509"/>
                  <a:pt x="267247" y="3586653"/>
                  <a:pt x="261721" y="3569124"/>
                </a:cubicBezTo>
                <a:cubicBezTo>
                  <a:pt x="247242" y="3523785"/>
                  <a:pt x="230859" y="3479015"/>
                  <a:pt x="215618" y="3433866"/>
                </a:cubicBezTo>
                <a:cubicBezTo>
                  <a:pt x="203045" y="3396719"/>
                  <a:pt x="212952" y="3360139"/>
                  <a:pt x="218285" y="3323372"/>
                </a:cubicBezTo>
                <a:cubicBezTo>
                  <a:pt x="221716" y="3300319"/>
                  <a:pt x="229907" y="3278795"/>
                  <a:pt x="217715" y="3252885"/>
                </a:cubicBezTo>
                <a:cubicBezTo>
                  <a:pt x="206093" y="3228119"/>
                  <a:pt x="208761" y="3196686"/>
                  <a:pt x="202474" y="3168870"/>
                </a:cubicBezTo>
                <a:cubicBezTo>
                  <a:pt x="197141" y="3145436"/>
                  <a:pt x="188566" y="3122770"/>
                  <a:pt x="180184" y="3100099"/>
                </a:cubicBezTo>
                <a:cubicBezTo>
                  <a:pt x="168753" y="3069235"/>
                  <a:pt x="156753" y="3038756"/>
                  <a:pt x="162468" y="3005035"/>
                </a:cubicBezTo>
                <a:cubicBezTo>
                  <a:pt x="168946" y="2966742"/>
                  <a:pt x="144561" y="2940455"/>
                  <a:pt x="128367" y="2910353"/>
                </a:cubicBezTo>
                <a:cubicBezTo>
                  <a:pt x="117318" y="2889587"/>
                  <a:pt x="109126" y="2866918"/>
                  <a:pt x="102267" y="2844248"/>
                </a:cubicBezTo>
                <a:cubicBezTo>
                  <a:pt x="93313" y="2813958"/>
                  <a:pt x="87978" y="2782716"/>
                  <a:pt x="79217" y="2752235"/>
                </a:cubicBezTo>
                <a:cubicBezTo>
                  <a:pt x="66072" y="2706131"/>
                  <a:pt x="55784" y="2659455"/>
                  <a:pt x="63024" y="2611450"/>
                </a:cubicBezTo>
                <a:cubicBezTo>
                  <a:pt x="66262" y="2589352"/>
                  <a:pt x="66072" y="2568774"/>
                  <a:pt x="61307" y="2546678"/>
                </a:cubicBezTo>
                <a:cubicBezTo>
                  <a:pt x="53497" y="2510483"/>
                  <a:pt x="52545" y="2473333"/>
                  <a:pt x="23399" y="2444184"/>
                </a:cubicBezTo>
                <a:cubicBezTo>
                  <a:pt x="13111" y="2433897"/>
                  <a:pt x="10446" y="2415420"/>
                  <a:pt x="5110" y="2400369"/>
                </a:cubicBezTo>
                <a:cubicBezTo>
                  <a:pt x="-1178" y="2383032"/>
                  <a:pt x="2062" y="2370270"/>
                  <a:pt x="20352" y="2360933"/>
                </a:cubicBezTo>
                <a:cubicBezTo>
                  <a:pt x="28541" y="2356744"/>
                  <a:pt x="36543" y="2344741"/>
                  <a:pt x="37878" y="2335405"/>
                </a:cubicBezTo>
                <a:cubicBezTo>
                  <a:pt x="41877" y="2307402"/>
                  <a:pt x="35972" y="2281683"/>
                  <a:pt x="23017" y="2254633"/>
                </a:cubicBezTo>
                <a:cubicBezTo>
                  <a:pt x="10825" y="2229296"/>
                  <a:pt x="12159" y="2197670"/>
                  <a:pt x="7395" y="2168903"/>
                </a:cubicBezTo>
                <a:cubicBezTo>
                  <a:pt x="5681" y="2158712"/>
                  <a:pt x="3062" y="2148519"/>
                  <a:pt x="871" y="2138304"/>
                </a:cubicBezTo>
                <a:lnTo>
                  <a:pt x="0" y="2131532"/>
                </a:lnTo>
                <a:lnTo>
                  <a:pt x="0" y="2072225"/>
                </a:lnTo>
                <a:lnTo>
                  <a:pt x="251" y="2069340"/>
                </a:lnTo>
                <a:cubicBezTo>
                  <a:pt x="2061" y="2056600"/>
                  <a:pt x="4156" y="2043835"/>
                  <a:pt x="5299" y="2030977"/>
                </a:cubicBezTo>
                <a:cubicBezTo>
                  <a:pt x="7203" y="2010974"/>
                  <a:pt x="6442" y="1990589"/>
                  <a:pt x="8729" y="1970586"/>
                </a:cubicBezTo>
                <a:cubicBezTo>
                  <a:pt x="10446" y="1954202"/>
                  <a:pt x="14826" y="1938009"/>
                  <a:pt x="18445" y="1921817"/>
                </a:cubicBezTo>
                <a:cubicBezTo>
                  <a:pt x="19779" y="1915912"/>
                  <a:pt x="24922" y="1910004"/>
                  <a:pt x="24161" y="1904673"/>
                </a:cubicBezTo>
                <a:cubicBezTo>
                  <a:pt x="15970" y="1851709"/>
                  <a:pt x="52545" y="1813610"/>
                  <a:pt x="68738" y="1768838"/>
                </a:cubicBezTo>
                <a:cubicBezTo>
                  <a:pt x="85885" y="1721785"/>
                  <a:pt x="112174" y="1676253"/>
                  <a:pt x="104364" y="1623675"/>
                </a:cubicBezTo>
                <a:cubicBezTo>
                  <a:pt x="99601" y="1591859"/>
                  <a:pt x="88551" y="1561189"/>
                  <a:pt x="81883" y="1529563"/>
                </a:cubicBezTo>
                <a:cubicBezTo>
                  <a:pt x="79597" y="1518324"/>
                  <a:pt x="79979" y="1505751"/>
                  <a:pt x="82264" y="1494509"/>
                </a:cubicBezTo>
                <a:cubicBezTo>
                  <a:pt x="92744" y="1440216"/>
                  <a:pt x="94267" y="1386684"/>
                  <a:pt x="77120" y="1333341"/>
                </a:cubicBezTo>
                <a:cubicBezTo>
                  <a:pt x="74262" y="1324198"/>
                  <a:pt x="71597" y="1314483"/>
                  <a:pt x="71597" y="1304955"/>
                </a:cubicBezTo>
                <a:cubicBezTo>
                  <a:pt x="71597" y="1252757"/>
                  <a:pt x="75597" y="1201512"/>
                  <a:pt x="94267" y="1151600"/>
                </a:cubicBezTo>
                <a:cubicBezTo>
                  <a:pt x="100554" y="1134834"/>
                  <a:pt x="96553" y="1114449"/>
                  <a:pt x="98078" y="1095972"/>
                </a:cubicBezTo>
                <a:cubicBezTo>
                  <a:pt x="99409" y="1078826"/>
                  <a:pt x="99981" y="1061298"/>
                  <a:pt x="104364" y="1044725"/>
                </a:cubicBezTo>
                <a:cubicBezTo>
                  <a:pt x="110839" y="1020529"/>
                  <a:pt x="111601" y="998052"/>
                  <a:pt x="105887" y="973095"/>
                </a:cubicBezTo>
                <a:cubicBezTo>
                  <a:pt x="100554" y="949281"/>
                  <a:pt x="103220" y="923562"/>
                  <a:pt x="103029" y="898797"/>
                </a:cubicBezTo>
                <a:cubicBezTo>
                  <a:pt x="102839" y="871173"/>
                  <a:pt x="102649" y="843552"/>
                  <a:pt x="103601" y="815929"/>
                </a:cubicBezTo>
                <a:cubicBezTo>
                  <a:pt x="103981" y="804877"/>
                  <a:pt x="111601" y="792306"/>
                  <a:pt x="108553" y="783158"/>
                </a:cubicBezTo>
                <a:cubicBezTo>
                  <a:pt x="98267" y="753633"/>
                  <a:pt x="110649" y="724104"/>
                  <a:pt x="105127" y="694576"/>
                </a:cubicBezTo>
                <a:cubicBezTo>
                  <a:pt x="102267" y="680096"/>
                  <a:pt x="110078" y="663713"/>
                  <a:pt x="110839" y="648092"/>
                </a:cubicBezTo>
                <a:cubicBezTo>
                  <a:pt x="112174" y="622564"/>
                  <a:pt x="111601" y="597037"/>
                  <a:pt x="111983" y="571508"/>
                </a:cubicBezTo>
                <a:cubicBezTo>
                  <a:pt x="112174" y="563125"/>
                  <a:pt x="112936" y="554933"/>
                  <a:pt x="113318" y="546552"/>
                </a:cubicBezTo>
                <a:cubicBezTo>
                  <a:pt x="113697" y="539121"/>
                  <a:pt x="115411" y="531310"/>
                  <a:pt x="114081" y="524262"/>
                </a:cubicBezTo>
                <a:cubicBezTo>
                  <a:pt x="109315" y="498733"/>
                  <a:pt x="101505" y="473587"/>
                  <a:pt x="98457" y="447870"/>
                </a:cubicBezTo>
                <a:cubicBezTo>
                  <a:pt x="95792" y="425581"/>
                  <a:pt x="99409" y="402529"/>
                  <a:pt x="97505" y="380050"/>
                </a:cubicBezTo>
                <a:cubicBezTo>
                  <a:pt x="94267" y="340425"/>
                  <a:pt x="88551" y="300800"/>
                  <a:pt x="84930" y="261173"/>
                </a:cubicBezTo>
                <a:cubicBezTo>
                  <a:pt x="84168" y="252600"/>
                  <a:pt x="88934" y="243648"/>
                  <a:pt x="89314" y="234883"/>
                </a:cubicBezTo>
                <a:cubicBezTo>
                  <a:pt x="90266" y="207450"/>
                  <a:pt x="90457" y="180017"/>
                  <a:pt x="91027" y="152584"/>
                </a:cubicBezTo>
                <a:cubicBezTo>
                  <a:pt x="91218" y="136963"/>
                  <a:pt x="90647" y="121150"/>
                  <a:pt x="92361" y="105718"/>
                </a:cubicBezTo>
                <a:cubicBezTo>
                  <a:pt x="94647" y="85336"/>
                  <a:pt x="98078" y="66857"/>
                  <a:pt x="83217" y="47806"/>
                </a:cubicBezTo>
                <a:cubicBezTo>
                  <a:pt x="77453" y="40471"/>
                  <a:pt x="73691" y="32636"/>
                  <a:pt x="71207" y="24480"/>
                </a:cubicBezTo>
                <a:close/>
              </a:path>
            </a:pathLst>
          </a:custGeom>
          <a:effectLst>
            <a:outerShdw blurRad="381000" dist="152400" dir="10800000" algn="tr" rotWithShape="0">
              <a:prstClr val="black">
                <a:alpha val="10000"/>
              </a:prstClr>
            </a:outerShdw>
          </a:effectLst>
        </p:spPr>
      </p:pic>
      <p:grpSp>
        <p:nvGrpSpPr>
          <p:cNvPr id="50" name="Group 49">
            <a:extLst>
              <a:ext uri="{FF2B5EF4-FFF2-40B4-BE49-F238E27FC236}">
                <a16:creationId xmlns:a16="http://schemas.microsoft.com/office/drawing/2014/main" id="{4EA04677-6B2C-40F4-975C-ED91965527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874718" cy="6857455"/>
            <a:chOff x="5632356" y="0"/>
            <a:chExt cx="874718" cy="6857455"/>
          </a:xfrm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F1ABE2E-F19F-4BD3-B0FA-8A2D8885B9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6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C86D0F14-D449-4833-830D-A382829E2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A2E17CD-796B-4186-8605-034F343B9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815" y="456625"/>
            <a:ext cx="6810543" cy="115381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  <a:cs typeface="Calibri Light"/>
              </a:rPr>
              <a:t>L4: Learning in the Digital Era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36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4CF858-4451-81DF-15A4-8FD42795D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198415"/>
            <a:ext cx="6204984" cy="1344975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Introduction &amp;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65D468-1417-8D2A-445B-589E673AD7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117" y="1238456"/>
            <a:ext cx="7084679" cy="506987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400" b="1" u="sng" dirty="0"/>
              <a:t>Lecture-tutorial 1: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Introduction &amp; Assignment 1: Task 3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Activity: What is Tuckman’s Team development theory?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b="1" dirty="0"/>
              <a:t>Tuckman’s Team development theory</a:t>
            </a:r>
            <a:endParaRPr lang="en-GB" sz="2400" dirty="0"/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Unit 3 Virtual Collaboration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Tutorial Activity: Unit 3 Virtual Collaboration.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2400" b="1" u="sng" dirty="0"/>
              <a:t>Lecture-tutorial 2: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b="1" dirty="0"/>
              <a:t>Automatic</a:t>
            </a:r>
            <a:r>
              <a:rPr lang="en-GB" sz="2400" dirty="0"/>
              <a:t> </a:t>
            </a:r>
            <a:r>
              <a:rPr lang="en-GB" sz="2400" b="1" dirty="0"/>
              <a:t>Referencing Management tools</a:t>
            </a:r>
            <a:endParaRPr lang="en-GB" sz="2400" dirty="0"/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RefWorks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400" dirty="0"/>
              <a:t>Tutorial Activity: Automatic Referencing Manager</a:t>
            </a:r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endParaRPr lang="en-GB" sz="2400" dirty="0"/>
          </a:p>
          <a:p>
            <a:pPr>
              <a:lnSpc>
                <a:spcPct val="100000"/>
              </a:lnSpc>
              <a:spcBef>
                <a:spcPts val="600"/>
              </a:spcBef>
            </a:pPr>
            <a:endParaRPr lang="en-GB" sz="2400" dirty="0"/>
          </a:p>
        </p:txBody>
      </p:sp>
      <p:pic>
        <p:nvPicPr>
          <p:cNvPr id="9" name="Picture 8" descr="Group of students working in library">
            <a:extLst>
              <a:ext uri="{FF2B5EF4-FFF2-40B4-BE49-F238E27FC236}">
                <a16:creationId xmlns:a16="http://schemas.microsoft.com/office/drawing/2014/main" id="{3F074F17-D4C1-3A5F-B140-6D7BC95213F9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04" b="26149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7" name="Picture 6" descr="Child writing on a notebook">
            <a:extLst>
              <a:ext uri="{FF2B5EF4-FFF2-40B4-BE49-F238E27FC236}">
                <a16:creationId xmlns:a16="http://schemas.microsoft.com/office/drawing/2014/main" id="{E6538224-2F70-7B82-0997-8921A2297C2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49" b="14004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5" name="Picture 4" descr="Woman reading a book">
            <a:extLst>
              <a:ext uri="{FF2B5EF4-FFF2-40B4-BE49-F238E27FC236}">
                <a16:creationId xmlns:a16="http://schemas.microsoft.com/office/drawing/2014/main" id="{D22E44FE-5389-EC9B-3868-2B682A35464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9" b="12085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612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470" y="159204"/>
            <a:ext cx="10954746" cy="1454051"/>
          </a:xfrm>
        </p:spPr>
        <p:txBody>
          <a:bodyPr>
            <a:noAutofit/>
          </a:bodyPr>
          <a:lstStyle/>
          <a:p>
            <a:r>
              <a:rPr lang="en-GB" sz="4800" b="1" u="sng" dirty="0"/>
              <a:t>Assignment 1 </a:t>
            </a:r>
            <a:r>
              <a:rPr lang="en-US" sz="4800" b="1" u="sng" dirty="0"/>
              <a:t>Task 3</a:t>
            </a:r>
            <a:endParaRPr lang="en-GB" sz="4800" b="1" u="sng" dirty="0">
              <a:solidFill>
                <a:schemeClr val="tx2"/>
              </a:solidFill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2DCB63-3686-9F90-1642-1F9F48DBAD7D}"/>
              </a:ext>
            </a:extLst>
          </p:cNvPr>
          <p:cNvGrpSpPr/>
          <p:nvPr/>
        </p:nvGrpSpPr>
        <p:grpSpPr>
          <a:xfrm>
            <a:off x="273343" y="382973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880AF61-5CCB-C645-1810-0B66A61518A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F3DBF3C-DF4F-4BE1-C322-931D1D0A0EC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DB44A91-D390-A8D6-F594-1AFE3E5A9D9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42AEA18-EE41-AD31-872F-B883F309553D}"/>
              </a:ext>
            </a:extLst>
          </p:cNvPr>
          <p:cNvGrpSpPr/>
          <p:nvPr/>
        </p:nvGrpSpPr>
        <p:grpSpPr>
          <a:xfrm>
            <a:off x="9642630" y="-230790"/>
            <a:ext cx="2178908" cy="2679529"/>
            <a:chOff x="5844746" y="3614352"/>
            <a:chExt cx="2178908" cy="2679529"/>
          </a:xfrm>
        </p:grpSpPr>
        <p:pic>
          <p:nvPicPr>
            <p:cNvPr id="7" name="Graphic 6" descr="Meeting with solid fill">
              <a:extLst>
                <a:ext uri="{FF2B5EF4-FFF2-40B4-BE49-F238E27FC236}">
                  <a16:creationId xmlns:a16="http://schemas.microsoft.com/office/drawing/2014/main" id="{345548D5-DD98-6F4D-FFF2-FEB5CA999882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844746" y="3614352"/>
              <a:ext cx="2178908" cy="2178908"/>
            </a:xfrm>
            <a:prstGeom prst="rect">
              <a:avLst/>
            </a:prstGeom>
          </p:spPr>
        </p:pic>
        <p:pic>
          <p:nvPicPr>
            <p:cNvPr id="11" name="Graphic 10" descr="Document with solid fill">
              <a:extLst>
                <a:ext uri="{FF2B5EF4-FFF2-40B4-BE49-F238E27FC236}">
                  <a16:creationId xmlns:a16="http://schemas.microsoft.com/office/drawing/2014/main" id="{3CAC2BDD-A2C8-9A2D-560D-A9D5E1C8A52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6207211" y="4718395"/>
              <a:ext cx="1575486" cy="1575486"/>
            </a:xfrm>
            <a:prstGeom prst="rect">
              <a:avLst/>
            </a:prstGeom>
          </p:spPr>
        </p:pic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178" y="1510143"/>
            <a:ext cx="11236976" cy="4474604"/>
          </a:xfrm>
        </p:spPr>
        <p:txBody>
          <a:bodyPr anchor="t">
            <a:noAutofit/>
          </a:bodyPr>
          <a:lstStyle/>
          <a:p>
            <a:pPr marL="0" lv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en-GB" sz="4000" b="1" dirty="0"/>
              <a:t>A Unit 3 Topic &amp; a Referencing Management tool: </a:t>
            </a:r>
          </a:p>
          <a:p>
            <a:pPr marL="499110" indent="-457200">
              <a:lnSpc>
                <a:spcPct val="115000"/>
              </a:lnSpc>
            </a:pPr>
            <a:r>
              <a:rPr lang="en-GB" dirty="0"/>
              <a:t>3a) Select one of the topics in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Moodle Unit 3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‘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Virtual Collaboration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’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/>
              <a:t>and summarise some of the main points.</a:t>
            </a:r>
          </a:p>
          <a:p>
            <a:pPr marL="956310" lvl="1" indent="-457200">
              <a:lnSpc>
                <a:spcPct val="115000"/>
              </a:lnSpc>
            </a:pPr>
            <a:r>
              <a:rPr lang="en-GB" sz="2800" dirty="0"/>
              <a:t>Use an </a:t>
            </a: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Automatic referencing tool </a:t>
            </a:r>
            <a:r>
              <a:rPr lang="en-GB" sz="2800" dirty="0"/>
              <a:t>(such as RefWorks/other) to add some IEEE citations and a reference list. (Approx 100 words)</a:t>
            </a:r>
          </a:p>
          <a:p>
            <a:pPr marL="499110" indent="-457200">
              <a:lnSpc>
                <a:spcPct val="115000"/>
              </a:lnSpc>
            </a:pPr>
            <a:r>
              <a:rPr lang="en-GB" dirty="0"/>
              <a:t>3b) </a:t>
            </a:r>
            <a:r>
              <a:rPr lang="en-GB" b="1" dirty="0" err="1"/>
              <a:t>Refworks</a:t>
            </a:r>
            <a:r>
              <a:rPr lang="en-GB" b="1" dirty="0"/>
              <a:t>:</a:t>
            </a:r>
            <a:r>
              <a:rPr lang="en-GB" dirty="0"/>
              <a:t> Document several screenshots with brief accompanying description to provide practical evidence of the use of RefWorks/other Automatic referencing management tool. (Approx 100 words)</a:t>
            </a:r>
          </a:p>
          <a:p>
            <a:pPr marL="41910" indent="0">
              <a:lnSpc>
                <a:spcPct val="115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83428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589" y="353168"/>
            <a:ext cx="10954746" cy="1454051"/>
          </a:xfrm>
        </p:spPr>
        <p:txBody>
          <a:bodyPr>
            <a:noAutofit/>
          </a:bodyPr>
          <a:lstStyle/>
          <a:p>
            <a:r>
              <a:rPr lang="en-GB" sz="4800" u="sng" dirty="0"/>
              <a:t>Purpose: </a:t>
            </a:r>
            <a:r>
              <a:rPr lang="en-GB" sz="4800" b="1" u="sng" dirty="0"/>
              <a:t>Assignment 1 </a:t>
            </a:r>
            <a:r>
              <a:rPr lang="en-US" sz="4800" b="1" u="sng" dirty="0"/>
              <a:t>Task 3</a:t>
            </a:r>
            <a:endParaRPr lang="en-GB" sz="4800" b="1" u="sng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512" y="1807219"/>
            <a:ext cx="9420533" cy="4474604"/>
          </a:xfrm>
        </p:spPr>
        <p:txBody>
          <a:bodyPr anchor="t">
            <a:noAutofit/>
          </a:bodyPr>
          <a:lstStyle/>
          <a:p>
            <a:pPr>
              <a:lnSpc>
                <a:spcPct val="115000"/>
              </a:lnSpc>
            </a:pPr>
            <a:r>
              <a:rPr lang="en-GB" sz="3200" dirty="0"/>
              <a:t>A Higher Education Degree creates opportunities for Graduates to move into Managerial positions.</a:t>
            </a:r>
          </a:p>
          <a:p>
            <a:pPr>
              <a:lnSpc>
                <a:spcPct val="115000"/>
              </a:lnSpc>
            </a:pPr>
            <a:r>
              <a:rPr lang="en-GB" sz="3200" dirty="0"/>
              <a:t>Where you will be responsible for managing a team/teams and helping a group of individuals to become an effective, cohesive, well-performing team.</a:t>
            </a:r>
            <a:endParaRPr lang="en-GB" sz="24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E2DCB63-3686-9F90-1642-1F9F48DBAD7D}"/>
              </a:ext>
            </a:extLst>
          </p:cNvPr>
          <p:cNvGrpSpPr/>
          <p:nvPr/>
        </p:nvGrpSpPr>
        <p:grpSpPr>
          <a:xfrm>
            <a:off x="370462" y="576937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F880AF61-5CCB-C645-1810-0B66A61518A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8F3DBF3C-DF4F-4BE1-C322-931D1D0A0EC2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DDB44A91-D390-A8D6-F594-1AFE3E5A9D9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7" name="Graphic 6" descr="Meeting with solid fill">
            <a:extLst>
              <a:ext uri="{FF2B5EF4-FFF2-40B4-BE49-F238E27FC236}">
                <a16:creationId xmlns:a16="http://schemas.microsoft.com/office/drawing/2014/main" id="{345548D5-DD98-6F4D-FFF2-FEB5CA99988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303568" y="2066437"/>
            <a:ext cx="2178908" cy="2178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431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866B13-3ADD-1BE1-1C24-152CB6903B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59" y="190757"/>
            <a:ext cx="11252373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Activity: What is Tuckman’s 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A4C26-09B8-76C9-503B-90F5179546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784" y="1592947"/>
            <a:ext cx="1089236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Research reference and document: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 A brief definition of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Tuckman’s Team development theory</a:t>
            </a:r>
            <a:r>
              <a:rPr lang="en-GB" sz="3200" dirty="0"/>
              <a:t>?</a:t>
            </a:r>
          </a:p>
          <a:p>
            <a:r>
              <a:rPr lang="en-GB" sz="2400" dirty="0"/>
              <a:t>Reference manually (</a:t>
            </a:r>
            <a:r>
              <a:rPr lang="en-US" sz="2400" dirty="0"/>
              <a:t>Or just document &amp; save the URLs for now) </a:t>
            </a:r>
            <a:r>
              <a:rPr lang="en-GB" sz="2400" dirty="0"/>
              <a:t>in this activity instead of using Word’s built-in reference tools, we will use an ‘</a:t>
            </a:r>
            <a:r>
              <a:rPr lang="en-GB" sz="2400" u="sng" dirty="0"/>
              <a:t>Automatic Reference Management tool’</a:t>
            </a:r>
            <a:r>
              <a:rPr lang="en-GB" sz="2400" dirty="0"/>
              <a:t> to create the reference later</a:t>
            </a:r>
            <a:endParaRPr lang="en-GB" dirty="0"/>
          </a:p>
          <a:p>
            <a:pPr marL="514350" indent="-514350">
              <a:buFont typeface="+mj-lt"/>
              <a:buAutoNum type="arabicPeriod" startAt="2"/>
            </a:pPr>
            <a:r>
              <a:rPr lang="en-GB" sz="3200" b="1" dirty="0"/>
              <a:t>A</a:t>
            </a:r>
            <a:r>
              <a:rPr lang="en-GB" sz="3200" dirty="0"/>
              <a:t>n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image overview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  <a:r>
              <a:rPr lang="en-GB" sz="3200" dirty="0"/>
              <a:t>that covers each stage of Tuckman’s Team development theory? + Reference the image*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7" name="Graphic 6" descr="Meeting outline">
            <a:extLst>
              <a:ext uri="{FF2B5EF4-FFF2-40B4-BE49-F238E27FC236}">
                <a16:creationId xmlns:a16="http://schemas.microsoft.com/office/drawing/2014/main" id="{2BB8A12B-95DF-553E-7263-D2A57AD0E0C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621833" y="-101828"/>
            <a:ext cx="2217437" cy="2217437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9E570A0C-52C9-631C-8F9E-5B8D596E9F27}"/>
              </a:ext>
            </a:extLst>
          </p:cNvPr>
          <p:cNvGrpSpPr/>
          <p:nvPr/>
        </p:nvGrpSpPr>
        <p:grpSpPr>
          <a:xfrm>
            <a:off x="345984" y="363258"/>
            <a:ext cx="457201" cy="980560"/>
            <a:chOff x="221907" y="374435"/>
            <a:chExt cx="457201" cy="9805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ED487C0-3D87-2CCB-CB7E-BBD2F0B07EAA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8B92F60-BB65-5BE0-01AF-338C1FBB09AB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32E0A15-7EE6-645B-C3F2-924A7A6FA2AD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93466776-2CCF-94AC-8B66-D1A288E248F7}"/>
              </a:ext>
            </a:extLst>
          </p:cNvPr>
          <p:cNvSpPr txBox="1"/>
          <p:nvPr/>
        </p:nvSpPr>
        <p:spPr>
          <a:xfrm>
            <a:off x="5252255" y="4906345"/>
            <a:ext cx="5615912" cy="830997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>
            <a:spAutoFit/>
          </a:bodyPr>
          <a:lstStyle/>
          <a:p>
            <a:r>
              <a:rPr lang="en-GB" sz="2400" dirty="0"/>
              <a:t>* How to reference an image:</a:t>
            </a:r>
            <a:br>
              <a:rPr lang="en-GB" sz="2400" dirty="0"/>
            </a:br>
            <a:r>
              <a:rPr lang="en-GB" sz="2400" dirty="0"/>
              <a:t>	Figure 1: Tuckman’s Team theory [2]</a:t>
            </a:r>
          </a:p>
        </p:txBody>
      </p:sp>
    </p:spTree>
    <p:extLst>
      <p:ext uri="{BB962C8B-B14F-4D97-AF65-F5344CB8AC3E}">
        <p14:creationId xmlns:p14="http://schemas.microsoft.com/office/powerpoint/2010/main" val="554566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82"/>
    </mc:Choice>
    <mc:Fallback xmlns="">
      <p:transition spd="slow" advTm="7782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D2D9B-4420-B50D-3A48-BD34ED315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82" y="373142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Bg. Video: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Bruce Tuckman's Team Stages Model Explained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6AF8C-0DB3-0419-8B62-9935AABE87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5671" y="6006858"/>
            <a:ext cx="4697802" cy="406545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06000"/>
              </a:lnSpc>
              <a:spcAft>
                <a:spcPts val="800"/>
              </a:spcAft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URL: </a:t>
            </a:r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https://www.youtube.com/watch?v=nFE8IaoInQU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endParaRPr lang="en-GB" dirty="0"/>
          </a:p>
        </p:txBody>
      </p:sp>
      <p:pic>
        <p:nvPicPr>
          <p:cNvPr id="7" name="Picture 6">
            <a:hlinkClick r:id="rId2"/>
            <a:extLst>
              <a:ext uri="{FF2B5EF4-FFF2-40B4-BE49-F238E27FC236}">
                <a16:creationId xmlns:a16="http://schemas.microsoft.com/office/drawing/2014/main" id="{A13EDAD2-B095-CCA2-8960-C72A91F87C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05671" y="1698705"/>
            <a:ext cx="7580658" cy="4286915"/>
          </a:xfrm>
          <a:prstGeom prst="rect">
            <a:avLst/>
          </a:prstGeom>
        </p:spPr>
      </p:pic>
      <p:pic>
        <p:nvPicPr>
          <p:cNvPr id="9" name="Graphic 8" descr="Cursor with solid fill">
            <a:extLst>
              <a:ext uri="{FF2B5EF4-FFF2-40B4-BE49-F238E27FC236}">
                <a16:creationId xmlns:a16="http://schemas.microsoft.com/office/drawing/2014/main" id="{08CDEE20-75F5-129F-610F-81679F38AB6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019308" y="3024268"/>
            <a:ext cx="2791692" cy="2791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78835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06363" y="128067"/>
            <a:ext cx="9720275" cy="11430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4800" b="1" dirty="0"/>
              <a:t>Bg. </a:t>
            </a:r>
            <a:r>
              <a:rPr lang="en-GB" b="1" u="sng" dirty="0"/>
              <a:t>Tuckman’s Team Development Theory</a:t>
            </a:r>
          </a:p>
        </p:txBody>
      </p:sp>
      <p:pic>
        <p:nvPicPr>
          <p:cNvPr id="45059" name="Picture 2" descr="https://okpalad.files.wordpress.com/2015/03/tuckman.pn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348"/>
          <a:stretch/>
        </p:blipFill>
        <p:spPr bwMode="auto">
          <a:xfrm>
            <a:off x="576756" y="1545154"/>
            <a:ext cx="10866652" cy="5157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11443408" y="6464153"/>
            <a:ext cx="85634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Ref: </a:t>
            </a:r>
            <a:r>
              <a:rPr lang="en-GB" sz="1050" dirty="0">
                <a:hlinkClick r:id="rId4"/>
              </a:rPr>
              <a:t>(1)</a:t>
            </a:r>
            <a:endParaRPr lang="en-GB" sz="1050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3E90BAF-3B27-48B4-BD41-2BDEA6F42B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63" y="1088237"/>
            <a:ext cx="10801963" cy="67932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Unit 3 in Moodle covers Tuckman’s Team development theory, outlined below:</a:t>
            </a:r>
          </a:p>
        </p:txBody>
      </p:sp>
    </p:spTree>
    <p:extLst>
      <p:ext uri="{BB962C8B-B14F-4D97-AF65-F5344CB8AC3E}">
        <p14:creationId xmlns:p14="http://schemas.microsoft.com/office/powerpoint/2010/main" val="31927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1"/>
    </mc:Choice>
    <mc:Fallback xmlns="">
      <p:transition spd="slow" advTm="1681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4D86FE30-4712-4063-9977-9BBAAEC82A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4601"/>
          <a:stretch/>
        </p:blipFill>
        <p:spPr>
          <a:xfrm>
            <a:off x="936867" y="974320"/>
            <a:ext cx="9764848" cy="51493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CB5491-09E9-4088-ACDE-4D774230E4EB}"/>
              </a:ext>
            </a:extLst>
          </p:cNvPr>
          <p:cNvSpPr txBox="1"/>
          <p:nvPr/>
        </p:nvSpPr>
        <p:spPr>
          <a:xfrm>
            <a:off x="8335058" y="6123709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nobaproject.com/modules/the-psychology-of-group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1E7CC9F0-3E56-D4CC-EE6F-2F108F052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886" y="67617"/>
            <a:ext cx="9534754" cy="992408"/>
          </a:xfrm>
          <a:solidFill>
            <a:schemeClr val="bg1">
              <a:alpha val="40000"/>
            </a:schemeClr>
          </a:solidFill>
        </p:spPr>
        <p:txBody>
          <a:bodyPr>
            <a:noAutofit/>
          </a:bodyPr>
          <a:lstStyle/>
          <a:p>
            <a:pPr>
              <a:defRPr/>
            </a:pPr>
            <a:r>
              <a:rPr lang="en-GB" sz="5400" dirty="0"/>
              <a:t>Bg. </a:t>
            </a:r>
            <a:r>
              <a:rPr lang="en-GB" b="1" u="sng" dirty="0"/>
              <a:t>Tuckman’s Team Development Theory</a:t>
            </a:r>
          </a:p>
        </p:txBody>
      </p:sp>
    </p:spTree>
    <p:extLst>
      <p:ext uri="{BB962C8B-B14F-4D97-AF65-F5344CB8AC3E}">
        <p14:creationId xmlns:p14="http://schemas.microsoft.com/office/powerpoint/2010/main" val="4186999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74"/>
    </mc:Choice>
    <mc:Fallback xmlns="">
      <p:transition spd="slow" advTm="27774"/>
    </mc:Fallback>
  </mc:AlternateContent>
  <p:extLst>
    <p:ext uri="{3A86A75C-4F4B-4683-9AE1-C65F6400EC91}">
      <p14:laserTraceLst xmlns:p14="http://schemas.microsoft.com/office/powerpoint/2010/main">
        <p14:tracePtLst>
          <p14:tracePt t="6020" x="3929063" y="6696075"/>
          <p14:tracePt t="6277" x="2470150" y="6364288"/>
          <p14:tracePt t="6283" x="2632075" y="6065838"/>
          <p14:tracePt t="6289" x="2849563" y="5697538"/>
          <p14:tracePt t="6299" x="3009900" y="5399088"/>
          <p14:tracePt t="6305" x="3136900" y="5111750"/>
          <p14:tracePt t="6313" x="3240088" y="4894263"/>
          <p14:tracePt t="6320" x="3251200" y="4859338"/>
          <p14:tracePt t="6328" x="3251200" y="4848225"/>
          <p14:tracePt t="6337" x="3251200" y="4835525"/>
          <p14:tracePt t="6417" x="3263900" y="4824413"/>
          <p14:tracePt t="6495" x="3275013" y="4789488"/>
          <p14:tracePt t="6501" x="3275013" y="4767263"/>
          <p14:tracePt t="6508" x="3275013" y="4699000"/>
          <p14:tracePt t="6513" x="3275013" y="4629150"/>
          <p14:tracePt t="6521" x="3251200" y="4537075"/>
          <p14:tracePt t="6531" x="3160713" y="4422775"/>
          <p14:tracePt t="6540" x="3068638" y="4308475"/>
          <p14:tracePt t="6545" x="2965450" y="4192588"/>
          <p14:tracePt t="6555" x="2873375" y="4054475"/>
          <p14:tracePt t="6561" x="2838450" y="4008438"/>
          <p14:tracePt t="6569" x="2792413" y="3940175"/>
          <p14:tracePt t="6578" x="2757488" y="3836988"/>
          <p14:tracePt t="6585" x="2711450" y="3733800"/>
          <p14:tracePt t="6593" x="2689225" y="3595688"/>
          <p14:tracePt t="6603" x="2689225" y="3549650"/>
          <p14:tracePt t="6609" x="2689225" y="3457575"/>
          <p14:tracePt t="6620" x="2689225" y="3330575"/>
          <p14:tracePt t="6625" x="2689225" y="3205163"/>
          <p14:tracePt t="6634" x="2700338" y="3113088"/>
          <p14:tracePt t="6640" x="2757488" y="3055938"/>
          <p14:tracePt t="6648" x="2838450" y="2998788"/>
          <p14:tracePt t="6656" x="2941638" y="2952750"/>
          <p14:tracePt t="6664" x="3068638" y="2928938"/>
          <p14:tracePt t="6673" x="3114675" y="2928938"/>
          <p14:tracePt t="6680" x="3228975" y="2928938"/>
          <p14:tracePt t="6689" x="3389313" y="2928938"/>
          <p14:tracePt t="6696" x="3573463" y="2928938"/>
          <p14:tracePt t="6704" x="3757613" y="2928938"/>
          <p14:tracePt t="6714" x="3941763" y="2928938"/>
          <p14:tracePt t="6721" x="4125913" y="2928938"/>
          <p14:tracePt t="6731" x="4286250" y="2940050"/>
          <p14:tracePt t="6737" x="4435475" y="2963863"/>
          <p14:tracePt t="6745" x="4549775" y="3009900"/>
          <p14:tracePt t="6753" x="4595813" y="3067050"/>
          <p14:tracePt t="6761" x="4654550" y="3135313"/>
          <p14:tracePt t="6771" x="4722813" y="3216275"/>
          <p14:tracePt t="6777" x="4757738" y="3297238"/>
          <p14:tracePt t="6786" x="4803775" y="3400425"/>
          <p14:tracePt t="6796" x="4837113" y="3503613"/>
          <p14:tracePt t="6801" x="4872038" y="3584575"/>
          <p14:tracePt t="6810" x="4918075" y="3687763"/>
          <p14:tracePt t="6821" x="4941888" y="3779838"/>
          <p14:tracePt t="6825" x="4941888" y="3813175"/>
          <p14:tracePt t="6834" x="4941888" y="3929063"/>
          <p14:tracePt t="6841" x="4964113" y="4032250"/>
          <p14:tracePt t="6849" x="4975225" y="4078288"/>
          <p14:tracePt t="6857" x="4975225" y="4170363"/>
          <p14:tracePt t="6866" x="4975225" y="4262438"/>
          <p14:tracePt t="6872" x="4975225" y="4330700"/>
          <p14:tracePt t="6880" x="4953000" y="4433888"/>
          <p14:tracePt t="6888" x="4929188" y="4468813"/>
          <p14:tracePt t="6896" x="4872038" y="4560888"/>
          <p14:tracePt t="6904" x="4837113" y="4594225"/>
          <p14:tracePt t="6914" x="4791075" y="4652963"/>
          <p14:tracePt t="6922" x="4711700" y="4664075"/>
          <p14:tracePt t="6930" x="4665663" y="4686300"/>
          <p14:tracePt t="6937" x="4573588" y="4686300"/>
          <p14:tracePt t="6945" x="4503738" y="4686300"/>
          <p14:tracePt t="6953" x="4389438" y="4686300"/>
          <p14:tracePt t="6961" x="4321175" y="4686300"/>
          <p14:tracePt t="6970" x="4229100" y="4686300"/>
          <p14:tracePt t="6978" x="4183063" y="4686300"/>
          <p14:tracePt t="6986" x="4090988" y="4686300"/>
          <p14:tracePt t="6993" x="3987800" y="4675188"/>
          <p14:tracePt t="7001" x="3884613" y="4629150"/>
          <p14:tracePt t="7012" x="3871913" y="4618038"/>
          <p14:tracePt t="7018" x="3860800" y="4606925"/>
          <p14:tracePt t="7026" x="3825875" y="4572000"/>
          <p14:tracePt t="7033" x="3825875" y="4560888"/>
          <p14:tracePt t="7049" x="3825875" y="4549775"/>
          <p14:tracePt t="7056" x="3825875" y="4525963"/>
          <p14:tracePt t="7064" x="3825875" y="4514850"/>
          <p14:tracePt t="7112" x="3825875" y="4618038"/>
          <p14:tracePt t="7120" x="3825875" y="4686300"/>
          <p14:tracePt t="7128" x="3838575" y="4802188"/>
          <p14:tracePt t="7136" x="3849688" y="4870450"/>
          <p14:tracePt t="7146" x="3895725" y="5008563"/>
          <p14:tracePt t="7153" x="3941763" y="5192713"/>
          <p14:tracePt t="7162" x="3998913" y="5387975"/>
          <p14:tracePt t="7169" x="4044950" y="5605463"/>
          <p14:tracePt t="7177" x="4067175" y="5789613"/>
          <p14:tracePt t="7185" x="4090988" y="5984875"/>
          <p14:tracePt t="7193" x="4090988" y="6134100"/>
          <p14:tracePt t="7201" x="4090988" y="6283325"/>
          <p14:tracePt t="7211" x="4090988" y="6410325"/>
          <p14:tracePt t="7217" x="4090988" y="6513513"/>
          <p14:tracePt t="7226" x="4090988" y="6605588"/>
          <p14:tracePt t="7233" x="4079875" y="6673850"/>
          <p14:tracePt t="7241" x="4067175" y="6708775"/>
          <p14:tracePt t="7249" x="4033838" y="6754813"/>
          <p14:tracePt t="7258" x="3998913" y="6789738"/>
          <p14:tracePt t="7265" x="3987800" y="6823075"/>
          <p14:tracePt t="7975" x="3160713" y="6386513"/>
          <p14:tracePt t="7984" x="3217863" y="6169025"/>
          <p14:tracePt t="7989" x="3240088" y="5949950"/>
          <p14:tracePt t="7997" x="3263900" y="5732463"/>
          <p14:tracePt t="8005" x="3286125" y="5513388"/>
          <p14:tracePt t="8015" x="3309938" y="5330825"/>
          <p14:tracePt t="8021" x="3309938" y="5203825"/>
          <p14:tracePt t="8031" x="3309938" y="5076825"/>
          <p14:tracePt t="8035" x="3309938" y="4986338"/>
          <p14:tracePt t="8041" x="3309938" y="4894263"/>
          <p14:tracePt t="8053" x="3321050" y="4859338"/>
          <p14:tracePt t="8058" x="3321050" y="4824413"/>
          <p14:tracePt t="8065" x="3321050" y="4802188"/>
          <p14:tracePt t="8081" x="3332163" y="4789488"/>
          <p14:tracePt t="8173" x="3355975" y="4767263"/>
          <p14:tracePt t="8176" x="3355975" y="4756150"/>
          <p14:tracePt t="8184" x="3378200" y="4745038"/>
          <p14:tracePt t="8193" x="3389313" y="4710113"/>
          <p14:tracePt t="8200" x="3424238" y="4675188"/>
          <p14:tracePt t="8209" x="3459163" y="4606925"/>
          <p14:tracePt t="8217" x="3459163" y="4572000"/>
          <p14:tracePt t="8225" x="3481388" y="4560888"/>
          <p14:tracePt t="8233" x="3481388" y="4537075"/>
          <p14:tracePt t="8241" x="3492500" y="4525963"/>
          <p14:tracePt t="8313" x="3516313" y="4525963"/>
          <p14:tracePt t="8321" x="3516313" y="4537075"/>
          <p14:tracePt t="8333" x="3538538" y="4583113"/>
          <p14:tracePt t="8337" x="3573463" y="4652963"/>
          <p14:tracePt t="8346" x="3630613" y="4767263"/>
          <p14:tracePt t="8357" x="3711575" y="4824413"/>
          <p14:tracePt t="8362" x="3768725" y="4835525"/>
          <p14:tracePt t="8369" x="3814763" y="4835525"/>
          <p14:tracePt t="8378" x="3906838" y="4835525"/>
          <p14:tracePt t="8386" x="3952875" y="4835525"/>
          <p14:tracePt t="8397" x="4067175" y="4835525"/>
          <p14:tracePt t="8401" x="4205288" y="4813300"/>
          <p14:tracePt t="8410" x="4321175" y="4699000"/>
          <p14:tracePt t="8419" x="4424363" y="4629150"/>
          <p14:tracePt t="8426" x="4562475" y="4537075"/>
          <p14:tracePt t="8434" x="4608513" y="4525963"/>
          <p14:tracePt t="8442" x="4711700" y="4479925"/>
          <p14:tracePt t="8450" x="4849813" y="4411663"/>
          <p14:tracePt t="8459" x="4895850" y="4398963"/>
          <p14:tracePt t="8465" x="5021263" y="4354513"/>
          <p14:tracePt t="8476" x="5148263" y="4341813"/>
          <p14:tracePt t="8481" x="5308600" y="4319588"/>
          <p14:tracePt t="8490" x="5492750" y="4295775"/>
          <p14:tracePt t="8496" x="5676900" y="4295775"/>
          <p14:tracePt t="8504" x="5894388" y="4295775"/>
          <p14:tracePt t="8512" x="6135688" y="4295775"/>
          <p14:tracePt t="8520" x="6411913" y="4308475"/>
          <p14:tracePt t="8529" x="6688138" y="4354513"/>
          <p14:tracePt t="8537" x="6997700" y="4411663"/>
          <p14:tracePt t="8546" x="7308850" y="4457700"/>
          <p14:tracePt t="8552" x="7653338" y="4514850"/>
          <p14:tracePt t="8562" x="7951788" y="4537075"/>
          <p14:tracePt t="8569" x="8261350" y="4583113"/>
          <p14:tracePt t="8577" x="8548688" y="4640263"/>
          <p14:tracePt t="8585" x="8789988" y="4686300"/>
          <p14:tracePt t="8592" x="9009063" y="4732338"/>
          <p14:tracePt t="8601" x="9204325" y="4813300"/>
          <p14:tracePt t="8609" x="9364663" y="4881563"/>
          <p14:tracePt t="8617" x="9502775" y="4951413"/>
          <p14:tracePt t="8625" x="9618663" y="5008563"/>
          <p14:tracePt t="8633" x="9618663" y="5043488"/>
          <p14:tracePt t="8640" x="9618663" y="5157788"/>
          <p14:tracePt t="8649" x="9618663" y="5249863"/>
          <p14:tracePt t="8657" x="9629775" y="5318125"/>
          <p14:tracePt t="8665" x="9629775" y="5445125"/>
          <p14:tracePt t="8674" x="9652000" y="5513388"/>
          <p14:tracePt t="8681" x="9664700" y="5572125"/>
          <p14:tracePt t="8689" x="9709150" y="5662613"/>
          <p14:tracePt t="8696" x="9790113" y="5754688"/>
          <p14:tracePt t="8705" x="9836150" y="5800725"/>
          <p14:tracePt t="8712" x="9952038" y="5870575"/>
          <p14:tracePt t="8721" x="10020300" y="5903913"/>
          <p14:tracePt t="8730" x="10101263" y="5927725"/>
          <p14:tracePt t="8737" x="10193338" y="5927725"/>
          <p14:tracePt t="8746" x="10318750" y="5949950"/>
          <p14:tracePt t="8753" x="10364788" y="5949950"/>
          <p14:tracePt t="8761" x="10456863" y="5949950"/>
          <p14:tracePt t="9002" x="10399713" y="5260975"/>
          <p14:tracePt t="9009" x="10329863" y="5260975"/>
          <p14:tracePt t="9018" x="10193338" y="5260975"/>
          <p14:tracePt t="9025" x="9974263" y="5272088"/>
          <p14:tracePt t="9032" x="9721850" y="5307013"/>
          <p14:tracePt t="9041" x="9445625" y="5330825"/>
          <p14:tracePt t="9048" x="9136063" y="5353050"/>
          <p14:tracePt t="9057" x="8836025" y="5376863"/>
          <p14:tracePt t="9065" x="8502650" y="5376863"/>
          <p14:tracePt t="9073" x="8170863" y="5376863"/>
          <p14:tracePt t="9081" x="7837488" y="5376863"/>
          <p14:tracePt t="9089" x="7491413" y="5364163"/>
          <p14:tracePt t="9096" x="7192963" y="5307013"/>
          <p14:tracePt t="9105" x="6883400" y="5238750"/>
          <p14:tracePt t="9115" x="6630988" y="5135563"/>
          <p14:tracePt t="9122" x="6400800" y="5030788"/>
          <p14:tracePt t="9130" x="6238875" y="4940300"/>
          <p14:tracePt t="9137" x="6102350" y="4848225"/>
          <p14:tracePt t="9145" x="5986463" y="4732338"/>
          <p14:tracePt t="9154" x="5918200" y="4629150"/>
          <p14:tracePt t="9161" x="5883275" y="4549775"/>
          <p14:tracePt t="9173" x="5883275" y="4537075"/>
          <p14:tracePt t="9178" x="5872163" y="4525963"/>
          <p14:tracePt t="9224" x="5872163" y="4537075"/>
          <p14:tracePt t="9232" x="5872163" y="4652963"/>
          <p14:tracePt t="9240" x="5872163" y="4710113"/>
          <p14:tracePt t="9248" x="5872163" y="4802188"/>
          <p14:tracePt t="9256" x="5872163" y="4927600"/>
          <p14:tracePt t="9264" x="5872163" y="5043488"/>
          <p14:tracePt t="9272" x="5872163" y="5100638"/>
          <p14:tracePt t="9280" x="5848350" y="5192713"/>
          <p14:tracePt t="9289" x="5802313" y="5318125"/>
          <p14:tracePt t="9296" x="5756275" y="5456238"/>
          <p14:tracePt t="9305" x="5722938" y="5559425"/>
          <p14:tracePt t="9312" x="5688013" y="5594350"/>
          <p14:tracePt t="9321" x="5607050" y="5697538"/>
          <p14:tracePt t="9329" x="5549900" y="5732463"/>
          <p14:tracePt t="9336" x="5481638" y="5767388"/>
          <p14:tracePt t="9346" x="5378450" y="5800725"/>
          <p14:tracePt t="9353" x="5240338" y="5892800"/>
          <p14:tracePt t="9361" x="5102225" y="5962650"/>
          <p14:tracePt t="9369" x="4964113" y="6053138"/>
          <p14:tracePt t="9377" x="4860925" y="6122988"/>
          <p14:tracePt t="9386" x="4803775" y="6157913"/>
          <p14:tracePt t="9392" x="4711700" y="6215063"/>
          <p14:tracePt t="9400" x="4595813" y="6307138"/>
          <p14:tracePt t="9408" x="4459288" y="6375400"/>
          <p14:tracePt t="9417" x="4424363" y="6410325"/>
          <p14:tracePt t="9425" x="4354513" y="6456363"/>
          <p14:tracePt t="9433" x="4275138" y="6502400"/>
          <p14:tracePt t="9441" x="4229100" y="6535738"/>
          <p14:tracePt t="9448" x="4194175" y="6570663"/>
          <p14:tracePt t="9457" x="4125913" y="6581775"/>
          <p14:tracePt t="9465" x="4067175" y="6605588"/>
          <p14:tracePt t="9473" x="3976688" y="6640513"/>
          <p14:tracePt t="9480" x="3871913" y="6684963"/>
          <p14:tracePt t="9489" x="3779838" y="6684963"/>
          <p14:tracePt t="9497" x="3700463" y="6697663"/>
          <p14:tracePt t="9504" x="3584575" y="6697663"/>
          <p14:tracePt t="9514" x="3516313" y="6697663"/>
          <p14:tracePt t="9521" x="3459163" y="6719888"/>
          <p14:tracePt t="9533" x="3367088" y="6731000"/>
          <p14:tracePt t="9538" x="3355975" y="6731000"/>
          <p14:tracePt t="9546" x="3286125" y="6754813"/>
          <p14:tracePt t="9555" x="3275013" y="6765925"/>
          <p14:tracePt t="9562" x="3228975" y="6789738"/>
          <p14:tracePt t="9569" x="3217863" y="6800850"/>
          <p14:tracePt t="9810" x="3148013" y="6800850"/>
          <p14:tracePt t="9818" x="3182938" y="6673850"/>
          <p14:tracePt t="9826" x="3206750" y="6605588"/>
          <p14:tracePt t="9833" x="3228975" y="6478588"/>
          <p14:tracePt t="9841" x="3251200" y="6318250"/>
          <p14:tracePt t="9849" x="3275013" y="6134100"/>
          <p14:tracePt t="9858" x="3297238" y="5916613"/>
          <p14:tracePt t="9868" x="3321050" y="5662613"/>
          <p14:tracePt t="9874" x="3343275" y="5421313"/>
          <p14:tracePt t="9885" x="3367088" y="5203825"/>
          <p14:tracePt t="9889" x="3367088" y="4986338"/>
          <p14:tracePt t="9898" x="3367088" y="4835525"/>
          <p14:tracePt t="9905" x="3367088" y="4802188"/>
          <p14:tracePt t="9970" x="3402013" y="4767263"/>
          <p14:tracePt t="9992" x="3413125" y="4767263"/>
          <p14:tracePt t="10025" x="3435350" y="4767263"/>
          <p14:tracePt t="10049" x="3448050" y="4767263"/>
          <p14:tracePt t="10066" x="3459163" y="4756150"/>
          <p14:tracePt t="10085" x="3505200" y="4721225"/>
          <p14:tracePt t="10090" x="3597275" y="4686300"/>
          <p14:tracePt t="10098" x="3654425" y="4652963"/>
          <p14:tracePt t="10107" x="3746500" y="4629150"/>
          <p14:tracePt t="10114" x="3849688" y="4572000"/>
          <p14:tracePt t="10123" x="3917950" y="4549775"/>
          <p14:tracePt t="10129" x="4033838" y="4491038"/>
          <p14:tracePt t="10139" x="4171950" y="4398963"/>
          <p14:tracePt t="10147" x="4217988" y="4376738"/>
          <p14:tracePt t="10154" x="4297363" y="4341813"/>
          <p14:tracePt t="10162" x="4400550" y="4295775"/>
          <p14:tracePt t="10170" x="4481513" y="4238625"/>
          <p14:tracePt t="10178" x="4492625" y="4227513"/>
          <p14:tracePt t="10190" x="4503738" y="4216400"/>
          <p14:tracePt t="10249" x="4516438" y="4203700"/>
          <p14:tracePt t="10273" x="4527550" y="4192588"/>
          <p14:tracePt t="10290" x="4562475" y="4170363"/>
          <p14:tracePt t="10300" x="4573588" y="4146550"/>
          <p14:tracePt t="10305" x="4608513" y="4113213"/>
          <p14:tracePt t="10313" x="4619625" y="4054475"/>
          <p14:tracePt t="10323" x="4619625" y="4032250"/>
          <p14:tracePt t="10329" x="4619625" y="3962400"/>
          <p14:tracePt t="10337" x="4619625" y="3894138"/>
          <p14:tracePt t="10346" x="4619625" y="3779838"/>
          <p14:tracePt t="10356" x="4619625" y="3709988"/>
          <p14:tracePt t="10361" x="4619625" y="3663950"/>
          <p14:tracePt t="10369" x="4573588" y="3560763"/>
          <p14:tracePt t="10377" x="4459288" y="3422650"/>
          <p14:tracePt t="10385" x="4424363" y="3365500"/>
          <p14:tracePt t="10393" x="4321175" y="3262313"/>
          <p14:tracePt t="10400" x="4183063" y="3148013"/>
          <p14:tracePt t="10408" x="4010025" y="3032125"/>
          <p14:tracePt t="10417" x="3849688" y="2952750"/>
          <p14:tracePt t="10425" x="3676650" y="2882900"/>
          <p14:tracePt t="10481" x="3689350" y="2882900"/>
          <p14:tracePt t="10490" x="3722688" y="2882900"/>
          <p14:tracePt t="10498" x="3779838" y="2882900"/>
          <p14:tracePt t="10506" x="3803650" y="2871788"/>
          <p14:tracePt t="10516" x="3838575" y="2871788"/>
          <p14:tracePt t="10522" x="3871913" y="2871788"/>
          <p14:tracePt t="10530" x="3917950" y="2849563"/>
          <p14:tracePt t="10577" x="3917950" y="2836863"/>
          <p14:tracePt t="10586" x="3860800" y="2836863"/>
          <p14:tracePt t="10594" x="3792538" y="2836863"/>
          <p14:tracePt t="10602" x="3689350" y="2825750"/>
          <p14:tracePt t="10611" x="3643313" y="2825750"/>
          <p14:tracePt t="10616" x="3551238" y="2803525"/>
          <p14:tracePt t="10624" x="3389313" y="2779713"/>
          <p14:tracePt t="10632" x="3228975" y="2733675"/>
          <p14:tracePt t="10641" x="3009900" y="2687638"/>
          <p14:tracePt t="10650" x="2827338" y="2665413"/>
          <p14:tracePt t="10658" x="2632075" y="2641600"/>
          <p14:tracePt t="10665" x="2482850" y="2619375"/>
          <p14:tracePt t="10674" x="2459038" y="2608263"/>
          <p14:tracePt t="10698" x="2493963" y="2608263"/>
          <p14:tracePt t="10705" x="2562225" y="2584450"/>
          <p14:tracePt t="10714" x="2619375" y="2584450"/>
          <p14:tracePt t="10725" x="2711450" y="2584450"/>
          <p14:tracePt t="10729" x="2781300" y="2584450"/>
          <p14:tracePt t="10737" x="2873375" y="2584450"/>
          <p14:tracePt t="10745" x="2941638" y="2584450"/>
          <p14:tracePt t="10755" x="2965450" y="2584450"/>
          <p14:tracePt t="10811" x="2860675" y="2562225"/>
          <p14:tracePt t="10817" x="2803525" y="2527300"/>
          <p14:tracePt t="10826" x="2757488" y="2527300"/>
          <p14:tracePt t="10834" x="2654300" y="2470150"/>
          <p14:tracePt t="10841" x="2551113" y="2413000"/>
          <p14:tracePt t="10849" x="2447925" y="2343150"/>
          <p14:tracePt t="10858" x="2413000" y="2308225"/>
          <p14:tracePt t="10865" x="2390775" y="2274888"/>
          <p14:tracePt t="10873" x="2390775" y="2251075"/>
          <p14:tracePt t="10883" x="2390775" y="2205038"/>
          <p14:tracePt t="10889" x="2390775" y="2171700"/>
          <p14:tracePt t="10898" x="2390775" y="2159000"/>
          <p14:tracePt t="10929" x="2390775" y="2147888"/>
          <p14:tracePt t="10976" x="2401888" y="2147888"/>
          <p14:tracePt t="10984" x="2424113" y="2147888"/>
          <p14:tracePt t="10992" x="2436813" y="2147888"/>
          <p14:tracePt t="11001" x="2447925" y="2147888"/>
          <p14:tracePt t="11009" x="2482850" y="2147888"/>
          <p14:tracePt t="11017" x="2493963" y="2147888"/>
          <p14:tracePt t="11049" x="2505075" y="2147888"/>
          <p14:tracePt t="11081" x="2459038" y="2159000"/>
          <p14:tracePt t="11089" x="2390775" y="2159000"/>
          <p14:tracePt t="11100" x="2355850" y="2159000"/>
          <p14:tracePt t="11106" x="2239963" y="2159000"/>
          <p14:tracePt t="11114" x="2195513" y="2159000"/>
          <p14:tracePt t="11121" x="2149475" y="2159000"/>
          <p14:tracePt t="11129" x="2090738" y="2159000"/>
          <p14:tracePt t="11137" x="2079625" y="2159000"/>
          <p14:tracePt t="11186" x="2103438" y="2159000"/>
          <p14:tracePt t="11194" x="2217738" y="2205038"/>
          <p14:tracePt t="11201" x="2274888" y="2205038"/>
          <p14:tracePt t="11210" x="2366963" y="2228850"/>
          <p14:tracePt t="11217" x="2493963" y="2251075"/>
          <p14:tracePt t="11225" x="2597150" y="2274888"/>
          <p14:tracePt t="11234" x="2665413" y="2286000"/>
          <p14:tracePt t="11288" x="2608263" y="2286000"/>
          <p14:tracePt t="11296" x="2505075" y="2286000"/>
          <p14:tracePt t="11304" x="2401888" y="2239963"/>
          <p14:tracePt t="11312" x="2298700" y="2171700"/>
          <p14:tracePt t="11320" x="2228850" y="2159000"/>
          <p14:tracePt t="11328" x="2195513" y="2136775"/>
          <p14:tracePt t="11378" x="2217738" y="2136775"/>
          <p14:tracePt t="11386" x="2309813" y="2136775"/>
          <p14:tracePt t="11395" x="2378075" y="2136775"/>
          <p14:tracePt t="11402" x="2447925" y="2171700"/>
          <p14:tracePt t="11410" x="2493963" y="2182813"/>
          <p14:tracePt t="11420" x="2573338" y="2205038"/>
          <p14:tracePt t="11425" x="2586038" y="2217738"/>
          <p14:tracePt t="11434" x="2597150" y="2217738"/>
          <p14:tracePt t="11442" x="2608263" y="2228850"/>
          <p14:tracePt t="11450" x="2654300" y="2239963"/>
          <p14:tracePt t="11466" x="2665413" y="2251075"/>
          <p14:tracePt t="11474" x="2700338" y="2297113"/>
          <p14:tracePt t="11482" x="2711450" y="2354263"/>
          <p14:tracePt t="11490" x="2711450" y="2446338"/>
          <p14:tracePt t="11498" x="2746375" y="2516188"/>
          <p14:tracePt t="11506" x="2792413" y="2654300"/>
          <p14:tracePt t="11513" x="2884488" y="2757488"/>
          <p14:tracePt t="11525" x="2895600" y="2814638"/>
          <p14:tracePt t="11530" x="2941638" y="2906713"/>
          <p14:tracePt t="11538" x="2998788" y="3021013"/>
          <p14:tracePt t="11545" x="3068638" y="3090863"/>
          <p14:tracePt t="11556" x="3079750" y="3124200"/>
          <p14:tracePt t="11561" x="3090863" y="3159125"/>
          <p14:tracePt t="11568" x="3090863" y="3181350"/>
          <p14:tracePt t="11586" x="3090863" y="3205163"/>
          <p14:tracePt t="11601" x="3090863" y="3216275"/>
          <p14:tracePt t="11608" x="3090863" y="3227388"/>
          <p14:tracePt t="11616" x="3079750" y="3227388"/>
          <p14:tracePt t="11624" x="3022600" y="3227388"/>
          <p14:tracePt t="11632" x="2987675" y="3227388"/>
          <p14:tracePt t="11641" x="2965450" y="3227388"/>
          <p14:tracePt t="11650" x="2941638" y="3227388"/>
          <p14:tracePt t="11659" x="2884488" y="3240088"/>
          <p14:tracePt t="11666" x="2873375" y="3240088"/>
          <p14:tracePt t="11674" x="2827338" y="3240088"/>
          <p14:tracePt t="11684" x="2792413" y="3273425"/>
          <p14:tracePt t="11690" x="2768600" y="3273425"/>
          <p14:tracePt t="11697" x="2735263" y="3308350"/>
          <p14:tracePt t="11707" x="2700338" y="3319463"/>
          <p14:tracePt t="11714" x="2665413" y="3354388"/>
          <p14:tracePt t="11726" x="2654300" y="3365500"/>
          <p14:tracePt t="11729" x="2608263" y="3400425"/>
          <p14:tracePt t="11739" x="2597150" y="3411538"/>
          <p14:tracePt t="11746" x="2586038" y="3422650"/>
          <p14:tracePt t="11754" x="2573338" y="3435350"/>
          <p14:tracePt t="11769" x="2562225" y="3435350"/>
          <p14:tracePt t="11865" x="2586038" y="3435350"/>
          <p14:tracePt t="11872" x="2619375" y="3435350"/>
          <p14:tracePt t="11890" x="2632075" y="3435350"/>
          <p14:tracePt t="11896" x="2643188" y="3435350"/>
          <p14:tracePt t="11904" x="2665413" y="3435350"/>
          <p14:tracePt t="11914" x="2700338" y="3435350"/>
          <p14:tracePt t="11922" x="2792413" y="3435350"/>
          <p14:tracePt t="11929" x="2827338" y="3435350"/>
          <p14:tracePt t="11938" x="2919413" y="3457575"/>
          <p14:tracePt t="11946" x="2965450" y="3468688"/>
          <p14:tracePt t="11954" x="3033713" y="3492500"/>
          <p14:tracePt t="11962" x="3090863" y="3503613"/>
          <p14:tracePt t="11970" x="3182938" y="3527425"/>
          <p14:tracePt t="11980" x="3263900" y="3560763"/>
          <p14:tracePt t="11986" x="3389313" y="3606800"/>
          <p14:tracePt t="11993" x="3492500" y="3630613"/>
          <p14:tracePt t="12002" x="3516313" y="3641725"/>
          <p14:tracePt t="12010" x="3551238" y="3641725"/>
          <p14:tracePt t="12019" x="3562350" y="3641725"/>
          <p14:tracePt t="12181" x="3573463" y="3641725"/>
          <p14:tracePt t="12189" x="3584575" y="3652838"/>
          <p14:tracePt t="12197" x="3676650" y="3709988"/>
          <p14:tracePt t="12206" x="3711575" y="3744913"/>
          <p14:tracePt t="12210" x="3803650" y="3802063"/>
          <p14:tracePt t="12219" x="3838575" y="3836988"/>
          <p14:tracePt t="12226" x="3871913" y="3883025"/>
          <p14:tracePt t="12234" x="3895725" y="3940175"/>
          <p14:tracePt t="12242" x="3906838" y="3986213"/>
          <p14:tracePt t="12250" x="3906838" y="4032250"/>
          <p14:tracePt t="12261" x="3906838" y="4100513"/>
          <p14:tracePt t="12266" x="3906838" y="4192588"/>
          <p14:tracePt t="12274" x="3906838" y="4249738"/>
          <p14:tracePt t="12281" x="3825875" y="4319588"/>
          <p14:tracePt t="12289" x="3746500" y="4365625"/>
          <p14:tracePt t="12301" x="3676650" y="4376738"/>
          <p14:tracePt t="12305" x="3573463" y="4422775"/>
          <p14:tracePt t="12314" x="3527425" y="4479925"/>
          <p14:tracePt t="12321" x="3492500" y="4479925"/>
          <p14:tracePt t="12329" x="3424238" y="4514850"/>
          <p14:tracePt t="12345" x="3389313" y="4514850"/>
          <p14:tracePt t="12353" x="3355975" y="4514850"/>
          <p14:tracePt t="12360" x="3343275" y="4514850"/>
          <p14:tracePt t="12368" x="3321050" y="4525963"/>
          <p14:tracePt t="12386" x="3309938" y="4525963"/>
          <p14:tracePt t="12426" x="3297238" y="4525963"/>
          <p14:tracePt t="12442" x="3263900" y="4525963"/>
          <p14:tracePt t="12450" x="3240088" y="4525963"/>
          <p14:tracePt t="12465" x="3182938" y="4525963"/>
          <p14:tracePt t="12477" x="3171825" y="4525963"/>
          <p14:tracePt t="12490" x="3160713" y="4525963"/>
          <p14:tracePt t="12552" x="3194050" y="4525963"/>
          <p14:tracePt t="12569" x="3206750" y="4525963"/>
          <p14:tracePt t="13001" x="3206750" y="4549775"/>
          <p14:tracePt t="13009" x="3206750" y="4583113"/>
          <p14:tracePt t="13014" x="3182938" y="4629150"/>
          <p14:tracePt t="13017" x="3171825" y="4664075"/>
          <p14:tracePt t="13021" x="3148013" y="4699000"/>
          <p14:tracePt t="13033" x="3114675" y="4789488"/>
          <p14:tracePt t="13038" x="3090863" y="4848225"/>
          <p14:tracePt t="13047" x="3079750" y="4894263"/>
          <p14:tracePt t="13053" x="3055938" y="4962525"/>
          <p14:tracePt t="13061" x="3022600" y="5019675"/>
          <p14:tracePt t="13069" x="3022600" y="5089525"/>
          <p14:tracePt t="13073" x="3009900" y="5122863"/>
          <p14:tracePt t="13077" x="3009900" y="5146675"/>
          <p14:tracePt t="13086" x="2998788" y="5157788"/>
          <p14:tracePt t="13102" x="2998788" y="5168900"/>
          <p14:tracePt t="13109" x="2987675" y="5181600"/>
          <p14:tracePt t="13118" x="2976563" y="5203825"/>
          <p14:tracePt t="13138" x="2965450" y="5214938"/>
          <p14:tracePt t="13145" x="2941638" y="5238750"/>
          <p14:tracePt t="13169" x="2930525" y="5249863"/>
          <p14:tracePt t="13186" x="2906713" y="5272088"/>
          <p14:tracePt t="13193" x="2884488" y="5295900"/>
          <p14:tracePt t="13200" x="2884488" y="5330825"/>
          <p14:tracePt t="13217" x="2884488" y="5341938"/>
          <p14:tracePt t="13257" x="2884488" y="5353050"/>
          <p14:tracePt t="13290" x="2919413" y="5353050"/>
          <p14:tracePt t="13305" x="2941638" y="5353050"/>
          <p14:tracePt t="13315" x="2976563" y="5353050"/>
          <p14:tracePt t="13322" x="3044825" y="5353050"/>
          <p14:tracePt t="13330" x="3055938" y="5353050"/>
          <p14:tracePt t="13338" x="3101975" y="5353050"/>
          <p14:tracePt t="13346" x="3171825" y="5353050"/>
          <p14:tracePt t="13355" x="3240088" y="5353050"/>
          <p14:tracePt t="13365" x="3286125" y="5353050"/>
          <p14:tracePt t="13369" x="3332163" y="5353050"/>
          <p14:tracePt t="13378" x="3424238" y="5353050"/>
          <p14:tracePt t="13385" x="3551238" y="5353050"/>
          <p14:tracePt t="13393" x="3676650" y="5353050"/>
          <p14:tracePt t="13401" x="3722688" y="5353050"/>
          <p14:tracePt t="13409" x="3814763" y="5353050"/>
          <p14:tracePt t="13416" x="3917950" y="5353050"/>
          <p14:tracePt t="13424" x="3987800" y="5353050"/>
          <p14:tracePt t="14169" x="3941763" y="5376863"/>
          <p14:tracePt t="14178" x="3906838" y="5410200"/>
          <p14:tracePt t="14185" x="3871913" y="5434013"/>
          <p14:tracePt t="14195" x="3803650" y="5491163"/>
          <p14:tracePt t="14202" x="3746500" y="5548313"/>
          <p14:tracePt t="14210" x="3665538" y="5629275"/>
          <p14:tracePt t="14217" x="3584575" y="5708650"/>
          <p14:tracePt t="14225" x="3470275" y="5800725"/>
          <p14:tracePt t="14233" x="3367088" y="5846763"/>
          <p14:tracePt t="14238" x="3297238" y="5881688"/>
          <p14:tracePt t="14248" x="3263900" y="5938838"/>
          <p14:tracePt t="14253" x="3206750" y="5984875"/>
          <p14:tracePt t="14265" x="3125788" y="6019800"/>
          <p14:tracePt t="14269" x="3101975" y="6053138"/>
          <p14:tracePt t="14278" x="3068638" y="6088063"/>
          <p14:tracePt t="14285" x="3033713" y="6145213"/>
          <p14:tracePt t="14294" x="2976563" y="6191250"/>
          <p14:tracePt t="14298" x="2976563" y="6237288"/>
          <p14:tracePt t="14307" x="2941638" y="6294438"/>
          <p14:tracePt t="14316" x="2930525" y="6340475"/>
          <p14:tracePt t="14322" x="2906713" y="6375400"/>
          <p14:tracePt t="14333" x="2895600" y="6443663"/>
          <p14:tracePt t="14337" x="2884488" y="6456363"/>
          <p14:tracePt t="14349" x="2860675" y="6524625"/>
          <p14:tracePt t="14353" x="2860675" y="6570663"/>
          <p14:tracePt t="14363" x="2827338" y="6616700"/>
          <p14:tracePt t="14368" x="2814638" y="6673850"/>
          <p14:tracePt t="14376" x="2792413" y="6719888"/>
          <p14:tracePt t="14385" x="2792413" y="6789738"/>
          <p14:tracePt t="14897" x="0" y="0"/>
        </p14:tracePtLst>
      </p14:laserTraceLst>
    </p:ext>
  </p:extLs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325C3E5-30DF-B964-CC86-EF4D9114FA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B14AD52A-EF2F-8355-96A6-F8E57BDFA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381" y="205544"/>
            <a:ext cx="3822222" cy="1925405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defRPr/>
            </a:pP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Bg. </a:t>
            </a: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b="1" u="sng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Tuckman: 5 Stages of Team Development</a:t>
            </a:r>
            <a:b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b="1" u="sng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diagram of a business&#10;&#10;AI-generated content may be incorrect.">
            <a:extLst>
              <a:ext uri="{FF2B5EF4-FFF2-40B4-BE49-F238E27FC236}">
                <a16:creationId xmlns:a16="http://schemas.microsoft.com/office/drawing/2014/main" id="{50F4D221-AB84-BCE5-9C37-2119A0D879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2286" y="98220"/>
            <a:ext cx="6411751" cy="666156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63208FC-AC73-C442-004A-CCC1F216FF27}"/>
              </a:ext>
            </a:extLst>
          </p:cNvPr>
          <p:cNvSpPr txBox="1"/>
          <p:nvPr/>
        </p:nvSpPr>
        <p:spPr>
          <a:xfrm>
            <a:off x="287312" y="2815386"/>
            <a:ext cx="4325509" cy="2308324"/>
          </a:xfrm>
          <a:prstGeom prst="rect">
            <a:avLst/>
          </a:prstGeom>
          <a:solidFill>
            <a:srgbClr val="335697"/>
          </a:solidFill>
        </p:spPr>
        <p:txBody>
          <a:bodyPr wrap="square" rtlCol="0">
            <a:spAutoFit/>
          </a:bodyPr>
          <a:lstStyle/>
          <a:p>
            <a:r>
              <a:rPr lang="en-GB" sz="2400" dirty="0"/>
              <a:t>This diagram from the </a:t>
            </a:r>
            <a:r>
              <a:rPr lang="en-GB" sz="2400" b="1" dirty="0">
                <a:highlight>
                  <a:srgbClr val="808000"/>
                </a:highlight>
              </a:rPr>
              <a:t>IPM Institute of Project Management </a:t>
            </a:r>
            <a:r>
              <a:rPr lang="en-GB" sz="2400" dirty="0"/>
              <a:t>outlines what is required from a manager at each stage.</a:t>
            </a:r>
            <a:br>
              <a:rPr lang="en-GB" sz="2400" dirty="0"/>
            </a:br>
            <a:r>
              <a:rPr lang="en-GB" sz="2400" dirty="0"/>
              <a:t>Recommended reading: To read the article </a:t>
            </a:r>
            <a:r>
              <a:rPr lang="en-GB" sz="2400" dirty="0">
                <a:highlight>
                  <a:srgbClr val="00FFFF"/>
                </a:highlight>
                <a:hlinkClick r:id="rId3"/>
              </a:rPr>
              <a:t>click-here</a:t>
            </a:r>
            <a:r>
              <a:rPr lang="en-GB" sz="2400" dirty="0"/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7C93F1-A1B7-AA58-4027-0347164A6D8E}"/>
              </a:ext>
            </a:extLst>
          </p:cNvPr>
          <p:cNvSpPr txBox="1"/>
          <p:nvPr/>
        </p:nvSpPr>
        <p:spPr>
          <a:xfrm>
            <a:off x="4840148" y="6547280"/>
            <a:ext cx="223431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Image source: (</a:t>
            </a:r>
            <a:r>
              <a:rPr lang="en-GB" sz="11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</a:t>
            </a:r>
            <a:r>
              <a:rPr lang="en-GB" sz="1100" dirty="0">
                <a:solidFill>
                  <a:schemeClr val="bg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499864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774"/>
    </mc:Choice>
    <mc:Fallback xmlns="">
      <p:transition spd="slow" advTm="27774"/>
    </mc:Fallback>
  </mc:AlternateContent>
  <p:extLst>
    <p:ext uri="{3A86A75C-4F4B-4683-9AE1-C65F6400EC91}">
      <p14:laserTraceLst xmlns:p14="http://schemas.microsoft.com/office/powerpoint/2010/main">
        <p14:tracePtLst>
          <p14:tracePt t="6020" x="3929063" y="6696075"/>
          <p14:tracePt t="6277" x="2470150" y="6364288"/>
          <p14:tracePt t="6283" x="2632075" y="6065838"/>
          <p14:tracePt t="6289" x="2849563" y="5697538"/>
          <p14:tracePt t="6299" x="3009900" y="5399088"/>
          <p14:tracePt t="6305" x="3136900" y="5111750"/>
          <p14:tracePt t="6313" x="3240088" y="4894263"/>
          <p14:tracePt t="6320" x="3251200" y="4859338"/>
          <p14:tracePt t="6328" x="3251200" y="4848225"/>
          <p14:tracePt t="6337" x="3251200" y="4835525"/>
          <p14:tracePt t="6417" x="3263900" y="4824413"/>
          <p14:tracePt t="6495" x="3275013" y="4789488"/>
          <p14:tracePt t="6501" x="3275013" y="4767263"/>
          <p14:tracePt t="6508" x="3275013" y="4699000"/>
          <p14:tracePt t="6513" x="3275013" y="4629150"/>
          <p14:tracePt t="6521" x="3251200" y="4537075"/>
          <p14:tracePt t="6531" x="3160713" y="4422775"/>
          <p14:tracePt t="6540" x="3068638" y="4308475"/>
          <p14:tracePt t="6545" x="2965450" y="4192588"/>
          <p14:tracePt t="6555" x="2873375" y="4054475"/>
          <p14:tracePt t="6561" x="2838450" y="4008438"/>
          <p14:tracePt t="6569" x="2792413" y="3940175"/>
          <p14:tracePt t="6578" x="2757488" y="3836988"/>
          <p14:tracePt t="6585" x="2711450" y="3733800"/>
          <p14:tracePt t="6593" x="2689225" y="3595688"/>
          <p14:tracePt t="6603" x="2689225" y="3549650"/>
          <p14:tracePt t="6609" x="2689225" y="3457575"/>
          <p14:tracePt t="6620" x="2689225" y="3330575"/>
          <p14:tracePt t="6625" x="2689225" y="3205163"/>
          <p14:tracePt t="6634" x="2700338" y="3113088"/>
          <p14:tracePt t="6640" x="2757488" y="3055938"/>
          <p14:tracePt t="6648" x="2838450" y="2998788"/>
          <p14:tracePt t="6656" x="2941638" y="2952750"/>
          <p14:tracePt t="6664" x="3068638" y="2928938"/>
          <p14:tracePt t="6673" x="3114675" y="2928938"/>
          <p14:tracePt t="6680" x="3228975" y="2928938"/>
          <p14:tracePt t="6689" x="3389313" y="2928938"/>
          <p14:tracePt t="6696" x="3573463" y="2928938"/>
          <p14:tracePt t="6704" x="3757613" y="2928938"/>
          <p14:tracePt t="6714" x="3941763" y="2928938"/>
          <p14:tracePt t="6721" x="4125913" y="2928938"/>
          <p14:tracePt t="6731" x="4286250" y="2940050"/>
          <p14:tracePt t="6737" x="4435475" y="2963863"/>
          <p14:tracePt t="6745" x="4549775" y="3009900"/>
          <p14:tracePt t="6753" x="4595813" y="3067050"/>
          <p14:tracePt t="6761" x="4654550" y="3135313"/>
          <p14:tracePt t="6771" x="4722813" y="3216275"/>
          <p14:tracePt t="6777" x="4757738" y="3297238"/>
          <p14:tracePt t="6786" x="4803775" y="3400425"/>
          <p14:tracePt t="6796" x="4837113" y="3503613"/>
          <p14:tracePt t="6801" x="4872038" y="3584575"/>
          <p14:tracePt t="6810" x="4918075" y="3687763"/>
          <p14:tracePt t="6821" x="4941888" y="3779838"/>
          <p14:tracePt t="6825" x="4941888" y="3813175"/>
          <p14:tracePt t="6834" x="4941888" y="3929063"/>
          <p14:tracePt t="6841" x="4964113" y="4032250"/>
          <p14:tracePt t="6849" x="4975225" y="4078288"/>
          <p14:tracePt t="6857" x="4975225" y="4170363"/>
          <p14:tracePt t="6866" x="4975225" y="4262438"/>
          <p14:tracePt t="6872" x="4975225" y="4330700"/>
          <p14:tracePt t="6880" x="4953000" y="4433888"/>
          <p14:tracePt t="6888" x="4929188" y="4468813"/>
          <p14:tracePt t="6896" x="4872038" y="4560888"/>
          <p14:tracePt t="6904" x="4837113" y="4594225"/>
          <p14:tracePt t="6914" x="4791075" y="4652963"/>
          <p14:tracePt t="6922" x="4711700" y="4664075"/>
          <p14:tracePt t="6930" x="4665663" y="4686300"/>
          <p14:tracePt t="6937" x="4573588" y="4686300"/>
          <p14:tracePt t="6945" x="4503738" y="4686300"/>
          <p14:tracePt t="6953" x="4389438" y="4686300"/>
          <p14:tracePt t="6961" x="4321175" y="4686300"/>
          <p14:tracePt t="6970" x="4229100" y="4686300"/>
          <p14:tracePt t="6978" x="4183063" y="4686300"/>
          <p14:tracePt t="6986" x="4090988" y="4686300"/>
          <p14:tracePt t="6993" x="3987800" y="4675188"/>
          <p14:tracePt t="7001" x="3884613" y="4629150"/>
          <p14:tracePt t="7012" x="3871913" y="4618038"/>
          <p14:tracePt t="7018" x="3860800" y="4606925"/>
          <p14:tracePt t="7026" x="3825875" y="4572000"/>
          <p14:tracePt t="7033" x="3825875" y="4560888"/>
          <p14:tracePt t="7049" x="3825875" y="4549775"/>
          <p14:tracePt t="7056" x="3825875" y="4525963"/>
          <p14:tracePt t="7064" x="3825875" y="4514850"/>
          <p14:tracePt t="7112" x="3825875" y="4618038"/>
          <p14:tracePt t="7120" x="3825875" y="4686300"/>
          <p14:tracePt t="7128" x="3838575" y="4802188"/>
          <p14:tracePt t="7136" x="3849688" y="4870450"/>
          <p14:tracePt t="7146" x="3895725" y="5008563"/>
          <p14:tracePt t="7153" x="3941763" y="5192713"/>
          <p14:tracePt t="7162" x="3998913" y="5387975"/>
          <p14:tracePt t="7169" x="4044950" y="5605463"/>
          <p14:tracePt t="7177" x="4067175" y="5789613"/>
          <p14:tracePt t="7185" x="4090988" y="5984875"/>
          <p14:tracePt t="7193" x="4090988" y="6134100"/>
          <p14:tracePt t="7201" x="4090988" y="6283325"/>
          <p14:tracePt t="7211" x="4090988" y="6410325"/>
          <p14:tracePt t="7217" x="4090988" y="6513513"/>
          <p14:tracePt t="7226" x="4090988" y="6605588"/>
          <p14:tracePt t="7233" x="4079875" y="6673850"/>
          <p14:tracePt t="7241" x="4067175" y="6708775"/>
          <p14:tracePt t="7249" x="4033838" y="6754813"/>
          <p14:tracePt t="7258" x="3998913" y="6789738"/>
          <p14:tracePt t="7265" x="3987800" y="6823075"/>
          <p14:tracePt t="7975" x="3160713" y="6386513"/>
          <p14:tracePt t="7984" x="3217863" y="6169025"/>
          <p14:tracePt t="7989" x="3240088" y="5949950"/>
          <p14:tracePt t="7997" x="3263900" y="5732463"/>
          <p14:tracePt t="8005" x="3286125" y="5513388"/>
          <p14:tracePt t="8015" x="3309938" y="5330825"/>
          <p14:tracePt t="8021" x="3309938" y="5203825"/>
          <p14:tracePt t="8031" x="3309938" y="5076825"/>
          <p14:tracePt t="8035" x="3309938" y="4986338"/>
          <p14:tracePt t="8041" x="3309938" y="4894263"/>
          <p14:tracePt t="8053" x="3321050" y="4859338"/>
          <p14:tracePt t="8058" x="3321050" y="4824413"/>
          <p14:tracePt t="8065" x="3321050" y="4802188"/>
          <p14:tracePt t="8081" x="3332163" y="4789488"/>
          <p14:tracePt t="8173" x="3355975" y="4767263"/>
          <p14:tracePt t="8176" x="3355975" y="4756150"/>
          <p14:tracePt t="8184" x="3378200" y="4745038"/>
          <p14:tracePt t="8193" x="3389313" y="4710113"/>
          <p14:tracePt t="8200" x="3424238" y="4675188"/>
          <p14:tracePt t="8209" x="3459163" y="4606925"/>
          <p14:tracePt t="8217" x="3459163" y="4572000"/>
          <p14:tracePt t="8225" x="3481388" y="4560888"/>
          <p14:tracePt t="8233" x="3481388" y="4537075"/>
          <p14:tracePt t="8241" x="3492500" y="4525963"/>
          <p14:tracePt t="8313" x="3516313" y="4525963"/>
          <p14:tracePt t="8321" x="3516313" y="4537075"/>
          <p14:tracePt t="8333" x="3538538" y="4583113"/>
          <p14:tracePt t="8337" x="3573463" y="4652963"/>
          <p14:tracePt t="8346" x="3630613" y="4767263"/>
          <p14:tracePt t="8357" x="3711575" y="4824413"/>
          <p14:tracePt t="8362" x="3768725" y="4835525"/>
          <p14:tracePt t="8369" x="3814763" y="4835525"/>
          <p14:tracePt t="8378" x="3906838" y="4835525"/>
          <p14:tracePt t="8386" x="3952875" y="4835525"/>
          <p14:tracePt t="8397" x="4067175" y="4835525"/>
          <p14:tracePt t="8401" x="4205288" y="4813300"/>
          <p14:tracePt t="8410" x="4321175" y="4699000"/>
          <p14:tracePt t="8419" x="4424363" y="4629150"/>
          <p14:tracePt t="8426" x="4562475" y="4537075"/>
          <p14:tracePt t="8434" x="4608513" y="4525963"/>
          <p14:tracePt t="8442" x="4711700" y="4479925"/>
          <p14:tracePt t="8450" x="4849813" y="4411663"/>
          <p14:tracePt t="8459" x="4895850" y="4398963"/>
          <p14:tracePt t="8465" x="5021263" y="4354513"/>
          <p14:tracePt t="8476" x="5148263" y="4341813"/>
          <p14:tracePt t="8481" x="5308600" y="4319588"/>
          <p14:tracePt t="8490" x="5492750" y="4295775"/>
          <p14:tracePt t="8496" x="5676900" y="4295775"/>
          <p14:tracePt t="8504" x="5894388" y="4295775"/>
          <p14:tracePt t="8512" x="6135688" y="4295775"/>
          <p14:tracePt t="8520" x="6411913" y="4308475"/>
          <p14:tracePt t="8529" x="6688138" y="4354513"/>
          <p14:tracePt t="8537" x="6997700" y="4411663"/>
          <p14:tracePt t="8546" x="7308850" y="4457700"/>
          <p14:tracePt t="8552" x="7653338" y="4514850"/>
          <p14:tracePt t="8562" x="7951788" y="4537075"/>
          <p14:tracePt t="8569" x="8261350" y="4583113"/>
          <p14:tracePt t="8577" x="8548688" y="4640263"/>
          <p14:tracePt t="8585" x="8789988" y="4686300"/>
          <p14:tracePt t="8592" x="9009063" y="4732338"/>
          <p14:tracePt t="8601" x="9204325" y="4813300"/>
          <p14:tracePt t="8609" x="9364663" y="4881563"/>
          <p14:tracePt t="8617" x="9502775" y="4951413"/>
          <p14:tracePt t="8625" x="9618663" y="5008563"/>
          <p14:tracePt t="8633" x="9618663" y="5043488"/>
          <p14:tracePt t="8640" x="9618663" y="5157788"/>
          <p14:tracePt t="8649" x="9618663" y="5249863"/>
          <p14:tracePt t="8657" x="9629775" y="5318125"/>
          <p14:tracePt t="8665" x="9629775" y="5445125"/>
          <p14:tracePt t="8674" x="9652000" y="5513388"/>
          <p14:tracePt t="8681" x="9664700" y="5572125"/>
          <p14:tracePt t="8689" x="9709150" y="5662613"/>
          <p14:tracePt t="8696" x="9790113" y="5754688"/>
          <p14:tracePt t="8705" x="9836150" y="5800725"/>
          <p14:tracePt t="8712" x="9952038" y="5870575"/>
          <p14:tracePt t="8721" x="10020300" y="5903913"/>
          <p14:tracePt t="8730" x="10101263" y="5927725"/>
          <p14:tracePt t="8737" x="10193338" y="5927725"/>
          <p14:tracePt t="8746" x="10318750" y="5949950"/>
          <p14:tracePt t="8753" x="10364788" y="5949950"/>
          <p14:tracePt t="8761" x="10456863" y="5949950"/>
          <p14:tracePt t="9002" x="10399713" y="5260975"/>
          <p14:tracePt t="9009" x="10329863" y="5260975"/>
          <p14:tracePt t="9018" x="10193338" y="5260975"/>
          <p14:tracePt t="9025" x="9974263" y="5272088"/>
          <p14:tracePt t="9032" x="9721850" y="5307013"/>
          <p14:tracePt t="9041" x="9445625" y="5330825"/>
          <p14:tracePt t="9048" x="9136063" y="5353050"/>
          <p14:tracePt t="9057" x="8836025" y="5376863"/>
          <p14:tracePt t="9065" x="8502650" y="5376863"/>
          <p14:tracePt t="9073" x="8170863" y="5376863"/>
          <p14:tracePt t="9081" x="7837488" y="5376863"/>
          <p14:tracePt t="9089" x="7491413" y="5364163"/>
          <p14:tracePt t="9096" x="7192963" y="5307013"/>
          <p14:tracePt t="9105" x="6883400" y="5238750"/>
          <p14:tracePt t="9115" x="6630988" y="5135563"/>
          <p14:tracePt t="9122" x="6400800" y="5030788"/>
          <p14:tracePt t="9130" x="6238875" y="4940300"/>
          <p14:tracePt t="9137" x="6102350" y="4848225"/>
          <p14:tracePt t="9145" x="5986463" y="4732338"/>
          <p14:tracePt t="9154" x="5918200" y="4629150"/>
          <p14:tracePt t="9161" x="5883275" y="4549775"/>
          <p14:tracePt t="9173" x="5883275" y="4537075"/>
          <p14:tracePt t="9178" x="5872163" y="4525963"/>
          <p14:tracePt t="9224" x="5872163" y="4537075"/>
          <p14:tracePt t="9232" x="5872163" y="4652963"/>
          <p14:tracePt t="9240" x="5872163" y="4710113"/>
          <p14:tracePt t="9248" x="5872163" y="4802188"/>
          <p14:tracePt t="9256" x="5872163" y="4927600"/>
          <p14:tracePt t="9264" x="5872163" y="5043488"/>
          <p14:tracePt t="9272" x="5872163" y="5100638"/>
          <p14:tracePt t="9280" x="5848350" y="5192713"/>
          <p14:tracePt t="9289" x="5802313" y="5318125"/>
          <p14:tracePt t="9296" x="5756275" y="5456238"/>
          <p14:tracePt t="9305" x="5722938" y="5559425"/>
          <p14:tracePt t="9312" x="5688013" y="5594350"/>
          <p14:tracePt t="9321" x="5607050" y="5697538"/>
          <p14:tracePt t="9329" x="5549900" y="5732463"/>
          <p14:tracePt t="9336" x="5481638" y="5767388"/>
          <p14:tracePt t="9346" x="5378450" y="5800725"/>
          <p14:tracePt t="9353" x="5240338" y="5892800"/>
          <p14:tracePt t="9361" x="5102225" y="5962650"/>
          <p14:tracePt t="9369" x="4964113" y="6053138"/>
          <p14:tracePt t="9377" x="4860925" y="6122988"/>
          <p14:tracePt t="9386" x="4803775" y="6157913"/>
          <p14:tracePt t="9392" x="4711700" y="6215063"/>
          <p14:tracePt t="9400" x="4595813" y="6307138"/>
          <p14:tracePt t="9408" x="4459288" y="6375400"/>
          <p14:tracePt t="9417" x="4424363" y="6410325"/>
          <p14:tracePt t="9425" x="4354513" y="6456363"/>
          <p14:tracePt t="9433" x="4275138" y="6502400"/>
          <p14:tracePt t="9441" x="4229100" y="6535738"/>
          <p14:tracePt t="9448" x="4194175" y="6570663"/>
          <p14:tracePt t="9457" x="4125913" y="6581775"/>
          <p14:tracePt t="9465" x="4067175" y="6605588"/>
          <p14:tracePt t="9473" x="3976688" y="6640513"/>
          <p14:tracePt t="9480" x="3871913" y="6684963"/>
          <p14:tracePt t="9489" x="3779838" y="6684963"/>
          <p14:tracePt t="9497" x="3700463" y="6697663"/>
          <p14:tracePt t="9504" x="3584575" y="6697663"/>
          <p14:tracePt t="9514" x="3516313" y="6697663"/>
          <p14:tracePt t="9521" x="3459163" y="6719888"/>
          <p14:tracePt t="9533" x="3367088" y="6731000"/>
          <p14:tracePt t="9538" x="3355975" y="6731000"/>
          <p14:tracePt t="9546" x="3286125" y="6754813"/>
          <p14:tracePt t="9555" x="3275013" y="6765925"/>
          <p14:tracePt t="9562" x="3228975" y="6789738"/>
          <p14:tracePt t="9569" x="3217863" y="6800850"/>
          <p14:tracePt t="9810" x="3148013" y="6800850"/>
          <p14:tracePt t="9818" x="3182938" y="6673850"/>
          <p14:tracePt t="9826" x="3206750" y="6605588"/>
          <p14:tracePt t="9833" x="3228975" y="6478588"/>
          <p14:tracePt t="9841" x="3251200" y="6318250"/>
          <p14:tracePt t="9849" x="3275013" y="6134100"/>
          <p14:tracePt t="9858" x="3297238" y="5916613"/>
          <p14:tracePt t="9868" x="3321050" y="5662613"/>
          <p14:tracePt t="9874" x="3343275" y="5421313"/>
          <p14:tracePt t="9885" x="3367088" y="5203825"/>
          <p14:tracePt t="9889" x="3367088" y="4986338"/>
          <p14:tracePt t="9898" x="3367088" y="4835525"/>
          <p14:tracePt t="9905" x="3367088" y="4802188"/>
          <p14:tracePt t="9970" x="3402013" y="4767263"/>
          <p14:tracePt t="9992" x="3413125" y="4767263"/>
          <p14:tracePt t="10025" x="3435350" y="4767263"/>
          <p14:tracePt t="10049" x="3448050" y="4767263"/>
          <p14:tracePt t="10066" x="3459163" y="4756150"/>
          <p14:tracePt t="10085" x="3505200" y="4721225"/>
          <p14:tracePt t="10090" x="3597275" y="4686300"/>
          <p14:tracePt t="10098" x="3654425" y="4652963"/>
          <p14:tracePt t="10107" x="3746500" y="4629150"/>
          <p14:tracePt t="10114" x="3849688" y="4572000"/>
          <p14:tracePt t="10123" x="3917950" y="4549775"/>
          <p14:tracePt t="10129" x="4033838" y="4491038"/>
          <p14:tracePt t="10139" x="4171950" y="4398963"/>
          <p14:tracePt t="10147" x="4217988" y="4376738"/>
          <p14:tracePt t="10154" x="4297363" y="4341813"/>
          <p14:tracePt t="10162" x="4400550" y="4295775"/>
          <p14:tracePt t="10170" x="4481513" y="4238625"/>
          <p14:tracePt t="10178" x="4492625" y="4227513"/>
          <p14:tracePt t="10190" x="4503738" y="4216400"/>
          <p14:tracePt t="10249" x="4516438" y="4203700"/>
          <p14:tracePt t="10273" x="4527550" y="4192588"/>
          <p14:tracePt t="10290" x="4562475" y="4170363"/>
          <p14:tracePt t="10300" x="4573588" y="4146550"/>
          <p14:tracePt t="10305" x="4608513" y="4113213"/>
          <p14:tracePt t="10313" x="4619625" y="4054475"/>
          <p14:tracePt t="10323" x="4619625" y="4032250"/>
          <p14:tracePt t="10329" x="4619625" y="3962400"/>
          <p14:tracePt t="10337" x="4619625" y="3894138"/>
          <p14:tracePt t="10346" x="4619625" y="3779838"/>
          <p14:tracePt t="10356" x="4619625" y="3709988"/>
          <p14:tracePt t="10361" x="4619625" y="3663950"/>
          <p14:tracePt t="10369" x="4573588" y="3560763"/>
          <p14:tracePt t="10377" x="4459288" y="3422650"/>
          <p14:tracePt t="10385" x="4424363" y="3365500"/>
          <p14:tracePt t="10393" x="4321175" y="3262313"/>
          <p14:tracePt t="10400" x="4183063" y="3148013"/>
          <p14:tracePt t="10408" x="4010025" y="3032125"/>
          <p14:tracePt t="10417" x="3849688" y="2952750"/>
          <p14:tracePt t="10425" x="3676650" y="2882900"/>
          <p14:tracePt t="10481" x="3689350" y="2882900"/>
          <p14:tracePt t="10490" x="3722688" y="2882900"/>
          <p14:tracePt t="10498" x="3779838" y="2882900"/>
          <p14:tracePt t="10506" x="3803650" y="2871788"/>
          <p14:tracePt t="10516" x="3838575" y="2871788"/>
          <p14:tracePt t="10522" x="3871913" y="2871788"/>
          <p14:tracePt t="10530" x="3917950" y="2849563"/>
          <p14:tracePt t="10577" x="3917950" y="2836863"/>
          <p14:tracePt t="10586" x="3860800" y="2836863"/>
          <p14:tracePt t="10594" x="3792538" y="2836863"/>
          <p14:tracePt t="10602" x="3689350" y="2825750"/>
          <p14:tracePt t="10611" x="3643313" y="2825750"/>
          <p14:tracePt t="10616" x="3551238" y="2803525"/>
          <p14:tracePt t="10624" x="3389313" y="2779713"/>
          <p14:tracePt t="10632" x="3228975" y="2733675"/>
          <p14:tracePt t="10641" x="3009900" y="2687638"/>
          <p14:tracePt t="10650" x="2827338" y="2665413"/>
          <p14:tracePt t="10658" x="2632075" y="2641600"/>
          <p14:tracePt t="10665" x="2482850" y="2619375"/>
          <p14:tracePt t="10674" x="2459038" y="2608263"/>
          <p14:tracePt t="10698" x="2493963" y="2608263"/>
          <p14:tracePt t="10705" x="2562225" y="2584450"/>
          <p14:tracePt t="10714" x="2619375" y="2584450"/>
          <p14:tracePt t="10725" x="2711450" y="2584450"/>
          <p14:tracePt t="10729" x="2781300" y="2584450"/>
          <p14:tracePt t="10737" x="2873375" y="2584450"/>
          <p14:tracePt t="10745" x="2941638" y="2584450"/>
          <p14:tracePt t="10755" x="2965450" y="2584450"/>
          <p14:tracePt t="10811" x="2860675" y="2562225"/>
          <p14:tracePt t="10817" x="2803525" y="2527300"/>
          <p14:tracePt t="10826" x="2757488" y="2527300"/>
          <p14:tracePt t="10834" x="2654300" y="2470150"/>
          <p14:tracePt t="10841" x="2551113" y="2413000"/>
          <p14:tracePt t="10849" x="2447925" y="2343150"/>
          <p14:tracePt t="10858" x="2413000" y="2308225"/>
          <p14:tracePt t="10865" x="2390775" y="2274888"/>
          <p14:tracePt t="10873" x="2390775" y="2251075"/>
          <p14:tracePt t="10883" x="2390775" y="2205038"/>
          <p14:tracePt t="10889" x="2390775" y="2171700"/>
          <p14:tracePt t="10898" x="2390775" y="2159000"/>
          <p14:tracePt t="10929" x="2390775" y="2147888"/>
          <p14:tracePt t="10976" x="2401888" y="2147888"/>
          <p14:tracePt t="10984" x="2424113" y="2147888"/>
          <p14:tracePt t="10992" x="2436813" y="2147888"/>
          <p14:tracePt t="11001" x="2447925" y="2147888"/>
          <p14:tracePt t="11009" x="2482850" y="2147888"/>
          <p14:tracePt t="11017" x="2493963" y="2147888"/>
          <p14:tracePt t="11049" x="2505075" y="2147888"/>
          <p14:tracePt t="11081" x="2459038" y="2159000"/>
          <p14:tracePt t="11089" x="2390775" y="2159000"/>
          <p14:tracePt t="11100" x="2355850" y="2159000"/>
          <p14:tracePt t="11106" x="2239963" y="2159000"/>
          <p14:tracePt t="11114" x="2195513" y="2159000"/>
          <p14:tracePt t="11121" x="2149475" y="2159000"/>
          <p14:tracePt t="11129" x="2090738" y="2159000"/>
          <p14:tracePt t="11137" x="2079625" y="2159000"/>
          <p14:tracePt t="11186" x="2103438" y="2159000"/>
          <p14:tracePt t="11194" x="2217738" y="2205038"/>
          <p14:tracePt t="11201" x="2274888" y="2205038"/>
          <p14:tracePt t="11210" x="2366963" y="2228850"/>
          <p14:tracePt t="11217" x="2493963" y="2251075"/>
          <p14:tracePt t="11225" x="2597150" y="2274888"/>
          <p14:tracePt t="11234" x="2665413" y="2286000"/>
          <p14:tracePt t="11288" x="2608263" y="2286000"/>
          <p14:tracePt t="11296" x="2505075" y="2286000"/>
          <p14:tracePt t="11304" x="2401888" y="2239963"/>
          <p14:tracePt t="11312" x="2298700" y="2171700"/>
          <p14:tracePt t="11320" x="2228850" y="2159000"/>
          <p14:tracePt t="11328" x="2195513" y="2136775"/>
          <p14:tracePt t="11378" x="2217738" y="2136775"/>
          <p14:tracePt t="11386" x="2309813" y="2136775"/>
          <p14:tracePt t="11395" x="2378075" y="2136775"/>
          <p14:tracePt t="11402" x="2447925" y="2171700"/>
          <p14:tracePt t="11410" x="2493963" y="2182813"/>
          <p14:tracePt t="11420" x="2573338" y="2205038"/>
          <p14:tracePt t="11425" x="2586038" y="2217738"/>
          <p14:tracePt t="11434" x="2597150" y="2217738"/>
          <p14:tracePt t="11442" x="2608263" y="2228850"/>
          <p14:tracePt t="11450" x="2654300" y="2239963"/>
          <p14:tracePt t="11466" x="2665413" y="2251075"/>
          <p14:tracePt t="11474" x="2700338" y="2297113"/>
          <p14:tracePt t="11482" x="2711450" y="2354263"/>
          <p14:tracePt t="11490" x="2711450" y="2446338"/>
          <p14:tracePt t="11498" x="2746375" y="2516188"/>
          <p14:tracePt t="11506" x="2792413" y="2654300"/>
          <p14:tracePt t="11513" x="2884488" y="2757488"/>
          <p14:tracePt t="11525" x="2895600" y="2814638"/>
          <p14:tracePt t="11530" x="2941638" y="2906713"/>
          <p14:tracePt t="11538" x="2998788" y="3021013"/>
          <p14:tracePt t="11545" x="3068638" y="3090863"/>
          <p14:tracePt t="11556" x="3079750" y="3124200"/>
          <p14:tracePt t="11561" x="3090863" y="3159125"/>
          <p14:tracePt t="11568" x="3090863" y="3181350"/>
          <p14:tracePt t="11586" x="3090863" y="3205163"/>
          <p14:tracePt t="11601" x="3090863" y="3216275"/>
          <p14:tracePt t="11608" x="3090863" y="3227388"/>
          <p14:tracePt t="11616" x="3079750" y="3227388"/>
          <p14:tracePt t="11624" x="3022600" y="3227388"/>
          <p14:tracePt t="11632" x="2987675" y="3227388"/>
          <p14:tracePt t="11641" x="2965450" y="3227388"/>
          <p14:tracePt t="11650" x="2941638" y="3227388"/>
          <p14:tracePt t="11659" x="2884488" y="3240088"/>
          <p14:tracePt t="11666" x="2873375" y="3240088"/>
          <p14:tracePt t="11674" x="2827338" y="3240088"/>
          <p14:tracePt t="11684" x="2792413" y="3273425"/>
          <p14:tracePt t="11690" x="2768600" y="3273425"/>
          <p14:tracePt t="11697" x="2735263" y="3308350"/>
          <p14:tracePt t="11707" x="2700338" y="3319463"/>
          <p14:tracePt t="11714" x="2665413" y="3354388"/>
          <p14:tracePt t="11726" x="2654300" y="3365500"/>
          <p14:tracePt t="11729" x="2608263" y="3400425"/>
          <p14:tracePt t="11739" x="2597150" y="3411538"/>
          <p14:tracePt t="11746" x="2586038" y="3422650"/>
          <p14:tracePt t="11754" x="2573338" y="3435350"/>
          <p14:tracePt t="11769" x="2562225" y="3435350"/>
          <p14:tracePt t="11865" x="2586038" y="3435350"/>
          <p14:tracePt t="11872" x="2619375" y="3435350"/>
          <p14:tracePt t="11890" x="2632075" y="3435350"/>
          <p14:tracePt t="11896" x="2643188" y="3435350"/>
          <p14:tracePt t="11904" x="2665413" y="3435350"/>
          <p14:tracePt t="11914" x="2700338" y="3435350"/>
          <p14:tracePt t="11922" x="2792413" y="3435350"/>
          <p14:tracePt t="11929" x="2827338" y="3435350"/>
          <p14:tracePt t="11938" x="2919413" y="3457575"/>
          <p14:tracePt t="11946" x="2965450" y="3468688"/>
          <p14:tracePt t="11954" x="3033713" y="3492500"/>
          <p14:tracePt t="11962" x="3090863" y="3503613"/>
          <p14:tracePt t="11970" x="3182938" y="3527425"/>
          <p14:tracePt t="11980" x="3263900" y="3560763"/>
          <p14:tracePt t="11986" x="3389313" y="3606800"/>
          <p14:tracePt t="11993" x="3492500" y="3630613"/>
          <p14:tracePt t="12002" x="3516313" y="3641725"/>
          <p14:tracePt t="12010" x="3551238" y="3641725"/>
          <p14:tracePt t="12019" x="3562350" y="3641725"/>
          <p14:tracePt t="12181" x="3573463" y="3641725"/>
          <p14:tracePt t="12189" x="3584575" y="3652838"/>
          <p14:tracePt t="12197" x="3676650" y="3709988"/>
          <p14:tracePt t="12206" x="3711575" y="3744913"/>
          <p14:tracePt t="12210" x="3803650" y="3802063"/>
          <p14:tracePt t="12219" x="3838575" y="3836988"/>
          <p14:tracePt t="12226" x="3871913" y="3883025"/>
          <p14:tracePt t="12234" x="3895725" y="3940175"/>
          <p14:tracePt t="12242" x="3906838" y="3986213"/>
          <p14:tracePt t="12250" x="3906838" y="4032250"/>
          <p14:tracePt t="12261" x="3906838" y="4100513"/>
          <p14:tracePt t="12266" x="3906838" y="4192588"/>
          <p14:tracePt t="12274" x="3906838" y="4249738"/>
          <p14:tracePt t="12281" x="3825875" y="4319588"/>
          <p14:tracePt t="12289" x="3746500" y="4365625"/>
          <p14:tracePt t="12301" x="3676650" y="4376738"/>
          <p14:tracePt t="12305" x="3573463" y="4422775"/>
          <p14:tracePt t="12314" x="3527425" y="4479925"/>
          <p14:tracePt t="12321" x="3492500" y="4479925"/>
          <p14:tracePt t="12329" x="3424238" y="4514850"/>
          <p14:tracePt t="12345" x="3389313" y="4514850"/>
          <p14:tracePt t="12353" x="3355975" y="4514850"/>
          <p14:tracePt t="12360" x="3343275" y="4514850"/>
          <p14:tracePt t="12368" x="3321050" y="4525963"/>
          <p14:tracePt t="12386" x="3309938" y="4525963"/>
          <p14:tracePt t="12426" x="3297238" y="4525963"/>
          <p14:tracePt t="12442" x="3263900" y="4525963"/>
          <p14:tracePt t="12450" x="3240088" y="4525963"/>
          <p14:tracePt t="12465" x="3182938" y="4525963"/>
          <p14:tracePt t="12477" x="3171825" y="4525963"/>
          <p14:tracePt t="12490" x="3160713" y="4525963"/>
          <p14:tracePt t="12552" x="3194050" y="4525963"/>
          <p14:tracePt t="12569" x="3206750" y="4525963"/>
          <p14:tracePt t="13001" x="3206750" y="4549775"/>
          <p14:tracePt t="13009" x="3206750" y="4583113"/>
          <p14:tracePt t="13014" x="3182938" y="4629150"/>
          <p14:tracePt t="13017" x="3171825" y="4664075"/>
          <p14:tracePt t="13021" x="3148013" y="4699000"/>
          <p14:tracePt t="13033" x="3114675" y="4789488"/>
          <p14:tracePt t="13038" x="3090863" y="4848225"/>
          <p14:tracePt t="13047" x="3079750" y="4894263"/>
          <p14:tracePt t="13053" x="3055938" y="4962525"/>
          <p14:tracePt t="13061" x="3022600" y="5019675"/>
          <p14:tracePt t="13069" x="3022600" y="5089525"/>
          <p14:tracePt t="13073" x="3009900" y="5122863"/>
          <p14:tracePt t="13077" x="3009900" y="5146675"/>
          <p14:tracePt t="13086" x="2998788" y="5157788"/>
          <p14:tracePt t="13102" x="2998788" y="5168900"/>
          <p14:tracePt t="13109" x="2987675" y="5181600"/>
          <p14:tracePt t="13118" x="2976563" y="5203825"/>
          <p14:tracePt t="13138" x="2965450" y="5214938"/>
          <p14:tracePt t="13145" x="2941638" y="5238750"/>
          <p14:tracePt t="13169" x="2930525" y="5249863"/>
          <p14:tracePt t="13186" x="2906713" y="5272088"/>
          <p14:tracePt t="13193" x="2884488" y="5295900"/>
          <p14:tracePt t="13200" x="2884488" y="5330825"/>
          <p14:tracePt t="13217" x="2884488" y="5341938"/>
          <p14:tracePt t="13257" x="2884488" y="5353050"/>
          <p14:tracePt t="13290" x="2919413" y="5353050"/>
          <p14:tracePt t="13305" x="2941638" y="5353050"/>
          <p14:tracePt t="13315" x="2976563" y="5353050"/>
          <p14:tracePt t="13322" x="3044825" y="5353050"/>
          <p14:tracePt t="13330" x="3055938" y="5353050"/>
          <p14:tracePt t="13338" x="3101975" y="5353050"/>
          <p14:tracePt t="13346" x="3171825" y="5353050"/>
          <p14:tracePt t="13355" x="3240088" y="5353050"/>
          <p14:tracePt t="13365" x="3286125" y="5353050"/>
          <p14:tracePt t="13369" x="3332163" y="5353050"/>
          <p14:tracePt t="13378" x="3424238" y="5353050"/>
          <p14:tracePt t="13385" x="3551238" y="5353050"/>
          <p14:tracePt t="13393" x="3676650" y="5353050"/>
          <p14:tracePt t="13401" x="3722688" y="5353050"/>
          <p14:tracePt t="13409" x="3814763" y="5353050"/>
          <p14:tracePt t="13416" x="3917950" y="5353050"/>
          <p14:tracePt t="13424" x="3987800" y="5353050"/>
          <p14:tracePt t="14169" x="3941763" y="5376863"/>
          <p14:tracePt t="14178" x="3906838" y="5410200"/>
          <p14:tracePt t="14185" x="3871913" y="5434013"/>
          <p14:tracePt t="14195" x="3803650" y="5491163"/>
          <p14:tracePt t="14202" x="3746500" y="5548313"/>
          <p14:tracePt t="14210" x="3665538" y="5629275"/>
          <p14:tracePt t="14217" x="3584575" y="5708650"/>
          <p14:tracePt t="14225" x="3470275" y="5800725"/>
          <p14:tracePt t="14233" x="3367088" y="5846763"/>
          <p14:tracePt t="14238" x="3297238" y="5881688"/>
          <p14:tracePt t="14248" x="3263900" y="5938838"/>
          <p14:tracePt t="14253" x="3206750" y="5984875"/>
          <p14:tracePt t="14265" x="3125788" y="6019800"/>
          <p14:tracePt t="14269" x="3101975" y="6053138"/>
          <p14:tracePt t="14278" x="3068638" y="6088063"/>
          <p14:tracePt t="14285" x="3033713" y="6145213"/>
          <p14:tracePt t="14294" x="2976563" y="6191250"/>
          <p14:tracePt t="14298" x="2976563" y="6237288"/>
          <p14:tracePt t="14307" x="2941638" y="6294438"/>
          <p14:tracePt t="14316" x="2930525" y="6340475"/>
          <p14:tracePt t="14322" x="2906713" y="6375400"/>
          <p14:tracePt t="14333" x="2895600" y="6443663"/>
          <p14:tracePt t="14337" x="2884488" y="6456363"/>
          <p14:tracePt t="14349" x="2860675" y="6524625"/>
          <p14:tracePt t="14353" x="2860675" y="6570663"/>
          <p14:tracePt t="14363" x="2827338" y="6616700"/>
          <p14:tracePt t="14368" x="2814638" y="6673850"/>
          <p14:tracePt t="14376" x="2792413" y="6719888"/>
          <p14:tracePt t="14385" x="2792413" y="6789738"/>
          <p14:tracePt t="14897" x="0" y="0"/>
        </p14:tracePtLst>
      </p14:laserTraceLst>
    </p:ext>
  </p:extLs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27AC0-BACA-40D5-85F1-620995A9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2206" y="192243"/>
            <a:ext cx="10515599" cy="9326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Moodle: Unit 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EB4E76C-902D-2B26-9182-C8608AAA6C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206" y="1138874"/>
            <a:ext cx="7223504" cy="29556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8CA3327-C124-6416-4875-6E6E9B2914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7398" y="2080165"/>
            <a:ext cx="7032433" cy="27317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A88774C-C5B9-1FF4-3CAA-8903580A11C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64450" y="3152079"/>
            <a:ext cx="6713323" cy="260223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42D2F2E-43C2-9F85-57D7-13BF2ECDA7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36233" y="4154926"/>
            <a:ext cx="6471430" cy="251083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039D13C-7E23-534F-152C-7295E595397F}"/>
              </a:ext>
            </a:extLst>
          </p:cNvPr>
          <p:cNvSpPr txBox="1"/>
          <p:nvPr/>
        </p:nvSpPr>
        <p:spPr>
          <a:xfrm>
            <a:off x="7035113" y="1136698"/>
            <a:ext cx="4621427" cy="3970318"/>
          </a:xfrm>
          <a:prstGeom prst="rect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Topic 1 = Forming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Topic 2 = Storming*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Topic 3 </a:t>
            </a:r>
            <a:r>
              <a:rPr lang="en-GB" sz="3600">
                <a:solidFill>
                  <a:schemeClr val="bg1"/>
                </a:solidFill>
              </a:rPr>
              <a:t>= Norming*</a:t>
            </a:r>
            <a:endParaRPr lang="en-GB" sz="3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600" dirty="0">
                <a:solidFill>
                  <a:schemeClr val="bg1"/>
                </a:solidFill>
              </a:rPr>
              <a:t>Topic 4 = Performing</a:t>
            </a:r>
          </a:p>
        </p:txBody>
      </p:sp>
    </p:spTree>
    <p:extLst>
      <p:ext uri="{BB962C8B-B14F-4D97-AF65-F5344CB8AC3E}">
        <p14:creationId xmlns:p14="http://schemas.microsoft.com/office/powerpoint/2010/main" val="25048788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52A621-7D25-BFD0-5610-1B43948ECC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D1DC1-A275-5FF1-648E-143B0BB1C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41" y="292285"/>
            <a:ext cx="11252373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10min Activity: </a:t>
            </a:r>
            <a:br>
              <a:rPr lang="en-GB" b="1" u="sng" dirty="0"/>
            </a:br>
            <a:r>
              <a:rPr lang="en-GB" b="1" u="sng" dirty="0"/>
              <a:t>Unit 3 Introduction - Tuckman’s 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CA86DE-A832-8161-5625-064F711ECC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9457"/>
            <a:ext cx="10515600" cy="435133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200" dirty="0"/>
              <a:t>Read through the short ‘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Unit 3 Introduction – Tuckman’s Model</a:t>
            </a:r>
            <a:r>
              <a:rPr lang="en-GB" sz="3200" dirty="0"/>
              <a:t>’ handout (word document) from the LDE module in Moodle (Learning &amp; Teaching resources tile). To reinforce your understanding of the theory.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Read the short online article titled ‘</a:t>
            </a:r>
            <a:r>
              <a:rPr 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How to Manage and Lead Virtual Teams Effectively</a:t>
            </a:r>
            <a:r>
              <a:rPr lang="en-GB" sz="3200" dirty="0"/>
              <a:t>’, link located at the bottom of the above handout.</a:t>
            </a:r>
            <a:endParaRPr lang="en-US" sz="3200" dirty="0"/>
          </a:p>
        </p:txBody>
      </p:sp>
      <p:pic>
        <p:nvPicPr>
          <p:cNvPr id="7" name="Graphic 6" descr="Meeting outline">
            <a:extLst>
              <a:ext uri="{FF2B5EF4-FFF2-40B4-BE49-F238E27FC236}">
                <a16:creationId xmlns:a16="http://schemas.microsoft.com/office/drawing/2014/main" id="{240416DE-BB5D-D9FC-2A7C-A874D7B121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827954" y="4640563"/>
            <a:ext cx="2217437" cy="2217437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75B4D02E-2295-DFFC-76D7-4D3335663EF6}"/>
              </a:ext>
            </a:extLst>
          </p:cNvPr>
          <p:cNvGrpSpPr/>
          <p:nvPr/>
        </p:nvGrpSpPr>
        <p:grpSpPr>
          <a:xfrm>
            <a:off x="303440" y="440139"/>
            <a:ext cx="457201" cy="980560"/>
            <a:chOff x="221907" y="374435"/>
            <a:chExt cx="457201" cy="9805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AEA514DE-44C1-3CB4-4E7D-BE255E66ECBA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8E02C320-50DA-1F57-8382-ED164DF1B520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28C2481E-F053-8DB3-564E-0813C56115C3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471871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82"/>
    </mc:Choice>
    <mc:Fallback xmlns="">
      <p:transition spd="slow" advTm="7782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1053795" y="357977"/>
            <a:ext cx="7771549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Activity: Assignment 1 Task 3a</a:t>
            </a:r>
            <a:endParaRPr kumimoji="0" lang="en-GB" sz="4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9006" y="357977"/>
            <a:ext cx="1044534" cy="1044534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E1F041-1E1B-A839-6A5C-3AB8ED79A0BB}"/>
              </a:ext>
            </a:extLst>
          </p:cNvPr>
          <p:cNvSpPr txBox="1">
            <a:spLocks/>
          </p:cNvSpPr>
          <p:nvPr/>
        </p:nvSpPr>
        <p:spPr>
          <a:xfrm>
            <a:off x="737498" y="1735969"/>
            <a:ext cx="10455310" cy="4087075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36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3200" dirty="0">
                <a:effectLst/>
                <a:ea typeface="Times New Roman" panose="02020603050405020304" pitchFamily="18" charset="0"/>
              </a:rPr>
              <a:t>Select </a:t>
            </a:r>
            <a:r>
              <a:rPr lang="en-GB" sz="3200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one of the topics</a:t>
            </a:r>
            <a:r>
              <a:rPr lang="en-GB" sz="3200" dirty="0">
                <a:solidFill>
                  <a:schemeClr val="bg1"/>
                </a:solidFill>
                <a:effectLst/>
                <a:ea typeface="Times New Roman" panose="02020603050405020304" pitchFamily="18" charset="0"/>
              </a:rPr>
              <a:t> 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in Moodle Unit 3 ‘</a:t>
            </a:r>
            <a:r>
              <a:rPr lang="en-GB" sz="3200" b="1" dirty="0">
                <a:effectLst/>
                <a:ea typeface="Times New Roman" panose="02020603050405020304" pitchFamily="18" charset="0"/>
              </a:rPr>
              <a:t>Virtual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 </a:t>
            </a:r>
            <a:r>
              <a:rPr lang="en-GB" sz="3200" b="1" dirty="0">
                <a:effectLst/>
                <a:ea typeface="Times New Roman" panose="02020603050405020304" pitchFamily="18" charset="0"/>
              </a:rPr>
              <a:t>Collaboration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’ and summarise </a:t>
            </a:r>
            <a:r>
              <a:rPr lang="en-GB" sz="3200" b="1" dirty="0">
                <a:effectLst/>
                <a:ea typeface="Times New Roman" panose="02020603050405020304" pitchFamily="18" charset="0"/>
              </a:rPr>
              <a:t>some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 of the main topics </a:t>
            </a:r>
            <a:r>
              <a:rPr lang="en-GB" sz="3200" dirty="0">
                <a:ea typeface="Times New Roman" panose="02020603050405020304" pitchFamily="18" charset="0"/>
              </a:rPr>
              <a:t>and use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 1/2 supporting references </a:t>
            </a:r>
          </a:p>
          <a:p>
            <a:pPr marL="628650" marR="0" lvl="0" indent="-45720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Times New Roman" panose="02020603050405020304" pitchFamily="18" charset="0"/>
                <a:cs typeface="+mn-cs"/>
              </a:rPr>
              <a:t>Approx. 350 words</a:t>
            </a:r>
          </a:p>
          <a:p>
            <a:pPr marL="1176338" lvl="1" indent="-547688">
              <a:lnSpc>
                <a:spcPct val="100000"/>
              </a:lnSpc>
              <a:spcBef>
                <a:spcPts val="600"/>
              </a:spcBef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</a:rPr>
              <a:t>Tutor show:</a:t>
            </a:r>
            <a:r>
              <a:rPr lang="en-GB" sz="2800" b="1" dirty="0">
                <a:solidFill>
                  <a:schemeClr val="bg1"/>
                </a:solidFill>
                <a:ea typeface="Times New Roman" panose="02020603050405020304" pitchFamily="18" charset="0"/>
              </a:rPr>
              <a:t> </a:t>
            </a:r>
            <a:r>
              <a:rPr lang="en-GB" sz="2400" dirty="0">
                <a:ea typeface="Times New Roman" panose="02020603050405020304" pitchFamily="18" charset="0"/>
              </a:rPr>
              <a:t>The Unit 3 topics can be found in the Unit 3 e-learning object or in word documents in the L&amp;T tile in Moodle.</a:t>
            </a:r>
          </a:p>
          <a:p>
            <a:pPr marL="1176338" lvl="1" indent="-547688">
              <a:lnSpc>
                <a:spcPct val="100000"/>
              </a:lnSpc>
              <a:spcBef>
                <a:spcPts val="600"/>
              </a:spcBef>
              <a:buClr>
                <a:srgbClr val="FFFF00"/>
              </a:buClr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Reminder: Reference manually</a:t>
            </a:r>
            <a:r>
              <a:rPr lang="en-GB" sz="2800" b="1" dirty="0">
                <a:solidFill>
                  <a:schemeClr val="bg1"/>
                </a:solidFill>
              </a:rPr>
              <a:t> </a:t>
            </a:r>
            <a:r>
              <a:rPr lang="en-GB" sz="2400" dirty="0"/>
              <a:t>or save the URLs for now, instead of using Word’s built-in reference tool as we will be using an </a:t>
            </a:r>
            <a:r>
              <a:rPr lang="en-GB" sz="2400" u="sng" dirty="0"/>
              <a:t>Automatic Reference Management tool</a:t>
            </a:r>
            <a:r>
              <a:rPr lang="en-GB" sz="2400" dirty="0"/>
              <a:t> later.</a:t>
            </a:r>
            <a:endParaRPr lang="en-GB" sz="2400" dirty="0">
              <a:ea typeface="Times New Roman" panose="02020603050405020304" pitchFamily="18" charset="0"/>
            </a:endParaRPr>
          </a:p>
        </p:txBody>
      </p:sp>
      <p:pic>
        <p:nvPicPr>
          <p:cNvPr id="6" name="Graphic 5" descr="Meeting outline">
            <a:extLst>
              <a:ext uri="{FF2B5EF4-FFF2-40B4-BE49-F238E27FC236}">
                <a16:creationId xmlns:a16="http://schemas.microsoft.com/office/drawing/2014/main" id="{50E7E2DD-0220-6E99-28B8-7BFD247D205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60133" y="-254413"/>
            <a:ext cx="1894847" cy="1894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7328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E7B11B-85CC-285B-F085-888CCEA398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u="sng"/>
              <a:t>Break time 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66A8DCD-DD08-EE36-FE17-054048866D43}"/>
              </a:ext>
            </a:extLst>
          </p:cNvPr>
          <p:cNvSpPr txBox="1">
            <a:spLocks/>
          </p:cNvSpPr>
          <p:nvPr/>
        </p:nvSpPr>
        <p:spPr>
          <a:xfrm>
            <a:off x="638881" y="2006684"/>
            <a:ext cx="10909643" cy="8320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Bef>
                <a:spcPts val="1000"/>
              </a:spcBef>
            </a:pPr>
            <a:r>
              <a:rPr lang="en-US" sz="4000" dirty="0">
                <a:latin typeface="+mn-lt"/>
                <a:ea typeface="+mn-ea"/>
                <a:cs typeface="+mn-cs"/>
              </a:rPr>
              <a:t>Start back 12:15pm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Coffee with solid fill">
            <a:extLst>
              <a:ext uri="{FF2B5EF4-FFF2-40B4-BE49-F238E27FC236}">
                <a16:creationId xmlns:a16="http://schemas.microsoft.com/office/drawing/2014/main" id="{E4DD27EF-9E30-46DA-499C-01D84CDBB3B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451735" y="2729052"/>
            <a:ext cx="3605784" cy="3605784"/>
          </a:xfrm>
          <a:prstGeom prst="rect">
            <a:avLst/>
          </a:prstGeom>
        </p:spPr>
      </p:pic>
      <p:pic>
        <p:nvPicPr>
          <p:cNvPr id="7" name="Graphic 6" descr="Latte Cup with solid fill">
            <a:extLst>
              <a:ext uri="{FF2B5EF4-FFF2-40B4-BE49-F238E27FC236}">
                <a16:creationId xmlns:a16="http://schemas.microsoft.com/office/drawing/2014/main" id="{684EC678-A0C5-6469-94C4-745D838DEFD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86191" y="2729052"/>
            <a:ext cx="3605784" cy="3605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2367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965" y="105188"/>
            <a:ext cx="9522755" cy="1454051"/>
          </a:xfrm>
        </p:spPr>
        <p:txBody>
          <a:bodyPr>
            <a:noAutofit/>
          </a:bodyPr>
          <a:lstStyle/>
          <a:p>
            <a:r>
              <a:rPr lang="en-GB" b="1" u="sng" dirty="0"/>
              <a:t>Automatic Reference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638" y="1376996"/>
            <a:ext cx="8226233" cy="5052686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 know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MS Word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can be used to insert citations and a reference list into our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ports/assignments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Word is helpful as it creates the reference list for us, however we still need to type in the reference details for each source, which can be laborious.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There are many ‘</a:t>
            </a:r>
            <a:r>
              <a:rPr lang="en-GB" sz="2400" b="1" u="sng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Automatic’ Referencing Managers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</a:t>
            </a:r>
            <a:r>
              <a:rPr lang="en-GB" sz="24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that automatically extract and save the reference source information as well. 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They also automatically create the Reference list like word. 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 can use these tools within </a:t>
            </a: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word</a:t>
            </a:r>
            <a:r>
              <a:rPr lang="en-GB" sz="2400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and other word processors.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10CC7E4-A311-25B7-AD44-617205CB73BF}"/>
              </a:ext>
            </a:extLst>
          </p:cNvPr>
          <p:cNvGrpSpPr/>
          <p:nvPr/>
        </p:nvGrpSpPr>
        <p:grpSpPr>
          <a:xfrm>
            <a:off x="372947" y="341934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D28F894E-7EFD-49A2-989E-2AEE89000058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0F291F31-6769-6D45-E430-951F4F187AA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51010D3-E157-EB18-8BF6-D85225255D72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FDDFD1F7-2536-B8DF-B29E-5520C540A117}"/>
              </a:ext>
            </a:extLst>
          </p:cNvPr>
          <p:cNvGrpSpPr/>
          <p:nvPr/>
        </p:nvGrpSpPr>
        <p:grpSpPr>
          <a:xfrm>
            <a:off x="8679871" y="481718"/>
            <a:ext cx="3211022" cy="3338945"/>
            <a:chOff x="4440381" y="2039988"/>
            <a:chExt cx="3418703" cy="3418703"/>
          </a:xfrm>
        </p:grpSpPr>
        <p:pic>
          <p:nvPicPr>
            <p:cNvPr id="9" name="Graphic 8" descr="Storytelling with solid fill">
              <a:extLst>
                <a:ext uri="{FF2B5EF4-FFF2-40B4-BE49-F238E27FC236}">
                  <a16:creationId xmlns:a16="http://schemas.microsoft.com/office/drawing/2014/main" id="{585CBF2F-B308-E40D-E320-32D97F47154A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088128" y="2286433"/>
              <a:ext cx="2123208" cy="2123208"/>
            </a:xfrm>
            <a:prstGeom prst="rect">
              <a:avLst/>
            </a:prstGeom>
          </p:spPr>
        </p:pic>
        <p:pic>
          <p:nvPicPr>
            <p:cNvPr id="10" name="Graphic 9" descr="Remote learning language with solid fill">
              <a:extLst>
                <a:ext uri="{FF2B5EF4-FFF2-40B4-BE49-F238E27FC236}">
                  <a16:creationId xmlns:a16="http://schemas.microsoft.com/office/drawing/2014/main" id="{8F46EA6A-0E66-5C8E-3E7B-8037CA4E83B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4440381" y="2039988"/>
              <a:ext cx="3418703" cy="34187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596321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794" y="170875"/>
            <a:ext cx="10522411" cy="1454051"/>
          </a:xfrm>
        </p:spPr>
        <p:txBody>
          <a:bodyPr>
            <a:noAutofit/>
          </a:bodyPr>
          <a:lstStyle/>
          <a:p>
            <a:r>
              <a:rPr lang="en-GB" b="1" u="sng" dirty="0"/>
              <a:t>Example: Automatic Reference Managers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794" y="1363533"/>
            <a:ext cx="10385142" cy="4699516"/>
          </a:xfrm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Some popular Automatic reference management tools include: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  <a:hlinkClick r:id="rId2"/>
              </a:rPr>
              <a:t>RefWorks</a:t>
            </a: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</a:rPr>
              <a:t> &gt; </a:t>
            </a: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  <a:hlinkClick r:id="rId3"/>
              </a:rPr>
              <a:t>EndNote Fusion</a:t>
            </a:r>
            <a:endParaRPr lang="en-GB" sz="3600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For a tutorial please </a:t>
            </a:r>
            <a:r>
              <a:rPr lang="en-GB" sz="2800" dirty="0">
                <a:solidFill>
                  <a:srgbClr val="FF0000"/>
                </a:solidFill>
                <a:hlinkClick r:id="rId4"/>
              </a:rPr>
              <a:t>click-here</a:t>
            </a:r>
            <a:r>
              <a:rPr lang="en-GB" sz="2800" dirty="0">
                <a:solidFill>
                  <a:srgbClr val="FF0000"/>
                </a:solidFill>
              </a:rPr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/>
            </a:pP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  <a:hlinkClick r:id="rId5"/>
              </a:rPr>
              <a:t>Zotero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/>
              <a:t>– Free &amp; Easy to use. </a:t>
            </a: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For a tutorial please </a:t>
            </a:r>
            <a:r>
              <a:rPr lang="en-GB" sz="2800" dirty="0">
                <a:solidFill>
                  <a:srgbClr val="FF0000"/>
                </a:solidFill>
                <a:hlinkClick r:id="rId6"/>
              </a:rPr>
              <a:t>click-here</a:t>
            </a:r>
            <a:r>
              <a:rPr lang="en-GB" sz="2800" dirty="0">
                <a:solidFill>
                  <a:srgbClr val="FF0000"/>
                </a:solidFill>
              </a:rPr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 startAt="3"/>
            </a:pP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  <a:hlinkClick r:id="rId7"/>
              </a:rPr>
              <a:t>Mendeley</a:t>
            </a:r>
            <a:endParaRPr lang="en-GB" sz="3600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For a tutorial please </a:t>
            </a:r>
            <a:r>
              <a:rPr lang="en-GB" sz="2800" dirty="0">
                <a:solidFill>
                  <a:srgbClr val="FF0000"/>
                </a:solidFill>
                <a:hlinkClick r:id="rId8"/>
              </a:rPr>
              <a:t>click-here</a:t>
            </a:r>
            <a:r>
              <a:rPr lang="en-GB" sz="2800" dirty="0">
                <a:solidFill>
                  <a:srgbClr val="FF0000"/>
                </a:solidFill>
              </a:rPr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+mj-lt"/>
              <a:buAutoNum type="arabicPeriod" startAt="4"/>
            </a:pPr>
            <a:r>
              <a:rPr lang="en-GB" sz="3600" dirty="0">
                <a:solidFill>
                  <a:srgbClr val="FF0000"/>
                </a:solidFill>
                <a:highlight>
                  <a:srgbClr val="FFFF00"/>
                </a:highlight>
                <a:hlinkClick r:id="rId9"/>
              </a:rPr>
              <a:t>EndNote</a:t>
            </a:r>
            <a:endParaRPr lang="en-GB" sz="3600" dirty="0">
              <a:solidFill>
                <a:srgbClr val="FF0000"/>
              </a:solidFill>
              <a:highlight>
                <a:srgbClr val="FFFF00"/>
              </a:highlight>
            </a:endParaRPr>
          </a:p>
          <a:p>
            <a:pPr marL="1143000" lvl="1" indent="-457200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For a tutorial please </a:t>
            </a:r>
            <a:r>
              <a:rPr lang="en-GB" sz="2800" dirty="0">
                <a:solidFill>
                  <a:srgbClr val="FF0000"/>
                </a:solidFill>
                <a:hlinkClick r:id="rId10"/>
              </a:rPr>
              <a:t>click-here</a:t>
            </a:r>
            <a:r>
              <a:rPr lang="en-GB" sz="2800" dirty="0">
                <a:solidFill>
                  <a:srgbClr val="FF0000"/>
                </a:solidFill>
              </a:rPr>
              <a:t>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704B7EF-9A2F-B563-EF17-4B95AD9C4CE4}"/>
              </a:ext>
            </a:extLst>
          </p:cNvPr>
          <p:cNvGrpSpPr/>
          <p:nvPr/>
        </p:nvGrpSpPr>
        <p:grpSpPr>
          <a:xfrm>
            <a:off x="273343" y="382973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F39EF-1533-4521-C5D6-6407C590B4DC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3E870CE-7AAF-CEB2-9AF9-C1B18560CCA0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D58F06F-52C7-F463-E33D-2044B3CDB8A0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1F08C06D-781A-09EE-8382-1979824A34EB}"/>
              </a:ext>
            </a:extLst>
          </p:cNvPr>
          <p:cNvGrpSpPr/>
          <p:nvPr/>
        </p:nvGrpSpPr>
        <p:grpSpPr>
          <a:xfrm>
            <a:off x="7516091" y="2174515"/>
            <a:ext cx="3211022" cy="3338945"/>
            <a:chOff x="4440381" y="2039988"/>
            <a:chExt cx="3418703" cy="3418703"/>
          </a:xfrm>
        </p:grpSpPr>
        <p:pic>
          <p:nvPicPr>
            <p:cNvPr id="9" name="Graphic 8" descr="Storytelling with solid fill">
              <a:extLst>
                <a:ext uri="{FF2B5EF4-FFF2-40B4-BE49-F238E27FC236}">
                  <a16:creationId xmlns:a16="http://schemas.microsoft.com/office/drawing/2014/main" id="{258B6294-1D7C-6920-23A9-F92E051412A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p:blipFill>
          <p:spPr>
            <a:xfrm>
              <a:off x="5088128" y="2286433"/>
              <a:ext cx="2123208" cy="2123208"/>
            </a:xfrm>
            <a:prstGeom prst="rect">
              <a:avLst/>
            </a:prstGeom>
          </p:spPr>
        </p:pic>
        <p:pic>
          <p:nvPicPr>
            <p:cNvPr id="10" name="Graphic 9" descr="Remote learning language with solid fill">
              <a:extLst>
                <a:ext uri="{FF2B5EF4-FFF2-40B4-BE49-F238E27FC236}">
                  <a16:creationId xmlns:a16="http://schemas.microsoft.com/office/drawing/2014/main" id="{E5884148-4018-7478-32A8-413921EAA5A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p:blipFill>
          <p:spPr>
            <a:xfrm>
              <a:off x="4440381" y="2039988"/>
              <a:ext cx="3418703" cy="341870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7695681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F1195C-8B34-F406-354D-AF5781812F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RefWorks name change: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EndNote Fusion</a:t>
            </a:r>
            <a:endParaRPr lang="en-GB" sz="4800" b="1" dirty="0">
              <a:highlight>
                <a:srgbClr val="0000FF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BE7FD-6D9C-54F0-C1FC-9CF58857C5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0988" y="1761936"/>
            <a:ext cx="10515600" cy="4351338"/>
          </a:xfrm>
        </p:spPr>
        <p:txBody>
          <a:bodyPr/>
          <a:lstStyle/>
          <a:p>
            <a:r>
              <a:rPr lang="en-GB" dirty="0"/>
              <a:t>From 6</a:t>
            </a:r>
            <a:r>
              <a:rPr lang="en-GB" baseline="30000" dirty="0"/>
              <a:t>th</a:t>
            </a:r>
            <a:r>
              <a:rPr lang="en-GB" dirty="0"/>
              <a:t> October 2026 the Reference Management tool previously known as </a:t>
            </a:r>
            <a:r>
              <a:rPr lang="en-GB" b="1" dirty="0"/>
              <a:t>RefWorks</a:t>
            </a:r>
            <a:r>
              <a:rPr lang="en-GB" dirty="0"/>
              <a:t> is now called ‘</a:t>
            </a:r>
            <a:r>
              <a:rPr lang="en-GB" b="1" dirty="0"/>
              <a:t>EndNote Fusion</a:t>
            </a:r>
            <a:r>
              <a:rPr lang="en-GB" dirty="0"/>
              <a:t>’.</a:t>
            </a:r>
          </a:p>
          <a:p>
            <a:r>
              <a:rPr lang="en-GB" b="1" dirty="0"/>
              <a:t>EndNote</a:t>
            </a:r>
            <a:r>
              <a:rPr lang="en-GB" dirty="0"/>
              <a:t> and </a:t>
            </a:r>
            <a:r>
              <a:rPr lang="en-GB" b="1" dirty="0"/>
              <a:t>RefWorks (</a:t>
            </a:r>
            <a:r>
              <a:rPr lang="en-GB" dirty="0"/>
              <a:t>now</a:t>
            </a:r>
            <a:r>
              <a:rPr lang="en-GB" b="1" dirty="0"/>
              <a:t> ‘EndNote Fusion’</a:t>
            </a:r>
            <a:r>
              <a:rPr lang="en-GB" dirty="0"/>
              <a:t>) are owned and developed by the same Company </a:t>
            </a:r>
            <a:r>
              <a:rPr lang="en-GB" b="1" dirty="0"/>
              <a:t>‘Clarivate’.</a:t>
            </a:r>
          </a:p>
          <a:p>
            <a:r>
              <a:rPr lang="en-GB" b="1" dirty="0"/>
              <a:t>EndNote</a:t>
            </a:r>
            <a:r>
              <a:rPr lang="en-GB" dirty="0"/>
              <a:t> is a Desktop Ref. Manager and </a:t>
            </a:r>
            <a:r>
              <a:rPr lang="en-GB" b="1" dirty="0"/>
              <a:t>RefWorks / EndNote Fusion is a Cloud-based </a:t>
            </a:r>
            <a:r>
              <a:rPr lang="en-GB" dirty="0"/>
              <a:t>Ref. Manager.</a:t>
            </a:r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BD7DE062-9A78-C4B9-C632-222BC44A056A}"/>
              </a:ext>
            </a:extLst>
          </p:cNvPr>
          <p:cNvGrpSpPr/>
          <p:nvPr/>
        </p:nvGrpSpPr>
        <p:grpSpPr>
          <a:xfrm>
            <a:off x="346131" y="496705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95ECF9F-63F4-5C42-2F4D-2E145E700D50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0F73E4C-0809-1FE2-598A-D354241E63A4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8182A0D-B47F-8D38-50A5-25CC401F13E5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5F00E436-C951-CDBD-02AE-23E671E4BB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7312" y="4298443"/>
            <a:ext cx="3079063" cy="2194432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  <p:extLst>
      <p:ext uri="{BB962C8B-B14F-4D97-AF65-F5344CB8AC3E}">
        <p14:creationId xmlns:p14="http://schemas.microsoft.com/office/powerpoint/2010/main" val="24126254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01FBBC-7A3E-3DA3-97C2-790F8AF7B4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73523-AE70-9F6D-065A-7C88F9852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86" y="210744"/>
            <a:ext cx="10522411" cy="1217306"/>
          </a:xfrm>
        </p:spPr>
        <p:txBody>
          <a:bodyPr>
            <a:noAutofit/>
          </a:bodyPr>
          <a:lstStyle/>
          <a:p>
            <a:r>
              <a:rPr lang="en-GB" sz="5400" b="1" u="sng" dirty="0"/>
              <a:t>5min Activity: Account &amp; Log-in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C2BD64E4-118B-81EE-84A9-9DE152BE4966}"/>
              </a:ext>
            </a:extLst>
          </p:cNvPr>
          <p:cNvGrpSpPr/>
          <p:nvPr/>
        </p:nvGrpSpPr>
        <p:grpSpPr>
          <a:xfrm>
            <a:off x="312327" y="324896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03A4187-B203-B452-6F2E-F9D30974749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BC3F592-8BA7-9EED-44F6-8C2535CDAD0D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DBB66FF-B5A3-E50E-E34C-C35A7BB16138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016AAF7-E4F8-3387-1CC3-89DDFAADA9CD}"/>
              </a:ext>
            </a:extLst>
          </p:cNvPr>
          <p:cNvGrpSpPr/>
          <p:nvPr/>
        </p:nvGrpSpPr>
        <p:grpSpPr>
          <a:xfrm>
            <a:off x="10298146" y="150810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4681336E-9D81-FA1A-A0B4-CFFD91888CB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81B8F7F1-8681-7AB2-5EF2-982FDC4F7256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2B954279-0C11-53F3-2A8E-2AF2358BA2F0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443B41F6-BA01-B7F0-AC61-70768716FF1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96B05FC-76D2-BC5F-2C18-2C74BB97B8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6259" y="1423818"/>
            <a:ext cx="11013073" cy="5355266"/>
          </a:xfrm>
        </p:spPr>
        <p:txBody>
          <a:bodyPr>
            <a:normAutofit/>
          </a:bodyPr>
          <a:lstStyle/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6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Create an ‘EndNote Fusion’ account</a:t>
            </a:r>
            <a:r>
              <a:rPr lang="en-GB" sz="3600" dirty="0">
                <a:ea typeface="Times New Roman" panose="02020603050405020304" pitchFamily="18" charset="0"/>
                <a:cs typeface="Times New Roman" panose="02020603050405020304" pitchFamily="18" charset="0"/>
              </a:rPr>
              <a:t>, using your Uni student email address, here:</a:t>
            </a:r>
          </a:p>
          <a:p>
            <a:pPr marL="1028700" lvl="1" indent="-342900">
              <a:lnSpc>
                <a:spcPct val="100000"/>
              </a:lnSpc>
              <a:spcBef>
                <a:spcPts val="0"/>
              </a:spcBef>
            </a:pPr>
            <a:r>
              <a:rPr lang="en-GB" sz="3200" dirty="0"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https://uwtsd.ac.uk/library/student-essentials/refworks/</a:t>
            </a:r>
            <a:br>
              <a:rPr lang="en-GB" sz="3200" dirty="0"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3200" dirty="0">
              <a:highlight>
                <a:srgbClr val="FFFF00"/>
              </a:highlight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600" dirty="0"/>
              <a:t>Log-in here: </a:t>
            </a:r>
            <a:r>
              <a:rPr lang="en-GB" sz="3600" dirty="0">
                <a:solidFill>
                  <a:srgbClr val="3333FF"/>
                </a:solidFill>
                <a:highlight>
                  <a:srgbClr val="FFFF00"/>
                </a:highlight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https://fusion.endnote.com</a:t>
            </a:r>
            <a:r>
              <a:rPr lang="en-GB" sz="3600" dirty="0">
                <a:solidFill>
                  <a:srgbClr val="3333FF"/>
                </a:solidFill>
                <a:highlight>
                  <a:srgbClr val="FFFF00"/>
                </a:highlight>
              </a:rPr>
              <a:t> </a:t>
            </a:r>
            <a:br>
              <a:rPr lang="en-GB" sz="3600" dirty="0">
                <a:solidFill>
                  <a:srgbClr val="3333FF"/>
                </a:solidFill>
                <a:highlight>
                  <a:srgbClr val="FFFF00"/>
                </a:highlight>
              </a:rPr>
            </a:br>
            <a:endParaRPr lang="en-GB" sz="3600" dirty="0">
              <a:solidFill>
                <a:srgbClr val="3333FF"/>
              </a:solidFill>
              <a:highlight>
                <a:srgbClr val="FFFF00"/>
              </a:highlight>
            </a:endParaRPr>
          </a:p>
          <a:p>
            <a:r>
              <a:rPr lang="en-GB" sz="3600" dirty="0"/>
              <a:t>After 5mins, while students are finishing account creation and log-in, tutor demo on next slide:…</a:t>
            </a:r>
          </a:p>
        </p:txBody>
      </p:sp>
    </p:spTree>
    <p:extLst>
      <p:ext uri="{BB962C8B-B14F-4D97-AF65-F5344CB8AC3E}">
        <p14:creationId xmlns:p14="http://schemas.microsoft.com/office/powerpoint/2010/main" val="3620371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5947" y="0"/>
            <a:ext cx="10184845" cy="980561"/>
          </a:xfrm>
        </p:spPr>
        <p:txBody>
          <a:bodyPr>
            <a:noAutofit/>
          </a:bodyPr>
          <a:lstStyle/>
          <a:p>
            <a:r>
              <a:rPr lang="en-GB" sz="4800" b="1" u="sng" dirty="0">
                <a:ea typeface="Times New Roman" panose="02020603050405020304" pitchFamily="18" charset="0"/>
                <a:cs typeface="Times New Roman" panose="02020603050405020304" pitchFamily="18" charset="0"/>
              </a:rPr>
              <a:t>Tutor Demo</a:t>
            </a:r>
            <a:r>
              <a:rPr lang="en-GB" sz="48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4800" b="1" u="sng" dirty="0"/>
              <a:t>EndNote Fusion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268" y="841068"/>
            <a:ext cx="11444732" cy="4585968"/>
          </a:xfrm>
        </p:spPr>
        <p:txBody>
          <a:bodyPr anchor="t">
            <a:noAutofit/>
          </a:bodyPr>
          <a:lstStyle/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Goto:</a:t>
            </a:r>
            <a:r>
              <a:rPr lang="en-GB" sz="2600" dirty="0"/>
              <a:t> </a:t>
            </a:r>
            <a:r>
              <a:rPr lang="en-GB" sz="2600" dirty="0">
                <a:solidFill>
                  <a:srgbClr val="3333FF"/>
                </a:solidFill>
                <a:highlight>
                  <a:srgbClr val="FFFF00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https://fusion.endnote.</a:t>
            </a:r>
            <a:r>
              <a:rPr lang="en-GB" sz="2600" u="sng" dirty="0">
                <a:solidFill>
                  <a:srgbClr val="3333FF"/>
                </a:solidFill>
                <a:highlight>
                  <a:srgbClr val="FFFF00"/>
                </a:highlight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com</a:t>
            </a:r>
            <a:r>
              <a:rPr lang="en-GB" sz="2600" u="sng" dirty="0">
                <a:solidFill>
                  <a:srgbClr val="3333FF"/>
                </a:solidFill>
                <a:highlight>
                  <a:srgbClr val="FFFF00"/>
                </a:highlight>
              </a:rPr>
              <a:t> 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</a:pPr>
            <a:r>
              <a:rPr lang="en-GB" sz="2400" u="sng" dirty="0"/>
              <a:t>If needed: </a:t>
            </a:r>
            <a:r>
              <a:rPr lang="en-GB" sz="2400" b="1" u="sng" dirty="0"/>
              <a:t>Delete</a:t>
            </a:r>
            <a:r>
              <a:rPr lang="en-GB" sz="2400" u="sng" dirty="0"/>
              <a:t> existing Project, folder </a:t>
            </a:r>
            <a:r>
              <a:rPr lang="en-GB" sz="2400" dirty="0"/>
              <a:t>&amp; reference information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 startAt="2"/>
            </a:pPr>
            <a:r>
              <a:rPr lang="en-GB" sz="2600" dirty="0"/>
              <a:t>Create a </a:t>
            </a:r>
            <a:r>
              <a:rPr lang="en-GB" sz="2600" b="1" dirty="0">
                <a:solidFill>
                  <a:schemeClr val="bg1"/>
                </a:solidFill>
                <a:highlight>
                  <a:srgbClr val="FFFF00"/>
                </a:highlight>
              </a:rPr>
              <a:t>New Project</a:t>
            </a:r>
            <a:r>
              <a:rPr lang="en-GB" sz="2600" dirty="0"/>
              <a:t>: </a:t>
            </a:r>
            <a:r>
              <a:rPr lang="en-GB" sz="2600" b="1" dirty="0"/>
              <a:t>University</a:t>
            </a:r>
            <a:endParaRPr lang="en-GB" sz="2600" dirty="0"/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 startAt="2"/>
            </a:pPr>
            <a:r>
              <a:rPr lang="en-GB" sz="2600" dirty="0"/>
              <a:t>Create a </a:t>
            </a:r>
            <a:r>
              <a:rPr lang="en-GB" sz="2600" b="1" dirty="0">
                <a:solidFill>
                  <a:schemeClr val="bg1"/>
                </a:solidFill>
                <a:highlight>
                  <a:srgbClr val="FFFF00"/>
                </a:highlight>
              </a:rPr>
              <a:t>New folder</a:t>
            </a:r>
            <a:r>
              <a:rPr lang="en-GB" sz="2600" dirty="0"/>
              <a:t>: </a:t>
            </a:r>
            <a:r>
              <a:rPr lang="en-GB" sz="2600" b="1" dirty="0"/>
              <a:t>Module: L4 LDE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AutoNum type="arabicPeriod" startAt="2"/>
            </a:pPr>
            <a:r>
              <a:rPr lang="en-GB" sz="2600" dirty="0"/>
              <a:t>Create a </a:t>
            </a:r>
            <a:r>
              <a:rPr lang="en-GB" sz="2600" b="1" dirty="0">
                <a:solidFill>
                  <a:schemeClr val="bg1"/>
                </a:solidFill>
                <a:highlight>
                  <a:srgbClr val="FFFF00"/>
                </a:highlight>
              </a:rPr>
              <a:t>New Sub-folder</a:t>
            </a:r>
            <a:r>
              <a:rPr lang="en-GB" sz="2600" dirty="0"/>
              <a:t>: </a:t>
            </a:r>
            <a:r>
              <a:rPr lang="en-GB" sz="2600" b="1" dirty="0"/>
              <a:t>Assignment 1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AutoNum type="arabicPeriod" startAt="2"/>
            </a:pPr>
            <a:r>
              <a:rPr lang="en-GB" sz="2600" dirty="0">
                <a:solidFill>
                  <a:schemeClr val="bg1"/>
                </a:solidFill>
                <a:highlight>
                  <a:srgbClr val="FFFF00"/>
                </a:highlight>
              </a:rPr>
              <a:t>Google search </a:t>
            </a:r>
            <a:r>
              <a:rPr lang="en-GB" sz="2600" dirty="0"/>
              <a:t>for sources on </a:t>
            </a:r>
            <a:r>
              <a:rPr lang="en-GB" sz="2600" b="1" dirty="0"/>
              <a:t>Tuckman’s Team development theory</a:t>
            </a:r>
            <a:endParaRPr lang="en-GB" sz="2600" dirty="0"/>
          </a:p>
          <a:p>
            <a:pPr marL="1200150" lvl="1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AutoNum type="arabicPeriod" startAt="2"/>
            </a:pPr>
            <a:r>
              <a:rPr lang="en-GB" dirty="0"/>
              <a:t>Use ‘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Save to RefWorks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’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booklet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dirty="0"/>
              <a:t>to add source to the ‘</a:t>
            </a:r>
            <a:r>
              <a:rPr lang="en-GB" b="1" dirty="0"/>
              <a:t>Assignment 1</a:t>
            </a:r>
            <a:r>
              <a:rPr lang="en-GB" dirty="0"/>
              <a:t>’ folder.</a:t>
            </a:r>
            <a:endParaRPr lang="en-GB" sz="2800" dirty="0"/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AutoNum type="arabicPeriod" startAt="2"/>
            </a:pPr>
            <a:r>
              <a:rPr lang="en-GB" sz="2600" dirty="0">
                <a:solidFill>
                  <a:schemeClr val="bg1"/>
                </a:solidFill>
                <a:highlight>
                  <a:srgbClr val="FFFF00"/>
                </a:highlight>
              </a:rPr>
              <a:t>Library search </a:t>
            </a:r>
            <a:r>
              <a:rPr lang="en-GB" sz="2600" dirty="0"/>
              <a:t>for sources on </a:t>
            </a:r>
            <a:r>
              <a:rPr lang="en-GB" sz="2600" b="1" dirty="0"/>
              <a:t>Tuckman’s Team development theory</a:t>
            </a:r>
          </a:p>
          <a:p>
            <a:pPr marL="1200150" lvl="1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AutoNum type="arabicPeriod" startAt="2"/>
            </a:pPr>
            <a:r>
              <a:rPr lang="en-GB" dirty="0"/>
              <a:t>Use ‘</a:t>
            </a:r>
            <a:r>
              <a:rPr lang="en-GB" b="1" dirty="0"/>
              <a:t>Save to RefWorks</a:t>
            </a:r>
            <a:r>
              <a:rPr lang="en-GB" dirty="0"/>
              <a:t>’ </a:t>
            </a:r>
            <a:r>
              <a:rPr lang="en-GB" b="1" dirty="0"/>
              <a:t>booklet</a:t>
            </a:r>
            <a:r>
              <a:rPr lang="en-GB" dirty="0"/>
              <a:t> to add source to the ‘</a:t>
            </a:r>
            <a:r>
              <a:rPr lang="en-GB" b="1" dirty="0"/>
              <a:t>Assignment 1</a:t>
            </a:r>
            <a:r>
              <a:rPr lang="en-GB" dirty="0"/>
              <a:t>’ folder.</a:t>
            </a:r>
            <a:endParaRPr lang="en-GB" sz="2200" dirty="0"/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AutoNum type="arabicPeriod" startAt="2"/>
            </a:pPr>
            <a:r>
              <a:rPr lang="en-GB" sz="2600" dirty="0"/>
              <a:t>Show how to </a:t>
            </a:r>
            <a:r>
              <a:rPr lang="en-GB" sz="2600" b="1" dirty="0"/>
              <a:t>add a </a:t>
            </a:r>
            <a:r>
              <a:rPr lang="en-GB" sz="2600" b="1" dirty="0">
                <a:solidFill>
                  <a:schemeClr val="bg1"/>
                </a:solidFill>
                <a:highlight>
                  <a:srgbClr val="FFFF00"/>
                </a:highlight>
              </a:rPr>
              <a:t>Manual Reference source </a:t>
            </a:r>
            <a:r>
              <a:rPr lang="en-GB" sz="2600" dirty="0"/>
              <a:t>in RefWorks.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2"/>
            </a:pPr>
            <a:r>
              <a:rPr lang="en-GB" sz="2600" dirty="0"/>
              <a:t>Show how to </a:t>
            </a:r>
            <a:r>
              <a:rPr lang="en-GB" sz="2600" b="1" dirty="0">
                <a:solidFill>
                  <a:schemeClr val="bg1"/>
                </a:solidFill>
                <a:highlight>
                  <a:srgbClr val="FFFF00"/>
                </a:highlight>
              </a:rPr>
              <a:t>Edit a Reference source </a:t>
            </a:r>
            <a:r>
              <a:rPr lang="en-GB" sz="2600" dirty="0"/>
              <a:t>details in RefWorks.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2"/>
            </a:pPr>
            <a:r>
              <a:rPr lang="en-GB" sz="2600" dirty="0"/>
              <a:t>Open word and </a:t>
            </a:r>
            <a:r>
              <a:rPr lang="en-GB" sz="2600" dirty="0" err="1"/>
              <a:t>goto</a:t>
            </a:r>
            <a:r>
              <a:rPr lang="en-GB" sz="2600" dirty="0"/>
              <a:t> the new </a:t>
            </a:r>
            <a:r>
              <a:rPr lang="en-GB" sz="2600" b="1" dirty="0"/>
              <a:t>RCM/EndNote Fusion tab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2"/>
            </a:pPr>
            <a:r>
              <a:rPr lang="en-GB" sz="2600" dirty="0"/>
              <a:t>Burger menu: select ‘</a:t>
            </a:r>
            <a:r>
              <a:rPr lang="en-GB" sz="2600" b="1" dirty="0"/>
              <a:t>IEEE UWTSD’ referencing style</a:t>
            </a:r>
            <a:r>
              <a:rPr lang="en-GB" sz="2600" dirty="0"/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9"/>
            </a:pPr>
            <a:r>
              <a:rPr lang="en-GB" sz="2600" dirty="0"/>
              <a:t>I</a:t>
            </a:r>
            <a:r>
              <a:rPr lang="en-GB" sz="2600" b="1" dirty="0"/>
              <a:t>nsert 2 citations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9"/>
            </a:pPr>
            <a:r>
              <a:rPr lang="en-GB" sz="2600" dirty="0"/>
              <a:t>Burger menu: </a:t>
            </a:r>
            <a:r>
              <a:rPr lang="en-GB" sz="2600" b="1" dirty="0"/>
              <a:t>Add Bibliography/Reference list</a:t>
            </a:r>
            <a:r>
              <a:rPr lang="en-GB" sz="2600" dirty="0"/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9"/>
            </a:pPr>
            <a:endParaRPr lang="en-GB" dirty="0"/>
          </a:p>
          <a:p>
            <a:pPr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F4BEAB05-F7FE-D660-2EAC-707650450242}"/>
              </a:ext>
            </a:extLst>
          </p:cNvPr>
          <p:cNvGrpSpPr/>
          <p:nvPr/>
        </p:nvGrpSpPr>
        <p:grpSpPr>
          <a:xfrm>
            <a:off x="138746" y="65295"/>
            <a:ext cx="457201" cy="980560"/>
            <a:chOff x="221907" y="374435"/>
            <a:chExt cx="457201" cy="98056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A60561B1-72E0-51DD-9245-BF0485BA7089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C071DC46-2C26-FE3C-05DA-EDD98027286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EDBA0B2-D7AA-FEE9-BA3C-0E3C799A7DC0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5531773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646C4-C858-FA7A-9318-EEF558966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754" y="10868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800" u="sng" dirty="0"/>
              <a:t>Adding the ‘</a:t>
            </a:r>
            <a:r>
              <a:rPr lang="en-GB" sz="4800" b="1" u="sng" dirty="0"/>
              <a:t>EndNote Fusion</a:t>
            </a:r>
            <a:r>
              <a:rPr lang="en-GB" sz="4800" u="sng" dirty="0"/>
              <a:t>’ </a:t>
            </a:r>
            <a:r>
              <a:rPr lang="en-GB" sz="4800" u="sng" dirty="0">
                <a:solidFill>
                  <a:schemeClr val="bg1"/>
                </a:solidFill>
                <a:highlight>
                  <a:srgbClr val="FFFF00"/>
                </a:highlight>
              </a:rPr>
              <a:t>browser </a:t>
            </a:r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extension</a:t>
            </a:r>
            <a:r>
              <a:rPr lang="en-GB" sz="4800" u="sng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8574B3-FCA6-272C-D661-7EE61033C4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353" y="1156888"/>
            <a:ext cx="10515600" cy="1191729"/>
          </a:xfrm>
        </p:spPr>
        <p:txBody>
          <a:bodyPr>
            <a:normAutofit/>
          </a:bodyPr>
          <a:lstStyle/>
          <a:p>
            <a:pPr marL="514350" indent="-514350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dirty="0"/>
              <a:t>Goto: </a:t>
            </a:r>
            <a:r>
              <a:rPr lang="en-GB" dirty="0">
                <a:hlinkClick r:id="rId2"/>
              </a:rPr>
              <a:t>https://fusion.endnote.com/login/</a:t>
            </a:r>
            <a:r>
              <a:rPr lang="en-GB" dirty="0"/>
              <a:t> </a:t>
            </a:r>
          </a:p>
          <a:p>
            <a:pPr marL="514350" indent="-514350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dirty="0"/>
              <a:t>Click on the </a:t>
            </a:r>
            <a:r>
              <a:rPr lang="en-GB" b="1" dirty="0"/>
              <a:t>Spanner</a:t>
            </a:r>
            <a:r>
              <a:rPr lang="en-GB" b="1" dirty="0">
                <a:solidFill>
                  <a:srgbClr val="0563C1"/>
                </a:solidFill>
              </a:rPr>
              <a:t> </a:t>
            </a:r>
            <a:r>
              <a:rPr lang="en-GB" b="1" dirty="0"/>
              <a:t>icon</a:t>
            </a:r>
            <a:r>
              <a:rPr lang="en-GB" b="1" dirty="0">
                <a:solidFill>
                  <a:srgbClr val="0563C1"/>
                </a:solidFill>
              </a:rPr>
              <a:t> </a:t>
            </a:r>
            <a:r>
              <a:rPr lang="en-GB" dirty="0"/>
              <a:t>and click </a:t>
            </a:r>
            <a:r>
              <a:rPr lang="en-GB" b="1" dirty="0"/>
              <a:t>Extensions &amp; Add-ons: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70AA1A-6D47-B5CB-9806-8043ACB8F3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1875" b="35195"/>
          <a:stretch>
            <a:fillRect/>
          </a:stretch>
        </p:blipFill>
        <p:spPr>
          <a:xfrm>
            <a:off x="286245" y="2321264"/>
            <a:ext cx="7007967" cy="4444313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9F9DEB60-64C6-F045-009D-244D2FAA9C8C}"/>
              </a:ext>
            </a:extLst>
          </p:cNvPr>
          <p:cNvSpPr/>
          <p:nvPr/>
        </p:nvSpPr>
        <p:spPr>
          <a:xfrm>
            <a:off x="3079844" y="5954871"/>
            <a:ext cx="1238823" cy="90312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21BC811-8428-3AB0-EA79-2A692D29236F}"/>
              </a:ext>
            </a:extLst>
          </p:cNvPr>
          <p:cNvGrpSpPr/>
          <p:nvPr/>
        </p:nvGrpSpPr>
        <p:grpSpPr>
          <a:xfrm>
            <a:off x="205421" y="236745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8C23ACCA-57C5-0E83-F0A2-6638CCE7FD1A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217D0BD-CB3E-6D5F-9E23-B6F8EEE33B26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BB53B3B-7934-6FA6-CB06-E9DA1A002CAA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2" name="Picture 11">
            <a:extLst>
              <a:ext uri="{FF2B5EF4-FFF2-40B4-BE49-F238E27FC236}">
                <a16:creationId xmlns:a16="http://schemas.microsoft.com/office/drawing/2014/main" id="{F18DABE6-5447-58E0-029B-8BF2B3704E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2684" y="4376500"/>
            <a:ext cx="4408552" cy="2389077"/>
          </a:xfrm>
          <a:prstGeom prst="rect">
            <a:avLst/>
          </a:prstGeom>
        </p:spPr>
      </p:pic>
      <p:sp>
        <p:nvSpPr>
          <p:cNvPr id="14" name="Arrow: Right 13">
            <a:extLst>
              <a:ext uri="{FF2B5EF4-FFF2-40B4-BE49-F238E27FC236}">
                <a16:creationId xmlns:a16="http://schemas.microsoft.com/office/drawing/2014/main" id="{3C955434-50FE-588A-A01F-E509AA6E49A6}"/>
              </a:ext>
            </a:extLst>
          </p:cNvPr>
          <p:cNvSpPr/>
          <p:nvPr/>
        </p:nvSpPr>
        <p:spPr>
          <a:xfrm>
            <a:off x="6368955" y="5113759"/>
            <a:ext cx="1172859" cy="75882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8852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F628C62-3D76-5C75-CA3F-4DF01C59F3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3">
            <a:extLst>
              <a:ext uri="{FF2B5EF4-FFF2-40B4-BE49-F238E27FC236}">
                <a16:creationId xmlns:a16="http://schemas.microsoft.com/office/drawing/2014/main" id="{4999D49B-C202-65DD-DC3B-5B4334BAFD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79F84843-441E-4F9F-BB05-05BB67ABE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C6655ED-CCDC-38B2-3FF8-D4CC5FDDE5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ADDCE38-1115-D8FE-25CC-D4BC3FB31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solidFill>
              <a:schemeClr val="accent4">
                <a:lumMod val="75000"/>
                <a:alpha val="7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ED939B-1E50-2F14-0908-6BA768FA7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35" y="118822"/>
            <a:ext cx="11239355" cy="67544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Bg. If needed: </a:t>
            </a:r>
            <a:r>
              <a:rPr lang="en-US" u="sng" kern="1200" dirty="0">
                <a:solidFill>
                  <a:schemeClr val="tx1"/>
                </a:solidFill>
              </a:rPr>
              <a:t>Show </a:t>
            </a:r>
            <a:r>
              <a:rPr lang="en-US" u="sng" dirty="0"/>
              <a:t>Edge Favorites / </a:t>
            </a:r>
            <a:r>
              <a:rPr lang="en-US" u="sng" kern="1200" dirty="0">
                <a:solidFill>
                  <a:schemeClr val="tx1"/>
                </a:solidFill>
              </a:rPr>
              <a:t>Chrome Bookmarks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0E537DF6-3AD8-811B-AA06-2638C03CE6D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699" r="23142" b="8222"/>
          <a:stretch>
            <a:fillRect/>
          </a:stretch>
        </p:blipFill>
        <p:spPr>
          <a:xfrm>
            <a:off x="5068388" y="1473819"/>
            <a:ext cx="6667163" cy="5093235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F84DB9B8-2C31-0E3E-0828-EB57F90A22D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55" r="26915" b="8218"/>
          <a:stretch>
            <a:fillRect/>
          </a:stretch>
        </p:blipFill>
        <p:spPr>
          <a:xfrm>
            <a:off x="435474" y="1473816"/>
            <a:ext cx="4467452" cy="5093238"/>
          </a:xfrm>
          <a:prstGeom prst="rect">
            <a:avLst/>
          </a:prstGeom>
          <a:effectLst>
            <a:outerShdw blurRad="508000" dist="101600" dir="5400000" algn="tl" rotWithShape="0">
              <a:prstClr val="black">
                <a:alpha val="1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5286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2CCC0-399C-2F5E-4437-9D37ABE7E1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08196-AA1A-2B06-E23E-584CA5158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1754" y="108683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4800" u="sng" dirty="0"/>
              <a:t>Adding the ‘</a:t>
            </a:r>
            <a:r>
              <a:rPr lang="en-GB" sz="4800" b="1" u="sng" dirty="0"/>
              <a:t>EndNote Fusion</a:t>
            </a:r>
            <a:r>
              <a:rPr lang="en-GB" sz="4800" u="sng" dirty="0"/>
              <a:t>’ </a:t>
            </a:r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Word</a:t>
            </a:r>
            <a:r>
              <a:rPr lang="en-GB" sz="4800" u="sng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extension</a:t>
            </a:r>
            <a:r>
              <a:rPr lang="en-GB" sz="4800" u="sng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F9315-0E81-E242-1809-5A1652BC1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353" y="1129535"/>
            <a:ext cx="10515600" cy="1191729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400" dirty="0"/>
              <a:t>Goto: </a:t>
            </a:r>
            <a:r>
              <a:rPr lang="en-GB" sz="2400" dirty="0">
                <a:hlinkClick r:id="rId2"/>
              </a:rPr>
              <a:t>https://fusion.endnote.com/login/</a:t>
            </a:r>
            <a:r>
              <a:rPr lang="en-GB" sz="2400" dirty="0"/>
              <a:t> </a:t>
            </a:r>
          </a:p>
          <a:p>
            <a:pPr marL="514350" indent="-514350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+mj-lt"/>
              <a:buAutoNum type="arabicPeriod"/>
            </a:pPr>
            <a:r>
              <a:rPr lang="en-GB" sz="2400" dirty="0"/>
              <a:t>Click on the </a:t>
            </a:r>
            <a:r>
              <a:rPr lang="en-GB" sz="2400" b="1" dirty="0"/>
              <a:t>Spanner</a:t>
            </a:r>
            <a:r>
              <a:rPr lang="en-GB" sz="2400" b="1" dirty="0">
                <a:solidFill>
                  <a:srgbClr val="0563C1"/>
                </a:solidFill>
              </a:rPr>
              <a:t> </a:t>
            </a:r>
            <a:r>
              <a:rPr lang="en-GB" sz="2400" b="1" dirty="0"/>
              <a:t>icon</a:t>
            </a:r>
            <a:r>
              <a:rPr lang="en-GB" sz="2400" b="1" dirty="0">
                <a:solidFill>
                  <a:srgbClr val="0563C1"/>
                </a:solidFill>
              </a:rPr>
              <a:t> </a:t>
            </a:r>
            <a:r>
              <a:rPr lang="en-GB" sz="2400" dirty="0"/>
              <a:t>and click </a:t>
            </a:r>
            <a:r>
              <a:rPr lang="en-GB" sz="2400" b="1" dirty="0"/>
              <a:t>Extensions &amp; Add-ons:</a:t>
            </a:r>
          </a:p>
          <a:p>
            <a:pPr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</a:pPr>
            <a:r>
              <a:rPr lang="en-US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Or: </a:t>
            </a:r>
            <a:r>
              <a:rPr lang="en-US" sz="2400" dirty="0">
                <a:solidFill>
                  <a:schemeClr val="bg1"/>
                </a:solidFill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</a:rPr>
              <a:t>Available from the MS Store</a:t>
            </a:r>
            <a:endParaRPr lang="en-GB" sz="2400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4C59C4-8D20-6CB7-3112-0438156937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1875" b="35195"/>
          <a:stretch>
            <a:fillRect/>
          </a:stretch>
        </p:blipFill>
        <p:spPr>
          <a:xfrm>
            <a:off x="286245" y="2321264"/>
            <a:ext cx="7007967" cy="4444313"/>
          </a:xfrm>
          <a:prstGeom prst="rect">
            <a:avLst/>
          </a:prstGeom>
        </p:spPr>
      </p:pic>
      <p:sp>
        <p:nvSpPr>
          <p:cNvPr id="6" name="Arrow: Right 5">
            <a:extLst>
              <a:ext uri="{FF2B5EF4-FFF2-40B4-BE49-F238E27FC236}">
                <a16:creationId xmlns:a16="http://schemas.microsoft.com/office/drawing/2014/main" id="{DCC43C02-03FB-6727-1E53-D98B49EC2663}"/>
              </a:ext>
            </a:extLst>
          </p:cNvPr>
          <p:cNvSpPr/>
          <p:nvPr/>
        </p:nvSpPr>
        <p:spPr>
          <a:xfrm>
            <a:off x="3079844" y="5954871"/>
            <a:ext cx="1238823" cy="90312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FBA8586-72F3-23D5-93E9-C479A933BCC4}"/>
              </a:ext>
            </a:extLst>
          </p:cNvPr>
          <p:cNvGrpSpPr/>
          <p:nvPr/>
        </p:nvGrpSpPr>
        <p:grpSpPr>
          <a:xfrm>
            <a:off x="205421" y="236745"/>
            <a:ext cx="457201" cy="980560"/>
            <a:chOff x="221907" y="374435"/>
            <a:chExt cx="457201" cy="98056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FFD0C87-AD21-8A39-4803-C7D3B3FD49B5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4C9B659-356F-A4AD-A7E9-8CD5CE5DDB7C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EC90B4F-02E1-5D01-5F24-F1DEEE99B4A3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7CBD44C0-5965-28DC-8199-CC37386A41A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2889"/>
          <a:stretch>
            <a:fillRect/>
          </a:stretch>
        </p:blipFill>
        <p:spPr>
          <a:xfrm>
            <a:off x="7338856" y="2291363"/>
            <a:ext cx="4706719" cy="2400508"/>
          </a:xfrm>
          <a:prstGeom prst="rect">
            <a:avLst/>
          </a:prstGeom>
        </p:spPr>
      </p:pic>
      <p:sp>
        <p:nvSpPr>
          <p:cNvPr id="14" name="Arrow: Right 13">
            <a:extLst>
              <a:ext uri="{FF2B5EF4-FFF2-40B4-BE49-F238E27FC236}">
                <a16:creationId xmlns:a16="http://schemas.microsoft.com/office/drawing/2014/main" id="{4818CE6B-2EA8-A145-C1E8-E93321BC2F90}"/>
              </a:ext>
            </a:extLst>
          </p:cNvPr>
          <p:cNvSpPr/>
          <p:nvPr/>
        </p:nvSpPr>
        <p:spPr>
          <a:xfrm>
            <a:off x="6382603" y="3866090"/>
            <a:ext cx="1172859" cy="758828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4852404-3E0B-52D9-9EAC-261C93146B95}"/>
              </a:ext>
            </a:extLst>
          </p:cNvPr>
          <p:cNvSpPr txBox="1"/>
          <p:nvPr/>
        </p:nvSpPr>
        <p:spPr>
          <a:xfrm>
            <a:off x="7384348" y="4787306"/>
            <a:ext cx="4706719" cy="1815882"/>
          </a:xfrm>
          <a:prstGeom prst="rect">
            <a:avLst/>
          </a:prstGeom>
          <a:noFill/>
          <a:ln>
            <a:solidFill>
              <a:schemeClr val="tx1"/>
            </a:solidFill>
            <a:prstDash val="dash"/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Or click here:</a:t>
            </a:r>
            <a:br>
              <a:rPr lang="en-GB" sz="2400" dirty="0"/>
            </a:br>
            <a:r>
              <a:rPr lang="en-GB" sz="2000" dirty="0">
                <a:hlinkClick r:id="rId5"/>
              </a:rPr>
              <a:t>EndNote Fusion | Microsoft Marketplace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Or: </a:t>
            </a:r>
            <a:r>
              <a:rPr lang="en-GB" sz="2000" dirty="0">
                <a:ea typeface="Times New Roman" panose="02020603050405020304" pitchFamily="18" charset="0"/>
                <a:cs typeface="Times New Roman" panose="02020603050405020304" pitchFamily="18" charset="0"/>
              </a:rPr>
              <a:t>In Word &gt; Home/</a:t>
            </a:r>
            <a:r>
              <a:rPr lang="en-US" sz="2000" dirty="0"/>
              <a:t>Insert &gt; Get Add-ins &gt; Search for EndNote Fusion &gt; Add</a:t>
            </a:r>
            <a:endParaRPr lang="en-US" sz="20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235960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71284B-7EED-F2B2-5F54-9DB2FA800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E5224-2481-F724-42BC-E3FAB7F148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416" y="218600"/>
            <a:ext cx="10522411" cy="1454051"/>
          </a:xfrm>
        </p:spPr>
        <p:txBody>
          <a:bodyPr>
            <a:noAutofit/>
          </a:bodyPr>
          <a:lstStyle/>
          <a:p>
            <a:r>
              <a:rPr lang="en-GB" sz="6000" b="1" dirty="0"/>
              <a:t>Bg. </a:t>
            </a:r>
            <a:r>
              <a:rPr lang="en-GB" sz="4800" b="1" u="sng" dirty="0"/>
              <a:t>Back-up option: Mendeley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17359-742F-0FF4-F140-50A3EC3FAC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35" y="1503931"/>
            <a:ext cx="10884148" cy="4773724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Mendeley Referencing Management software is free for the core features, including ‘Mendeley Web’: an online dashboard with Library &amp; Notebook.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Sign-up for free here: </a:t>
            </a:r>
            <a:r>
              <a:rPr lang="en-GB" sz="2400" dirty="0">
                <a:hlinkClick r:id="rId2"/>
              </a:rPr>
              <a:t>Mendeley - Reference Management Software</a:t>
            </a:r>
            <a:endParaRPr lang="en-US" sz="2400" dirty="0"/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The new version is easy to use.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It also has a free citation add-in for Microsoft Word called: </a:t>
            </a:r>
            <a:r>
              <a:rPr lang="en-US" sz="2400" dirty="0">
                <a:hlinkClick r:id="rId3"/>
              </a:rPr>
              <a:t>Mendeley Cite</a:t>
            </a:r>
            <a:r>
              <a:rPr lang="en-US" sz="2400" dirty="0"/>
              <a:t>. </a:t>
            </a:r>
          </a:p>
          <a:p>
            <a:pPr marL="1028700" lvl="1" indent="-342900">
              <a:lnSpc>
                <a:spcPct val="100000"/>
              </a:lnSpc>
              <a:spcBef>
                <a:spcPts val="600"/>
              </a:spcBef>
            </a:pPr>
            <a:r>
              <a:rPr lang="en-US" sz="2000" dirty="0"/>
              <a:t>After install the plug-in is usually visible in the ‘References’ tab. Or Goto Home/Insert &gt; Add-ins &gt; Mendeley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And a free browser plug-in called: </a:t>
            </a:r>
            <a:r>
              <a:rPr lang="en-GB" sz="2400" dirty="0">
                <a:hlinkClick r:id="rId4"/>
              </a:rPr>
              <a:t>Mendeley Web Importer</a:t>
            </a:r>
            <a:r>
              <a:rPr lang="en-GB" sz="2400" dirty="0"/>
              <a:t>.</a:t>
            </a:r>
            <a:endParaRPr lang="en-US" sz="2400" dirty="0"/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The basic service is free, and includes a limited amount of cloud storage (2GB), which should be enough. There are options to pay &amp; upgrade for more space.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There is a desktop application available for free for Windows, Mac, and Linux.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E771BDD-D0AE-5A73-61DD-2820CF8F6EA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767125" y="355888"/>
            <a:ext cx="1889076" cy="1048437"/>
          </a:xfrm>
          <a:prstGeom prst="rect">
            <a:avLst/>
          </a:prstGeom>
          <a:ln>
            <a:noFill/>
          </a:ln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E2CCEF41-1867-62A5-20EA-6EC06D10610B}"/>
              </a:ext>
            </a:extLst>
          </p:cNvPr>
          <p:cNvSpPr txBox="1"/>
          <p:nvPr/>
        </p:nvSpPr>
        <p:spPr>
          <a:xfrm>
            <a:off x="150000" y="6962280"/>
            <a:ext cx="12192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jurnal.pascaumnaw.ac.id/index.php/JMN/about/editorialPolicies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91129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604" y="40555"/>
            <a:ext cx="10522411" cy="1454051"/>
          </a:xfrm>
        </p:spPr>
        <p:txBody>
          <a:bodyPr>
            <a:noAutofit/>
          </a:bodyPr>
          <a:lstStyle/>
          <a:p>
            <a:r>
              <a:rPr lang="en-GB" sz="6000" b="1" dirty="0"/>
              <a:t>Bg. </a:t>
            </a:r>
            <a:r>
              <a:rPr lang="en-GB" sz="4800" b="1" u="sng" dirty="0"/>
              <a:t>Back-up option: Zotero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926" y="1224781"/>
            <a:ext cx="10884148" cy="4773724"/>
          </a:xfrm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600" dirty="0"/>
              <a:t>Zotero is a free Open-source Reference Management tool. To use it: </a:t>
            </a:r>
            <a:endParaRPr lang="en-GB" sz="2600" dirty="0"/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b="1" dirty="0"/>
              <a:t>Download</a:t>
            </a:r>
            <a:r>
              <a:rPr lang="en-GB" sz="2600" dirty="0"/>
              <a:t> ‘Zotero’ for Windows here: </a:t>
            </a:r>
            <a:r>
              <a:rPr lang="en-GB" sz="2600" dirty="0">
                <a:hlinkClick r:id="rId2"/>
              </a:rPr>
              <a:t>Zotero | Downloads</a:t>
            </a:r>
            <a:endParaRPr lang="en-GB" sz="2600" dirty="0"/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b="1" dirty="0"/>
              <a:t>Sign-in</a:t>
            </a:r>
            <a:r>
              <a:rPr lang="en-GB" sz="2600" dirty="0"/>
              <a:t> and access your Online Zotero Library.: </a:t>
            </a:r>
            <a:r>
              <a:rPr lang="en-GB" sz="2600" dirty="0">
                <a:hlinkClick r:id="rId3"/>
              </a:rPr>
              <a:t>Zotero | Login</a:t>
            </a:r>
            <a:endParaRPr lang="en-GB" sz="2600" dirty="0"/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b="1" dirty="0"/>
              <a:t>Install</a:t>
            </a:r>
            <a:r>
              <a:rPr lang="en-GB" sz="2600" dirty="0"/>
              <a:t> a Zotero Web browser ‘Connector’ plug-in from the same </a:t>
            </a:r>
            <a:r>
              <a:rPr lang="en-GB" sz="2600" dirty="0">
                <a:hlinkClick r:id="rId2"/>
              </a:rPr>
              <a:t>link</a:t>
            </a:r>
            <a:r>
              <a:rPr lang="en-GB" sz="2600" dirty="0"/>
              <a:t> as above for Edge/Chrome/Safari/Firefox.</a:t>
            </a:r>
          </a:p>
          <a:p>
            <a:pPr marL="74295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2600" dirty="0"/>
              <a:t>Activity: Try adding a reference source using the Zotero browser plug-in in your web browser, then Open MS Word and use ‘Zotero’ in Word to add a citation and Reference list.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sz="2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Other plugins </a:t>
            </a:r>
            <a:r>
              <a:rPr lang="en-GB" sz="2600" dirty="0">
                <a:ea typeface="Times New Roman" panose="02020603050405020304" pitchFamily="18" charset="0"/>
                <a:cs typeface="Times New Roman" panose="02020603050405020304" pitchFamily="18" charset="0"/>
              </a:rPr>
              <a:t>for e.g. Google Docs and many others are available here: </a:t>
            </a:r>
            <a:r>
              <a:rPr lang="en-GB" sz="2600" dirty="0">
                <a:hlinkClick r:id="rId4"/>
              </a:rPr>
              <a:t>plugins [Zotero Documentation]</a:t>
            </a:r>
            <a:r>
              <a:rPr lang="en-GB" sz="2600" dirty="0"/>
              <a:t>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sz="2600" dirty="0"/>
              <a:t>For further information and the </a:t>
            </a:r>
            <a:r>
              <a:rPr lang="en-GB" sz="2600" b="1" dirty="0"/>
              <a:t>Quick Start Guide</a:t>
            </a:r>
            <a:r>
              <a:rPr lang="en-GB" sz="2600" dirty="0"/>
              <a:t>, please click-here: </a:t>
            </a:r>
            <a:r>
              <a:rPr lang="en-GB" sz="2600" dirty="0">
                <a:hlinkClick r:id="rId5"/>
              </a:rPr>
              <a:t>quick start guide [Zotero Documentation]</a:t>
            </a:r>
            <a:r>
              <a:rPr lang="en-GB" sz="2600" dirty="0"/>
              <a:t>. Video tutorials: </a:t>
            </a:r>
            <a:r>
              <a:rPr lang="en-GB" sz="2600" dirty="0">
                <a:hlinkClick r:id="rId6"/>
              </a:rPr>
              <a:t>click-here</a:t>
            </a:r>
            <a:r>
              <a:rPr lang="en-GB" sz="2600" dirty="0"/>
              <a:t>.</a:t>
            </a:r>
          </a:p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482EDB-4A20-4BC1-2443-BFF06904DA23}"/>
              </a:ext>
            </a:extLst>
          </p:cNvPr>
          <p:cNvGrpSpPr/>
          <p:nvPr/>
        </p:nvGrpSpPr>
        <p:grpSpPr>
          <a:xfrm>
            <a:off x="9946947" y="160381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CABA84B9-D6FB-0C9C-5967-F1D3EBC6100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746535CD-02C6-3B12-4E6E-7C475BD5DC8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54DB7381-2FA2-FFB6-F57A-F319CB788A5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E640BC2A-8986-04FF-2BFF-C66AE8230E4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54252033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B37294-8B82-2F37-40B8-9A847310C4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C3C13-14BF-7092-CEAF-E655F1ABF9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121" y="350230"/>
            <a:ext cx="10522411" cy="1454051"/>
          </a:xfrm>
        </p:spPr>
        <p:txBody>
          <a:bodyPr>
            <a:noAutofit/>
          </a:bodyPr>
          <a:lstStyle/>
          <a:p>
            <a:r>
              <a:rPr lang="en-GB" sz="6000" b="1" dirty="0"/>
              <a:t>Bg. </a:t>
            </a:r>
            <a:r>
              <a:rPr lang="en-GB" sz="4800" b="1" u="sng" dirty="0"/>
              <a:t>Zotero workflow: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809EAC-5FC1-361E-DFC2-C7E59FEF3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629" y="1494464"/>
            <a:ext cx="6241011" cy="3474777"/>
          </a:xfrm>
        </p:spPr>
        <p:txBody>
          <a:bodyPr anchor="t">
            <a:noAutofit/>
          </a:bodyPr>
          <a:lstStyle/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sz="2000" dirty="0"/>
              <a:t>Download from: </a:t>
            </a:r>
            <a:br>
              <a:rPr lang="en-GB" sz="2000" dirty="0"/>
            </a:br>
            <a:r>
              <a:rPr lang="en-US" sz="2000" dirty="0">
                <a:hlinkClick r:id="rId2"/>
              </a:rPr>
              <a:t>Zotero | Download</a:t>
            </a:r>
            <a:endParaRPr lang="en-US" sz="2000" dirty="0"/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sz="2000" dirty="0"/>
              <a:t>Zotero works in a desktop application, as a dashboard online in the browser and in Word and other word processors.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000" dirty="0"/>
              <a:t>The Word plugin is usually installed automatically when you install the Zotero desktop app. 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000" dirty="0"/>
              <a:t>If you don't see a Zotero tab in the Word ribbon, in Zotero’s desktop app, </a:t>
            </a:r>
            <a:r>
              <a:rPr lang="en-US" sz="2000" dirty="0" err="1"/>
              <a:t>goto</a:t>
            </a:r>
            <a:r>
              <a:rPr lang="en-US" sz="2000" dirty="0"/>
              <a:t> Edit &gt; Settings, go to the "Cite" tab, and select "Word Processors" to reinstall the add-in.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000" dirty="0"/>
              <a:t>Restart word, and if needed the device/PC.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000" dirty="0"/>
              <a:t>For further guidance on this please click-here: </a:t>
            </a:r>
            <a:r>
              <a:rPr lang="en-US" sz="2000" dirty="0">
                <a:hlinkClick r:id="rId3"/>
              </a:rPr>
              <a:t>https://tinyurl.com/2322uy6f</a:t>
            </a:r>
            <a:r>
              <a:rPr lang="en-US" sz="2000" dirty="0"/>
              <a:t> </a:t>
            </a:r>
            <a:endParaRPr lang="en-GB" sz="2000" dirty="0"/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endParaRPr lang="en-GB" dirty="0"/>
          </a:p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endParaRPr lang="en-GB" dirty="0"/>
          </a:p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50AF1E72-5FFC-8245-D5F7-87D2E4A642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56641" y="137247"/>
            <a:ext cx="4664799" cy="288883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C7F2723-5B31-A000-EF13-73A79002DDB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55651" y="2482890"/>
            <a:ext cx="4531337" cy="21515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3" name="Picture 12" descr="A screenshot of a phone&#10;&#10;AI-generated content may be incorrect.">
            <a:extLst>
              <a:ext uri="{FF2B5EF4-FFF2-40B4-BE49-F238E27FC236}">
                <a16:creationId xmlns:a16="http://schemas.microsoft.com/office/drawing/2014/main" id="{E554D5E2-1BD8-9FAC-1E3E-D61553EAAF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0976" y="4654750"/>
            <a:ext cx="4693032" cy="138003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78219A8E-C1E3-DE31-6279-6C2BC9DBDF4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86413" y="5893177"/>
            <a:ext cx="4600575" cy="885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62372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429" y="125556"/>
            <a:ext cx="10522411" cy="1302176"/>
          </a:xfrm>
        </p:spPr>
        <p:txBody>
          <a:bodyPr>
            <a:noAutofit/>
          </a:bodyPr>
          <a:lstStyle/>
          <a:p>
            <a:r>
              <a:rPr lang="en-GB" sz="5400" b="1" dirty="0"/>
              <a:t>Bg. </a:t>
            </a:r>
            <a:r>
              <a:rPr lang="en-GB" sz="4800" b="1" u="sng" dirty="0"/>
              <a:t>Back-up option: Mybib.com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843" y="1345350"/>
            <a:ext cx="10884148" cy="4773724"/>
          </a:xfrm>
        </p:spPr>
        <p:txBody>
          <a:bodyPr anchor="t">
            <a:noAutofit/>
          </a:bodyPr>
          <a:lstStyle/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Mybib.com is a useful referencing management tool that automatically extracts refence source information, create the refence source and reference list for you with citation to use in-text, saves the reference source to a project and allows you to download it for use in your assignment.</a:t>
            </a: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try it 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out, click here: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2" tooltip="Original URL: https://www.mybib.com/tools/ieee-citation-generator. Click or tap if you trust this link.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Free mybib.com IEEE Citation Generator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342900">
              <a:lnSpc>
                <a:spcPct val="100000"/>
              </a:lnSpc>
              <a:spcBef>
                <a:spcPts val="600"/>
              </a:spcBef>
            </a:pPr>
            <a:r>
              <a:rPr lang="en-GB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Mybib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Chrome extension: Add references in just one click with th</a:t>
            </a:r>
            <a: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browser extension: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MyBib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: Free Citation Generator - Chrome Web Store (google.com)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4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Note: Citationsy.com is another example. This tool is not free (£9.99pm). Although students get approx. 50% off (£5.99pm). There is an edge extension for this tool.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482EDB-4A20-4BC1-2443-BFF06904DA23}"/>
              </a:ext>
            </a:extLst>
          </p:cNvPr>
          <p:cNvGrpSpPr/>
          <p:nvPr/>
        </p:nvGrpSpPr>
        <p:grpSpPr>
          <a:xfrm>
            <a:off x="10110367" y="222726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CABA84B9-D6FB-0C9C-5967-F1D3EBC6100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746535CD-02C6-3B12-4E6E-7C475BD5DC8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54DB7381-2FA2-FFB6-F57A-F319CB788A5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E640BC2A-8986-04FF-2BFF-C66AE8230E4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38025254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86" y="210744"/>
            <a:ext cx="10522411" cy="1217306"/>
          </a:xfrm>
        </p:spPr>
        <p:txBody>
          <a:bodyPr>
            <a:noAutofit/>
          </a:bodyPr>
          <a:lstStyle/>
          <a:p>
            <a:r>
              <a:rPr lang="en-GB" sz="4800" b="1" u="sng" dirty="0"/>
              <a:t>Activity: EndNote Fusion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9966DDE-96B8-D8C5-B810-11EF35AA78DD}"/>
              </a:ext>
            </a:extLst>
          </p:cNvPr>
          <p:cNvGrpSpPr/>
          <p:nvPr/>
        </p:nvGrpSpPr>
        <p:grpSpPr>
          <a:xfrm>
            <a:off x="312327" y="324896"/>
            <a:ext cx="457201" cy="980560"/>
            <a:chOff x="221907" y="374435"/>
            <a:chExt cx="457201" cy="98056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CECC121-13EC-FBA1-BA65-26C2C1774673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5BD5349E-BA97-0FC6-BEB8-8BD9AD2E3911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D00AC71-BF1A-8774-204F-F456FE9484C4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3482EDB-4A20-4BC1-2443-BFF06904DA23}"/>
              </a:ext>
            </a:extLst>
          </p:cNvPr>
          <p:cNvGrpSpPr/>
          <p:nvPr/>
        </p:nvGrpSpPr>
        <p:grpSpPr>
          <a:xfrm>
            <a:off x="10298146" y="150810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CABA84B9-D6FB-0C9C-5967-F1D3EBC61009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746535CD-02C6-3B12-4E6E-7C475BD5DC81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54DB7381-2FA2-FFB6-F57A-F319CB788A5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E640BC2A-8986-04FF-2BFF-C66AE8230E43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C22301F-D35A-7B07-F3E2-323E4842C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127" y="1305275"/>
            <a:ext cx="11013073" cy="5355266"/>
          </a:xfrm>
        </p:spPr>
        <p:txBody>
          <a:bodyPr>
            <a:normAutofit/>
          </a:bodyPr>
          <a:lstStyle/>
          <a:p>
            <a:pPr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/>
              <a:t>Use the previous slides to complete the following activity + help and support each other to:</a:t>
            </a:r>
            <a:endParaRPr lang="en-GB" sz="2400" dirty="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Create an ‘EndNote Fusion’ account</a:t>
            </a:r>
            <a:r>
              <a:rPr lang="en-GB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, using your Uni student email address, here:</a:t>
            </a:r>
          </a:p>
          <a:p>
            <a:pPr marL="1028700" lvl="1" indent="-342900">
              <a:lnSpc>
                <a:spcPct val="100000"/>
              </a:lnSpc>
              <a:spcBef>
                <a:spcPts val="0"/>
              </a:spcBef>
            </a:pPr>
            <a:r>
              <a:rPr lang="en-GB" dirty="0">
                <a:highlight>
                  <a:srgbClr val="FFFF00"/>
                </a:highlight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https://uwtsd.ac.uk/library/student-essentials/refworks/</a:t>
            </a:r>
            <a:endParaRPr lang="en-GB" dirty="0">
              <a:highlight>
                <a:srgbClr val="FFFF00"/>
              </a:highlight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Log-in here: </a:t>
            </a:r>
            <a:r>
              <a:rPr lang="en-GB" sz="2400" dirty="0">
                <a:solidFill>
                  <a:srgbClr val="3333FF"/>
                </a:solidFill>
                <a:highlight>
                  <a:srgbClr val="FFFF00"/>
                </a:highlight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https://fusion.endnote.com</a:t>
            </a:r>
            <a:r>
              <a:rPr lang="en-GB" sz="2400" dirty="0">
                <a:solidFill>
                  <a:srgbClr val="3333FF"/>
                </a:solidFill>
                <a:highlight>
                  <a:srgbClr val="FFFF00"/>
                </a:highlight>
              </a:rPr>
              <a:t> 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In </a:t>
            </a:r>
            <a:r>
              <a:rPr lang="en-GB" sz="2400" b="1" dirty="0"/>
              <a:t>your Online Dashboard </a:t>
            </a:r>
            <a:r>
              <a:rPr lang="en-GB" sz="2400" dirty="0"/>
              <a:t>create a </a:t>
            </a:r>
            <a:r>
              <a:rPr lang="en-GB" sz="2400" b="1" dirty="0"/>
              <a:t>Project</a:t>
            </a:r>
            <a:r>
              <a:rPr lang="en-GB" sz="2400" dirty="0"/>
              <a:t> &amp; add a </a:t>
            </a:r>
            <a:r>
              <a:rPr lang="en-GB" sz="2400" b="1" dirty="0"/>
              <a:t>folder</a:t>
            </a:r>
            <a:r>
              <a:rPr lang="en-GB" sz="2400" dirty="0"/>
              <a:t> for LDE Assignment 1.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Add the EndNote Fusion ‘</a:t>
            </a: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</a:rPr>
              <a:t>browser extension</a:t>
            </a:r>
            <a:r>
              <a:rPr lang="en-GB" sz="2400" b="1" dirty="0"/>
              <a:t>’ </a:t>
            </a:r>
            <a:r>
              <a:rPr lang="en-GB" sz="2400" dirty="0"/>
              <a:t>(select the Spanner</a:t>
            </a:r>
            <a:r>
              <a:rPr lang="en-GB" sz="2400" dirty="0">
                <a:solidFill>
                  <a:srgbClr val="0563C1"/>
                </a:solidFill>
              </a:rPr>
              <a:t> </a:t>
            </a:r>
            <a:r>
              <a:rPr lang="en-GB" sz="2400" dirty="0"/>
              <a:t>icon</a:t>
            </a:r>
            <a:r>
              <a:rPr lang="en-GB" sz="2400" dirty="0">
                <a:solidFill>
                  <a:srgbClr val="0563C1"/>
                </a:solidFill>
              </a:rPr>
              <a:t> </a:t>
            </a:r>
            <a:r>
              <a:rPr lang="en-GB" sz="2400" dirty="0"/>
              <a:t>and click Extensions &amp; Add-ons)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Add the EndNote Fusion ‘</a:t>
            </a:r>
            <a:r>
              <a:rPr lang="en-GB" sz="2400" b="1" dirty="0">
                <a:solidFill>
                  <a:schemeClr val="bg1"/>
                </a:solidFill>
                <a:highlight>
                  <a:srgbClr val="FFFF00"/>
                </a:highlight>
              </a:rPr>
              <a:t>MS-Word extension</a:t>
            </a:r>
            <a:r>
              <a:rPr lang="en-GB" sz="2400" dirty="0"/>
              <a:t>’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Add some task 3 relevant reference sources (on Tuckman’s Team theory) to EndNote Fusion using the browser extension.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Open your LDE word document for task 3. 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400" dirty="0"/>
              <a:t>Go to the EndNote Fusion tab in word, log-in to EndNote Fusion and add some relevant citations and a Bibliography.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27012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550BDC-5CCE-5FC6-2834-901AE8B045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437FA-9476-1399-E02A-2928D3CDF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580" y="81886"/>
            <a:ext cx="10184845" cy="1217305"/>
          </a:xfrm>
        </p:spPr>
        <p:txBody>
          <a:bodyPr>
            <a:noAutofit/>
          </a:bodyPr>
          <a:lstStyle/>
          <a:p>
            <a:r>
              <a:rPr lang="en-GB" sz="60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Bg. </a:t>
            </a:r>
            <a:r>
              <a:rPr lang="en-GB" sz="4800" b="1" u="sng" dirty="0">
                <a:ea typeface="Times New Roman" panose="02020603050405020304" pitchFamily="18" charset="0"/>
                <a:cs typeface="Times New Roman" panose="02020603050405020304" pitchFamily="18" charset="0"/>
              </a:rPr>
              <a:t>Tutor Demo</a:t>
            </a:r>
            <a:r>
              <a:rPr lang="en-GB" sz="48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4800" b="1" u="sng" dirty="0"/>
              <a:t>EndNote Fusion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D5DF9-0C70-89B0-C1A3-97B808544B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7268" y="1217305"/>
            <a:ext cx="11444732" cy="4585968"/>
          </a:xfrm>
        </p:spPr>
        <p:txBody>
          <a:bodyPr anchor="t">
            <a:noAutofit/>
          </a:bodyPr>
          <a:lstStyle/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/>
            </a:pPr>
            <a:r>
              <a:rPr lang="en-GB" sz="26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Goto: </a:t>
            </a:r>
            <a:r>
              <a:rPr lang="en-GB" sz="2600" dirty="0">
                <a:solidFill>
                  <a:srgbClr val="3333FF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https://refworks.proquest.com</a:t>
            </a:r>
            <a:r>
              <a:rPr lang="en-GB" sz="2600" dirty="0">
                <a:solidFill>
                  <a:srgbClr val="3333FF"/>
                </a:solidFill>
              </a:rPr>
              <a:t> </a:t>
            </a:r>
            <a:r>
              <a:rPr lang="en-GB" sz="2600" dirty="0"/>
              <a:t>&gt; Now: </a:t>
            </a:r>
            <a:r>
              <a:rPr lang="en-GB" sz="2600" dirty="0">
                <a:solidFill>
                  <a:srgbClr val="3333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https://fusion.endnote.com</a:t>
            </a:r>
            <a:r>
              <a:rPr lang="en-GB" sz="2600" dirty="0">
                <a:solidFill>
                  <a:srgbClr val="3333FF"/>
                </a:solidFill>
              </a:rPr>
              <a:t> 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</a:pPr>
            <a:r>
              <a:rPr lang="en-GB" sz="2400" dirty="0"/>
              <a:t>If needed: </a:t>
            </a:r>
            <a:r>
              <a:rPr lang="en-GB" sz="2400" b="1" dirty="0"/>
              <a:t>Delete</a:t>
            </a:r>
            <a:r>
              <a:rPr lang="en-GB" sz="2400" dirty="0"/>
              <a:t> existing Project, folder &amp; reference information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+mj-lt"/>
              <a:buAutoNum type="arabicPeriod" startAt="2"/>
            </a:pPr>
            <a:r>
              <a:rPr lang="en-GB" sz="2600" dirty="0"/>
              <a:t>Create a </a:t>
            </a:r>
            <a:r>
              <a:rPr lang="en-GB" sz="2600" b="1" dirty="0">
                <a:solidFill>
                  <a:schemeClr val="bg1"/>
                </a:solidFill>
                <a:highlight>
                  <a:srgbClr val="FFFF00"/>
                </a:highlight>
              </a:rPr>
              <a:t>New Project</a:t>
            </a:r>
            <a:r>
              <a:rPr lang="en-GB" sz="2600" dirty="0"/>
              <a:t>: </a:t>
            </a:r>
            <a:r>
              <a:rPr lang="en-GB" sz="2600" b="1" dirty="0"/>
              <a:t>Module: L4 LDE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2"/>
            </a:pPr>
            <a:r>
              <a:rPr lang="en-GB" sz="2600" dirty="0"/>
              <a:t>Create a </a:t>
            </a:r>
            <a:r>
              <a:rPr lang="en-GB" sz="2600" b="1" dirty="0">
                <a:solidFill>
                  <a:schemeClr val="bg1"/>
                </a:solidFill>
                <a:highlight>
                  <a:srgbClr val="FFFF00"/>
                </a:highlight>
              </a:rPr>
              <a:t>New folder</a:t>
            </a:r>
            <a:r>
              <a:rPr lang="en-GB" sz="2600" dirty="0"/>
              <a:t>: </a:t>
            </a:r>
            <a:r>
              <a:rPr lang="en-GB" sz="2600" b="1" dirty="0"/>
              <a:t>Assignment 1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AutoNum type="arabicPeriod" startAt="2"/>
            </a:pPr>
            <a:r>
              <a:rPr lang="en-GB" sz="2600" dirty="0">
                <a:solidFill>
                  <a:schemeClr val="bg1"/>
                </a:solidFill>
                <a:highlight>
                  <a:srgbClr val="FFFF00"/>
                </a:highlight>
              </a:rPr>
              <a:t>Google search </a:t>
            </a:r>
            <a:r>
              <a:rPr lang="en-GB" sz="2600" dirty="0"/>
              <a:t>for sources on </a:t>
            </a:r>
            <a:r>
              <a:rPr lang="en-GB" sz="2600" b="1" dirty="0"/>
              <a:t>Tuckman’s Team development theory</a:t>
            </a:r>
            <a:endParaRPr lang="en-GB" sz="2600" dirty="0"/>
          </a:p>
          <a:p>
            <a:pPr marL="1200150" lvl="1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AutoNum type="arabicPeriod" startAt="2"/>
            </a:pPr>
            <a:r>
              <a:rPr lang="en-GB" dirty="0"/>
              <a:t>Use ‘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Save to RefWorks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’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booklet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GB" dirty="0"/>
              <a:t>to add source to the ‘</a:t>
            </a:r>
            <a:r>
              <a:rPr lang="en-GB" b="1" dirty="0"/>
              <a:t>Assignment 1</a:t>
            </a:r>
            <a:r>
              <a:rPr lang="en-GB" dirty="0"/>
              <a:t>’ folder.</a:t>
            </a:r>
            <a:endParaRPr lang="en-GB" sz="2800" dirty="0"/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Clr>
                <a:schemeClr val="tx1"/>
              </a:buClr>
              <a:buFont typeface="Arial" panose="020B0604020202020204" pitchFamily="34" charset="0"/>
              <a:buAutoNum type="arabicPeriod" startAt="2"/>
            </a:pPr>
            <a:r>
              <a:rPr lang="en-GB" sz="2600" dirty="0">
                <a:solidFill>
                  <a:schemeClr val="bg1"/>
                </a:solidFill>
                <a:highlight>
                  <a:srgbClr val="FFFF00"/>
                </a:highlight>
              </a:rPr>
              <a:t>Library search </a:t>
            </a:r>
            <a:r>
              <a:rPr lang="en-GB" sz="2600" dirty="0"/>
              <a:t>for sources on </a:t>
            </a:r>
            <a:r>
              <a:rPr lang="en-GB" sz="2600" b="1" dirty="0"/>
              <a:t>Tuckman’s Team development theory</a:t>
            </a:r>
          </a:p>
          <a:p>
            <a:pPr marL="1200150" lvl="1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AutoNum type="arabicPeriod" startAt="2"/>
            </a:pPr>
            <a:r>
              <a:rPr lang="en-GB" dirty="0"/>
              <a:t>Use ‘</a:t>
            </a:r>
            <a:r>
              <a:rPr lang="en-GB" b="1" dirty="0"/>
              <a:t>Save to RefWorks</a:t>
            </a:r>
            <a:r>
              <a:rPr lang="en-GB" dirty="0"/>
              <a:t>’ </a:t>
            </a:r>
            <a:r>
              <a:rPr lang="en-GB" b="1" dirty="0"/>
              <a:t>booklet</a:t>
            </a:r>
            <a:r>
              <a:rPr lang="en-GB" dirty="0"/>
              <a:t> to add source to the ‘</a:t>
            </a:r>
            <a:r>
              <a:rPr lang="en-GB" b="1" dirty="0"/>
              <a:t>Assignment 1</a:t>
            </a:r>
            <a:r>
              <a:rPr lang="en-GB" dirty="0"/>
              <a:t>’ folder.</a:t>
            </a:r>
            <a:endParaRPr lang="en-GB" sz="2200" dirty="0"/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AutoNum type="arabicPeriod" startAt="2"/>
            </a:pPr>
            <a:r>
              <a:rPr lang="en-GB" sz="2600" dirty="0"/>
              <a:t>Show how to </a:t>
            </a:r>
            <a:r>
              <a:rPr lang="en-GB" sz="2600" b="1" dirty="0"/>
              <a:t>add a </a:t>
            </a:r>
            <a:r>
              <a:rPr lang="en-GB" sz="2600" b="1" dirty="0">
                <a:solidFill>
                  <a:schemeClr val="bg1"/>
                </a:solidFill>
                <a:highlight>
                  <a:srgbClr val="FFFF00"/>
                </a:highlight>
              </a:rPr>
              <a:t>Manual Reference source </a:t>
            </a:r>
            <a:r>
              <a:rPr lang="en-GB" sz="2600" dirty="0"/>
              <a:t>in RefWorks.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2"/>
            </a:pPr>
            <a:r>
              <a:rPr lang="en-GB" sz="2600" dirty="0"/>
              <a:t>Show how to </a:t>
            </a:r>
            <a:r>
              <a:rPr lang="en-GB" sz="2600" b="1" dirty="0">
                <a:solidFill>
                  <a:schemeClr val="bg1"/>
                </a:solidFill>
                <a:highlight>
                  <a:srgbClr val="FFFF00"/>
                </a:highlight>
              </a:rPr>
              <a:t>Edit a Reference source </a:t>
            </a:r>
            <a:r>
              <a:rPr lang="en-GB" sz="2600" dirty="0"/>
              <a:t>details in RefWorks.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2"/>
            </a:pPr>
            <a:r>
              <a:rPr lang="en-GB" sz="2600" dirty="0"/>
              <a:t>Open word and </a:t>
            </a:r>
            <a:r>
              <a:rPr lang="en-GB" sz="2600" dirty="0" err="1"/>
              <a:t>goto</a:t>
            </a:r>
            <a:r>
              <a:rPr lang="en-GB" sz="2600" dirty="0"/>
              <a:t> the new </a:t>
            </a:r>
            <a:r>
              <a:rPr lang="en-GB" sz="2600" b="1" dirty="0"/>
              <a:t>RCM/EndNote Fusion tab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2"/>
            </a:pPr>
            <a:r>
              <a:rPr lang="en-GB" sz="2600" dirty="0"/>
              <a:t>Burger menu: select ‘</a:t>
            </a:r>
            <a:r>
              <a:rPr lang="en-GB" sz="2600" b="1" dirty="0"/>
              <a:t>IEEE UWTSD’ referencing style</a:t>
            </a:r>
            <a:r>
              <a:rPr lang="en-GB" sz="2600" dirty="0"/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9"/>
            </a:pPr>
            <a:r>
              <a:rPr lang="en-GB" sz="2600" dirty="0"/>
              <a:t>I</a:t>
            </a:r>
            <a:r>
              <a:rPr lang="en-GB" sz="2600" b="1" dirty="0"/>
              <a:t>nsert 2 citations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9"/>
            </a:pPr>
            <a:r>
              <a:rPr lang="en-GB" sz="2600" dirty="0"/>
              <a:t>Burger menu: </a:t>
            </a:r>
            <a:r>
              <a:rPr lang="en-GB" sz="2600" b="1" dirty="0"/>
              <a:t>Add Bibliography/Reference list</a:t>
            </a:r>
            <a:r>
              <a:rPr lang="en-GB" sz="2600" dirty="0"/>
              <a:t>.</a:t>
            </a:r>
          </a:p>
          <a:p>
            <a:pPr marL="742950" indent="-514350">
              <a:lnSpc>
                <a:spcPct val="100000"/>
              </a:lnSpc>
              <a:spcBef>
                <a:spcPts val="0"/>
              </a:spcBef>
              <a:buAutoNum type="arabicPeriod" startAt="9"/>
            </a:pPr>
            <a:endParaRPr lang="en-GB" dirty="0"/>
          </a:p>
          <a:p>
            <a:pPr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842710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D28B8D-C1C5-4905-9AC6-2D657D2475F1}"/>
              </a:ext>
            </a:extLst>
          </p:cNvPr>
          <p:cNvSpPr txBox="1"/>
          <p:nvPr/>
        </p:nvSpPr>
        <p:spPr>
          <a:xfrm>
            <a:off x="1300930" y="385604"/>
            <a:ext cx="9858906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ea typeface="+mn-ea"/>
                <a:cs typeface="+mn-cs"/>
              </a:rPr>
              <a:t>Activity: Finish Task 3a &amp; 3b</a:t>
            </a:r>
            <a:endParaRPr kumimoji="0" lang="en-GB" sz="5400" b="1" i="0" u="sng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ea typeface="+mn-ea"/>
              <a:cs typeface="+mn-cs"/>
            </a:endParaRPr>
          </a:p>
        </p:txBody>
      </p:sp>
      <p:pic>
        <p:nvPicPr>
          <p:cNvPr id="4" name="Graphic 3" descr="Document with solid fill">
            <a:extLst>
              <a:ext uri="{FF2B5EF4-FFF2-40B4-BE49-F238E27FC236}">
                <a16:creationId xmlns:a16="http://schemas.microsoft.com/office/drawing/2014/main" id="{E1B1BC1E-426B-8A5C-52D1-B2ABFD88B3B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66141" y="385604"/>
            <a:ext cx="1044534" cy="1044534"/>
          </a:xfrm>
          <a:prstGeom prst="rect">
            <a:avLst/>
          </a:prstGeom>
        </p:spPr>
      </p:pic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93E1F041-1E1B-A839-6A5C-3AB8ED79A0BB}"/>
              </a:ext>
            </a:extLst>
          </p:cNvPr>
          <p:cNvSpPr txBox="1">
            <a:spLocks/>
          </p:cNvSpPr>
          <p:nvPr/>
        </p:nvSpPr>
        <p:spPr>
          <a:xfrm>
            <a:off x="722744" y="1702121"/>
            <a:ext cx="10579570" cy="4443306"/>
          </a:xfrm>
          <a:prstGeom prst="rect">
            <a:avLst/>
          </a:prstGeom>
          <a:gradFill flip="none" rotWithShape="1">
            <a:gsLst>
              <a:gs pos="0">
                <a:srgbClr val="FFFF00"/>
              </a:gs>
              <a:gs pos="31000">
                <a:schemeClr val="bg1">
                  <a:lumMod val="100000"/>
                </a:schemeClr>
              </a:gs>
            </a:gsLst>
            <a:lin ang="2700000" scaled="1"/>
            <a:tileRect/>
          </a:gradFill>
          <a:ln w="25400">
            <a:solidFill>
              <a:schemeClr val="tx1"/>
            </a:solidFill>
          </a:ln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lvl="0" indent="-514350">
              <a:lnSpc>
                <a:spcPct val="100000"/>
              </a:lnSpc>
              <a:spcBef>
                <a:spcPts val="600"/>
              </a:spcBef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Finish Task 3a: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Using an </a:t>
            </a:r>
            <a:r>
              <a:rPr lang="en-GB" sz="3200" b="1" dirty="0"/>
              <a:t>Automatic</a:t>
            </a:r>
            <a:r>
              <a:rPr lang="en-GB" sz="3200" dirty="0"/>
              <a:t> </a:t>
            </a:r>
            <a:r>
              <a:rPr lang="en-GB" sz="3200" b="1" dirty="0"/>
              <a:t>Referencing Management tool </a:t>
            </a:r>
            <a:r>
              <a:rPr lang="en-GB" sz="3200" dirty="0"/>
              <a:t>(such as EndNote Fusion/other) add some citations and a reference list to your </a:t>
            </a:r>
            <a:r>
              <a:rPr lang="en-GB" sz="3200" dirty="0">
                <a:effectLst/>
                <a:ea typeface="Times New Roman" panose="02020603050405020304" pitchFamily="18" charset="0"/>
              </a:rPr>
              <a:t>Unit 3 ‘Virtual Collaboration’ topic summary</a:t>
            </a:r>
            <a:r>
              <a:rPr lang="en-GB" sz="3200" dirty="0"/>
              <a:t>. (Approx 350 words)</a:t>
            </a:r>
            <a:r>
              <a:rPr lang="en-GB" sz="3200" dirty="0">
                <a:cs typeface="Times New Roman" panose="02020603050405020304" pitchFamily="18" charset="0"/>
              </a:rPr>
              <a:t>.</a:t>
            </a:r>
            <a:endParaRPr lang="en-GB" sz="3200" dirty="0"/>
          </a:p>
          <a:p>
            <a:pPr marL="514350" indent="-514350">
              <a:lnSpc>
                <a:spcPct val="100000"/>
              </a:lnSpc>
              <a:spcBef>
                <a:spcPts val="600"/>
              </a:spcBef>
              <a:buClr>
                <a:srgbClr val="FFFF00"/>
              </a:buClr>
              <a:buFont typeface="+mj-lt"/>
              <a:buAutoNum type="arabicPeriod"/>
            </a:pP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Finish Task 3b:</a:t>
            </a:r>
            <a:r>
              <a:rPr lang="en-GB" sz="3200" dirty="0">
                <a:solidFill>
                  <a:schemeClr val="bg1"/>
                </a:solidFill>
              </a:rPr>
              <a:t> </a:t>
            </a:r>
            <a:r>
              <a:rPr lang="en-GB" sz="3200" dirty="0"/>
              <a:t>Document several screenshots with brief accompanying description to provide practical evidence of the use of EndNote Fusion (previously known as RefWorks) or other referencing tool. (Approx 100 words)</a:t>
            </a:r>
          </a:p>
        </p:txBody>
      </p:sp>
    </p:spTree>
    <p:extLst>
      <p:ext uri="{BB962C8B-B14F-4D97-AF65-F5344CB8AC3E}">
        <p14:creationId xmlns:p14="http://schemas.microsoft.com/office/powerpoint/2010/main" val="11763174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882" y="71996"/>
            <a:ext cx="10522411" cy="1454051"/>
          </a:xfrm>
        </p:spPr>
        <p:txBody>
          <a:bodyPr>
            <a:noAutofit/>
          </a:bodyPr>
          <a:lstStyle/>
          <a:p>
            <a:r>
              <a:rPr lang="en-GB" sz="6600" b="1" dirty="0"/>
              <a:t>Bg. </a:t>
            </a:r>
            <a:r>
              <a:rPr lang="en-GB" sz="6000" b="1" dirty="0"/>
              <a:t>Videos: </a:t>
            </a:r>
            <a:r>
              <a:rPr lang="en-GB" sz="4800" b="1" u="sng" dirty="0"/>
              <a:t>EndNote Fusion 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882" y="1733318"/>
            <a:ext cx="10778480" cy="4552152"/>
          </a:xfrm>
        </p:spPr>
        <p:txBody>
          <a:bodyPr anchor="t">
            <a:noAutofit/>
          </a:bodyPr>
          <a:lstStyle/>
          <a:p>
            <a:pPr marL="742950" indent="-514350">
              <a:lnSpc>
                <a:spcPct val="100000"/>
              </a:lnSpc>
              <a:spcBef>
                <a:spcPts val="600"/>
              </a:spcBef>
            </a:pP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Or view the ‘</a:t>
            </a:r>
            <a:r>
              <a:rPr lang="en-GB" sz="3200" b="1" dirty="0">
                <a:ea typeface="Times New Roman" panose="02020603050405020304" pitchFamily="18" charset="0"/>
                <a:cs typeface="Times New Roman" panose="02020603050405020304" pitchFamily="18" charset="0"/>
              </a:rPr>
              <a:t>EndNote Fusion’ </a:t>
            </a: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YouTube channel tutorial videos </a:t>
            </a:r>
            <a:r>
              <a:rPr lang="en-GB" sz="3200" dirty="0">
                <a:solidFill>
                  <a:schemeClr val="accent1"/>
                </a:solidFill>
                <a:ea typeface="Times New Roman" panose="020206030504050203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click-here</a:t>
            </a:r>
            <a:r>
              <a:rPr lang="en-GB" sz="3200" dirty="0"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32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8" name="Graphic 17" descr="Presentation with media with solid fill">
            <a:extLst>
              <a:ext uri="{FF2B5EF4-FFF2-40B4-BE49-F238E27FC236}">
                <a16:creationId xmlns:a16="http://schemas.microsoft.com/office/drawing/2014/main" id="{90643131-43B4-2709-D2D2-6F586576C4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280344" y="-41310"/>
            <a:ext cx="1978035" cy="197803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43B379-E5B7-13B0-AAD2-88574F3CF7C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75507" y="2882453"/>
            <a:ext cx="7609229" cy="3562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168347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E4B6FB7-D0F2-935C-FFFF-B90502C95E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51E38-4B7A-BE72-7249-F162D0B19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Check-in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F45D881-68C4-30C4-37B8-D85D19172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6A20C465-F94F-C838-6CE8-9BDF6F8CD8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F9CB4FE-0733-01DE-CC06-7480D8091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5B6C1-1798-AE42-91C3-0D41CC74660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Qs?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B0CC3343-ACDC-CA23-1B24-429ACACD46C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8997" y="2459019"/>
            <a:ext cx="2657110" cy="2657110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5931991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Register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5C7EBC3-4672-4DAB-81C2-58661FAFA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8805" y="-2"/>
            <a:ext cx="6013194" cy="1511304"/>
          </a:xfrm>
          <a:custGeom>
            <a:avLst/>
            <a:gdLst>
              <a:gd name="connsiteX0" fmla="*/ 4545473 w 6013194"/>
              <a:gd name="connsiteY0" fmla="*/ 0 h 1511304"/>
              <a:gd name="connsiteX1" fmla="*/ 6013194 w 6013194"/>
              <a:gd name="connsiteY1" fmla="*/ 0 h 1511304"/>
              <a:gd name="connsiteX2" fmla="*/ 6013194 w 6013194"/>
              <a:gd name="connsiteY2" fmla="*/ 1508760 h 1511304"/>
              <a:gd name="connsiteX3" fmla="*/ 4545474 w 6013194"/>
              <a:gd name="connsiteY3" fmla="*/ 1508760 h 1511304"/>
              <a:gd name="connsiteX4" fmla="*/ 4545474 w 6013194"/>
              <a:gd name="connsiteY4" fmla="*/ 1511304 h 1511304"/>
              <a:gd name="connsiteX5" fmla="*/ 0 w 6013194"/>
              <a:gd name="connsiteY5" fmla="*/ 1511304 h 1511304"/>
              <a:gd name="connsiteX6" fmla="*/ 697617 w 6013194"/>
              <a:gd name="connsiteY6" fmla="*/ 3 h 1511304"/>
              <a:gd name="connsiteX7" fmla="*/ 4545473 w 6013194"/>
              <a:gd name="connsiteY7" fmla="*/ 3 h 151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013194" h="1511304">
                <a:moveTo>
                  <a:pt x="4545473" y="0"/>
                </a:moveTo>
                <a:lnTo>
                  <a:pt x="6013194" y="0"/>
                </a:lnTo>
                <a:lnTo>
                  <a:pt x="6013194" y="1508760"/>
                </a:lnTo>
                <a:lnTo>
                  <a:pt x="4545474" y="1508760"/>
                </a:lnTo>
                <a:lnTo>
                  <a:pt x="4545474" y="1511304"/>
                </a:lnTo>
                <a:lnTo>
                  <a:pt x="0" y="1511304"/>
                </a:lnTo>
                <a:lnTo>
                  <a:pt x="697617" y="3"/>
                </a:lnTo>
                <a:lnTo>
                  <a:pt x="4545473" y="3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0BF962F-4C6F-461E-86F2-C43F56CC9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80797" y="1690688"/>
            <a:ext cx="8711202" cy="5167312"/>
          </a:xfrm>
          <a:custGeom>
            <a:avLst/>
            <a:gdLst>
              <a:gd name="connsiteX0" fmla="*/ 0 w 8711202"/>
              <a:gd name="connsiteY0" fmla="*/ 0 h 5167312"/>
              <a:gd name="connsiteX1" fmla="*/ 7243482 w 8711202"/>
              <a:gd name="connsiteY1" fmla="*/ 0 h 5167312"/>
              <a:gd name="connsiteX2" fmla="*/ 8711202 w 8711202"/>
              <a:gd name="connsiteY2" fmla="*/ 0 h 5167312"/>
              <a:gd name="connsiteX3" fmla="*/ 8711202 w 8711202"/>
              <a:gd name="connsiteY3" fmla="*/ 5167312 h 5167312"/>
              <a:gd name="connsiteX4" fmla="*/ 7243482 w 8711202"/>
              <a:gd name="connsiteY4" fmla="*/ 5167312 h 5167312"/>
              <a:gd name="connsiteX5" fmla="*/ 221324 w 8711202"/>
              <a:gd name="connsiteY5" fmla="*/ 5167312 h 5167312"/>
              <a:gd name="connsiteX6" fmla="*/ 2615203 w 8711202"/>
              <a:gd name="connsiteY6" fmla="*/ 952 h 5167312"/>
              <a:gd name="connsiteX7" fmla="*/ 0 w 8711202"/>
              <a:gd name="connsiteY7" fmla="*/ 952 h 5167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1202" h="5167312">
                <a:moveTo>
                  <a:pt x="0" y="0"/>
                </a:moveTo>
                <a:lnTo>
                  <a:pt x="7243482" y="0"/>
                </a:lnTo>
                <a:lnTo>
                  <a:pt x="8711202" y="0"/>
                </a:lnTo>
                <a:lnTo>
                  <a:pt x="8711202" y="5167312"/>
                </a:lnTo>
                <a:lnTo>
                  <a:pt x="7243482" y="5167312"/>
                </a:lnTo>
                <a:lnTo>
                  <a:pt x="221324" y="5167312"/>
                </a:lnTo>
                <a:lnTo>
                  <a:pt x="2615203" y="952"/>
                </a:lnTo>
                <a:lnTo>
                  <a:pt x="0" y="952"/>
                </a:lnTo>
                <a:close/>
              </a:path>
            </a:pathLst>
          </a:custGeom>
          <a:solidFill>
            <a:srgbClr val="A6A6A6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E94A4F7-38E4-45EA-8E2E-CE1B5766B4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691640"/>
            <a:ext cx="5931454" cy="5166360"/>
          </a:xfrm>
          <a:custGeom>
            <a:avLst/>
            <a:gdLst>
              <a:gd name="connsiteX0" fmla="*/ 0 w 5931454"/>
              <a:gd name="connsiteY0" fmla="*/ 0 h 5166360"/>
              <a:gd name="connsiteX1" fmla="*/ 5931454 w 5931454"/>
              <a:gd name="connsiteY1" fmla="*/ 0 h 5166360"/>
              <a:gd name="connsiteX2" fmla="*/ 3537575 w 5931454"/>
              <a:gd name="connsiteY2" fmla="*/ 5166360 h 5166360"/>
              <a:gd name="connsiteX3" fmla="*/ 0 w 5931454"/>
              <a:gd name="connsiteY3" fmla="*/ 5166360 h 5166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31454" h="5166360">
                <a:moveTo>
                  <a:pt x="0" y="0"/>
                </a:moveTo>
                <a:lnTo>
                  <a:pt x="5931454" y="0"/>
                </a:lnTo>
                <a:lnTo>
                  <a:pt x="3537575" y="5166360"/>
                </a:lnTo>
                <a:lnTo>
                  <a:pt x="0" y="5166360"/>
                </a:lnTo>
                <a:close/>
              </a:path>
            </a:pathLst>
          </a:custGeom>
          <a:solidFill>
            <a:srgbClr val="30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574589" y="2013895"/>
            <a:ext cx="4648200" cy="36396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7429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 to D.</a:t>
            </a:r>
          </a:p>
        </p:txBody>
      </p:sp>
      <p:pic>
        <p:nvPicPr>
          <p:cNvPr id="11" name="Graphic 10" descr="List with solid fill">
            <a:extLst>
              <a:ext uri="{FF2B5EF4-FFF2-40B4-BE49-F238E27FC236}">
                <a16:creationId xmlns:a16="http://schemas.microsoft.com/office/drawing/2014/main" id="{EA43D71C-BB9F-55E2-016D-918139372AE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48706" y="2079253"/>
            <a:ext cx="3264104" cy="32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09351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815442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9992102">
            <a:off x="1607974" y="1739370"/>
            <a:ext cx="2728198" cy="272819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20673" y="2257819"/>
            <a:ext cx="5815045" cy="26589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THE KEY TO SUCCESS FOR THIS MODULE IS TO MAKE </a:t>
            </a:r>
            <a:r>
              <a:rPr lang="en-US" sz="3200" b="1" dirty="0"/>
              <a:t>WEEKLY PROGRESS. </a:t>
            </a:r>
          </a:p>
          <a:p>
            <a:pPr marL="57150" indent="-228600">
              <a:buFont typeface="Arial" panose="020B0604020202020204" pitchFamily="34" charset="0"/>
              <a:buChar char="•"/>
            </a:pPr>
            <a:r>
              <a:rPr lang="en-US" sz="3200" dirty="0"/>
              <a:t>Don’t leave it until the end.</a:t>
            </a:r>
          </a:p>
        </p:txBody>
      </p:sp>
    </p:spTree>
    <p:extLst>
      <p:ext uri="{BB962C8B-B14F-4D97-AF65-F5344CB8AC3E}">
        <p14:creationId xmlns:p14="http://schemas.microsoft.com/office/powerpoint/2010/main" val="411291267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69D184B2-2226-4E31-BCCB-4443307674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8533" y="918266"/>
            <a:ext cx="706127" cy="5863534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1AC4D4E3-486A-464A-8EC8-D44881097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117879" y="643467"/>
            <a:ext cx="420307" cy="5668919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64DE13E-58EB-4475-B79C-0D4FC65123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38387" y="643467"/>
            <a:ext cx="10933503" cy="5391944"/>
          </a:xfrm>
          <a:prstGeom prst="rect">
            <a:avLst/>
          </a:prstGeom>
          <a:solidFill>
            <a:srgbClr val="FFFFFF"/>
          </a:solidFill>
          <a:ln w="12700">
            <a:solidFill>
              <a:schemeClr val="accent1"/>
            </a:solidFill>
            <a:miter lim="800000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pic>
        <p:nvPicPr>
          <p:cNvPr id="4" name="Picture 3" descr="Diagram, text&#10;&#10;Description automatically generated">
            <a:extLst>
              <a:ext uri="{FF2B5EF4-FFF2-40B4-BE49-F238E27FC236}">
                <a16:creationId xmlns:a16="http://schemas.microsoft.com/office/drawing/2014/main" id="{89A67752-51BA-4BA1-8E81-1ADF5C7F64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66206" y="1641650"/>
            <a:ext cx="10677863" cy="299218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393DB5A-45BB-4E64-9FDC-5E3F2EC7114E}"/>
              </a:ext>
            </a:extLst>
          </p:cNvPr>
          <p:cNvSpPr txBox="1"/>
          <p:nvPr/>
        </p:nvSpPr>
        <p:spPr>
          <a:xfrm>
            <a:off x="4438380" y="5958384"/>
            <a:ext cx="3315240" cy="154054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800" dirty="0">
                <a:solidFill>
                  <a:srgbClr val="FFFFFF"/>
                </a:solidFill>
                <a:hlinkClick r:id="rId3" tooltip="https://www.westborosystems.com/presentations/fundamentals-workshop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8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800" dirty="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773847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45FAD18-3F29-4B07-B6A5-AF7C88F5740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8541"/>
          <a:stretch/>
        </p:blipFill>
        <p:spPr>
          <a:xfrm>
            <a:off x="890338" y="180884"/>
            <a:ext cx="9745578" cy="624929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ABAC46C-00EF-4388-A6DE-EC816438D81A}"/>
              </a:ext>
            </a:extLst>
          </p:cNvPr>
          <p:cNvSpPr txBox="1"/>
          <p:nvPr/>
        </p:nvSpPr>
        <p:spPr>
          <a:xfrm>
            <a:off x="890338" y="6419519"/>
            <a:ext cx="5019675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dirty="0">
                <a:hlinkClick r:id="rId3" tooltip="https://pressbooks.bccampus.ca/technicalwriting/chapter/2-models-for-understanding-team-dynamics/"/>
              </a:rPr>
              <a:t>This Photo</a:t>
            </a:r>
            <a:r>
              <a:rPr lang="en-GB" sz="700" dirty="0"/>
              <a:t> by Unknown Author is licensed under </a:t>
            </a:r>
            <a:r>
              <a:rPr lang="en-GB" sz="700" dirty="0">
                <a:hlinkClick r:id="rId4" tooltip="https://creativecommons.org/licenses/by/3.0/"/>
              </a:rPr>
              <a:t>CC BY</a:t>
            </a:r>
            <a:endParaRPr lang="en-GB" sz="700" dirty="0"/>
          </a:p>
        </p:txBody>
      </p:sp>
    </p:spTree>
    <p:extLst>
      <p:ext uri="{BB962C8B-B14F-4D97-AF65-F5344CB8AC3E}">
        <p14:creationId xmlns:p14="http://schemas.microsoft.com/office/powerpoint/2010/main" val="1856600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421ADB-76CF-62F1-4533-2FEF12C59E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4F727-6841-68C1-7F06-02FBA5AEC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41" y="292285"/>
            <a:ext cx="11252373" cy="1325563"/>
          </a:xfrm>
        </p:spPr>
        <p:txBody>
          <a:bodyPr>
            <a:normAutofit/>
          </a:bodyPr>
          <a:lstStyle/>
          <a:p>
            <a:r>
              <a:rPr lang="en-GB" b="1" u="sng" dirty="0"/>
              <a:t>Optional Activity: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3B2CC-EA70-31BF-61FC-BFC125CC9D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9457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dirty="0"/>
              <a:t>If you finish the previous activity with time to spare:</a:t>
            </a:r>
          </a:p>
          <a:p>
            <a:r>
              <a:rPr lang="en-GB" sz="3200" dirty="0"/>
              <a:t>Enhance your knowledge and learn more about the other stages of Tuckman’s theory by reading the other documents in Moodle.</a:t>
            </a:r>
          </a:p>
          <a:p>
            <a:r>
              <a:rPr lang="en-GB" sz="3200" dirty="0"/>
              <a:t>Review the additional handout on Moodle titled ‘</a:t>
            </a:r>
            <a:r>
              <a:rPr lang="en-US" sz="3200" dirty="0">
                <a:solidFill>
                  <a:schemeClr val="bg1"/>
                </a:solidFill>
                <a:highlight>
                  <a:srgbClr val="FFFF00"/>
                </a:highlight>
              </a:rPr>
              <a:t>5 - Effective Teamwork - further reading</a:t>
            </a:r>
            <a:r>
              <a:rPr lang="en-US" sz="3200" dirty="0"/>
              <a:t>’ that covers additional </a:t>
            </a:r>
            <a:r>
              <a:rPr lang="en-GB" sz="3200" dirty="0"/>
              <a:t>theories &amp; frameworks for effective Team-working &amp; Business IT Management:</a:t>
            </a:r>
          </a:p>
          <a:p>
            <a:r>
              <a:rPr lang="en-GB" sz="3600" b="1" dirty="0"/>
              <a:t>Google's Project Aristotle</a:t>
            </a:r>
          </a:p>
          <a:p>
            <a:r>
              <a:rPr lang="en-GB" sz="3600" b="1" dirty="0"/>
              <a:t>Richard Hackman’s Model</a:t>
            </a:r>
          </a:p>
          <a:p>
            <a:r>
              <a:rPr lang="en-GB" sz="3600" b="1" dirty="0"/>
              <a:t>The GRPI Model</a:t>
            </a:r>
            <a:endParaRPr lang="en-GB" sz="3600" dirty="0"/>
          </a:p>
        </p:txBody>
      </p:sp>
      <p:pic>
        <p:nvPicPr>
          <p:cNvPr id="7" name="Graphic 6" descr="Meeting outline">
            <a:extLst>
              <a:ext uri="{FF2B5EF4-FFF2-40B4-BE49-F238E27FC236}">
                <a16:creationId xmlns:a16="http://schemas.microsoft.com/office/drawing/2014/main" id="{E8FCB9DE-FEE9-4C25-9DF3-D3B85FE94CA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9795577" y="-351514"/>
            <a:ext cx="2217437" cy="2217437"/>
          </a:xfrm>
          <a:prstGeom prst="rect">
            <a:avLst/>
          </a:prstGeom>
        </p:spPr>
      </p:pic>
      <p:grpSp>
        <p:nvGrpSpPr>
          <p:cNvPr id="8" name="Group 7">
            <a:extLst>
              <a:ext uri="{FF2B5EF4-FFF2-40B4-BE49-F238E27FC236}">
                <a16:creationId xmlns:a16="http://schemas.microsoft.com/office/drawing/2014/main" id="{AEEB02AC-E446-D876-23D6-FF9DCE26439B}"/>
              </a:ext>
            </a:extLst>
          </p:cNvPr>
          <p:cNvGrpSpPr/>
          <p:nvPr/>
        </p:nvGrpSpPr>
        <p:grpSpPr>
          <a:xfrm>
            <a:off x="303440" y="440139"/>
            <a:ext cx="457201" cy="980560"/>
            <a:chOff x="221907" y="374435"/>
            <a:chExt cx="457201" cy="98056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142B0A6-0602-B7C4-F6F4-AF52EDEF3225}"/>
                </a:ext>
              </a:extLst>
            </p:cNvPr>
            <p:cNvSpPr/>
            <p:nvPr/>
          </p:nvSpPr>
          <p:spPr>
            <a:xfrm>
              <a:off x="221907" y="374435"/>
              <a:ext cx="132835" cy="980560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971CA1C6-A9B2-5477-773D-782ADC1DA31E}"/>
                </a:ext>
              </a:extLst>
            </p:cNvPr>
            <p:cNvSpPr/>
            <p:nvPr/>
          </p:nvSpPr>
          <p:spPr>
            <a:xfrm>
              <a:off x="393872" y="514219"/>
              <a:ext cx="132835" cy="716691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E03B9E0-7C5F-9EDB-00DB-9B815F2653A9}"/>
                </a:ext>
              </a:extLst>
            </p:cNvPr>
            <p:cNvSpPr/>
            <p:nvPr/>
          </p:nvSpPr>
          <p:spPr>
            <a:xfrm>
              <a:off x="565839" y="666619"/>
              <a:ext cx="113269" cy="445489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pic>
        <p:nvPicPr>
          <p:cNvPr id="5" name="Graphic 4" descr="Online meeting with solid fill">
            <a:extLst>
              <a:ext uri="{FF2B5EF4-FFF2-40B4-BE49-F238E27FC236}">
                <a16:creationId xmlns:a16="http://schemas.microsoft.com/office/drawing/2014/main" id="{33EA2783-1FEC-4762-A501-D12ABCC23C0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27675" y="4079453"/>
            <a:ext cx="2217438" cy="2217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658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82"/>
    </mc:Choice>
    <mc:Fallback xmlns="">
      <p:transition spd="slow" advTm="7782"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5BAF8-6357-4AD1-A22B-A7910C5873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6019" y="67692"/>
            <a:ext cx="10184845" cy="1454051"/>
          </a:xfrm>
        </p:spPr>
        <p:txBody>
          <a:bodyPr>
            <a:noAutofit/>
          </a:bodyPr>
          <a:lstStyle/>
          <a:p>
            <a:r>
              <a:rPr lang="en-GB" sz="4800" b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Bg. </a:t>
            </a:r>
            <a:r>
              <a:rPr lang="en-GB" sz="4800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Video: Overview of </a:t>
            </a:r>
            <a:r>
              <a:rPr lang="en-GB" sz="4800" b="1" u="sng" dirty="0"/>
              <a:t>RefWorks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E3F27-B90A-4788-8BF3-38D2A26A5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886" y="1214737"/>
            <a:ext cx="10884148" cy="5052686"/>
          </a:xfrm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University subscribes to the ‘RefWorks’ referencing management tool, which all students can use for free, during and after their studies.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A brief overview of RefWorks 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click-here</a:t>
            </a:r>
            <a:r>
              <a:rPr lang="en-GB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or below:</a:t>
            </a: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C539B714-6F7A-4C8A-8C67-CACA7D2A8EC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124" t="18361" r="32222" b="25146"/>
          <a:stretch/>
        </p:blipFill>
        <p:spPr>
          <a:xfrm>
            <a:off x="1900063" y="2747626"/>
            <a:ext cx="6856759" cy="3874299"/>
          </a:xfrm>
          <a:prstGeom prst="rect">
            <a:avLst/>
          </a:prstGeom>
        </p:spPr>
      </p:pic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AD59395E-2B3F-4779-8EDE-6336643181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 rot="19430178">
            <a:off x="8788898" y="3029554"/>
            <a:ext cx="2353509" cy="3525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82220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B3B5D3-8167-A1D9-075A-A81DF6F4E1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F3F75-61F2-DD32-E7A3-381A17A23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078" y="4613"/>
            <a:ext cx="10522411" cy="1314672"/>
          </a:xfrm>
        </p:spPr>
        <p:txBody>
          <a:bodyPr>
            <a:noAutofit/>
          </a:bodyPr>
          <a:lstStyle/>
          <a:p>
            <a:r>
              <a:rPr lang="en-GB" sz="6000" b="1" dirty="0"/>
              <a:t>Bg. </a:t>
            </a:r>
            <a:r>
              <a:rPr lang="en-GB" sz="4800" b="1" u="sng" dirty="0"/>
              <a:t>EndNote RefWorks Online features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40271B0-80C9-495A-4E5D-BB3C6D264344}"/>
              </a:ext>
            </a:extLst>
          </p:cNvPr>
          <p:cNvGrpSpPr/>
          <p:nvPr/>
        </p:nvGrpSpPr>
        <p:grpSpPr>
          <a:xfrm>
            <a:off x="9978749" y="-11342"/>
            <a:ext cx="1671600" cy="1214400"/>
            <a:chOff x="5119817" y="4627606"/>
            <a:chExt cx="1671600" cy="1214400"/>
          </a:xfrm>
        </p:grpSpPr>
        <p:pic>
          <p:nvPicPr>
            <p:cNvPr id="10" name="Graphic 9" descr="Bookmark with solid fill">
              <a:extLst>
                <a:ext uri="{FF2B5EF4-FFF2-40B4-BE49-F238E27FC236}">
                  <a16:creationId xmlns:a16="http://schemas.microsoft.com/office/drawing/2014/main" id="{CF7895F9-F265-2493-4978-5A126B632248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p:blipFill>
          <p:spPr>
            <a:xfrm>
              <a:off x="5119817" y="4627606"/>
              <a:ext cx="914400" cy="914400"/>
            </a:xfrm>
            <a:prstGeom prst="rect">
              <a:avLst/>
            </a:prstGeom>
          </p:spPr>
        </p:pic>
        <p:pic>
          <p:nvPicPr>
            <p:cNvPr id="12" name="Graphic 11" descr="Bookmark outline">
              <a:extLst>
                <a:ext uri="{FF2B5EF4-FFF2-40B4-BE49-F238E27FC236}">
                  <a16:creationId xmlns:a16="http://schemas.microsoft.com/office/drawing/2014/main" id="{31BFAB59-E754-7AA9-E23B-7F580C271164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>
              <a:off x="5269817" y="4777606"/>
              <a:ext cx="914400" cy="914400"/>
            </a:xfrm>
            <a:prstGeom prst="rect">
              <a:avLst/>
            </a:prstGeom>
          </p:spPr>
        </p:pic>
        <p:pic>
          <p:nvPicPr>
            <p:cNvPr id="14" name="Graphic 13" descr="Star outline">
              <a:extLst>
                <a:ext uri="{FF2B5EF4-FFF2-40B4-BE49-F238E27FC236}">
                  <a16:creationId xmlns:a16="http://schemas.microsoft.com/office/drawing/2014/main" id="{E8A797AF-7662-48D0-8A86-0CF0233EB89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5877017" y="4927606"/>
              <a:ext cx="914400" cy="914400"/>
            </a:xfrm>
            <a:prstGeom prst="rect">
              <a:avLst/>
            </a:prstGeom>
          </p:spPr>
        </p:pic>
        <p:pic>
          <p:nvPicPr>
            <p:cNvPr id="16" name="Graphic 15" descr="Star with solid fill">
              <a:extLst>
                <a:ext uri="{FF2B5EF4-FFF2-40B4-BE49-F238E27FC236}">
                  <a16:creationId xmlns:a16="http://schemas.microsoft.com/office/drawing/2014/main" id="{37DE6991-FC04-E4FF-09C8-47F435A20E7F}"/>
                </a:ext>
              </a:extLst>
            </p:cNvPr>
            <p:cNvPicPr>
              <a:picLocks noChangeAspect="1"/>
            </p:cNvPicPr>
            <p:nvPr/>
          </p:nvPicPr>
          <p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5767290" y="4800261"/>
              <a:ext cx="914400" cy="914400"/>
            </a:xfrm>
            <a:prstGeom prst="rect">
              <a:avLst/>
            </a:prstGeom>
          </p:spPr>
        </p:pic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38747B42-2779-55A3-5D95-C49784FB585F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200" t="18438" r="36026" b="5959"/>
          <a:stretch>
            <a:fillRect/>
          </a:stretch>
        </p:blipFill>
        <p:spPr>
          <a:xfrm>
            <a:off x="7638934" y="1676777"/>
            <a:ext cx="4414519" cy="360180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7051E-F64C-B654-A04A-0539B05F5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166" y="1203058"/>
            <a:ext cx="7687507" cy="4773724"/>
          </a:xfrm>
          <a:solidFill>
            <a:schemeClr val="bg1">
              <a:alpha val="30000"/>
            </a:schemeClr>
          </a:solidFill>
        </p:spPr>
        <p:txBody>
          <a:bodyPr anchor="t">
            <a:noAutofit/>
          </a:bodyPr>
          <a:lstStyle/>
          <a:p>
            <a:pPr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US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You should be able to install it on-campus. But if the new update is not working on your lab PC on-campus. For now, for Task 3b, you can still take a screenshot of: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400" dirty="0"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400" dirty="0"/>
              <a:t>reate an account &amp; access RefWorks online in the browser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The browser plug-in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Saving a reference to RefWorks in the browser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Creating a Reference list/bibliography in RefWorks online in the browser.</a:t>
            </a:r>
          </a:p>
          <a:p>
            <a:pPr marL="685800" indent="-457200">
              <a:lnSpc>
                <a:spcPct val="100000"/>
              </a:lnSpc>
              <a:spcBef>
                <a:spcPts val="600"/>
              </a:spcBef>
            </a:pPr>
            <a:r>
              <a:rPr lang="en-US" sz="2400" dirty="0"/>
              <a:t>You can use a personal device to add a </a:t>
            </a:r>
            <a:r>
              <a:rPr lang="en-US" sz="2400" dirty="0" err="1"/>
              <a:t>citaiton</a:t>
            </a:r>
            <a:r>
              <a:rPr lang="en-US" sz="2400" dirty="0"/>
              <a:t> using RefWorks in Word or state the issue you had, and include some screenshots of yourself using Zotero, Mendeley or </a:t>
            </a:r>
            <a:r>
              <a:rPr lang="en-US" sz="2400" dirty="0" err="1"/>
              <a:t>MyBib</a:t>
            </a:r>
            <a:r>
              <a:rPr lang="en-US" sz="2400" dirty="0"/>
              <a:t> instead. = Good alternatives.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50401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AB6BA0CF-BC5E-4D55-93CE-1AA58B2BBF47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2578</Words>
  <Application>Microsoft Office PowerPoint</Application>
  <PresentationFormat>Widescreen</PresentationFormat>
  <Paragraphs>221</Paragraphs>
  <Slides>40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6" baseType="lpstr">
      <vt:lpstr>Google Sans</vt:lpstr>
      <vt:lpstr>Arial</vt:lpstr>
      <vt:lpstr>Calibri</vt:lpstr>
      <vt:lpstr>Calibri Light</vt:lpstr>
      <vt:lpstr>Times New Roman</vt:lpstr>
      <vt:lpstr>Office Theme</vt:lpstr>
      <vt:lpstr>Reminder: MS-Teams Qs via chat</vt:lpstr>
      <vt:lpstr>Log-in to MS-Teams</vt:lpstr>
      <vt:lpstr>L4: Learning in the Digital Era</vt:lpstr>
      <vt:lpstr>Introduction &amp; Overview</vt:lpstr>
      <vt:lpstr>Assignment 1 Task 3</vt:lpstr>
      <vt:lpstr>Purpose: Assignment 1 Task 3</vt:lpstr>
      <vt:lpstr>Activity: What is Tuckman’s Theory?</vt:lpstr>
      <vt:lpstr>Bg. Video: Bruce Tuckman's Team Stages Model Explained</vt:lpstr>
      <vt:lpstr>Bg. Tuckman’s Team Development Theory</vt:lpstr>
      <vt:lpstr>Bg. Tuckman’s Team Development Theory</vt:lpstr>
      <vt:lpstr>Bg.  Tuckman: 5 Stages of Team Development </vt:lpstr>
      <vt:lpstr>Moodle: Unit 3</vt:lpstr>
      <vt:lpstr>10min Activity:  Unit 3 Introduction - Tuckman’s Theory?</vt:lpstr>
      <vt:lpstr>PowerPoint Presentation</vt:lpstr>
      <vt:lpstr>Break time </vt:lpstr>
      <vt:lpstr>Automatic Reference Managers</vt:lpstr>
      <vt:lpstr>Example: Automatic Reference Managers</vt:lpstr>
      <vt:lpstr>RefWorks name change: EndNote Fusion</vt:lpstr>
      <vt:lpstr>5min Activity: Account &amp; Log-in</vt:lpstr>
      <vt:lpstr>Tutor Demo: EndNote Fusion</vt:lpstr>
      <vt:lpstr>Adding the ‘EndNote Fusion’ browser extension </vt:lpstr>
      <vt:lpstr>Bg. If needed: Show Edge Favorites / Chrome Bookmarks</vt:lpstr>
      <vt:lpstr>Adding the ‘EndNote Fusion’ Word extension </vt:lpstr>
      <vt:lpstr>Bg. Back-up option: Mendeley</vt:lpstr>
      <vt:lpstr>Bg. Back-up option: Zotero</vt:lpstr>
      <vt:lpstr>Bg. Zotero workflow:</vt:lpstr>
      <vt:lpstr>Bg. Back-up option: Mybib.com</vt:lpstr>
      <vt:lpstr>Activity: EndNote Fusion</vt:lpstr>
      <vt:lpstr>Bg. Tutor Demo: EndNote Fusion</vt:lpstr>
      <vt:lpstr>PowerPoint Presentation</vt:lpstr>
      <vt:lpstr>Bg. Videos: EndNote Fusion tutorials</vt:lpstr>
      <vt:lpstr> Check-in</vt:lpstr>
      <vt:lpstr> Register</vt:lpstr>
      <vt:lpstr>The Key to Success</vt:lpstr>
      <vt:lpstr>The End.</vt:lpstr>
      <vt:lpstr>PowerPoint Presentation</vt:lpstr>
      <vt:lpstr>PowerPoint Presentation</vt:lpstr>
      <vt:lpstr>Optional Activity: Further reading</vt:lpstr>
      <vt:lpstr>Bg. Video: Overview of RefWorks</vt:lpstr>
      <vt:lpstr>Bg. EndNote RefWorks Online features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L4: Learning in the Digital Era</dc:title>
  <dc:creator>James Williams</dc:creator>
  <cp:lastModifiedBy>James Williams</cp:lastModifiedBy>
  <cp:revision>117</cp:revision>
  <dcterms:created xsi:type="dcterms:W3CDTF">2020-10-05T12:45:17Z</dcterms:created>
  <dcterms:modified xsi:type="dcterms:W3CDTF">2026-10-20T12:05:01Z</dcterms:modified>
</cp:coreProperties>
</file>