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9C851-79A7-4D20-9869-093EE2F91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FDC38-5AE8-4737-9DD6-A37E69A6A4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95067-8153-487C-B833-5FC22135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CA29A-784A-45F0-B77F-7505FBCB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79326-351D-4AC5-A023-B753BA82C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14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889F1-12D0-423E-993B-A7F2BD3E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55287-0FBA-4556-938E-8599FB758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7D437-0D1C-4FB4-9030-5DAC042C1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414F4-3C71-4996-BF62-2E054F43A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D2553-6DE8-4600-8BF7-F207B5D64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39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2A1F-4F98-41E8-AA03-FDE2F211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0ED1F-B924-4A9F-9448-1C38959D5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2F2AB-2729-4113-A25E-1233F1156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383AD-D2BA-46E2-938D-606431BA6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B7EE3-AC2B-4DEF-8FFB-28ED04FE8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42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74E6D-CFAD-411A-B84D-4E7CC83C5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7FDE9-98B9-4F55-8E63-6E34E6D78B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081DA2-93CF-43BA-B60B-ABBEB67A98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30376-13D9-4C3D-A197-2E4C94BE7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D91C0E-25C8-41A6-8670-7CBBC4AC1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237A16-FD21-4D8D-B270-59F04905B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6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B3F8C-C885-44F8-948E-4584AAAE9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098F1A-1CFE-4433-BCCD-3919774A0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150A7-48CA-44A4-8C22-016C896170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EED1DE-C5EE-4539-AD02-F6441E8C62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2EE104-DD7E-43B8-B9F4-B41F302BA7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D5F8F-13F3-48E8-A677-C0865F2A8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8EBD89-D4BE-43BF-BA9D-DE81CC58E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22CAB4-DEDC-41E3-8A71-E509E0199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37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AAD27-3764-498F-8B99-60C2DD92F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729717-1B7E-4D62-8ABE-7E898D1C2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35B15E-2A50-468F-91EC-B759DA53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78310C-AF94-47C1-9155-68C9EAD43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896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B22DC4-F76B-4AF1-AFB9-BCD7A4E9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341DC0-F8F4-44D5-BD14-3B5082B4D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F081CD-5993-4803-8210-9B804DE3B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44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22B5C-9408-4D19-8A07-BD009A99A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42DEA-9D43-46C5-8D39-693EC4E39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6BC11-835A-4640-8F73-286C2CD48F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2F3E4-0361-4239-BD38-20CB8E8B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EF03E-8787-48AE-8CB7-B5B19DC0E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A9B4E7-8319-4E22-BE11-0D5AEC1A5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1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94250-0C54-444F-8058-F6BB20676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D4167D-8245-46F0-99F0-4292BCF067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379F0-5C18-4C57-99E1-6CCE8E063C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058248-1612-4E56-9F62-FD8809F7D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E43BD-6019-46A3-92A4-ACA43C8D8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A0AAB0-F5FD-4475-B267-1B505ADCD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84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56759-EF97-4FE2-BE44-A75A734BC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E73664-A7F2-4D88-815C-0E3A2B2DBF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517797-9D86-47B3-96E8-8E0B2CA24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42AA9-B797-47DE-AF64-491B2DB4A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0B3EB-9DD3-4BD0-B24A-5461197C8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0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E5C369-EDAF-438C-B104-142E993C9E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EEE435-18B6-4B37-88C7-DCE9C694D5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F1DAF-64AF-4035-B281-2F1373251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C06BF-FC7E-4552-98A0-E18326A7D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84E9E-893E-4797-8C70-F4448A277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54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9B20B5-E53E-4EF6-95B6-B41172DC2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B2424-61E3-4059-83FF-9E5E760AA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04C22-745F-4236-A098-FA1DD06B71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3D489-0A9F-400D-AA1F-0B9812958F9B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1789C-7783-4055-BB65-D85CE1F712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26709-AA42-48BC-A65E-8F9E469BE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3D935-5DE5-4AEF-9E01-FF6E5DC39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042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lkoigkQ607ciRM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TPKINNV5xgDWv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iXVtBDC44cM0CM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7QcctJ5-QB4u0M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hyperlink" Target="http://club.lego.com/en-gn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iXVtBDC44cM0CM" TargetMode="External"/><Relationship Id="rId2" Type="http://schemas.openxmlformats.org/officeDocument/2006/relationships/hyperlink" Target="http://club.lego.com/en-g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7QcctJ5-QB4u0M" TargetMode="External"/><Relationship Id="rId5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lkoigkQ607ciRM" TargetMode="External"/><Relationship Id="rId4" Type="http://schemas.openxmlformats.org/officeDocument/2006/relationships/hyperlink" Target="https://www.google.co.uk/search?q=lego+therapy&amp;safe=strict&amp;source=lnms&amp;tbm=isch&amp;sa=X&amp;ved=2ahUKEwiSkrrj5ZTnAhWzoXEKHTvTAoMQ_AUoAXoECBAQAw&amp;biw=1280&amp;bih=847#imgrc=TPKINNV5xgDWv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95FF410-7B7F-4470-BD8A-15436495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3730" y="2711973"/>
            <a:ext cx="7192163" cy="952738"/>
          </a:xfrm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rgbClr val="FF0000"/>
                </a:solidFill>
                <a:latin typeface="Elephant" panose="02020904090505020303" pitchFamily="18" charset="0"/>
              </a:rPr>
              <a:t>L</a:t>
            </a:r>
            <a:r>
              <a:rPr lang="en-GB" sz="6000" b="1" dirty="0">
                <a:latin typeface="Elephant" panose="02020904090505020303" pitchFamily="18" charset="0"/>
              </a:rPr>
              <a:t>E</a:t>
            </a:r>
            <a:r>
              <a:rPr lang="en-GB" sz="6000" b="1" dirty="0">
                <a:solidFill>
                  <a:srgbClr val="0070C0"/>
                </a:solidFill>
                <a:latin typeface="Elephant" panose="02020904090505020303" pitchFamily="18" charset="0"/>
              </a:rPr>
              <a:t>G</a:t>
            </a:r>
            <a:r>
              <a:rPr lang="en-GB" sz="6000" b="1" dirty="0">
                <a:solidFill>
                  <a:srgbClr val="92D050"/>
                </a:solidFill>
                <a:latin typeface="Elephant" panose="02020904090505020303" pitchFamily="18" charset="0"/>
              </a:rPr>
              <a:t>O</a:t>
            </a:r>
            <a:r>
              <a:rPr lang="en-GB" sz="6000" dirty="0">
                <a:latin typeface="Elephant" panose="02020904090505020303" pitchFamily="18" charset="0"/>
              </a:rPr>
              <a:t> Therapy </a:t>
            </a:r>
          </a:p>
        </p:txBody>
      </p:sp>
      <p:pic>
        <p:nvPicPr>
          <p:cNvPr id="1026" name="Picture 2" descr="Image result for lego therapy">
            <a:extLst>
              <a:ext uri="{FF2B5EF4-FFF2-40B4-BE49-F238E27FC236}">
                <a16:creationId xmlns:a16="http://schemas.microsoft.com/office/drawing/2014/main" id="{6D07A324-B9C8-47D8-BE72-99FF672653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2600">
            <a:off x="8987581" y="615542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lego therapy">
            <a:extLst>
              <a:ext uri="{FF2B5EF4-FFF2-40B4-BE49-F238E27FC236}">
                <a16:creationId xmlns:a16="http://schemas.microsoft.com/office/drawing/2014/main" id="{98BA803E-9B7E-44A8-BE21-81A236D38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7229">
            <a:off x="340148" y="723771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CF1E0F-D682-45E9-B014-E8A2FF27FE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597" y="4240377"/>
            <a:ext cx="3133807" cy="23503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250F6E-A7AF-4EE3-A872-D162ED6634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7328" y="4197940"/>
            <a:ext cx="1930794" cy="257439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D33419-6735-4B82-A097-E34E03F2A40C}"/>
              </a:ext>
            </a:extLst>
          </p:cNvPr>
          <p:cNvSpPr/>
          <p:nvPr/>
        </p:nvSpPr>
        <p:spPr>
          <a:xfrm>
            <a:off x="6428763" y="6590732"/>
            <a:ext cx="373869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hlinkClick r:id="rId6"/>
              </a:rPr>
              <a:t>https://www.google.co.uk/search?q=lego+therapy&amp;safe=strict&amp;source=lnms&amp;tbm=isch&amp;sa=X&amp;ved=2ahUKEwiSkrrj5ZTnAhWzoXEKHTvTAoMQ_AUoAXoECBAQAw&amp;biw=1280&amp;bih=847#imgrc=iXVtBDC44cM0CM</a:t>
            </a:r>
            <a:r>
              <a:rPr lang="en-GB" sz="6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5164C9-0406-4308-90D0-A229F2CE1280}"/>
              </a:ext>
            </a:extLst>
          </p:cNvPr>
          <p:cNvSpPr/>
          <p:nvPr/>
        </p:nvSpPr>
        <p:spPr>
          <a:xfrm>
            <a:off x="285225" y="6342836"/>
            <a:ext cx="347863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hlinkClick r:id="rId7"/>
              </a:rPr>
              <a:t>https://www.google.co.uk/search?q=lego+therapy&amp;safe=strict&amp;source=lnms&amp;tbm=isch&amp;sa=X&amp;ved=2ahUKEwiSkrrj5ZTnAhWzoXEKHTvTAoMQ_AUoAXoECBAQAw&amp;biw=1280&amp;bih=847#imgrc=TPKINNV5xgDWvM</a:t>
            </a:r>
            <a:r>
              <a:rPr lang="en-GB" sz="600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C05571-D5C8-4195-A37F-DEA2ED7405AA}"/>
              </a:ext>
            </a:extLst>
          </p:cNvPr>
          <p:cNvSpPr/>
          <p:nvPr/>
        </p:nvSpPr>
        <p:spPr>
          <a:xfrm rot="1233674">
            <a:off x="8342603" y="2148539"/>
            <a:ext cx="33807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hlinkClick r:id="rId8"/>
              </a:rPr>
              <a:t>https://www.google.co.uk/search?q=lego+therapy&amp;safe=strict&amp;source=lnms&amp;tbm=isch&amp;sa=X&amp;ved=2ahUKEwiSkrrj5ZTnAhWzoXEKHTvTAoMQ_AUoAXoECBAQAw&amp;biw=1280&amp;bih=847#imgrc=lkoigkQ607ciRM</a:t>
            </a:r>
            <a:r>
              <a:rPr lang="en-GB" sz="600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A0D7E21-C158-43CE-BF9B-B3A3267A085E}"/>
              </a:ext>
            </a:extLst>
          </p:cNvPr>
          <p:cNvSpPr/>
          <p:nvPr/>
        </p:nvSpPr>
        <p:spPr>
          <a:xfrm rot="19756445">
            <a:off x="508959" y="2282771"/>
            <a:ext cx="347863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hlinkClick r:id="rId9"/>
              </a:rPr>
              <a:t>https://www.google.co.uk/search?q=lego+therapy&amp;safe=strict&amp;source=lnms&amp;tbm=isch&amp;sa=X&amp;ved=2ahUKEwiSkrrj5ZTnAhWzoXEKHTvTAoMQ_AUoAXoECBAQAw&amp;biw=1280&amp;bih=847#imgrc=7QcctJ5-QB4u0M</a:t>
            </a:r>
            <a:r>
              <a:rPr lang="en-GB" sz="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50897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75971-2086-4B5A-AF44-6767738C2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/>
              <a:t>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B38F3-7AFD-4C99-9917-67E6FED1B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/>
              <a:t>Explain the theory behind the use of LEGO as an intervention for developing communication and social skills in children</a:t>
            </a:r>
          </a:p>
          <a:p>
            <a:r>
              <a:rPr lang="en-GB"/>
              <a:t>To explore the differences between LEGO groups and other social skills groups.</a:t>
            </a:r>
          </a:p>
          <a:p>
            <a:r>
              <a:rPr lang="en-GB"/>
              <a:t>To describe how to set up and run an intervention group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F6339F-7E9B-C541-BDC4-A12F85A86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62" r="18889" b="2"/>
          <a:stretch/>
        </p:blipFill>
        <p:spPr>
          <a:xfrm>
            <a:off x="6848918" y="1771078"/>
            <a:ext cx="4504881" cy="4504881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962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6E2F43-29E9-49D9-91FC-E5FEFAAA7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12F1E8-7C2C-AA4F-8900-B42B3D3BF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1058" y="2123350"/>
            <a:ext cx="5580942" cy="4734651"/>
          </a:xfrm>
          <a:custGeom>
            <a:avLst/>
            <a:gdLst>
              <a:gd name="connsiteX0" fmla="*/ 169765 w 5580942"/>
              <a:gd name="connsiteY0" fmla="*/ 0 h 5519103"/>
              <a:gd name="connsiteX1" fmla="*/ 5580942 w 5580942"/>
              <a:gd name="connsiteY1" fmla="*/ 0 h 5519103"/>
              <a:gd name="connsiteX2" fmla="*/ 5580942 w 5580942"/>
              <a:gd name="connsiteY2" fmla="*/ 5519103 h 5519103"/>
              <a:gd name="connsiteX3" fmla="*/ 9100 w 5580942"/>
              <a:gd name="connsiteY3" fmla="*/ 5519103 h 5519103"/>
              <a:gd name="connsiteX4" fmla="*/ 0 w 5580942"/>
              <a:gd name="connsiteY4" fmla="*/ 5474029 h 5519103"/>
              <a:gd name="connsiteX5" fmla="*/ 0 w 5580942"/>
              <a:gd name="connsiteY5" fmla="*/ 169765 h 5519103"/>
              <a:gd name="connsiteX6" fmla="*/ 169765 w 5580942"/>
              <a:gd name="connsiteY6" fmla="*/ 0 h 5519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0942" h="5519103">
                <a:moveTo>
                  <a:pt x="169765" y="0"/>
                </a:moveTo>
                <a:lnTo>
                  <a:pt x="5580942" y="0"/>
                </a:lnTo>
                <a:lnTo>
                  <a:pt x="5580942" y="5519103"/>
                </a:lnTo>
                <a:lnTo>
                  <a:pt x="9100" y="5519103"/>
                </a:lnTo>
                <a:lnTo>
                  <a:pt x="0" y="5474029"/>
                </a:lnTo>
                <a:lnTo>
                  <a:pt x="0" y="169765"/>
                </a:lnTo>
                <a:cubicBezTo>
                  <a:pt x="0" y="76006"/>
                  <a:pt x="76006" y="0"/>
                  <a:pt x="169765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282423-CF6B-42B6-9B36-70011AFBE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EDD13-676C-4155-8F6B-6A44D7722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Using the LEGO provided, get your partner to create a model</a:t>
            </a:r>
            <a:endParaRPr lang="en-GB"/>
          </a:p>
          <a:p>
            <a:r>
              <a:rPr lang="en-GB" dirty="0"/>
              <a:t>You can only use your words, no non-verbal communication, e.g. no hand gestures</a:t>
            </a:r>
            <a:endParaRPr lang="en-GB"/>
          </a:p>
          <a:p>
            <a:endParaRPr lang="en-GB"/>
          </a:p>
          <a:p>
            <a:r>
              <a:rPr lang="en-GB" dirty="0"/>
              <a:t>How did you find that?</a:t>
            </a:r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E63CC27-1C86-4653-8866-79C24C5C5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5924" y="1656147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3BA62E19-CD42-4C09-B825-844B4943D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7212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64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2C549-A53A-4951-846A-72CB5A05E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What social skills did you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A4046-276F-40E3-8704-A0CA0A818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Joint attention</a:t>
            </a:r>
            <a:endParaRPr lang="en-GB"/>
          </a:p>
          <a:p>
            <a:r>
              <a:rPr lang="en-GB" dirty="0"/>
              <a:t>Turn taking</a:t>
            </a:r>
            <a:endParaRPr lang="en-GB"/>
          </a:p>
          <a:p>
            <a:r>
              <a:rPr lang="en-GB" dirty="0"/>
              <a:t>Sharing</a:t>
            </a:r>
            <a:endParaRPr lang="en-GB"/>
          </a:p>
          <a:p>
            <a:r>
              <a:rPr lang="en-GB" dirty="0"/>
              <a:t>Pointing</a:t>
            </a:r>
            <a:endParaRPr lang="en-GB"/>
          </a:p>
          <a:p>
            <a:r>
              <a:rPr lang="en-GB" dirty="0"/>
              <a:t>Negotiation</a:t>
            </a:r>
            <a:endParaRPr lang="en-GB"/>
          </a:p>
          <a:p>
            <a:r>
              <a:rPr lang="en-GB" dirty="0"/>
              <a:t>Receptive language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D908B0-63B8-7E49-923A-D6B1719F35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19" r="13277"/>
          <a:stretch/>
        </p:blipFill>
        <p:spPr>
          <a:xfrm>
            <a:off x="7988326" y="2231094"/>
            <a:ext cx="3804192" cy="3804192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70DE935-C80C-451D-B027-487B52916E0E}"/>
              </a:ext>
            </a:extLst>
          </p:cNvPr>
          <p:cNvSpPr/>
          <p:nvPr/>
        </p:nvSpPr>
        <p:spPr>
          <a:xfrm>
            <a:off x="5304640" y="1830839"/>
            <a:ext cx="3804191" cy="3564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Problem solving  </a:t>
            </a:r>
            <a:endParaRPr lang="en-GB" sz="280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Patience</a:t>
            </a:r>
            <a:endParaRPr lang="en-GB" sz="280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Tolerance</a:t>
            </a:r>
            <a:endParaRPr lang="en-GB" sz="280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Self control </a:t>
            </a:r>
            <a:endParaRPr lang="en-GB" sz="280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Listening skills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539110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BF03C-0910-794E-B0A0-660950A5B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What is LEGO therapy?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8C22D-3F9F-7241-B032-B1E42BD39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4995332" cy="43939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Social development </a:t>
            </a:r>
            <a:r>
              <a:rPr lang="en-US" sz="2400" dirty="0" err="1"/>
              <a:t>programme</a:t>
            </a: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Collaborative play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Supports joint attention, shared goals, social communication and interaction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Common purpose and shared interest in LEGO </a:t>
            </a:r>
          </a:p>
        </p:txBody>
      </p:sp>
      <p:pic>
        <p:nvPicPr>
          <p:cNvPr id="5" name="Picture 2" descr="Image result for lego therapy">
            <a:extLst>
              <a:ext uri="{FF2B5EF4-FFF2-40B4-BE49-F238E27FC236}">
                <a16:creationId xmlns:a16="http://schemas.microsoft.com/office/drawing/2014/main" id="{BD900CFB-ECD0-D04C-96B0-967269783B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6" r="17273"/>
          <a:stretch/>
        </p:blipFill>
        <p:spPr bwMode="auto">
          <a:xfrm>
            <a:off x="7777393" y="1976277"/>
            <a:ext cx="4414606" cy="4881723"/>
          </a:xfrm>
          <a:custGeom>
            <a:avLst/>
            <a:gdLst>
              <a:gd name="connsiteX0" fmla="*/ 3151661 w 4414606"/>
              <a:gd name="connsiteY0" fmla="*/ 0 h 4881723"/>
              <a:gd name="connsiteX1" fmla="*/ 4414606 w 4414606"/>
              <a:gd name="connsiteY1" fmla="*/ 1262946 h 4881723"/>
              <a:gd name="connsiteX2" fmla="*/ 4414606 w 4414606"/>
              <a:gd name="connsiteY2" fmla="*/ 4881723 h 4881723"/>
              <a:gd name="connsiteX3" fmla="*/ 1730061 w 4414606"/>
              <a:gd name="connsiteY3" fmla="*/ 4881723 h 4881723"/>
              <a:gd name="connsiteX4" fmla="*/ 0 w 4414606"/>
              <a:gd name="connsiteY4" fmla="*/ 3151662 h 4881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653C64-6408-CA4C-8960-5FE3FCB9BB0A}"/>
              </a:ext>
            </a:extLst>
          </p:cNvPr>
          <p:cNvSpPr/>
          <p:nvPr/>
        </p:nvSpPr>
        <p:spPr>
          <a:xfrm>
            <a:off x="5280167" y="1779205"/>
            <a:ext cx="5638800" cy="30358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Daniel </a:t>
            </a:r>
            <a:r>
              <a:rPr lang="en-US" sz="2400" dirty="0" err="1"/>
              <a:t>LeGoff</a:t>
            </a:r>
            <a:endParaRPr lang="en-US" sz="2400" dirty="0"/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Chance to encounter at clinic between two boys with Asperger’s syndrome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Shared love of LEGO sparked interaction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It can be a group session or individual</a:t>
            </a:r>
          </a:p>
        </p:txBody>
      </p:sp>
    </p:spTree>
    <p:extLst>
      <p:ext uri="{BB962C8B-B14F-4D97-AF65-F5344CB8AC3E}">
        <p14:creationId xmlns:p14="http://schemas.microsoft.com/office/powerpoint/2010/main" val="456993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4CBC6-8F04-224A-BDA3-2C74375FA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Ingredients for a LEGO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FE1F2-FC34-4043-9791-F5E7FCC2B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6891188" cy="4393982"/>
          </a:xfrm>
        </p:spPr>
        <p:txBody>
          <a:bodyPr>
            <a:normAutofit/>
          </a:bodyPr>
          <a:lstStyle/>
          <a:p>
            <a:r>
              <a:rPr lang="en-US" sz="2000" dirty="0"/>
              <a:t>2-3 children, can also be 1:1</a:t>
            </a:r>
            <a:endParaRPr lang="en-US" sz="2000"/>
          </a:p>
          <a:p>
            <a:r>
              <a:rPr lang="en-US" sz="2000" dirty="0"/>
              <a:t>1 LEGO kit </a:t>
            </a:r>
            <a:endParaRPr lang="en-US" sz="2000"/>
          </a:p>
          <a:p>
            <a:r>
              <a:rPr lang="en-US" sz="2000" dirty="0"/>
              <a:t>1 adult</a:t>
            </a:r>
            <a:endParaRPr lang="en-US" sz="2000"/>
          </a:p>
          <a:p>
            <a:r>
              <a:rPr lang="en-US" sz="2000" dirty="0"/>
              <a:t>1 set of group rules</a:t>
            </a:r>
            <a:endParaRPr lang="en-US" sz="2000"/>
          </a:p>
          <a:p>
            <a:r>
              <a:rPr lang="en-US" sz="2000" dirty="0"/>
              <a:t>Visual timetable</a:t>
            </a:r>
            <a:endParaRPr lang="en-US" sz="2000"/>
          </a:p>
          <a:p>
            <a:r>
              <a:rPr lang="en-US" sz="2000" dirty="0"/>
              <a:t>Visual prompts</a:t>
            </a:r>
            <a:endParaRPr lang="en-US" sz="2000"/>
          </a:p>
          <a:p>
            <a:r>
              <a:rPr lang="en-US" sz="2000" dirty="0"/>
              <a:t>Pupils target and planning sheet</a:t>
            </a:r>
            <a:endParaRPr lang="en-US" sz="2000"/>
          </a:p>
          <a:p>
            <a:r>
              <a:rPr lang="en-US" sz="2000" dirty="0"/>
              <a:t>Observation and evaluation form</a:t>
            </a:r>
            <a:endParaRPr lang="en-US" sz="2000"/>
          </a:p>
          <a:p>
            <a:r>
              <a:rPr lang="en-US" sz="2000" dirty="0"/>
              <a:t>Vocabulary sheet</a:t>
            </a:r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AF8958-6701-3A45-B00C-0D122931FB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29" r="7093"/>
          <a:stretch/>
        </p:blipFill>
        <p:spPr>
          <a:xfrm>
            <a:off x="7777393" y="1976277"/>
            <a:ext cx="4414606" cy="4881723"/>
          </a:xfrm>
          <a:custGeom>
            <a:avLst/>
            <a:gdLst>
              <a:gd name="connsiteX0" fmla="*/ 3151661 w 4414606"/>
              <a:gd name="connsiteY0" fmla="*/ 0 h 4881723"/>
              <a:gd name="connsiteX1" fmla="*/ 4414606 w 4414606"/>
              <a:gd name="connsiteY1" fmla="*/ 1262946 h 4881723"/>
              <a:gd name="connsiteX2" fmla="*/ 4414606 w 4414606"/>
              <a:gd name="connsiteY2" fmla="*/ 4881723 h 4881723"/>
              <a:gd name="connsiteX3" fmla="*/ 1730061 w 4414606"/>
              <a:gd name="connsiteY3" fmla="*/ 4881723 h 4881723"/>
              <a:gd name="connsiteX4" fmla="*/ 0 w 4414606"/>
              <a:gd name="connsiteY4" fmla="*/ 3151662 h 4881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172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1639B-DCEE-A246-80E1-1C1E70694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/>
              <a:t>LEGO club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AB593-8DBE-7F4B-821D-585CE73CC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/>
              <a:t>Build things together </a:t>
            </a:r>
          </a:p>
          <a:p>
            <a:r>
              <a:rPr lang="en-US"/>
              <a:t>Keep to your roles</a:t>
            </a:r>
          </a:p>
          <a:p>
            <a:r>
              <a:rPr lang="en-US"/>
              <a:t>Be patient</a:t>
            </a:r>
          </a:p>
          <a:p>
            <a:r>
              <a:rPr lang="en-US"/>
              <a:t>Use your words</a:t>
            </a:r>
          </a:p>
          <a:p>
            <a:r>
              <a:rPr lang="en-US"/>
              <a:t>Be polite</a:t>
            </a:r>
          </a:p>
        </p:txBody>
      </p:sp>
      <p:sp>
        <p:nvSpPr>
          <p:cNvPr id="39" name="Oval 3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7623C4-CE8C-EF41-B5A1-E9A21F706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6722" y="3429000"/>
            <a:ext cx="5444837" cy="2722418"/>
          </a:xfrm>
          <a:custGeom>
            <a:avLst/>
            <a:gdLst>
              <a:gd name="connsiteX0" fmla="*/ 126986 w 4221597"/>
              <a:gd name="connsiteY0" fmla="*/ 0 h 4303912"/>
              <a:gd name="connsiteX1" fmla="*/ 4094611 w 4221597"/>
              <a:gd name="connsiteY1" fmla="*/ 0 h 4303912"/>
              <a:gd name="connsiteX2" fmla="*/ 4221597 w 4221597"/>
              <a:gd name="connsiteY2" fmla="*/ 126986 h 4303912"/>
              <a:gd name="connsiteX3" fmla="*/ 4221597 w 4221597"/>
              <a:gd name="connsiteY3" fmla="*/ 4176926 h 4303912"/>
              <a:gd name="connsiteX4" fmla="*/ 4094611 w 4221597"/>
              <a:gd name="connsiteY4" fmla="*/ 4303912 h 4303912"/>
              <a:gd name="connsiteX5" fmla="*/ 126986 w 4221597"/>
              <a:gd name="connsiteY5" fmla="*/ 4303912 h 4303912"/>
              <a:gd name="connsiteX6" fmla="*/ 0 w 4221597"/>
              <a:gd name="connsiteY6" fmla="*/ 4176926 h 4303912"/>
              <a:gd name="connsiteX7" fmla="*/ 0 w 4221597"/>
              <a:gd name="connsiteY7" fmla="*/ 126986 h 4303912"/>
              <a:gd name="connsiteX8" fmla="*/ 126986 w 4221597"/>
              <a:gd name="connsiteY8" fmla="*/ 0 h 4303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sp>
        <p:nvSpPr>
          <p:cNvPr id="40" name="Arc 3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621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25BD4-25E8-3C4B-8BA2-15F17BC78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LEGO club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01925-CFCE-8845-937D-607EBC402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dirty="0"/>
              <a:t>Agree rules together</a:t>
            </a:r>
            <a:endParaRPr lang="en-US"/>
          </a:p>
          <a:p>
            <a:r>
              <a:rPr lang="en-US" dirty="0"/>
              <a:t>Coach children to correct each other when they see a rule broken</a:t>
            </a:r>
            <a:endParaRPr lang="en-US"/>
          </a:p>
          <a:p>
            <a:r>
              <a:rPr lang="en-US" dirty="0"/>
              <a:t>Adults can draw attention to rule breaking (e.g. Is someone breaking a rule?)</a:t>
            </a:r>
            <a:endParaRPr lang="en-US"/>
          </a:p>
          <a:p>
            <a:r>
              <a:rPr lang="en-US" dirty="0"/>
              <a:t>Emphasis on allowing children to identify the problem</a:t>
            </a:r>
            <a:endParaRPr lang="en-US"/>
          </a:p>
          <a:p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070C4D-6439-6944-9DF9-1D4F321C8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3718" y="1847506"/>
            <a:ext cx="2827841" cy="4303912"/>
          </a:xfrm>
          <a:custGeom>
            <a:avLst/>
            <a:gdLst>
              <a:gd name="connsiteX0" fmla="*/ 126986 w 4221597"/>
              <a:gd name="connsiteY0" fmla="*/ 0 h 4303912"/>
              <a:gd name="connsiteX1" fmla="*/ 4094611 w 4221597"/>
              <a:gd name="connsiteY1" fmla="*/ 0 h 4303912"/>
              <a:gd name="connsiteX2" fmla="*/ 4221597 w 4221597"/>
              <a:gd name="connsiteY2" fmla="*/ 126986 h 4303912"/>
              <a:gd name="connsiteX3" fmla="*/ 4221597 w 4221597"/>
              <a:gd name="connsiteY3" fmla="*/ 4176926 h 4303912"/>
              <a:gd name="connsiteX4" fmla="*/ 4094611 w 4221597"/>
              <a:gd name="connsiteY4" fmla="*/ 4303912 h 4303912"/>
              <a:gd name="connsiteX5" fmla="*/ 126986 w 4221597"/>
              <a:gd name="connsiteY5" fmla="*/ 4303912 h 4303912"/>
              <a:gd name="connsiteX6" fmla="*/ 0 w 4221597"/>
              <a:gd name="connsiteY6" fmla="*/ 4176926 h 4303912"/>
              <a:gd name="connsiteX7" fmla="*/ 0 w 4221597"/>
              <a:gd name="connsiteY7" fmla="*/ 126986 h 4303912"/>
              <a:gd name="connsiteX8" fmla="*/ 126986 w 4221597"/>
              <a:gd name="connsiteY8" fmla="*/ 0 h 4303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060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EDC47-C800-274F-AA1D-F902A314C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Structure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60A95-AB27-1F4D-911A-42F409666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2400" dirty="0"/>
              <a:t>Initial greeting with names</a:t>
            </a:r>
          </a:p>
          <a:p>
            <a:r>
              <a:rPr lang="en-US" sz="2400" dirty="0"/>
              <a:t>Group review and a discussion of activities for that session</a:t>
            </a:r>
          </a:p>
          <a:p>
            <a:r>
              <a:rPr lang="en-US" sz="2400" dirty="0"/>
              <a:t>Discuss the rules before every session</a:t>
            </a:r>
          </a:p>
          <a:p>
            <a:r>
              <a:rPr lang="en-US" sz="2400" dirty="0"/>
              <a:t>Role assignment and task assignment </a:t>
            </a:r>
          </a:p>
          <a:p>
            <a:r>
              <a:rPr lang="en-US" sz="2400" dirty="0"/>
              <a:t>Building in 10-minute slots using an online timer</a:t>
            </a:r>
          </a:p>
          <a:p>
            <a:r>
              <a:rPr lang="en-US" sz="2400" dirty="0"/>
              <a:t>Discuss the model created</a:t>
            </a:r>
          </a:p>
          <a:p>
            <a:r>
              <a:rPr lang="en-US" sz="2400" dirty="0"/>
              <a:t>Praise and self evaluate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3D047A-E81C-CD4D-A4E0-F28B2E8961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3624" y="1847506"/>
            <a:ext cx="3227934" cy="4303912"/>
          </a:xfrm>
          <a:custGeom>
            <a:avLst/>
            <a:gdLst>
              <a:gd name="connsiteX0" fmla="*/ 126986 w 4221597"/>
              <a:gd name="connsiteY0" fmla="*/ 0 h 4303912"/>
              <a:gd name="connsiteX1" fmla="*/ 4094611 w 4221597"/>
              <a:gd name="connsiteY1" fmla="*/ 0 h 4303912"/>
              <a:gd name="connsiteX2" fmla="*/ 4221597 w 4221597"/>
              <a:gd name="connsiteY2" fmla="*/ 126986 h 4303912"/>
              <a:gd name="connsiteX3" fmla="*/ 4221597 w 4221597"/>
              <a:gd name="connsiteY3" fmla="*/ 4176926 h 4303912"/>
              <a:gd name="connsiteX4" fmla="*/ 4094611 w 4221597"/>
              <a:gd name="connsiteY4" fmla="*/ 4303912 h 4303912"/>
              <a:gd name="connsiteX5" fmla="*/ 126986 w 4221597"/>
              <a:gd name="connsiteY5" fmla="*/ 4303912 h 4303912"/>
              <a:gd name="connsiteX6" fmla="*/ 0 w 4221597"/>
              <a:gd name="connsiteY6" fmla="*/ 4176926 h 4303912"/>
              <a:gd name="connsiteX7" fmla="*/ 0 w 4221597"/>
              <a:gd name="connsiteY7" fmla="*/ 126986 h 4303912"/>
              <a:gd name="connsiteX8" fmla="*/ 126986 w 4221597"/>
              <a:gd name="connsiteY8" fmla="*/ 0 h 4303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566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47D9-1ADF-E045-AAA0-216BE8C5E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302" y="3428454"/>
            <a:ext cx="5393361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Setting a success criteria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Record  </a:t>
            </a:r>
          </a:p>
          <a:p>
            <a:pPr lvl="1">
              <a:lnSpc>
                <a:spcPct val="150000"/>
              </a:lnSpc>
            </a:pPr>
            <a:r>
              <a:rPr lang="en-US" sz="2000" dirty="0"/>
              <a:t>Purpose, </a:t>
            </a:r>
            <a:r>
              <a:rPr lang="en-US" sz="2000" dirty="0" err="1"/>
              <a:t>Rescources</a:t>
            </a:r>
            <a:r>
              <a:rPr lang="en-US" sz="2000" dirty="0"/>
              <a:t>, In or Out of seat, Noise levels, Time taken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Teacher, Self and Peer assessment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3A106B-C6BB-AE43-B4CC-913775EE1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4970" y="1847506"/>
            <a:ext cx="3046589" cy="4303912"/>
          </a:xfrm>
          <a:custGeom>
            <a:avLst/>
            <a:gdLst>
              <a:gd name="connsiteX0" fmla="*/ 126986 w 4221597"/>
              <a:gd name="connsiteY0" fmla="*/ 0 h 4303912"/>
              <a:gd name="connsiteX1" fmla="*/ 4094611 w 4221597"/>
              <a:gd name="connsiteY1" fmla="*/ 0 h 4303912"/>
              <a:gd name="connsiteX2" fmla="*/ 4221597 w 4221597"/>
              <a:gd name="connsiteY2" fmla="*/ 126986 h 4303912"/>
              <a:gd name="connsiteX3" fmla="*/ 4221597 w 4221597"/>
              <a:gd name="connsiteY3" fmla="*/ 4176926 h 4303912"/>
              <a:gd name="connsiteX4" fmla="*/ 4094611 w 4221597"/>
              <a:gd name="connsiteY4" fmla="*/ 4303912 h 4303912"/>
              <a:gd name="connsiteX5" fmla="*/ 126986 w 4221597"/>
              <a:gd name="connsiteY5" fmla="*/ 4303912 h 4303912"/>
              <a:gd name="connsiteX6" fmla="*/ 0 w 4221597"/>
              <a:gd name="connsiteY6" fmla="*/ 4176926 h 4303912"/>
              <a:gd name="connsiteX7" fmla="*/ 0 w 4221597"/>
              <a:gd name="connsiteY7" fmla="*/ 126986 h 4303912"/>
              <a:gd name="connsiteX8" fmla="*/ 126986 w 4221597"/>
              <a:gd name="connsiteY8" fmla="*/ 0 h 4303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F71A2-5F62-B04E-B220-C6C50ACEA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184" y="154110"/>
            <a:ext cx="11177953" cy="1325563"/>
          </a:xfrm>
        </p:spPr>
        <p:txBody>
          <a:bodyPr>
            <a:normAutofit/>
          </a:bodyPr>
          <a:lstStyle/>
          <a:p>
            <a:r>
              <a:rPr lang="en-US" dirty="0"/>
              <a:t>Assessment for learning and Measuring progress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C26AF3-1F96-A54C-B2B3-36C78253BABC}"/>
              </a:ext>
            </a:extLst>
          </p:cNvPr>
          <p:cNvSpPr/>
          <p:nvPr/>
        </p:nvSpPr>
        <p:spPr>
          <a:xfrm>
            <a:off x="579302" y="1162849"/>
            <a:ext cx="6096000" cy="235295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Vital that progress is tracked with each pupil attending the session.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How can we establish a baseline?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Assessment sheets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Set targets</a:t>
            </a:r>
          </a:p>
        </p:txBody>
      </p:sp>
    </p:spTree>
    <p:extLst>
      <p:ext uri="{BB962C8B-B14F-4D97-AF65-F5344CB8AC3E}">
        <p14:creationId xmlns:p14="http://schemas.microsoft.com/office/powerpoint/2010/main" val="3823392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80817-3626-1E4E-90AC-FC1CDB711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Group Leader </a:t>
            </a:r>
            <a:br>
              <a:rPr lang="en-US"/>
            </a:br>
            <a:r>
              <a:rPr lang="en-US"/>
              <a:t>Referee or facilitator?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97637-A897-5F4B-B30E-167D620C5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2000"/>
              <a:t>Skilled intervention by adult</a:t>
            </a:r>
          </a:p>
          <a:p>
            <a:r>
              <a:rPr lang="en-US" sz="2000"/>
              <a:t>Prompt children to generate their own problem-solving solutions</a:t>
            </a:r>
          </a:p>
          <a:p>
            <a:r>
              <a:rPr lang="en-US" sz="2000"/>
              <a:t>Re-direct children onto what they think the problem is and what should be done about it?</a:t>
            </a:r>
          </a:p>
          <a:p>
            <a:r>
              <a:rPr lang="en-US" sz="2000"/>
              <a:t>Quality of the club is largely determined by the effectiveness of the leader in managing peer interactions.</a:t>
            </a:r>
          </a:p>
          <a:p>
            <a:r>
              <a:rPr lang="en-US" sz="2000"/>
              <a:t>Have a vocabulary sheet prepared to assist pupils with describing the pieces to allow the other pupil to understand which piece to pick up. </a:t>
            </a:r>
          </a:p>
          <a:p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9E731D-21BD-7149-8C35-5E027B804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21" r="40980" b="1"/>
          <a:stretch/>
        </p:blipFill>
        <p:spPr>
          <a:xfrm>
            <a:off x="6848918" y="1771078"/>
            <a:ext cx="4504881" cy="4504881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Arc 12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26408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4DDF2-78C1-7E48-80D0-35A3268DA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66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How was it for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4D4EE-8A4F-E84C-85A1-E6B2B1499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9682"/>
            <a:ext cx="5393361" cy="4351338"/>
          </a:xfrm>
        </p:spPr>
        <p:txBody>
          <a:bodyPr>
            <a:normAutofit/>
          </a:bodyPr>
          <a:lstStyle/>
          <a:p>
            <a:r>
              <a:rPr lang="en-US" sz="2400" dirty="0"/>
              <a:t>Are you willing to show and tell?</a:t>
            </a:r>
          </a:p>
          <a:p>
            <a:r>
              <a:rPr lang="en-US" sz="2400" dirty="0"/>
              <a:t>Could you think about and discuss the following?</a:t>
            </a:r>
          </a:p>
          <a:p>
            <a:pPr lvl="1"/>
            <a:r>
              <a:rPr lang="en-US" dirty="0"/>
              <a:t>Did you work as a team?</a:t>
            </a:r>
          </a:p>
          <a:p>
            <a:pPr lvl="1"/>
            <a:r>
              <a:rPr lang="en-US" dirty="0"/>
              <a:t>How did you agree what to build?</a:t>
            </a:r>
          </a:p>
          <a:p>
            <a:pPr lvl="1"/>
            <a:r>
              <a:rPr lang="en-US" dirty="0"/>
              <a:t>Did somebody takeover more than they should?</a:t>
            </a:r>
          </a:p>
          <a:p>
            <a:pPr lvl="1"/>
            <a:r>
              <a:rPr lang="en-US" dirty="0"/>
              <a:t>Did you take it in turns to build?</a:t>
            </a:r>
          </a:p>
          <a:p>
            <a:pPr lvl="1"/>
            <a:r>
              <a:rPr lang="en-US" dirty="0"/>
              <a:t>Did you break pieces off and start again?</a:t>
            </a:r>
          </a:p>
          <a:p>
            <a:pPr lvl="1"/>
            <a:r>
              <a:rPr lang="en-US" dirty="0"/>
              <a:t>Are you all happy with what you built?</a:t>
            </a:r>
          </a:p>
          <a:p>
            <a:pPr marL="457200" lvl="1" indent="0">
              <a:buNone/>
            </a:pPr>
            <a:endParaRPr lang="en-US" sz="17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515237-6903-8747-8703-443A35154A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3624" y="1847506"/>
            <a:ext cx="3227934" cy="4303912"/>
          </a:xfrm>
          <a:custGeom>
            <a:avLst/>
            <a:gdLst>
              <a:gd name="connsiteX0" fmla="*/ 126986 w 4221597"/>
              <a:gd name="connsiteY0" fmla="*/ 0 h 4303912"/>
              <a:gd name="connsiteX1" fmla="*/ 4094611 w 4221597"/>
              <a:gd name="connsiteY1" fmla="*/ 0 h 4303912"/>
              <a:gd name="connsiteX2" fmla="*/ 4221597 w 4221597"/>
              <a:gd name="connsiteY2" fmla="*/ 126986 h 4303912"/>
              <a:gd name="connsiteX3" fmla="*/ 4221597 w 4221597"/>
              <a:gd name="connsiteY3" fmla="*/ 4176926 h 4303912"/>
              <a:gd name="connsiteX4" fmla="*/ 4094611 w 4221597"/>
              <a:gd name="connsiteY4" fmla="*/ 4303912 h 4303912"/>
              <a:gd name="connsiteX5" fmla="*/ 126986 w 4221597"/>
              <a:gd name="connsiteY5" fmla="*/ 4303912 h 4303912"/>
              <a:gd name="connsiteX6" fmla="*/ 0 w 4221597"/>
              <a:gd name="connsiteY6" fmla="*/ 4176926 h 4303912"/>
              <a:gd name="connsiteX7" fmla="*/ 0 w 4221597"/>
              <a:gd name="connsiteY7" fmla="*/ 126986 h 4303912"/>
              <a:gd name="connsiteX8" fmla="*/ 126986 w 4221597"/>
              <a:gd name="connsiteY8" fmla="*/ 0 h 4303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49ADC2-23D3-5048-B388-874B919B5566}"/>
              </a:ext>
            </a:extLst>
          </p:cNvPr>
          <p:cNvSpPr txBox="1"/>
          <p:nvPr/>
        </p:nvSpPr>
        <p:spPr>
          <a:xfrm>
            <a:off x="838200" y="1248017"/>
            <a:ext cx="8516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Self-reflection</a:t>
            </a:r>
          </a:p>
        </p:txBody>
      </p:sp>
    </p:spTree>
    <p:extLst>
      <p:ext uri="{BB962C8B-B14F-4D97-AF65-F5344CB8AC3E}">
        <p14:creationId xmlns:p14="http://schemas.microsoft.com/office/powerpoint/2010/main" val="1000480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8EEA7-5651-C94F-A962-E6D135C4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How is LEGO therapy different to other social skills interventions?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C8AD7-7242-0A41-8F59-8824F3DD2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6842935" cy="4393982"/>
          </a:xfrm>
        </p:spPr>
        <p:txBody>
          <a:bodyPr>
            <a:normAutofit/>
          </a:bodyPr>
          <a:lstStyle/>
          <a:p>
            <a:r>
              <a:rPr lang="en-US" sz="2000"/>
              <a:t>Highly motivating activity</a:t>
            </a:r>
          </a:p>
          <a:p>
            <a:r>
              <a:rPr lang="en-US" sz="2000"/>
              <a:t>Emphasis on interaction with peers via play</a:t>
            </a:r>
          </a:p>
          <a:p>
            <a:r>
              <a:rPr lang="en-US" sz="2000"/>
              <a:t>Social skills developed in direct response to real interactions</a:t>
            </a:r>
          </a:p>
          <a:p>
            <a:r>
              <a:rPr lang="en-US" sz="2000"/>
              <a:t>Peers take the lead in prompting each other building self confidence</a:t>
            </a:r>
          </a:p>
          <a:p>
            <a:r>
              <a:rPr lang="en-US" sz="2000"/>
              <a:t>Hugely beneficial with regards to language development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Image result for lego therapy">
            <a:extLst>
              <a:ext uri="{FF2B5EF4-FFF2-40B4-BE49-F238E27FC236}">
                <a16:creationId xmlns:a16="http://schemas.microsoft.com/office/drawing/2014/main" id="{7996411A-840D-F248-98C8-B957BA0A49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06" r="14594" b="1"/>
          <a:stretch/>
        </p:blipFill>
        <p:spPr bwMode="auto">
          <a:xfrm>
            <a:off x="8129870" y="2236816"/>
            <a:ext cx="3486312" cy="3486312"/>
          </a:xfrm>
          <a:custGeom>
            <a:avLst/>
            <a:gdLst>
              <a:gd name="connsiteX0" fmla="*/ 2145643 w 4291285"/>
              <a:gd name="connsiteY0" fmla="*/ 0 h 4291285"/>
              <a:gd name="connsiteX1" fmla="*/ 4291285 w 4291285"/>
              <a:gd name="connsiteY1" fmla="*/ 2145643 h 4291285"/>
              <a:gd name="connsiteX2" fmla="*/ 2145643 w 4291285"/>
              <a:gd name="connsiteY2" fmla="*/ 4291285 h 4291285"/>
              <a:gd name="connsiteX3" fmla="*/ 0 w 4291285"/>
              <a:gd name="connsiteY3" fmla="*/ 2145643 h 4291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797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B1961-B32E-CB40-8B56-90A4B1F29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Online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D9AE1-64A6-4347-A13E-22F1891DB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http://club.lego.com/en-gn/</a:t>
            </a:r>
            <a:r>
              <a:rPr lang="en-US" dirty="0"/>
              <a:t> </a:t>
            </a:r>
          </a:p>
          <a:p>
            <a:r>
              <a:rPr lang="en-US" dirty="0"/>
              <a:t>Online club </a:t>
            </a:r>
          </a:p>
          <a:p>
            <a:pPr lvl="1"/>
            <a:r>
              <a:rPr lang="en-US" dirty="0"/>
              <a:t>Send photos of models in and your group builds</a:t>
            </a:r>
          </a:p>
          <a:p>
            <a:pPr lvl="1"/>
            <a:r>
              <a:rPr lang="en-US" dirty="0"/>
              <a:t>Design your own models online</a:t>
            </a:r>
          </a:p>
          <a:p>
            <a:pPr lvl="1"/>
            <a:r>
              <a:rPr lang="en-US" dirty="0"/>
              <a:t>Play </a:t>
            </a:r>
            <a:r>
              <a:rPr lang="en-US" dirty="0" err="1"/>
              <a:t>lego</a:t>
            </a:r>
            <a:r>
              <a:rPr lang="en-US" dirty="0"/>
              <a:t> games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72038-F74E-6745-B2B1-E5EFE36AE9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5" r="-2" b="22551"/>
          <a:stretch/>
        </p:blipFill>
        <p:spPr>
          <a:xfrm>
            <a:off x="6848918" y="1771078"/>
            <a:ext cx="4504881" cy="4504881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3917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AB11A4-AE8D-4BBE-80F5-DFA592993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85229-75AA-9E48-B776-D06516B6B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487" y="519763"/>
            <a:ext cx="9993634" cy="2088682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US" sz="3600" dirty="0"/>
              <a:t>Thankyou for listening, are there 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C8DF73-F499-7745-A59F-1CE947DF7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956" y="2916456"/>
            <a:ext cx="8576398" cy="32015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9712DE8-94E0-4F45-81D9-37AF7A32F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365985" y="2916439"/>
            <a:ext cx="826014" cy="320154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A0504EE-683F-4FE2-A169-83C71FAA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0A61CFF-0E76-478B-B02B-73692D891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722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EBC06-DED4-3343-B200-D882893C5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90C2F-AD0B-5343-BD91-FD503FC68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3148"/>
            <a:ext cx="10515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900" dirty="0" err="1"/>
              <a:t>LeGoff</a:t>
            </a:r>
            <a:r>
              <a:rPr lang="en-US" sz="1900" dirty="0"/>
              <a:t>, D.B. (2004). Use of LEGO as a therapeutic medium for improving social competence. Journal of Autism and Developmental Disorders, 34(5), 557-571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900" dirty="0"/>
              <a:t>Google images. available at: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900" dirty="0"/>
              <a:t>McConnell, S.R. (2002). Interventions to facilitate social interaction for young children with Autism: review of available research and recommendations for educational intervention and future research. Journal of Autism and Developmental Disorders, 32(5), 351-372.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900" dirty="0"/>
              <a:t>Online LEGO club. Available at: </a:t>
            </a:r>
            <a:r>
              <a:rPr lang="en-US" sz="1900" dirty="0">
                <a:hlinkClick r:id="rId2"/>
              </a:rPr>
              <a:t>http://club.lego.com/en-gn/</a:t>
            </a:r>
            <a:r>
              <a:rPr lang="en-US" sz="1900" dirty="0"/>
              <a:t> [Accessed 16</a:t>
            </a:r>
            <a:r>
              <a:rPr lang="en-US" sz="1900" baseline="30000" dirty="0"/>
              <a:t>th</a:t>
            </a:r>
            <a:r>
              <a:rPr lang="en-US" sz="1900" dirty="0"/>
              <a:t> January]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3CCC39-2D0A-2347-89E0-01319DA6CE3C}"/>
              </a:ext>
            </a:extLst>
          </p:cNvPr>
          <p:cNvSpPr/>
          <p:nvPr/>
        </p:nvSpPr>
        <p:spPr>
          <a:xfrm>
            <a:off x="838197" y="3871982"/>
            <a:ext cx="104159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https://www.google.co.uk/search?q=lego+therapy&amp;safe=strict&amp;source=lnms&amp;tbm=isch&amp;sa=X&amp;ved=2ahUKEwiSkrrj5ZTnAhWzoXEKHTvTAoMQ_AUoAXoECBAQAw&amp;biw=1280&amp;bih=847#imgrc=iXVtBDC44cM0CM</a:t>
            </a:r>
            <a:r>
              <a:rPr lang="en-GB" sz="1200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07A3F4-67A7-E247-96C3-3E5AD72B35CB}"/>
              </a:ext>
            </a:extLst>
          </p:cNvPr>
          <p:cNvSpPr/>
          <p:nvPr/>
        </p:nvSpPr>
        <p:spPr>
          <a:xfrm>
            <a:off x="838197" y="3410317"/>
            <a:ext cx="104159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4"/>
              </a:rPr>
              <a:t>https://www.google.co.uk/search?q=lego+therapy&amp;safe=strict&amp;source=lnms&amp;tbm=isch&amp;sa=X&amp;ved=2ahUKEwiSkrrj5ZTnAhWzoXEKHTvTAoMQ_AUoAXoECBAQAw&amp;biw=1280&amp;bih=847#imgrc=TPKINNV5xgDWvM</a:t>
            </a:r>
            <a:r>
              <a:rPr lang="en-GB" sz="1200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B566D0-5B74-3746-B1CB-4BAEBA3B9A9A}"/>
              </a:ext>
            </a:extLst>
          </p:cNvPr>
          <p:cNvSpPr/>
          <p:nvPr/>
        </p:nvSpPr>
        <p:spPr>
          <a:xfrm>
            <a:off x="838196" y="4336190"/>
            <a:ext cx="104159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5"/>
              </a:rPr>
              <a:t>https://www.google.co.uk/search?q=lego+therapy&amp;safe=strict&amp;source=lnms&amp;tbm=isch&amp;sa=X&amp;ved=2ahUKEwiSkrrj5ZTnAhWzoXEKHTvTAoMQ_AUoAXoECBAQAw&amp;biw=1280&amp;bih=847#imgrc=lkoigkQ607ciRM</a:t>
            </a:r>
            <a:r>
              <a:rPr lang="en-GB" sz="1200" dirty="0"/>
              <a:t> </a:t>
            </a:r>
            <a:r>
              <a:rPr lang="en-US" sz="1200" dirty="0"/>
              <a:t>Accessed 20</a:t>
            </a:r>
            <a:r>
              <a:rPr lang="en-US" sz="1200" baseline="30000" dirty="0"/>
              <a:t>th</a:t>
            </a:r>
            <a:r>
              <a:rPr lang="en-US" sz="1200" dirty="0"/>
              <a:t> January 2020. </a:t>
            </a:r>
            <a:endParaRPr lang="en-GB" sz="1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1D0A8F-A664-5C43-8442-324F5F1F467F}"/>
              </a:ext>
            </a:extLst>
          </p:cNvPr>
          <p:cNvSpPr/>
          <p:nvPr/>
        </p:nvSpPr>
        <p:spPr>
          <a:xfrm>
            <a:off x="838197" y="2967335"/>
            <a:ext cx="104159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6"/>
              </a:rPr>
              <a:t>https://www.google.co.uk/search?q=lego+therapy&amp;safe=strict&amp;source=lnms&amp;tbm=isch&amp;sa=X&amp;ved=2ahUKEwiSkrrj5ZTnAhWzoXEKHTvTAoMQ_AUoAXoECBAQAw&amp;biw=1280&amp;bih=847#imgrc=7QcctJ5-QB4u0M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6527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1118</Words>
  <Application>Microsoft Macintosh PowerPoint</Application>
  <PresentationFormat>Widescreen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Elephant</vt:lpstr>
      <vt:lpstr>Helvetica Neue Medium</vt:lpstr>
      <vt:lpstr>Office Theme</vt:lpstr>
      <vt:lpstr>PowerPoint Presentation</vt:lpstr>
      <vt:lpstr>Aims</vt:lpstr>
      <vt:lpstr>Exercise</vt:lpstr>
      <vt:lpstr>What social skills did you use?</vt:lpstr>
      <vt:lpstr>What is LEGO therapy?</vt:lpstr>
      <vt:lpstr>Ingredients for a LEGO group</vt:lpstr>
      <vt:lpstr>LEGO club rules</vt:lpstr>
      <vt:lpstr>LEGO club rules</vt:lpstr>
      <vt:lpstr>Structure of the session</vt:lpstr>
      <vt:lpstr>Assessment for learning and Measuring progress</vt:lpstr>
      <vt:lpstr>Group Leader  Referee or facilitator?</vt:lpstr>
      <vt:lpstr>How was it for you?</vt:lpstr>
      <vt:lpstr>How is LEGO therapy different to other social skills interventions?</vt:lpstr>
      <vt:lpstr>Online resources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Jones</dc:creator>
  <cp:lastModifiedBy>Jessica Jones</cp:lastModifiedBy>
  <cp:revision>3</cp:revision>
  <dcterms:created xsi:type="dcterms:W3CDTF">2020-01-22T09:19:07Z</dcterms:created>
  <dcterms:modified xsi:type="dcterms:W3CDTF">2020-01-22T16:45:50Z</dcterms:modified>
</cp:coreProperties>
</file>