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2" r:id="rId1"/>
  </p:sldMasterIdLst>
  <p:sldIdLst>
    <p:sldId id="256" r:id="rId2"/>
    <p:sldId id="279" r:id="rId3"/>
    <p:sldId id="281" r:id="rId4"/>
    <p:sldId id="265" r:id="rId5"/>
    <p:sldId id="261" r:id="rId6"/>
    <p:sldId id="267" r:id="rId7"/>
    <p:sldId id="268" r:id="rId8"/>
    <p:sldId id="266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80" r:id="rId17"/>
    <p:sldId id="263" r:id="rId18"/>
    <p:sldId id="258" r:id="rId19"/>
    <p:sldId id="277" r:id="rId20"/>
    <p:sldId id="278" r:id="rId2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BB200A-6A4B-78BC-D641-589EA616CFF3}" v="188" dt="2023-04-25T12:58:35.980"/>
    <p1510:client id="{7B3CBD1A-55A6-429E-9616-C46D2C1AC55D}" v="775" dt="2023-03-27T17:57:26.580"/>
    <p1510:client id="{9E0F805D-6C72-35D1-96D8-041BE11AA23E}" v="197" dt="2023-04-03T20:58:15.692"/>
    <p1510:client id="{CD8D8CF3-47F0-7193-EEC5-4AF31EA26CD5}" v="1086" dt="2023-05-01T19:25:49.649"/>
    <p1510:client id="{DD327228-0C10-4E03-D2FB-4BD2E955BE21}" v="2738" dt="2023-04-03T20:33:50.471"/>
    <p1510:client id="{F6922A5C-0752-F63B-BE0A-6B4DB959C8AF}" v="200" dt="2023-03-31T21:14:43.9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28808-26D1-4F4B-96F4-F3082078D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7008" y="1122362"/>
            <a:ext cx="8816632" cy="357155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E0C639-B0CD-4365-98A9-C1E5FF6CF4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7008" y="5521960"/>
            <a:ext cx="8816632" cy="944879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80C52-E6BB-4B27-B5D8-2D33B2497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77C649-4A0C-4EF2-8FC1-2BCF0BF95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0E03F2-D0FE-49BB-8AEC-E99C4DB2D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4A7CC8F-56A6-423D-B67A-8BA89D3EC911}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5779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507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9F01F-198D-4AAD-B4FB-AD3B44981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8200"/>
            <a:ext cx="9438640" cy="4114800"/>
          </a:xfrm>
        </p:spPr>
        <p:txBody>
          <a:bodyPr anchor="t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0BCC2B-311B-4FB6-B3A5-26F68055AE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5217160"/>
            <a:ext cx="9438640" cy="802640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9CB73D-2D6B-4FA6-89A4-DCC89F80E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0C188-FF43-44C1-A005-679168D5F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CD1188-DA27-47B2-8176-31193EEC4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129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B5A25-7E99-42A8-8D6D-648EFE203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501DC-62B7-42BD-A941-D34E92719C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79"/>
            <a:ext cx="5181600" cy="4165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65C5C1-4FD4-4958-99A0-BDADECA336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11679"/>
            <a:ext cx="5181600" cy="4165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D1B234-5D54-44E5-B41D-B205AAF503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67BCDB-6B96-45D6-B5E9-823A96EBD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239C5F-F16F-4AFD-98D1-FA3BB96AF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476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44C1F-0040-4BBF-81A6-FD2E30637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7978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2894A7-1DA1-44C1-8ED0-7162794306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824035"/>
            <a:ext cx="4997132" cy="681040"/>
          </a:xfrm>
        </p:spPr>
        <p:txBody>
          <a:bodyPr anchor="b"/>
          <a:lstStyle>
            <a:lvl1pPr marL="0" indent="0">
              <a:buNone/>
              <a:defRPr sz="2400" b="1" i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9AB945-31E2-4B60-9076-CBB8F85949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499713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71B3EA-2E84-4B8B-A104-81BD577424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5080" y="1824035"/>
            <a:ext cx="5000308" cy="681040"/>
          </a:xfrm>
        </p:spPr>
        <p:txBody>
          <a:bodyPr anchor="b"/>
          <a:lstStyle>
            <a:lvl1pPr marL="0" indent="0">
              <a:buNone/>
              <a:defRPr sz="2400" b="1" i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511AB8-302C-476E-B80A-AA739911E3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55080" y="2505075"/>
            <a:ext cx="500030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B47C29-FE34-4E6E-9921-78C54673A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F6B420-A9CE-4BB6-A653-5C3ABC7D6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1DF8FE-1179-4798-B16D-AF1DFA266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924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66F1A-0A68-4048-808F-CD7A9F3B0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99592"/>
            <a:ext cx="10515600" cy="1573223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ACB3E6-5365-48F5-8D2A-0B002BA35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7D8EE9-4D97-4B2F-8D38-41CB9EE77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2C5952-0A27-4FAB-A3FD-120037876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552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D08427-909D-4679-9192-BC99557A7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8E39A6-1E09-42B5-85B4-7E8B5AB2A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938940-01DD-4C97-8649-E01C3B0ED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6944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93B3D-D568-40B4-A73A-1C8EA9ABB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457200"/>
            <a:ext cx="3691818" cy="17018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86EB3-917A-43B7-85BB-D00B5D2F07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4798" y="987425"/>
            <a:ext cx="5840589" cy="50323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7AC029-3BC1-4637-A7F9-BC786DC26A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372360"/>
            <a:ext cx="3691817" cy="349662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90B948-89C5-4AC5-B7A0-17136F5C5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A6C8C5-652F-46CB-BD26-E262B057FA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FB50CB-E91F-4B71-81F0-800F2B51A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B69B885-FDB8-4C62-A285-A0CDC49A6B0C}"/>
              </a:ext>
            </a:extLst>
          </p:cNvPr>
          <p:cNvCxnSpPr>
            <a:cxnSpLocks/>
          </p:cNvCxnSpPr>
          <p:nvPr/>
        </p:nvCxnSpPr>
        <p:spPr>
          <a:xfrm>
            <a:off x="5023202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6531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F941E-6445-4840-81AE-104EF7A4F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457200"/>
            <a:ext cx="3696652" cy="17018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F8B866-E32B-4AE7-AEF3-6974AE3288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786120" y="838200"/>
            <a:ext cx="5603238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2ABB7A-E157-499A-B224-C2313181F5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367280"/>
            <a:ext cx="3696652" cy="350170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C77283-E2B8-405E-BB6E-9F121140E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F21F05-EB94-417F-B19B-96FF3D9ECA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B7C3C7-B6DB-4064-8E66-9FB770C88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E233FA-220A-423F-907E-5F81526A28A0}"/>
              </a:ext>
            </a:extLst>
          </p:cNvPr>
          <p:cNvCxnSpPr>
            <a:cxnSpLocks/>
          </p:cNvCxnSpPr>
          <p:nvPr/>
        </p:nvCxnSpPr>
        <p:spPr>
          <a:xfrm>
            <a:off x="5023202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6963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56D52-667C-4E67-9038-A0BDFD8CC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E72AC-0272-475A-BD25-2AB7AC1DEF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CFBFF2-9ECB-4CDD-87FA-9DD1F87BF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AC12B3-DAF5-4BA7-A3A6-D0284716D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F171AE-4A11-4035-A072-9AC4053FF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289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A52E95-2F50-48D3-B00E-4C259644E7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50174" y="838199"/>
            <a:ext cx="2303626" cy="5338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617C9B-4E02-49C8-B6DF-65ED3C9903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38199"/>
            <a:ext cx="7734300" cy="5338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ECA10C-AC31-4D80-B78F-08E48CDCB7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B5B7-F312-4BC9-A5D3-72E065D1B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C2E489-5442-4698-B6E3-3421A97C2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1F3A7E1-F157-4338-B7F7-9C0A2D60B7FF}"/>
              </a:ext>
            </a:extLst>
          </p:cNvPr>
          <p:cNvCxnSpPr>
            <a:cxnSpLocks/>
          </p:cNvCxnSpPr>
          <p:nvPr/>
        </p:nvCxnSpPr>
        <p:spPr>
          <a:xfrm>
            <a:off x="881133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1746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6CCBF3A-D7FB-4B97-8FD5-6FFB20CB1E84}" type="datetimeFigureOut">
              <a:rPr lang="en-US" smtClean="0"/>
              <a:t>5/1/2023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4408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guardian.com/technology/2022/apr/30/crypto-crimewave-forces-police-online-to-pursue-ill-gotten-assets" TargetMode="External"/><Relationship Id="rId3" Type="http://schemas.openxmlformats.org/officeDocument/2006/relationships/hyperlink" Target="https://doi.org/10.1080/10538712.2018.1477223" TargetMode="External"/><Relationship Id="rId7" Type="http://schemas.openxmlformats.org/officeDocument/2006/relationships/hyperlink" Target="https://www.cps.gov.uk/organised-crime-strategy" TargetMode="External"/><Relationship Id="rId12" Type="http://schemas.openxmlformats.org/officeDocument/2006/relationships/hyperlink" Target="https://www.gov.uk/government/collections/serious-and-organised-crime-strategy" TargetMode="External"/><Relationship Id="rId2" Type="http://schemas.openxmlformats.org/officeDocument/2006/relationships/hyperlink" Target="https://www.facultyfocus.com/articles/equality-inclusion-and-diversity/three-recommendations-to-increase-equitable-learning-environment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imestoppers-uk.org/keeping-safe/community-family/serious-and-organised-crime" TargetMode="External"/><Relationship Id="rId11" Type="http://schemas.openxmlformats.org/officeDocument/2006/relationships/hyperlink" Target="https://www.gov.uk/government/news/government-launches-new-strategy-to-tackle-serious-and-organised-crime" TargetMode="External"/><Relationship Id="rId5" Type="http://schemas.openxmlformats.org/officeDocument/2006/relationships/hyperlink" Target="https://www.childrenscommissioner.gov.uk/sites/default/files/publications/Preventing%20CSA%20The%20Role%20of%20Schools%20CCO%20April%202017%201.2.pdf" TargetMode="External"/><Relationship Id="rId10" Type="http://schemas.openxmlformats.org/officeDocument/2006/relationships/hyperlink" Target="https://assets.publishing.service.gov.uk/government/uploads/system/uploads/attachment_data/file/248645/Serious_and_Organised_Crime_Strategy.pdf" TargetMode="External"/><Relationship Id="rId4" Type="http://schemas.openxmlformats.org/officeDocument/2006/relationships/hyperlink" Target="https://cscp.org.uk/wp-content/uploads/2020/05/4206.1-County-lines-leaflet-final-web.pdf" TargetMode="External"/><Relationship Id="rId9" Type="http://schemas.openxmlformats.org/officeDocument/2006/relationships/hyperlink" Target="https://researchbriefings.files.parliament.uk/documents/CBP-9264/CBP-9264.pdf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soonline.com/article/3210912/is-cybercrime-the-greatest-threat-to-every-company-in-the-world.html" TargetMode="External"/><Relationship Id="rId13" Type="http://schemas.openxmlformats.org/officeDocument/2006/relationships/hyperlink" Target="https://globalinitiative.net/wp-content/uploads/2018/07/Wingard-and-Pascual-Digital-Dangers-Catch-me-if-you-can-July-2018.pdf" TargetMode="External"/><Relationship Id="rId3" Type="http://schemas.openxmlformats.org/officeDocument/2006/relationships/hyperlink" Target="https://www.justiceinspectorates.gov.uk/hmicfrs/wp-content/uploads/both-sides-of-the-coin-police-nca-response-vulnerable-people-county-lines-drug-offending.pdf" TargetMode="External"/><Relationship Id="rId7" Type="http://schemas.openxmlformats.org/officeDocument/2006/relationships/hyperlink" Target="https://www.gov.uk/government/publications/from-harm-to-hope-a-10-year-drugs-plan-to-cut-crime-and-save-lives/from-harm-to-hope-a-10-year-drugs-plan-to-cut-crime-and-save-lives#chapter-1--overview-and-approach" TargetMode="External"/><Relationship Id="rId12" Type="http://schemas.openxmlformats.org/officeDocument/2006/relationships/hyperlink" Target="https://newsinhealth.nih.gov/2017/06/dealing-drug-problems" TargetMode="External"/><Relationship Id="rId2" Type="http://schemas.openxmlformats.org/officeDocument/2006/relationships/hyperlink" Target="https://www.gov.uk/government/publications/review-of-drugs-phase-one-report/review-of-drugs-summary#part-two---government-interven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et.police.uk/advice/advice-and-information/cl/county-lines/" TargetMode="External"/><Relationship Id="rId11" Type="http://schemas.openxmlformats.org/officeDocument/2006/relationships/hyperlink" Target="https://www.nspcc.org.uk/what-is-child-abuse/types-of-abuse/child-sexual-abuse/" TargetMode="External"/><Relationship Id="rId5" Type="http://schemas.openxmlformats.org/officeDocument/2006/relationships/hyperlink" Target="https://www.cypnow.co.uk/features/article/guide-to-tackling-csa-in-schools" TargetMode="External"/><Relationship Id="rId10" Type="http://schemas.openxmlformats.org/officeDocument/2006/relationships/hyperlink" Target="https://www.nationalcrimeagency.gov.uk/what-we-do/crime-threats/cyber-crime" TargetMode="External"/><Relationship Id="rId4" Type="http://schemas.openxmlformats.org/officeDocument/2006/relationships/hyperlink" Target="https://www.justiceinspectorates.gov.uk/hmicfrs/wp-content/uploads/an-inspection-of-the-national-crime-agencys-relationship-with-regional-organised-crime-units.pdf" TargetMode="External"/><Relationship Id="rId9" Type="http://schemas.openxmlformats.org/officeDocument/2006/relationships/hyperlink" Target="https://www.nationalcrimeagency.gov.uk/who-we-are/publications/594-nca-annual-plan-2022-23/file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journals.sagepub.com/doi/pdf/10.1177/0266382119836314" TargetMode="External"/><Relationship Id="rId3" Type="http://schemas.openxmlformats.org/officeDocument/2006/relationships/hyperlink" Target="https://www.theguardian.com/uk-news/2022/oct/20/child-sexual-abuse-inquiry-final-report-20-actions-for-change" TargetMode="External"/><Relationship Id="rId7" Type="http://schemas.openxmlformats.org/officeDocument/2006/relationships/hyperlink" Target="https://www.nihr.ac.uk/documents/policy-research-programme-evaluation-of-the-10-year-drug-strategy-investment-in-the-treatment-and-recovery-system-in-england/31382#:~:text=The%20strategy%20is%20built%20around,related%20harm%2C%20death%20and%20crime" TargetMode="External"/><Relationship Id="rId2" Type="http://schemas.openxmlformats.org/officeDocument/2006/relationships/hyperlink" Target="https://www.safe4me.co.uk/portfolio/child-criminal-exploitation-county-lin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ssets.publishing.service.gov.uk/government/uploads/system/uploads/attachment_data/file/973236/Tackling_Child_Sexual_Abuse_Strategy_2021.pdf" TargetMode="External"/><Relationship Id="rId11" Type="http://schemas.openxmlformats.org/officeDocument/2006/relationships/hyperlink" Target="https://ymcasm.org/santa-monica-family-ymca/child-abuse-awareness-prevention/" TargetMode="External"/><Relationship Id="rId5" Type="http://schemas.openxmlformats.org/officeDocument/2006/relationships/hyperlink" Target="https://www.childrenssociety.org.uk/information/professionals/resources/working-with-prevention" TargetMode="External"/><Relationship Id="rId10" Type="http://schemas.openxmlformats.org/officeDocument/2006/relationships/hyperlink" Target="https://www.who.int/health-topics/coronavirus#tab=tab_1" TargetMode="External"/><Relationship Id="rId4" Type="http://schemas.openxmlformats.org/officeDocument/2006/relationships/hyperlink" Target="https://www.telegraph.co.uk/news/2021/10/18/prison-watchdog-member-accused-smuggling-drugs-major-british/" TargetMode="External"/><Relationship Id="rId9" Type="http://schemas.openxmlformats.org/officeDocument/2006/relationships/hyperlink" Target="https://doi.org/10.1177/0972262922107476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5329" y="3045054"/>
            <a:ext cx="6581173" cy="2939711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5300" b="1" dirty="0"/>
              <a:t>Key challenges when responding to Serious and Organised crime</a:t>
            </a:r>
            <a:br>
              <a:rPr lang="en-GB" sz="5300" b="1" dirty="0"/>
            </a:br>
            <a:r>
              <a:rPr lang="en-GB" sz="5300" b="1" dirty="0"/>
              <a:t>  </a:t>
            </a:r>
            <a:endParaRPr lang="en-US" sz="5300"/>
          </a:p>
          <a:p>
            <a:endParaRPr lang="en-GB" sz="5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7439" y="5416439"/>
            <a:ext cx="5256777" cy="1121905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/>
              <a:t>Maddie Jones</a:t>
            </a:r>
          </a:p>
          <a:p>
            <a:r>
              <a:rPr lang="en-GB"/>
              <a:t>Student ID: 2006541</a:t>
            </a:r>
          </a:p>
          <a:p>
            <a:r>
              <a:rPr lang="en-GB"/>
              <a:t>Module: </a:t>
            </a:r>
            <a:r>
              <a:rPr lang="en-GB">
                <a:ea typeface="+mn-lt"/>
                <a:cs typeface="+mn-lt"/>
              </a:rPr>
              <a:t>Serious and Organised crime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CC5FA3-6621-017C-4EF6-9C43F847D5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2330" b="3"/>
          <a:stretch/>
        </p:blipFill>
        <p:spPr>
          <a:xfrm>
            <a:off x="8420793" y="-8752"/>
            <a:ext cx="3771207" cy="4301488"/>
          </a:xfrm>
          <a:prstGeom prst="rect">
            <a:avLst/>
          </a:prstGeom>
          <a:noFill/>
        </p:spPr>
      </p:pic>
      <p:pic>
        <p:nvPicPr>
          <p:cNvPr id="5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17658248-EC39-DCD3-C2F8-E9479E923D9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37" r="-1" b="-1"/>
          <a:stretch/>
        </p:blipFill>
        <p:spPr>
          <a:xfrm>
            <a:off x="8420793" y="3982276"/>
            <a:ext cx="3771207" cy="2556510"/>
          </a:xfrm>
          <a:prstGeom prst="rect">
            <a:avLst/>
          </a:prstGeom>
          <a:noFill/>
        </p:spPr>
      </p:pic>
      <p:sp>
        <p:nvSpPr>
          <p:cNvPr id="52" name="Date Placeholder 4">
            <a:extLst>
              <a:ext uri="{FF2B5EF4-FFF2-40B4-BE49-F238E27FC236}">
                <a16:creationId xmlns:a16="http://schemas.microsoft.com/office/drawing/2014/main" id="{210EFDD3-F059-4E79-9CE6-A7851E1FC1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0D8946B-4EE7-4D6D-8377-231F192348A1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5/1/2023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0" name="Slide Number Placeholder 19">
            <a:extLst>
              <a:ext uri="{FF2B5EF4-FFF2-40B4-BE49-F238E27FC236}">
                <a16:creationId xmlns:a16="http://schemas.microsoft.com/office/drawing/2014/main" id="{142384AC-0FCD-4DAA-B016-8668261083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E131995-E962-4131-8504-6B962D7140A6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155995-AD64-7DF7-AA92-C619308228FD}"/>
              </a:ext>
            </a:extLst>
          </p:cNvPr>
          <p:cNvSpPr txBox="1"/>
          <p:nvPr/>
        </p:nvSpPr>
        <p:spPr>
          <a:xfrm>
            <a:off x="10685173" y="6476797"/>
            <a:ext cx="3546131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(Home Office, 2018)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74852-38AE-323B-59E6-E1ED98A20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64" y="758609"/>
            <a:ext cx="11700441" cy="1136102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How the government and nCA (NAtional crime agency) tackle serious </a:t>
            </a:r>
            <a:r>
              <a:rPr lang="en-GB" u="sng"/>
              <a:t>and organised crime as a whole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C0FA72-9F90-405F-4046-F18E303252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995" y="2301268"/>
            <a:ext cx="11245535" cy="134482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200">
                <a:ea typeface="+mn-lt"/>
                <a:cs typeface="+mn-lt"/>
              </a:rPr>
              <a:t>The National Crime Agency (2022) annual plan for tackling serious and organised crime for 2022/23</a:t>
            </a:r>
            <a:endParaRPr lang="en-US">
              <a:ea typeface="+mn-lt"/>
              <a:cs typeface="+mn-lt"/>
            </a:endParaRPr>
          </a:p>
          <a:p>
            <a:r>
              <a:rPr lang="en-GB" sz="3200">
                <a:ea typeface="+mn-lt"/>
                <a:cs typeface="+mn-lt"/>
              </a:rPr>
              <a:t>Underpinned</a:t>
            </a:r>
            <a:r>
              <a:rPr lang="en-GB" sz="3200"/>
              <a:t> by 5 core values: FIRST</a:t>
            </a:r>
            <a:endParaRPr lang="en-US"/>
          </a:p>
          <a:p>
            <a:endParaRPr lang="en-GB" dirty="0"/>
          </a:p>
        </p:txBody>
      </p:sp>
      <p:pic>
        <p:nvPicPr>
          <p:cNvPr id="5" name="Picture 5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2B04C482-B0DE-5E99-B3DE-CFAC6FCD37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71" y="4614219"/>
            <a:ext cx="11701848" cy="175059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7636BFC-C1F1-6FFB-078B-1BAF31711AAD}"/>
              </a:ext>
            </a:extLst>
          </p:cNvPr>
          <p:cNvSpPr txBox="1"/>
          <p:nvPr/>
        </p:nvSpPr>
        <p:spPr>
          <a:xfrm>
            <a:off x="89770" y="6363222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</a:rPr>
              <a:t>(National Crime Agency, 2022)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316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E3439-B0BB-55BB-C11E-079946CCD1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6551" y="331523"/>
            <a:ext cx="6077465" cy="411480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b="1"/>
              <a:t>Stategic prioties:</a:t>
            </a:r>
            <a:r>
              <a:rPr lang="en-GB" sz="2400"/>
              <a:t> Protect the integrity of the UK from those crimes internationally (border and online) which will help with cyber-crime, target the highest harm SOC, lead and co-ordinate national law enforcement, intensify the work and delivering the wider strategy and response to national security threats. </a:t>
            </a:r>
            <a:endParaRPr lang="en-US" sz="2400"/>
          </a:p>
          <a:p>
            <a:r>
              <a:rPr lang="en-GB" sz="2400" b="1"/>
              <a:t>Operational Priorities:</a:t>
            </a:r>
            <a:r>
              <a:rPr lang="en-GB" sz="2400"/>
              <a:t> increase understanding and imapct of crimes and their effect, improving leadership skills, meeting future threats, improve foundations. </a:t>
            </a:r>
          </a:p>
          <a:p>
            <a:r>
              <a:rPr lang="en-GB" sz="2400"/>
              <a:t>All this will be done by partnership working, looking at the impact, managing resources and budgeting and reducing risks. </a:t>
            </a:r>
            <a:endParaRPr lang="en-GB" sz="2400" dirty="0"/>
          </a:p>
        </p:txBody>
      </p:sp>
      <p:pic>
        <p:nvPicPr>
          <p:cNvPr id="5" name="Picture 4" descr="Timeline&#10;&#10;Description automatically generated">
            <a:extLst>
              <a:ext uri="{FF2B5EF4-FFF2-40B4-BE49-F238E27FC236}">
                <a16:creationId xmlns:a16="http://schemas.microsoft.com/office/drawing/2014/main" id="{EAC4C624-3CEC-6C75-579E-C42346979D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36" y="154329"/>
            <a:ext cx="5492577" cy="656211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69E1F17-B0AD-612A-09BB-A6BB14EBC191}"/>
              </a:ext>
            </a:extLst>
          </p:cNvPr>
          <p:cNvSpPr txBox="1"/>
          <p:nvPr/>
        </p:nvSpPr>
        <p:spPr>
          <a:xfrm>
            <a:off x="413359" y="6582428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</a:rPr>
              <a:t>(National Crime Agency, 2022)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604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F0CEB-2805-81E1-C4A8-2D839486B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9531"/>
            <a:ext cx="10515600" cy="1116811"/>
          </a:xfrm>
        </p:spPr>
        <p:txBody>
          <a:bodyPr>
            <a:normAutofit fontScale="90000"/>
          </a:bodyPr>
          <a:lstStyle/>
          <a:p>
            <a:pPr algn="ctr"/>
            <a:r>
              <a:rPr lang="en-GB" u="sng" dirty="0"/>
              <a:t>Serious and organised crime strategy: the 4 P's</a:t>
            </a:r>
            <a:endParaRPr lang="en-US" u="sng"/>
          </a:p>
        </p:txBody>
      </p:sp>
      <p:pic>
        <p:nvPicPr>
          <p:cNvPr id="4" name="Picture 4" descr="Timeline&#10;&#10;Description automatically generated">
            <a:extLst>
              <a:ext uri="{FF2B5EF4-FFF2-40B4-BE49-F238E27FC236}">
                <a16:creationId xmlns:a16="http://schemas.microsoft.com/office/drawing/2014/main" id="{84FEB257-10F4-4A7D-E397-042B2AEE8D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05353" y="1309766"/>
            <a:ext cx="7885860" cy="554612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93C3763-7ED3-B497-683C-58F14F7E6B8F}"/>
              </a:ext>
            </a:extLst>
          </p:cNvPr>
          <p:cNvSpPr txBox="1"/>
          <p:nvPr/>
        </p:nvSpPr>
        <p:spPr>
          <a:xfrm>
            <a:off x="8743322" y="6545581"/>
            <a:ext cx="253120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(Home Office, 2013)</a:t>
            </a:r>
          </a:p>
        </p:txBody>
      </p:sp>
    </p:spTree>
    <p:extLst>
      <p:ext uri="{BB962C8B-B14F-4D97-AF65-F5344CB8AC3E}">
        <p14:creationId xmlns:p14="http://schemas.microsoft.com/office/powerpoint/2010/main" val="15704412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363C4-56CF-8D36-93E7-8CD57D1A6D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/>
              <a:t>Exploitation of the vulnerable: Child sexual abuse 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AC4E1C5-A21E-9C99-AE6C-F1CBDC8ECF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3632" y="2304888"/>
            <a:ext cx="5500817" cy="3257259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E2964D-6D2F-B24F-B73F-979EDD69FDF2}"/>
              </a:ext>
            </a:extLst>
          </p:cNvPr>
          <p:cNvSpPr txBox="1"/>
          <p:nvPr/>
        </p:nvSpPr>
        <p:spPr>
          <a:xfrm>
            <a:off x="222494" y="5544970"/>
            <a:ext cx="3264886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(Hunt, 2022)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26644E-1016-5EAA-CE00-A6181FE26706}"/>
              </a:ext>
            </a:extLst>
          </p:cNvPr>
          <p:cNvSpPr txBox="1"/>
          <p:nvPr/>
        </p:nvSpPr>
        <p:spPr>
          <a:xfrm>
            <a:off x="6542001" y="2042082"/>
            <a:ext cx="484230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C03572-043D-E052-DBA1-037F842F72D2}"/>
              </a:ext>
            </a:extLst>
          </p:cNvPr>
          <p:cNvSpPr txBox="1"/>
          <p:nvPr/>
        </p:nvSpPr>
        <p:spPr>
          <a:xfrm>
            <a:off x="6097462" y="1764776"/>
            <a:ext cx="5645069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 </a:t>
            </a:r>
            <a:r>
              <a:rPr lang="en-GB" sz="2800" b="1" dirty="0"/>
              <a:t>    </a:t>
            </a:r>
            <a:r>
              <a:rPr lang="en-GB" sz="2800" b="1" u="sng" dirty="0"/>
              <a:t>What is child sexual abuse (CSA)? </a:t>
            </a:r>
            <a:endParaRPr lang="en-US" sz="2800" b="1" u="sng"/>
          </a:p>
          <a:p>
            <a:pPr marL="285750" indent="-285750">
              <a:buFont typeface="Calibri"/>
              <a:buChar char="-"/>
            </a:pPr>
            <a:r>
              <a:rPr lang="en-GB" sz="2400" dirty="0">
                <a:ea typeface="+mn-lt"/>
                <a:cs typeface="+mn-lt"/>
              </a:rPr>
              <a:t>CSA is when a child under 18 is forced or tricked into any type of sexual activities whether it is contact abuse or non-contact. </a:t>
            </a:r>
          </a:p>
          <a:p>
            <a:pPr marL="285750" indent="-285750">
              <a:buFont typeface="Calibri"/>
              <a:buChar char="-"/>
            </a:pPr>
            <a:r>
              <a:rPr lang="en-GB" sz="2400" dirty="0"/>
              <a:t>Children may not understand what is happening</a:t>
            </a:r>
            <a:endParaRPr lang="en-GB" sz="2400"/>
          </a:p>
          <a:p>
            <a:pPr marL="285750" indent="-285750">
              <a:buFont typeface="Calibri"/>
              <a:buChar char="-"/>
            </a:pPr>
            <a:r>
              <a:rPr lang="en-GB" sz="2400" dirty="0"/>
              <a:t>Signs to look out for including; depression, self-harming, behavioural signs, bed-wetting and nightmares</a:t>
            </a:r>
            <a:endParaRPr lang="en-GB" sz="2400"/>
          </a:p>
          <a:p>
            <a:r>
              <a:rPr lang="en-GB" sz="2000" dirty="0"/>
              <a:t>      (NCPCC, 2023)</a:t>
            </a:r>
          </a:p>
        </p:txBody>
      </p:sp>
    </p:spTree>
    <p:extLst>
      <p:ext uri="{BB962C8B-B14F-4D97-AF65-F5344CB8AC3E}">
        <p14:creationId xmlns:p14="http://schemas.microsoft.com/office/powerpoint/2010/main" val="867155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030BBE-70D2-0AE7-1C8E-4BE86A909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/>
              <a:t>What is being done about CSA and </a:t>
            </a:r>
            <a:r>
              <a:rPr lang="en-GB" u="sng"/>
              <a:t>what ARE the main issues? </a:t>
            </a:r>
          </a:p>
        </p:txBody>
      </p:sp>
      <p:pic>
        <p:nvPicPr>
          <p:cNvPr id="4" name="Picture 4" descr="Text, logo&#10;&#10;Description automatically generated">
            <a:extLst>
              <a:ext uri="{FF2B5EF4-FFF2-40B4-BE49-F238E27FC236}">
                <a16:creationId xmlns:a16="http://schemas.microsoft.com/office/drawing/2014/main" id="{6A032888-C417-8208-7C94-9129CD62D9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15343" y="2043482"/>
            <a:ext cx="3331029" cy="4114801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6FE64B1-1A96-D3D6-D13A-90CE1648B3A2}"/>
              </a:ext>
            </a:extLst>
          </p:cNvPr>
          <p:cNvSpPr txBox="1"/>
          <p:nvPr/>
        </p:nvSpPr>
        <p:spPr>
          <a:xfrm>
            <a:off x="7074966" y="6102692"/>
            <a:ext cx="349721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(YMCA, 2021)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A7F6055-991E-1717-4FD8-7BE3AA354D05}"/>
              </a:ext>
            </a:extLst>
          </p:cNvPr>
          <p:cNvSpPr txBox="1"/>
          <p:nvPr/>
        </p:nvSpPr>
        <p:spPr>
          <a:xfrm>
            <a:off x="749176" y="1869146"/>
            <a:ext cx="5148005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>
                <a:ea typeface="+mn-lt"/>
                <a:cs typeface="+mn-lt"/>
              </a:rPr>
              <a:t>The Children’s Society (2022) work across Wales and </a:t>
            </a:r>
            <a:r>
              <a:rPr lang="en-GB" dirty="0">
                <a:ea typeface="+mn-lt"/>
                <a:cs typeface="+mn-lt"/>
              </a:rPr>
              <a:t>England to help improve responses and prevent abuse and exploitation by collaborating. </a:t>
            </a:r>
            <a:endParaRPr lang="en-GB" dirty="0"/>
          </a:p>
          <a:p>
            <a:pPr marL="285750" indent="-285750">
              <a:buFont typeface="Calibri"/>
              <a:buChar char="-"/>
            </a:pPr>
            <a:endParaRPr lang="en-GB" dirty="0">
              <a:ea typeface="+mn-lt"/>
              <a:cs typeface="+mn-lt"/>
            </a:endParaRPr>
          </a:p>
          <a:p>
            <a:pPr marL="285750" indent="-285750">
              <a:buFont typeface="Calibri"/>
              <a:buChar char="-"/>
            </a:pPr>
            <a:r>
              <a:rPr lang="en-GB" dirty="0">
                <a:ea typeface="+mn-lt"/>
                <a:cs typeface="+mn-lt"/>
              </a:rPr>
              <a:t>Advances in technology</a:t>
            </a:r>
          </a:p>
          <a:p>
            <a:r>
              <a:rPr lang="en-GB" dirty="0">
                <a:ea typeface="+mn-lt"/>
                <a:cs typeface="+mn-lt"/>
              </a:rPr>
              <a:t>      (Home Office 2021) </a:t>
            </a:r>
          </a:p>
          <a:p>
            <a:endParaRPr lang="en-GB" dirty="0"/>
          </a:p>
          <a:p>
            <a:pPr marL="285750" indent="-285750">
              <a:buFont typeface="Calibri"/>
              <a:buChar char="-"/>
            </a:pPr>
            <a:r>
              <a:rPr lang="en-GB" dirty="0"/>
              <a:t>Hidden Nature of this abuse</a:t>
            </a:r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      (Brady, 2017).</a:t>
            </a:r>
          </a:p>
          <a:p>
            <a:endParaRPr lang="en-GB" dirty="0"/>
          </a:p>
          <a:p>
            <a:pPr marL="285750" indent="-285750">
              <a:buFont typeface="Calibri"/>
              <a:buChar char="-"/>
            </a:pPr>
            <a:r>
              <a:rPr lang="en-GB" dirty="0"/>
              <a:t>How many survivors open up about their abuse? (</a:t>
            </a:r>
            <a:r>
              <a:rPr lang="en-GB" dirty="0">
                <a:ea typeface="+mn-lt"/>
                <a:cs typeface="+mn-lt"/>
              </a:rPr>
              <a:t>Home Office, 2021)</a:t>
            </a:r>
          </a:p>
          <a:p>
            <a:endParaRPr lang="en-GB" dirty="0"/>
          </a:p>
          <a:p>
            <a:pPr marL="285750" indent="-285750">
              <a:buFont typeface="Calibri"/>
              <a:buChar char="-"/>
            </a:pPr>
            <a:r>
              <a:rPr lang="en-GB" dirty="0"/>
              <a:t>Teachers play a huge role in tackling CSA. Raising awareness of the topic due to the hidden nature </a:t>
            </a:r>
          </a:p>
          <a:p>
            <a:pPr marL="285750" indent="-285750">
              <a:buFont typeface="Calibri"/>
              <a:buChar char="-"/>
            </a:pPr>
            <a:r>
              <a:rPr lang="en-GB" dirty="0">
                <a:ea typeface="+mn-lt"/>
                <a:cs typeface="+mn-lt"/>
              </a:rPr>
              <a:t>Safeguarding responsibilities </a:t>
            </a:r>
          </a:p>
          <a:p>
            <a:r>
              <a:rPr lang="en-GB" dirty="0">
                <a:ea typeface="+mn-lt"/>
                <a:cs typeface="+mn-lt"/>
              </a:rPr>
              <a:t>     (Childrens Commissioner, 2017; Longfield,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1940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96B96-37F4-81A9-03A9-4F0466F836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/>
              <a:t>What are the recommendations from the Home Office (2021)? </a:t>
            </a:r>
          </a:p>
        </p:txBody>
      </p:sp>
      <p:pic>
        <p:nvPicPr>
          <p:cNvPr id="4" name="Picture 4" descr="A picture containing text, balloon, aircraft, transport&#10;&#10;Description automatically generated">
            <a:extLst>
              <a:ext uri="{FF2B5EF4-FFF2-40B4-BE49-F238E27FC236}">
                <a16:creationId xmlns:a16="http://schemas.microsoft.com/office/drawing/2014/main" id="{20E91E57-F00B-D826-FF8E-F830FA54BE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2732" y="2743494"/>
            <a:ext cx="5735668" cy="2520711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D730633-A3EC-052F-ADB1-320C5B9DB6D9}"/>
              </a:ext>
            </a:extLst>
          </p:cNvPr>
          <p:cNvSpPr txBox="1"/>
          <p:nvPr/>
        </p:nvSpPr>
        <p:spPr>
          <a:xfrm>
            <a:off x="6707525" y="2071211"/>
            <a:ext cx="4748092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 sz="2400" dirty="0"/>
              <a:t>Ensure professionals who work with children have the training and skills needed to recognise and respond </a:t>
            </a:r>
            <a:endParaRPr lang="en-US" sz="2400"/>
          </a:p>
          <a:p>
            <a:pPr marL="285750" indent="-285750">
              <a:buFont typeface="Calibri"/>
              <a:buChar char="-"/>
            </a:pPr>
            <a:endParaRPr lang="en-GB" sz="2400" dirty="0"/>
          </a:p>
          <a:p>
            <a:pPr marL="285750" indent="-285750">
              <a:buFont typeface="Calibri"/>
              <a:buChar char="-"/>
            </a:pPr>
            <a:r>
              <a:rPr lang="en-GB" sz="2400" dirty="0"/>
              <a:t>Support through court process as this process can be just as traumatic </a:t>
            </a:r>
          </a:p>
          <a:p>
            <a:pPr marL="285750" indent="-285750">
              <a:buFont typeface="Calibri"/>
              <a:buChar char="-"/>
            </a:pPr>
            <a:endParaRPr lang="en-GB" sz="2400" dirty="0"/>
          </a:p>
          <a:p>
            <a:pPr marL="285750" indent="-285750">
              <a:buFont typeface="Calibri"/>
              <a:buChar char="-"/>
            </a:pPr>
            <a:r>
              <a:rPr lang="en-GB" sz="2400" dirty="0"/>
              <a:t>More funding for local communities</a:t>
            </a:r>
          </a:p>
          <a:p>
            <a:r>
              <a:rPr lang="en-GB" sz="2400" dirty="0"/>
              <a:t>     (Home Office, 2021)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B13CE5C-F930-52FC-CD8F-36C804F7898A}"/>
              </a:ext>
            </a:extLst>
          </p:cNvPr>
          <p:cNvSpPr txBox="1"/>
          <p:nvPr/>
        </p:nvSpPr>
        <p:spPr>
          <a:xfrm>
            <a:off x="455373" y="5173510"/>
            <a:ext cx="1636212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(Boivin, 2022)</a:t>
            </a:r>
          </a:p>
        </p:txBody>
      </p:sp>
    </p:spTree>
    <p:extLst>
      <p:ext uri="{BB962C8B-B14F-4D97-AF65-F5344CB8AC3E}">
        <p14:creationId xmlns:p14="http://schemas.microsoft.com/office/powerpoint/2010/main" val="15309781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14F36-020B-FD9C-6FC4-37DDCF155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3390" y="830"/>
            <a:ext cx="10515600" cy="1116811"/>
          </a:xfrm>
        </p:spPr>
        <p:txBody>
          <a:bodyPr>
            <a:normAutofit/>
          </a:bodyPr>
          <a:lstStyle/>
          <a:p>
            <a:r>
              <a:rPr lang="en-GB" u="sng" dirty="0"/>
              <a:t> county lines and drugs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6AF95-DB8A-DB31-4BEE-4DB1AF69F6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099" y="1183723"/>
            <a:ext cx="4530133" cy="473211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b="1" dirty="0"/>
              <a:t>     </a:t>
            </a:r>
            <a:r>
              <a:rPr lang="en-GB" sz="2400" b="1" u="sng"/>
              <a:t> What are County Lines? </a:t>
            </a:r>
            <a:endParaRPr lang="en-US" sz="2400" b="1" u="sng"/>
          </a:p>
          <a:p>
            <a:pPr marL="285750" indent="-285750"/>
            <a:r>
              <a:rPr lang="en-GB" sz="2400" dirty="0"/>
              <a:t>Drug dealing and trafficking and is when organised crime groups move and supply drugs from one area to another </a:t>
            </a:r>
          </a:p>
          <a:p>
            <a:pPr marL="0" indent="0">
              <a:buNone/>
            </a:pPr>
            <a:r>
              <a:rPr lang="en-GB" sz="2400" dirty="0"/>
              <a:t>     (Metropolitan Police (2023)</a:t>
            </a:r>
          </a:p>
          <a:p>
            <a:pPr marL="342900" indent="-342900"/>
            <a:r>
              <a:rPr lang="en-GB" sz="2400" dirty="0"/>
              <a:t>Financial costs and lives lost – </a:t>
            </a:r>
            <a:r>
              <a:rPr lang="en-GB" sz="2400"/>
              <a:t>the 10 year-long strategy</a:t>
            </a:r>
          </a:p>
          <a:p>
            <a:pPr marL="0" indent="0">
              <a:buNone/>
            </a:pPr>
            <a:r>
              <a:rPr lang="en-GB" sz="2400" dirty="0"/>
              <a:t>      (Ministry of Justice, 2022)</a:t>
            </a:r>
          </a:p>
          <a:p>
            <a:pPr marL="342900" indent="-342900"/>
            <a:r>
              <a:rPr lang="en-GB" sz="2400" dirty="0"/>
              <a:t>The 10-year plan is similar to </a:t>
            </a:r>
            <a:r>
              <a:rPr lang="en-GB" sz="2400"/>
              <a:t>past strategies (Society for the Study of Addiction, 2021).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328D405D-C169-D97F-8DD6-BD899C3C0F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2698" y="2291688"/>
            <a:ext cx="6277856" cy="318284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131483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E9B7B-A652-F26E-35B4-6EDA0D4D3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453" y="112357"/>
            <a:ext cx="10515600" cy="1116811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Drug charges and drugs in prison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916B30-93D5-FB6F-E999-12A8B32516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6528" y="1463990"/>
            <a:ext cx="4390846" cy="411480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/>
              <a:t>More than a third of people are in prison due to drug </a:t>
            </a:r>
            <a:r>
              <a:rPr lang="en-GB" sz="2800" dirty="0"/>
              <a:t>related offences </a:t>
            </a:r>
            <a:endParaRPr lang="en-US" sz="2800"/>
          </a:p>
          <a:p>
            <a:r>
              <a:rPr lang="en-GB" sz="2800" dirty="0"/>
              <a:t>Serve short sentences but still get a poor hand off back into community – there needs to be support</a:t>
            </a:r>
          </a:p>
          <a:p>
            <a:r>
              <a:rPr lang="en-GB" sz="2800"/>
              <a:t>Drugs are easily accessible in prisons!</a:t>
            </a:r>
          </a:p>
          <a:p>
            <a:pPr marL="0" indent="0">
              <a:buNone/>
            </a:pPr>
            <a:r>
              <a:rPr lang="en-GB" sz="2800" dirty="0"/>
              <a:t>    (Home Office, 2020)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6DD04B8-262D-CBF1-06B8-F241B097BF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25" y="1944390"/>
            <a:ext cx="6006860" cy="37605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EE0585A-947E-52F9-9A47-0F8B0103DA69}"/>
              </a:ext>
            </a:extLst>
          </p:cNvPr>
          <p:cNvSpPr txBox="1"/>
          <p:nvPr/>
        </p:nvSpPr>
        <p:spPr>
          <a:xfrm>
            <a:off x="490178" y="5860571"/>
            <a:ext cx="2286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(Stock, 2021)</a:t>
            </a:r>
          </a:p>
        </p:txBody>
      </p:sp>
    </p:spTree>
    <p:extLst>
      <p:ext uri="{BB962C8B-B14F-4D97-AF65-F5344CB8AC3E}">
        <p14:creationId xmlns:p14="http://schemas.microsoft.com/office/powerpoint/2010/main" val="12418364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632E4-97D7-5F28-D3E8-AE0B30EED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3219" y="1088198"/>
            <a:ext cx="10515600" cy="1116811"/>
          </a:xfrm>
        </p:spPr>
        <p:txBody>
          <a:bodyPr>
            <a:normAutofit fontScale="90000"/>
          </a:bodyPr>
          <a:lstStyle/>
          <a:p>
            <a:pPr algn="ctr"/>
            <a:r>
              <a:rPr lang="en-GB" u="sng" dirty="0"/>
              <a:t>What's needed for police to deal with drug trafficking and county lines? </a:t>
            </a:r>
            <a:endParaRPr lang="en-US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CE147A-D93E-F96E-4806-884FE5EEBD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61" y="2209793"/>
            <a:ext cx="5325374" cy="411480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dirty="0"/>
              <a:t>Good quality intelligence – this will enable police to answer important questions</a:t>
            </a:r>
            <a:endParaRPr lang="en-US" sz="2800"/>
          </a:p>
          <a:p>
            <a:r>
              <a:rPr lang="en-GB" sz="2800" dirty="0"/>
              <a:t>They will use the 4 P's framework </a:t>
            </a:r>
          </a:p>
          <a:p>
            <a:r>
              <a:rPr lang="en-GB" sz="2800" dirty="0"/>
              <a:t>Co-ordinate with others to help investigations and grow their intelligence </a:t>
            </a:r>
          </a:p>
          <a:p>
            <a:pPr marL="0" indent="0">
              <a:buNone/>
            </a:pPr>
            <a:r>
              <a:rPr lang="en-GB" sz="2800" dirty="0"/>
              <a:t>    (Justice Inspectorates, 2020).</a:t>
            </a:r>
          </a:p>
        </p:txBody>
      </p:sp>
      <p:pic>
        <p:nvPicPr>
          <p:cNvPr id="4" name="Picture 4" descr="A picture containing text, remote, game, jigsaw puzzle&#10;&#10;Description automatically generated">
            <a:extLst>
              <a:ext uri="{FF2B5EF4-FFF2-40B4-BE49-F238E27FC236}">
                <a16:creationId xmlns:a16="http://schemas.microsoft.com/office/drawing/2014/main" id="{F36E6606-70B8-539C-42E1-7A6B4D49E0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6061" y="1877633"/>
            <a:ext cx="3548332" cy="44973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CEA8630-4BBB-B84C-C8D6-10CA06D2D2BD}"/>
              </a:ext>
            </a:extLst>
          </p:cNvPr>
          <p:cNvSpPr txBox="1"/>
          <p:nvPr/>
        </p:nvSpPr>
        <p:spPr>
          <a:xfrm>
            <a:off x="7310437" y="6453187"/>
            <a:ext cx="26193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(James, 2016)</a:t>
            </a:r>
          </a:p>
        </p:txBody>
      </p:sp>
    </p:spTree>
    <p:extLst>
      <p:ext uri="{BB962C8B-B14F-4D97-AF65-F5344CB8AC3E}">
        <p14:creationId xmlns:p14="http://schemas.microsoft.com/office/powerpoint/2010/main" val="32342689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A258E-5F10-20A4-BFA1-C45CA03093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/>
              <a:t>Covid-19 and its effect on county 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3F077-D4D5-EA81-B067-41E59339D2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4451" y="1376634"/>
            <a:ext cx="6087374" cy="411480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/>
              <a:t>Covid-19 lockdowns may have contributed to a rise in county lines</a:t>
            </a:r>
          </a:p>
          <a:p>
            <a:pPr>
              <a:buFont typeface="Calibri"/>
              <a:buChar char="-"/>
            </a:pPr>
            <a:r>
              <a:rPr lang="en-GB" sz="2400" dirty="0"/>
              <a:t>Children spending more time online, which could be </a:t>
            </a:r>
            <a:r>
              <a:rPr lang="en-GB" sz="2400"/>
              <a:t>an opportunity for recruitment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400" dirty="0"/>
              <a:t>No school</a:t>
            </a:r>
          </a:p>
          <a:p>
            <a:r>
              <a:rPr lang="en-GB" sz="2400" dirty="0"/>
              <a:t>Fewer train passengers which could be beneficial for police to spot exploited children </a:t>
            </a:r>
          </a:p>
          <a:p>
            <a:r>
              <a:rPr lang="en-GB" sz="2400" dirty="0"/>
              <a:t>County lines may use their own personal vehicles due to this and meet up in more built-up areas</a:t>
            </a:r>
          </a:p>
          <a:p>
            <a:pPr marL="0" indent="0">
              <a:buNone/>
            </a:pPr>
            <a:r>
              <a:rPr lang="en-GB" sz="2400" dirty="0"/>
              <a:t>    (</a:t>
            </a:r>
            <a:r>
              <a:rPr lang="en-GB" sz="2400" dirty="0" err="1"/>
              <a:t>Havard</a:t>
            </a:r>
            <a:r>
              <a:rPr lang="en-GB" sz="2400" dirty="0"/>
              <a:t>, 2022).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03782D1-1A8F-ACCE-C8A8-AF889722FC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279" y="2084535"/>
            <a:ext cx="5474351" cy="35377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E2DB04C-2FA7-2038-D9B2-F7A9523D0AC8}"/>
              </a:ext>
            </a:extLst>
          </p:cNvPr>
          <p:cNvSpPr txBox="1"/>
          <p:nvPr/>
        </p:nvSpPr>
        <p:spPr>
          <a:xfrm>
            <a:off x="230145" y="5689355"/>
            <a:ext cx="380415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(World Health Organisation, ND)</a:t>
            </a:r>
          </a:p>
        </p:txBody>
      </p:sp>
    </p:spTree>
    <p:extLst>
      <p:ext uri="{BB962C8B-B14F-4D97-AF65-F5344CB8AC3E}">
        <p14:creationId xmlns:p14="http://schemas.microsoft.com/office/powerpoint/2010/main" val="32563214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D3508-33E8-562E-08DF-AC78943BD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/>
              <a:t>How can the public play a role in keeping everyone safe?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DB1DF-DBBA-7B8D-B077-E6DB69C4A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516" y="2051560"/>
            <a:ext cx="6058619" cy="411480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/>
            <a:r>
              <a:rPr lang="en-GB" sz="2800"/>
              <a:t>Parents can look out for signs their child </a:t>
            </a:r>
            <a:r>
              <a:rPr lang="en-GB" sz="2800" dirty="0"/>
              <a:t>is being exploited – such as gifts, multiple phones, being on edge and </a:t>
            </a:r>
            <a:r>
              <a:rPr lang="en-GB" sz="2800"/>
              <a:t>injuries </a:t>
            </a:r>
            <a:endParaRPr lang="en-US"/>
          </a:p>
          <a:p>
            <a:r>
              <a:rPr lang="en-GB" sz="2800" dirty="0"/>
              <a:t>Important to talk to their child in a calm, non-judgmental manner </a:t>
            </a:r>
          </a:p>
          <a:p>
            <a:r>
              <a:rPr lang="en-GB" sz="2800" dirty="0"/>
              <a:t>Gather evidence and report </a:t>
            </a:r>
          </a:p>
          <a:p>
            <a:pPr marL="0" indent="0">
              <a:buNone/>
            </a:pPr>
            <a:r>
              <a:rPr lang="en-GB" sz="2800">
                <a:ea typeface="+mn-lt"/>
                <a:cs typeface="+mn-lt"/>
              </a:rPr>
              <a:t>  (Safe4me, 2020)</a:t>
            </a:r>
            <a:endParaRPr lang="en-GB" sz="2800" dirty="0">
              <a:ea typeface="+mn-lt"/>
              <a:cs typeface="+mn-lt"/>
            </a:endParaRPr>
          </a:p>
        </p:txBody>
      </p:sp>
      <p:pic>
        <p:nvPicPr>
          <p:cNvPr id="6" name="Picture 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283AF18F-1916-0F26-0123-A629E152A1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7910" y="1593480"/>
            <a:ext cx="4065916" cy="467745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017B8E4-5802-589E-BBE7-B6B1C2B58D50}"/>
              </a:ext>
            </a:extLst>
          </p:cNvPr>
          <p:cNvSpPr txBox="1"/>
          <p:nvPr/>
        </p:nvSpPr>
        <p:spPr>
          <a:xfrm>
            <a:off x="10151352" y="1593621"/>
            <a:ext cx="255725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(NIH, 2017)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3927105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F3041-4B72-9E57-8D81-57C66C1AB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4262" y="180178"/>
            <a:ext cx="10515600" cy="1116811"/>
          </a:xfrm>
        </p:spPr>
        <p:txBody>
          <a:bodyPr/>
          <a:lstStyle/>
          <a:p>
            <a:r>
              <a:rPr lang="en-GB" u="sng" dirty="0"/>
              <a:t>Cyber crime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6D3A8-2605-D203-D502-939136729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9824" y="1405571"/>
            <a:ext cx="5654836" cy="52336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300" b="1" dirty="0"/>
              <a:t>   </a:t>
            </a:r>
            <a:r>
              <a:rPr lang="en-GB" sz="2300" b="1" u="sng" dirty="0"/>
              <a:t>What is cybercrime? </a:t>
            </a:r>
            <a:endParaRPr lang="en-US" sz="2300" b="1"/>
          </a:p>
          <a:p>
            <a:pPr>
              <a:buFont typeface="Calibri" panose="020B0604020202020204" pitchFamily="34" charset="0"/>
              <a:buChar char="-"/>
            </a:pPr>
            <a:r>
              <a:rPr lang="en-GB" sz="2300" dirty="0"/>
              <a:t>When individuals commit crimes through the means of a computer system and can involve hacking, stealing passwords, sending phishing emails and getting personal information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300" dirty="0"/>
              <a:t>People are becoming more aware of these types of crimes; however, the criminal is also becoming more sophisticated, which poses a threat </a:t>
            </a:r>
          </a:p>
          <a:p>
            <a:pPr marL="0" indent="0">
              <a:buNone/>
            </a:pPr>
            <a:r>
              <a:rPr lang="en-GB" sz="2300" dirty="0"/>
              <a:t>     (National Crime Agency, 2020).</a:t>
            </a:r>
          </a:p>
        </p:txBody>
      </p:sp>
      <p:pic>
        <p:nvPicPr>
          <p:cNvPr id="4" name="Picture 4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D788B30A-3ACE-C125-C33F-C777F55B5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157" y="1881641"/>
            <a:ext cx="5792893" cy="361388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AD94B43-8DF1-6EE2-01AA-7F20BE000647}"/>
              </a:ext>
            </a:extLst>
          </p:cNvPr>
          <p:cNvSpPr txBox="1"/>
          <p:nvPr/>
        </p:nvSpPr>
        <p:spPr>
          <a:xfrm>
            <a:off x="484234" y="5858624"/>
            <a:ext cx="206653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(Morgan, 2017)</a:t>
            </a:r>
          </a:p>
        </p:txBody>
      </p:sp>
    </p:spTree>
    <p:extLst>
      <p:ext uri="{BB962C8B-B14F-4D97-AF65-F5344CB8AC3E}">
        <p14:creationId xmlns:p14="http://schemas.microsoft.com/office/powerpoint/2010/main" val="17416900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22253-0F9C-955E-99C2-4E233EEFA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5162" y="334205"/>
            <a:ext cx="10515600" cy="1116811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Challenges facing NCA when responding to cyber crime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5D3CD1-A754-B3D2-1369-35A477BB96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415" y="1762456"/>
            <a:ext cx="4407694" cy="411480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/>
              <a:t>Cybercrime is borderless. This may cause a delay within the investigation.</a:t>
            </a:r>
            <a:endParaRPr lang="en-US" sz="2400"/>
          </a:p>
          <a:p>
            <a:r>
              <a:rPr lang="en-GB" sz="2400" dirty="0"/>
              <a:t>Masking IP addresses</a:t>
            </a:r>
          </a:p>
          <a:p>
            <a:r>
              <a:rPr lang="en-GB" sz="2400" dirty="0"/>
              <a:t>Crimes committed through the dark web is very privatised </a:t>
            </a:r>
          </a:p>
          <a:p>
            <a:r>
              <a:rPr lang="en-GB" sz="2400" dirty="0"/>
              <a:t>Cryptocurrency, the metaverse is all new and evolving and can be hard for officers to keep up and is a learning curve </a:t>
            </a:r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    (Pascual et al, 2018)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4" descr="A picture containing person, hand&#10;&#10;Description automatically generated">
            <a:extLst>
              <a:ext uri="{FF2B5EF4-FFF2-40B4-BE49-F238E27FC236}">
                <a16:creationId xmlns:a16="http://schemas.microsoft.com/office/drawing/2014/main" id="{FEAC2704-9EF2-4166-CA08-99469B850C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9562" y="2393455"/>
            <a:ext cx="6893010" cy="262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393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A7B69-0871-A831-45E1-BF40A829B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303" y="303574"/>
            <a:ext cx="11808106" cy="1116811"/>
          </a:xfrm>
        </p:spPr>
        <p:txBody>
          <a:bodyPr>
            <a:noAutofit/>
          </a:bodyPr>
          <a:lstStyle/>
          <a:p>
            <a:r>
              <a:rPr lang="en-GB" sz="3600" u="sng" dirty="0"/>
              <a:t>What can the public do to prevent being hacked or a victim of cybercrime?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75E254-93AB-007F-DA05-4B543989AC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8543" y="1525537"/>
            <a:ext cx="4252913" cy="411480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dirty="0"/>
              <a:t> </a:t>
            </a:r>
            <a:r>
              <a:rPr lang="en-GB" sz="2700" dirty="0"/>
              <a:t>Have strong passwords</a:t>
            </a:r>
          </a:p>
          <a:p>
            <a:r>
              <a:rPr lang="en-GB" sz="2700" dirty="0"/>
              <a:t>Never use the same password</a:t>
            </a:r>
          </a:p>
          <a:p>
            <a:r>
              <a:rPr lang="en-GB" sz="2700" dirty="0"/>
              <a:t>Never give out your passwords </a:t>
            </a:r>
          </a:p>
          <a:p>
            <a:r>
              <a:rPr lang="en-GB" sz="2700" dirty="0"/>
              <a:t>Having two factor authentication – such as a code sent to your mobile device </a:t>
            </a:r>
          </a:p>
          <a:p>
            <a:pPr marL="0" indent="0">
              <a:buNone/>
            </a:pPr>
            <a:r>
              <a:rPr lang="en-GB" sz="2700" dirty="0"/>
              <a:t>    (Verma et al, 2022)</a:t>
            </a:r>
          </a:p>
        </p:txBody>
      </p:sp>
      <p:pic>
        <p:nvPicPr>
          <p:cNvPr id="5" name="Picture 5" descr="A picture containing logo&#10;&#10;Description automatically generated">
            <a:extLst>
              <a:ext uri="{FF2B5EF4-FFF2-40B4-BE49-F238E27FC236}">
                <a16:creationId xmlns:a16="http://schemas.microsoft.com/office/drawing/2014/main" id="{3D166605-1EE9-4FE2-C591-52EF02305D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1184" y="3670400"/>
            <a:ext cx="3793524" cy="2307767"/>
          </a:xfrm>
          <a:prstGeom prst="rect">
            <a:avLst/>
          </a:prstGeom>
        </p:spPr>
      </p:pic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06DAC406-2B66-EC3B-8598-A742CBF094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427" y="2371643"/>
            <a:ext cx="2743200" cy="1702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7937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6964D-69A5-5915-2C68-83C020983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/>
              <a:t>To conclude... 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6F5D8-EE8D-157E-21D1-B8EF6EC5E8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3432" y="1080264"/>
            <a:ext cx="5797464" cy="411480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500"/>
              <a:t>The National Crime Agency (2022) annual plan to tackle Serious and Organised Crime and their stategies and values.</a:t>
            </a:r>
            <a:r>
              <a:rPr lang="en-GB" sz="2500" dirty="0"/>
              <a:t> </a:t>
            </a:r>
          </a:p>
          <a:p>
            <a:r>
              <a:rPr lang="en-GB" sz="2500"/>
              <a:t>The 4 Ps: Pursue, Prevent, Protect and Prepare</a:t>
            </a:r>
            <a:r>
              <a:rPr lang="en-GB" sz="2500" dirty="0"/>
              <a:t> </a:t>
            </a:r>
          </a:p>
          <a:p>
            <a:r>
              <a:rPr lang="en-GB" sz="2500"/>
              <a:t>Issues when looking how to tackle differernt types of Serious and Organised Crime and how the hidden nature, borderless crimes and the Covid-19 pandemic may have contributed to the issues the government had when responding to SOC. </a:t>
            </a:r>
            <a:endParaRPr lang="en-GB" sz="2500" dirty="0"/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843669C6-F161-E77B-697D-1107C1EB1F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798" y="2420705"/>
            <a:ext cx="5342350" cy="308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71590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CDCE7CAE-634C-6434-A84B-EA09831EEF68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 rotWithShape="1">
          <a:blip r:embed="rId2"/>
          <a:srcRect r="-2" b="1444"/>
          <a:stretch/>
        </p:blipFill>
        <p:spPr>
          <a:xfrm>
            <a:off x="1192100" y="747298"/>
            <a:ext cx="9748034" cy="5165407"/>
          </a:xfrm>
          <a:noFill/>
        </p:spPr>
      </p:pic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9B992438-A8FD-4916-9F6B-7469C4FD22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85178" y="4712495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89F1E025-9D75-483E-8BD9-D3C400CB1883}" type="datetime1">
              <a:rPr lang="en-US" smtClean="0"/>
              <a:pPr>
                <a:spcAft>
                  <a:spcPts val="600"/>
                </a:spcAft>
              </a:pPr>
              <a:t>5/1/2023</a:t>
            </a:fld>
            <a:endParaRPr lang="en-US" dirty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1A1568BB-FC92-478B-8BA8-6285F652C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84327" y="6356351"/>
            <a:ext cx="70558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3E131995-E962-4131-8504-6B962D7140A6}" type="slidenum">
              <a:rPr lang="en-US" smtClean="0"/>
              <a:pPr>
                <a:spcAft>
                  <a:spcPts val="600"/>
                </a:spcAft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5524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2EA58-32EC-8849-3556-6C01264BE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524" y="-125524"/>
            <a:ext cx="10515600" cy="1116811"/>
          </a:xfrm>
        </p:spPr>
        <p:txBody>
          <a:bodyPr/>
          <a:lstStyle/>
          <a:p>
            <a:r>
              <a:rPr lang="en-GB" dirty="0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97DB3-255E-D86B-A796-C5E9C99EDD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38" y="990550"/>
            <a:ext cx="10515600" cy="4114801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800" dirty="0"/>
          </a:p>
          <a:p>
            <a:pPr marL="457200" indent="-457200">
              <a:buAutoNum type="arabicPeriod"/>
            </a:pPr>
            <a:endParaRPr lang="en-GB" dirty="0"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6407CD-D3D2-76F7-C767-10FF90AAFCD5}"/>
              </a:ext>
            </a:extLst>
          </p:cNvPr>
          <p:cNvSpPr txBox="1"/>
          <p:nvPr/>
        </p:nvSpPr>
        <p:spPr>
          <a:xfrm>
            <a:off x="430428" y="1449859"/>
            <a:ext cx="11053118" cy="43396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Boivin, J (2022), </a:t>
            </a:r>
            <a:r>
              <a:rPr lang="en-GB" sz="1200" i="1" dirty="0">
                <a:latin typeface="Arial"/>
                <a:cs typeface="Arial"/>
              </a:rPr>
              <a:t>Three Recommendations to Increase Equitable Learning Environments [image]</a:t>
            </a:r>
            <a:r>
              <a:rPr lang="en-GB" sz="1200" dirty="0">
                <a:latin typeface="Arial"/>
                <a:cs typeface="Arial"/>
              </a:rPr>
              <a:t> Available at:</a:t>
            </a:r>
            <a:r>
              <a:rPr lang="en-GB" sz="1200" dirty="0">
                <a:solidFill>
                  <a:srgbClr val="0563C1"/>
                </a:solidFill>
                <a:latin typeface="Arial"/>
                <a:cs typeface="Arial"/>
                <a:hlinkClick r:id="rId2"/>
              </a:rPr>
              <a:t> https://www.facultyfocus.com/articles/equality-inclusion-and-diversity/three-recommendations-to-increase-equitable-learning-environments/</a:t>
            </a:r>
            <a:r>
              <a:rPr lang="en-GB" sz="1200" dirty="0">
                <a:latin typeface="Arial"/>
                <a:cs typeface="Arial"/>
              </a:rPr>
              <a:t> (Accessed:3 April 2023)   </a:t>
            </a:r>
            <a:endParaRPr lang="en-US" dirty="0"/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Brady, M (2017), </a:t>
            </a:r>
            <a:r>
              <a:rPr lang="en-GB" sz="1200" i="1" dirty="0">
                <a:latin typeface="Arial"/>
                <a:cs typeface="Arial"/>
              </a:rPr>
              <a:t>UK Paramedics Confidence in Identifying Child Sexual Abuse: A Mixed-Methods Investigation, A</a:t>
            </a:r>
            <a:r>
              <a:rPr lang="en-GB" sz="1200" dirty="0">
                <a:latin typeface="Arial"/>
                <a:cs typeface="Arial"/>
              </a:rPr>
              <a:t>vailable at:</a:t>
            </a:r>
            <a:r>
              <a:rPr lang="en-GB" sz="1200" dirty="0">
                <a:solidFill>
                  <a:srgbClr val="0563C1"/>
                </a:solidFill>
                <a:latin typeface="Arial"/>
                <a:cs typeface="Arial"/>
                <a:hlinkClick r:id="rId3"/>
              </a:rPr>
              <a:t> https://doi.org/10.1080/10538712.2018.1477223</a:t>
            </a:r>
            <a:r>
              <a:rPr lang="en-GB" sz="1200" dirty="0">
                <a:latin typeface="Arial"/>
                <a:cs typeface="Arial"/>
              </a:rPr>
              <a:t>  (Accessed: 27 March 2023)  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Camden Safeguarding children partnership (2020), </a:t>
            </a:r>
            <a:r>
              <a:rPr lang="en-GB" sz="1200" i="1" dirty="0">
                <a:latin typeface="Arial"/>
                <a:cs typeface="Arial"/>
              </a:rPr>
              <a:t>County lines: information for parents.</a:t>
            </a:r>
            <a:r>
              <a:rPr lang="en-GB" sz="1200" dirty="0">
                <a:latin typeface="Arial"/>
                <a:cs typeface="Arial"/>
              </a:rPr>
              <a:t> Available at:</a:t>
            </a:r>
            <a:r>
              <a:rPr lang="en-GB" sz="1200" dirty="0">
                <a:solidFill>
                  <a:srgbClr val="0563C1"/>
                </a:solidFill>
                <a:latin typeface="Arial"/>
                <a:cs typeface="Arial"/>
                <a:hlinkClick r:id="rId4"/>
              </a:rPr>
              <a:t> https://cscp.org.uk/wp-content/uploads/2020/05/4206.1-County-lines-leaflet-final-web.pdf</a:t>
            </a:r>
            <a:r>
              <a:rPr lang="en-GB" sz="1200" dirty="0">
                <a:latin typeface="Arial"/>
                <a:cs typeface="Arial"/>
              </a:rPr>
              <a:t> (Accessed: 3 April 2023)  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Childrens Commissioner (2017),</a:t>
            </a:r>
            <a:r>
              <a:rPr lang="en-GB" sz="1200" i="1" dirty="0">
                <a:latin typeface="Arial"/>
                <a:cs typeface="Arial"/>
              </a:rPr>
              <a:t> One of the reports - Preventing Child Sexual Abuse: The Role of Schools</a:t>
            </a:r>
            <a:r>
              <a:rPr lang="en-GB" sz="1200" dirty="0">
                <a:latin typeface="Arial"/>
                <a:cs typeface="Arial"/>
              </a:rPr>
              <a:t> Available at:</a:t>
            </a:r>
            <a:r>
              <a:rPr lang="en-GB" sz="1200" dirty="0">
                <a:solidFill>
                  <a:srgbClr val="0563C1"/>
                </a:solidFill>
                <a:latin typeface="Arial"/>
                <a:cs typeface="Arial"/>
                <a:hlinkClick r:id="rId5"/>
              </a:rPr>
              <a:t> https://www.childrenscommissioner.gov.uk/sites/default/files/publications/Preventing%20CSA%20The%20Role%20of%20Schools%20CCO%20April%202017%201.2.pdf</a:t>
            </a:r>
            <a:r>
              <a:rPr lang="en-GB" sz="1200" dirty="0">
                <a:latin typeface="Arial"/>
                <a:cs typeface="Arial"/>
              </a:rPr>
              <a:t> (Accessed: 2 April 2023)   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Crimestoppers (2022),</a:t>
            </a:r>
            <a:r>
              <a:rPr lang="en-GB" sz="1200" i="1" dirty="0">
                <a:latin typeface="Arial"/>
                <a:cs typeface="Arial"/>
              </a:rPr>
              <a:t> Serious and Organised Crime.</a:t>
            </a:r>
            <a:r>
              <a:rPr lang="en-GB" sz="1200" dirty="0">
                <a:latin typeface="Arial"/>
                <a:cs typeface="Arial"/>
              </a:rPr>
              <a:t> Available at:</a:t>
            </a:r>
            <a:r>
              <a:rPr lang="en-GB" sz="1200" dirty="0">
                <a:solidFill>
                  <a:srgbClr val="0563C1"/>
                </a:solidFill>
                <a:latin typeface="Arial"/>
                <a:cs typeface="Arial"/>
                <a:hlinkClick r:id="rId6"/>
              </a:rPr>
              <a:t> https://crimestoppers-uk.org/keeping-safe/community-family/serious-and-organised-crime</a:t>
            </a:r>
            <a:r>
              <a:rPr lang="en-GB" sz="1200" dirty="0">
                <a:latin typeface="Arial"/>
                <a:cs typeface="Arial"/>
              </a:rPr>
              <a:t> (Accessed: 27 March 2023)   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Crown Prosecutions Services (2014), </a:t>
            </a:r>
            <a:r>
              <a:rPr lang="en-GB" sz="1200" i="1" dirty="0">
                <a:latin typeface="Arial"/>
                <a:cs typeface="Arial"/>
              </a:rPr>
              <a:t>Organised Crime – Strategy. </a:t>
            </a:r>
            <a:r>
              <a:rPr lang="en-GB" sz="1200" dirty="0">
                <a:latin typeface="Arial"/>
                <a:cs typeface="Arial"/>
              </a:rPr>
              <a:t>Available at:</a:t>
            </a:r>
            <a:r>
              <a:rPr lang="en-GB" sz="1200" dirty="0">
                <a:solidFill>
                  <a:srgbClr val="0563C1"/>
                </a:solidFill>
                <a:latin typeface="Arial"/>
                <a:cs typeface="Arial"/>
                <a:hlinkClick r:id="rId7"/>
              </a:rPr>
              <a:t> https://www.cps.gov.uk/organised-crime-strategy</a:t>
            </a:r>
            <a:r>
              <a:rPr lang="en-GB" sz="1200" dirty="0">
                <a:latin typeface="Arial"/>
                <a:cs typeface="Arial"/>
              </a:rPr>
              <a:t> (Accessed: 2 April 2023)  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Davies, R (2022), </a:t>
            </a:r>
            <a:r>
              <a:rPr lang="en-GB" sz="1200" i="1" dirty="0">
                <a:latin typeface="Arial"/>
                <a:cs typeface="Arial"/>
              </a:rPr>
              <a:t>Crypto-crimewave forces police online to pursue ill-gotten assets.</a:t>
            </a:r>
            <a:r>
              <a:rPr lang="en-GB" sz="1200" dirty="0">
                <a:latin typeface="Arial"/>
                <a:cs typeface="Arial"/>
              </a:rPr>
              <a:t> Available at:</a:t>
            </a:r>
            <a:r>
              <a:rPr lang="en-GB" sz="1200" dirty="0">
                <a:solidFill>
                  <a:srgbClr val="0563C1"/>
                </a:solidFill>
                <a:latin typeface="Arial"/>
                <a:cs typeface="Arial"/>
                <a:hlinkClick r:id="rId8"/>
              </a:rPr>
              <a:t> https://www.theguardian.com/technology/2022/apr/30/crypto-crimewave-forces-police-online-to-pursue-ill-gotten-assets</a:t>
            </a:r>
            <a:r>
              <a:rPr lang="en-GB" sz="1200" dirty="0">
                <a:latin typeface="Arial"/>
                <a:cs typeface="Arial"/>
              </a:rPr>
              <a:t> (Accessed: 2 April 2023)  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 err="1">
                <a:latin typeface="Arial"/>
                <a:cs typeface="Arial"/>
              </a:rPr>
              <a:t>Havard</a:t>
            </a:r>
            <a:r>
              <a:rPr lang="en-GB" sz="1200" dirty="0">
                <a:latin typeface="Arial"/>
                <a:cs typeface="Arial"/>
              </a:rPr>
              <a:t>, T (2022) </a:t>
            </a:r>
            <a:r>
              <a:rPr lang="en-GB" sz="1200" i="1" dirty="0">
                <a:latin typeface="Arial"/>
                <a:cs typeface="Arial"/>
              </a:rPr>
              <a:t>Serious youth violence: County lines drug dealing and the Government response. </a:t>
            </a:r>
            <a:r>
              <a:rPr lang="en-GB" sz="1200" dirty="0">
                <a:latin typeface="Arial"/>
                <a:cs typeface="Arial"/>
              </a:rPr>
              <a:t>Available at:</a:t>
            </a:r>
            <a:r>
              <a:rPr lang="en-GB" sz="1200" dirty="0">
                <a:solidFill>
                  <a:srgbClr val="0563C1"/>
                </a:solidFill>
                <a:latin typeface="Arial"/>
                <a:cs typeface="Arial"/>
                <a:hlinkClick r:id="rId9"/>
              </a:rPr>
              <a:t> https://researchbriefings.files.parliament.uk/documents/CBP-9264/CBP-9264.pdf</a:t>
            </a:r>
            <a:r>
              <a:rPr lang="en-GB" sz="1200" dirty="0">
                <a:latin typeface="Arial"/>
                <a:cs typeface="Arial"/>
              </a:rPr>
              <a:t> (Accessed: 3 April 2023)  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Home Office (2013), </a:t>
            </a:r>
            <a:r>
              <a:rPr lang="en-GB" sz="1200" i="1" dirty="0">
                <a:latin typeface="Arial"/>
                <a:cs typeface="Arial"/>
              </a:rPr>
              <a:t>Serious and Organised Crime Strategy.</a:t>
            </a:r>
            <a:r>
              <a:rPr lang="en-GB" sz="1200" dirty="0">
                <a:latin typeface="Arial"/>
                <a:cs typeface="Arial"/>
              </a:rPr>
              <a:t> Available at:</a:t>
            </a:r>
            <a:r>
              <a:rPr lang="en-GB" sz="1200" dirty="0">
                <a:solidFill>
                  <a:srgbClr val="0563C1"/>
                </a:solidFill>
                <a:latin typeface="Arial"/>
                <a:cs typeface="Arial"/>
                <a:hlinkClick r:id="rId10"/>
              </a:rPr>
              <a:t> https://assets.publishing.service.gov.uk/government/uploads/system/uploads/attachment_data/file/248645/Serious_and_Organised_Crime_Strategy.pdf</a:t>
            </a:r>
            <a:r>
              <a:rPr lang="en-GB" sz="1200" dirty="0">
                <a:latin typeface="Arial"/>
                <a:cs typeface="Arial"/>
              </a:rPr>
              <a:t> (Accessed: 31 March 2022)   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Home Office (2018) </a:t>
            </a:r>
            <a:r>
              <a:rPr lang="en-GB" sz="1200" i="1" dirty="0">
                <a:latin typeface="Arial"/>
                <a:cs typeface="Arial"/>
              </a:rPr>
              <a:t>Government launches new strategy to tackle serious and organised crime. [IMAGE] Available</a:t>
            </a:r>
            <a:r>
              <a:rPr lang="en-GB" sz="1200" dirty="0">
                <a:latin typeface="Arial"/>
                <a:cs typeface="Arial"/>
              </a:rPr>
              <a:t> at:</a:t>
            </a:r>
            <a:r>
              <a:rPr lang="en-GB" sz="1200" dirty="0">
                <a:solidFill>
                  <a:srgbClr val="0563C1"/>
                </a:solidFill>
                <a:latin typeface="Arial"/>
                <a:cs typeface="Arial"/>
                <a:hlinkClick r:id="rId11"/>
              </a:rPr>
              <a:t> https://www.gov.uk/government/news/government-launches-new-strategy-to-tackle-serious-and-organised-crime</a:t>
            </a:r>
            <a:r>
              <a:rPr lang="en-GB" sz="1200" dirty="0">
                <a:latin typeface="Arial"/>
                <a:cs typeface="Arial"/>
              </a:rPr>
              <a:t> (Accessed: 27 March 2023)   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Home Office (2019) </a:t>
            </a:r>
            <a:r>
              <a:rPr lang="en-GB" sz="1200" i="1" dirty="0">
                <a:latin typeface="Arial"/>
                <a:cs typeface="Arial"/>
              </a:rPr>
              <a:t>Serious and Organised Crime Strategy</a:t>
            </a:r>
            <a:r>
              <a:rPr lang="en-GB" sz="1200" dirty="0">
                <a:latin typeface="Arial"/>
                <a:cs typeface="Arial"/>
              </a:rPr>
              <a:t>. Available at:</a:t>
            </a:r>
            <a:r>
              <a:rPr lang="en-GB" sz="1200" dirty="0">
                <a:solidFill>
                  <a:srgbClr val="0563C1"/>
                </a:solidFill>
                <a:latin typeface="Arial"/>
                <a:cs typeface="Arial"/>
                <a:hlinkClick r:id="rId12"/>
              </a:rPr>
              <a:t> https://www.gov.uk/government/collections/serious-and-organised-crime-strategy</a:t>
            </a:r>
            <a:r>
              <a:rPr lang="en-GB" sz="1200" dirty="0">
                <a:latin typeface="Arial"/>
                <a:cs typeface="Arial"/>
              </a:rPr>
              <a:t> (Accessed: 27 March 2023)   </a:t>
            </a:r>
          </a:p>
        </p:txBody>
      </p:sp>
    </p:spTree>
    <p:extLst>
      <p:ext uri="{BB962C8B-B14F-4D97-AF65-F5344CB8AC3E}">
        <p14:creationId xmlns:p14="http://schemas.microsoft.com/office/powerpoint/2010/main" val="379182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0261A-7E64-EF66-3095-371A594DE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957" y="-63740"/>
            <a:ext cx="10515600" cy="1116811"/>
          </a:xfrm>
        </p:spPr>
        <p:txBody>
          <a:bodyPr/>
          <a:lstStyle/>
          <a:p>
            <a:r>
              <a:rPr lang="en-GB" dirty="0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A8532-8335-E0D6-BD79-CB64FB08E9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79" y="1083227"/>
            <a:ext cx="10515600" cy="5700583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/>
          </a:p>
          <a:p>
            <a:pPr marL="0" indent="0">
              <a:buNone/>
            </a:pPr>
            <a:endParaRPr lang="en-GB" sz="1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8767C7-EAB7-42BB-38F0-E4612F4205FC}"/>
              </a:ext>
            </a:extLst>
          </p:cNvPr>
          <p:cNvSpPr txBox="1"/>
          <p:nvPr/>
        </p:nvSpPr>
        <p:spPr>
          <a:xfrm>
            <a:off x="626077" y="1192427"/>
            <a:ext cx="10764793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AutoNum type="arabicPeriod" startAt="20"/>
            </a:pPr>
            <a:endParaRPr lang="en-GB" sz="1200" dirty="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8080B9-F1BB-683B-936D-5FA217C6F4AE}"/>
              </a:ext>
            </a:extLst>
          </p:cNvPr>
          <p:cNvSpPr txBox="1"/>
          <p:nvPr/>
        </p:nvSpPr>
        <p:spPr>
          <a:xfrm>
            <a:off x="729050" y="873211"/>
            <a:ext cx="9560010" cy="54476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Home Office (2020) </a:t>
            </a:r>
            <a:r>
              <a:rPr lang="en-GB" sz="1200" i="1" dirty="0">
                <a:latin typeface="Arial"/>
                <a:cs typeface="Arial"/>
              </a:rPr>
              <a:t>Review of drugs: summary (accessible version). </a:t>
            </a:r>
            <a:r>
              <a:rPr lang="en-GB" sz="1200" dirty="0">
                <a:latin typeface="Arial"/>
                <a:cs typeface="Arial"/>
              </a:rPr>
              <a:t>Available at:</a:t>
            </a:r>
            <a:r>
              <a:rPr lang="en-GB" sz="1200" dirty="0">
                <a:latin typeface="Arial"/>
                <a:cs typeface="Arial"/>
                <a:hlinkClick r:id="rId2"/>
              </a:rPr>
              <a:t> https://www.gov.uk/government/publications/review-of-drugs-phase-one-report/review-of-drugs-summary#part-two---government-intervention</a:t>
            </a:r>
            <a:r>
              <a:rPr lang="en-GB" sz="1200" dirty="0">
                <a:latin typeface="Arial"/>
                <a:cs typeface="Arial"/>
              </a:rPr>
              <a:t> (Accessed: 2 April 2023)  </a:t>
            </a:r>
            <a:endParaRPr lang="en-US" sz="1200">
              <a:latin typeface="Arial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Justice Inspectorates (2020), </a:t>
            </a:r>
            <a:r>
              <a:rPr lang="en-GB" sz="1200" i="1" dirty="0">
                <a:latin typeface="Arial"/>
                <a:cs typeface="Arial"/>
              </a:rPr>
              <a:t>Both sides of the coin the police and National Crime Agency’s response to vulnerable people in ‘county lines’ drug offending.</a:t>
            </a:r>
            <a:r>
              <a:rPr lang="en-GB" sz="1200" dirty="0">
                <a:latin typeface="Arial"/>
                <a:cs typeface="Arial"/>
              </a:rPr>
              <a:t> Available at:</a:t>
            </a:r>
            <a:r>
              <a:rPr lang="en-GB" sz="1200" dirty="0">
                <a:latin typeface="Arial"/>
                <a:cs typeface="Arial"/>
                <a:hlinkClick r:id="rId3"/>
              </a:rPr>
              <a:t> https://www.justiceinspectorates.gov.uk/hmicfrs/wp-content/uploads/both-sides-of-the-coin-police-nca-response-vulnerable-people-county-lines-drug-offending.pdf</a:t>
            </a:r>
            <a:r>
              <a:rPr lang="en-GB" sz="1200" dirty="0">
                <a:latin typeface="Arial"/>
                <a:cs typeface="Arial"/>
              </a:rPr>
              <a:t> (Accessed: 2 April 2023).   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Justice Inspectorates (2020) </a:t>
            </a:r>
            <a:r>
              <a:rPr lang="en-GB" sz="1200" i="1" dirty="0">
                <a:latin typeface="Arial"/>
                <a:cs typeface="Arial"/>
              </a:rPr>
              <a:t>National Crime Agency inspection an inspection of the National Crime Agency’s relationship with regional organised crime units.</a:t>
            </a:r>
            <a:r>
              <a:rPr lang="en-GB" sz="1200" dirty="0">
                <a:latin typeface="Arial"/>
                <a:cs typeface="Arial"/>
              </a:rPr>
              <a:t> Available at:</a:t>
            </a:r>
            <a:r>
              <a:rPr lang="en-GB" sz="1200" dirty="0">
                <a:latin typeface="Arial"/>
                <a:cs typeface="Arial"/>
                <a:hlinkClick r:id="rId4"/>
              </a:rPr>
              <a:t> https://www.justiceinspectorates.gov.uk///hmicfrs/wp-content/uploads/an-inspection-of-the-national-crime-agencys-relationship-with-regional-organised-crime-units.pdf</a:t>
            </a:r>
            <a:r>
              <a:rPr lang="en-GB" sz="1200" dirty="0">
                <a:latin typeface="Arial"/>
                <a:cs typeface="Arial"/>
              </a:rPr>
              <a:t> (Accessed: 2 April 2023)  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Longfield, A (2017), </a:t>
            </a:r>
            <a:r>
              <a:rPr lang="en-GB" sz="1200" i="1" dirty="0">
                <a:latin typeface="Arial"/>
                <a:cs typeface="Arial"/>
              </a:rPr>
              <a:t>How school staff can help spot the first signs of child sexual abuse in pupils</a:t>
            </a:r>
            <a:r>
              <a:rPr lang="en-GB" sz="1200" dirty="0">
                <a:latin typeface="Arial"/>
                <a:cs typeface="Arial"/>
              </a:rPr>
              <a:t>, Available at:</a:t>
            </a:r>
            <a:r>
              <a:rPr lang="en-GB" sz="1200" dirty="0">
                <a:latin typeface="Arial"/>
                <a:cs typeface="Arial"/>
                <a:hlinkClick r:id="rId5"/>
              </a:rPr>
              <a:t> https://www.cypnow.co.uk/features/article/guide-to-tackling-csa-in-schools</a:t>
            </a:r>
            <a:r>
              <a:rPr lang="en-GB" sz="1200" dirty="0">
                <a:latin typeface="Arial"/>
                <a:cs typeface="Arial"/>
              </a:rPr>
              <a:t> (Accessed: 2 April 2023)   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Metropolitan Police (2023), County Lines. Available at:</a:t>
            </a:r>
            <a:r>
              <a:rPr lang="en-GB" sz="1200" dirty="0">
                <a:latin typeface="Arial"/>
                <a:cs typeface="Arial"/>
                <a:hlinkClick r:id="rId6"/>
              </a:rPr>
              <a:t> https://www.met.police.uk/advice/advice-and-information/cl/county-lines/</a:t>
            </a:r>
            <a:r>
              <a:rPr lang="en-GB" sz="1200" dirty="0">
                <a:latin typeface="Arial"/>
                <a:cs typeface="Arial"/>
              </a:rPr>
              <a:t> (Accessed: 3 April 2023)  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Ministry of Justice (2022), </a:t>
            </a:r>
            <a:r>
              <a:rPr lang="en-GB" sz="1200" i="1" dirty="0">
                <a:latin typeface="Arial"/>
                <a:cs typeface="Arial"/>
              </a:rPr>
              <a:t>From harm to hope: A 10-year drugs plan to cut crime and save lives.</a:t>
            </a:r>
            <a:r>
              <a:rPr lang="en-GB" sz="1200" dirty="0">
                <a:latin typeface="Arial"/>
                <a:cs typeface="Arial"/>
              </a:rPr>
              <a:t> Available at:</a:t>
            </a:r>
            <a:r>
              <a:rPr lang="en-GB" sz="1200" dirty="0">
                <a:latin typeface="Arial"/>
                <a:cs typeface="Arial"/>
                <a:hlinkClick r:id="rId7"/>
              </a:rPr>
              <a:t> https://www.gov.uk/government/publications/from-harm-to-hope-a-10-year-drugs-plan-to-cut-crime-and-save-lives/from-harm-to-hope-a-10-year-drugs-plan-to-cut-crime-and-save-lives#chapter-1--overview-and-approach</a:t>
            </a:r>
            <a:r>
              <a:rPr lang="en-GB" sz="1200" dirty="0">
                <a:latin typeface="Arial"/>
                <a:cs typeface="Arial"/>
              </a:rPr>
              <a:t> (Accessed: 2 April 2023)  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Morgan, S (2017),</a:t>
            </a:r>
            <a:r>
              <a:rPr lang="en-GB" sz="1200" i="1" dirty="0">
                <a:latin typeface="Arial"/>
                <a:cs typeface="Arial"/>
              </a:rPr>
              <a:t> Is cybercrime the greatest threat to every company in the world?</a:t>
            </a:r>
            <a:r>
              <a:rPr lang="en-GB" sz="1200" dirty="0">
                <a:latin typeface="Arial"/>
                <a:cs typeface="Arial"/>
              </a:rPr>
              <a:t> [image] Available at:</a:t>
            </a:r>
            <a:r>
              <a:rPr lang="en-GB" sz="1200" dirty="0">
                <a:latin typeface="Arial"/>
                <a:cs typeface="Arial"/>
                <a:hlinkClick r:id="rId8"/>
              </a:rPr>
              <a:t> https://www.csoonline.com/article/3210912/is-cybercrime-the-greatest-threat-to-every-company-in-the-world.html</a:t>
            </a:r>
            <a:r>
              <a:rPr lang="en-GB" sz="1200" dirty="0">
                <a:latin typeface="Arial"/>
                <a:cs typeface="Arial"/>
              </a:rPr>
              <a:t> (Accessed: 3 April 2023)  </a:t>
            </a:r>
          </a:p>
          <a:p>
            <a:pPr marL="171450" indent="-171450">
              <a:buFont typeface="Arial"/>
              <a:buChar char="•"/>
            </a:pPr>
            <a:r>
              <a:rPr lang="en-GB" sz="1200">
                <a:latin typeface="Arial"/>
                <a:cs typeface="Arial"/>
              </a:rPr>
              <a:t>National Crime Agency (2022), </a:t>
            </a:r>
            <a:r>
              <a:rPr lang="en-GB" sz="1200" i="1">
                <a:latin typeface="Arial"/>
                <a:cs typeface="Arial"/>
              </a:rPr>
              <a:t>Annual Plan 2022/23 leading the UK's fight to cut Serious and Organised Crime</a:t>
            </a:r>
            <a:r>
              <a:rPr lang="en-GB" sz="1200">
                <a:latin typeface="Arial"/>
                <a:cs typeface="Arial"/>
              </a:rPr>
              <a:t>. Available at: </a:t>
            </a:r>
            <a:r>
              <a:rPr lang="en-GB" sz="1200" dirty="0">
                <a:latin typeface="Arial"/>
                <a:ea typeface="+mn-lt"/>
                <a:cs typeface="+mn-lt"/>
                <a:hlinkClick r:id="rId9"/>
              </a:rPr>
              <a:t>https://www.nationalcrimeagency.gov.uk/who-we-are/publications/594-nca-annual-plan-2022-23/file</a:t>
            </a:r>
            <a:r>
              <a:rPr lang="en-GB" sz="1200">
                <a:latin typeface="Arial"/>
                <a:ea typeface="+mn-lt"/>
                <a:cs typeface="+mn-lt"/>
              </a:rPr>
              <a:t> (Accessed: 28 May 2023)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National Crime Agency, (2020), </a:t>
            </a:r>
            <a:r>
              <a:rPr lang="en-GB" sz="1200" i="1" dirty="0">
                <a:latin typeface="Arial"/>
                <a:cs typeface="Arial"/>
              </a:rPr>
              <a:t>Cyber Crime</a:t>
            </a:r>
            <a:r>
              <a:rPr lang="en-GB" sz="1200" dirty="0">
                <a:latin typeface="Arial"/>
                <a:cs typeface="Arial"/>
              </a:rPr>
              <a:t>. Available at:</a:t>
            </a:r>
            <a:r>
              <a:rPr lang="en-GB" sz="1200" dirty="0">
                <a:latin typeface="Arial"/>
                <a:cs typeface="Arial"/>
                <a:hlinkClick r:id="rId10"/>
              </a:rPr>
              <a:t> https://www.nationalcrimeagency.gov.uk/what-we-do/crime-threats/cyber-crime</a:t>
            </a:r>
            <a:r>
              <a:rPr lang="en-GB" sz="1200" dirty="0">
                <a:latin typeface="Arial"/>
                <a:cs typeface="Arial"/>
              </a:rPr>
              <a:t> (Accessed: 3 April 2023)  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NCPCC (2023),</a:t>
            </a:r>
            <a:r>
              <a:rPr lang="en-GB" sz="1200" i="1" dirty="0">
                <a:latin typeface="Arial"/>
                <a:cs typeface="Arial"/>
              </a:rPr>
              <a:t> Sexual abuse</a:t>
            </a:r>
            <a:r>
              <a:rPr lang="en-GB" sz="1200" dirty="0">
                <a:latin typeface="Arial"/>
                <a:cs typeface="Arial"/>
              </a:rPr>
              <a:t>, Available at:</a:t>
            </a:r>
            <a:r>
              <a:rPr lang="en-GB" sz="1200" dirty="0">
                <a:latin typeface="Arial"/>
                <a:cs typeface="Arial"/>
                <a:hlinkClick r:id="rId11"/>
              </a:rPr>
              <a:t> https://www.nspcc.org.uk/what-is-child-abuse/types-of-abuse/child-sexual-abuse/</a:t>
            </a:r>
            <a:r>
              <a:rPr lang="en-GB" sz="1200" dirty="0">
                <a:latin typeface="Arial"/>
                <a:cs typeface="Arial"/>
              </a:rPr>
              <a:t> (Accessed: 27 March 2023).   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News In Health (NIH), (2017), </a:t>
            </a:r>
            <a:r>
              <a:rPr lang="en-GB" sz="1200" i="1" dirty="0">
                <a:latin typeface="Arial"/>
                <a:cs typeface="Arial"/>
              </a:rPr>
              <a:t>Dealing with drug problems.</a:t>
            </a:r>
            <a:r>
              <a:rPr lang="en-GB" sz="1200" dirty="0">
                <a:latin typeface="Arial"/>
                <a:cs typeface="Arial"/>
              </a:rPr>
              <a:t> [image] Available at:</a:t>
            </a:r>
            <a:r>
              <a:rPr lang="en-GB" sz="1200" dirty="0">
                <a:latin typeface="Arial"/>
                <a:cs typeface="Arial"/>
                <a:hlinkClick r:id="rId12"/>
              </a:rPr>
              <a:t> https://newsinhealth.nih.gov/2017/06/dealing-drug-problems</a:t>
            </a:r>
            <a:r>
              <a:rPr lang="en-GB" sz="1200" dirty="0">
                <a:latin typeface="Arial"/>
                <a:cs typeface="Arial"/>
              </a:rPr>
              <a:t> (Accessed: 3 April 2023)   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Pascual, M, Wingard, J (2018),</a:t>
            </a:r>
            <a:r>
              <a:rPr lang="en-GB" sz="1200" i="1" dirty="0">
                <a:latin typeface="Arial"/>
                <a:cs typeface="Arial"/>
              </a:rPr>
              <a:t> Catch me if you can</a:t>
            </a:r>
            <a:r>
              <a:rPr lang="en-GB" sz="1200" dirty="0">
                <a:latin typeface="Arial"/>
                <a:cs typeface="Arial"/>
              </a:rPr>
              <a:t>. Available at:</a:t>
            </a:r>
            <a:r>
              <a:rPr lang="en-GB" sz="1200" dirty="0">
                <a:latin typeface="Arial"/>
                <a:cs typeface="Arial"/>
                <a:hlinkClick r:id="rId13"/>
              </a:rPr>
              <a:t> https://globalinitiative.net/wp-content/uploads/2018/07/Wingard-and-Pascual-Digital-Dangers-Catch-me-if-you-can-July-2018.pdf</a:t>
            </a:r>
            <a:r>
              <a:rPr lang="en-GB" sz="1200" dirty="0">
                <a:latin typeface="Arial"/>
                <a:cs typeface="Arial"/>
              </a:rPr>
              <a:t> (Accessed: 3 April 2023)</a:t>
            </a:r>
            <a:r>
              <a:rPr lang="en-GB" sz="1200" dirty="0"/>
              <a:t>   </a:t>
            </a:r>
          </a:p>
          <a:p>
            <a:pPr marL="171450" indent="-171450">
              <a:buFont typeface="Arial"/>
              <a:buChar char="•"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1481619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53310-07D7-8C71-D47F-99E54EF0CA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912" y="442"/>
            <a:ext cx="10515600" cy="1116811"/>
          </a:xfrm>
        </p:spPr>
        <p:txBody>
          <a:bodyPr/>
          <a:lstStyle/>
          <a:p>
            <a:r>
              <a:rPr lang="en-GB" dirty="0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CE1400-434B-6499-148D-573E4A01F8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1" y="1080263"/>
            <a:ext cx="10515600" cy="411480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100">
                <a:latin typeface="Arial"/>
                <a:ea typeface="+mn-lt"/>
                <a:cs typeface="+mn-lt"/>
              </a:rPr>
              <a:t>Safe4me (2020),</a:t>
            </a:r>
            <a:r>
              <a:rPr lang="en-GB" sz="1100" i="1" dirty="0">
                <a:latin typeface="Arial"/>
                <a:ea typeface="+mn-lt"/>
                <a:cs typeface="+mn-lt"/>
              </a:rPr>
              <a:t> </a:t>
            </a:r>
            <a:r>
              <a:rPr lang="en-GB" sz="1100" i="1">
                <a:latin typeface="Arial"/>
                <a:cs typeface="Arial"/>
              </a:rPr>
              <a:t>County</a:t>
            </a:r>
            <a:r>
              <a:rPr lang="en-GB" sz="1100" i="1">
                <a:latin typeface="Arial"/>
                <a:ea typeface="+mn-lt"/>
                <a:cs typeface="+mn-lt"/>
              </a:rPr>
              <a:t> Lines: Criminal Exploitation of Children</a:t>
            </a:r>
            <a:r>
              <a:rPr lang="en-GB" sz="1100">
                <a:latin typeface="Arial"/>
                <a:ea typeface="+mn-lt"/>
                <a:cs typeface="+mn-lt"/>
              </a:rPr>
              <a:t>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2"/>
              </a:rPr>
              <a:t>https://www.safe4me.co.uk/portfolio/child-criminal-exploitation-county-lines/</a:t>
            </a:r>
            <a:r>
              <a:rPr lang="en-GB" sz="1100" dirty="0">
                <a:latin typeface="Arial"/>
                <a:ea typeface="+mn-lt"/>
                <a:cs typeface="+mn-lt"/>
              </a:rPr>
              <a:t> </a:t>
            </a:r>
            <a:r>
              <a:rPr lang="en-GB" sz="1100">
                <a:latin typeface="Arial"/>
                <a:ea typeface="+mn-lt"/>
                <a:cs typeface="+mn-lt"/>
              </a:rPr>
              <a:t>(Accessed: 3 April 2023)  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latin typeface="Arial"/>
                <a:ea typeface="+mn-lt"/>
                <a:cs typeface="+mn-lt"/>
              </a:rPr>
              <a:t>Siddique, H (2022)</a:t>
            </a:r>
            <a:r>
              <a:rPr lang="en-GB" sz="1100" i="1">
                <a:latin typeface="Arial"/>
                <a:ea typeface="+mn-lt"/>
                <a:cs typeface="+mn-lt"/>
              </a:rPr>
              <a:t>, Child sexual abuse inquiry: key recommendations. </a:t>
            </a:r>
            <a:r>
              <a:rPr lang="en-GB" sz="1100">
                <a:latin typeface="Arial"/>
                <a:ea typeface="+mn-lt"/>
                <a:cs typeface="+mn-lt"/>
              </a:rPr>
              <a:t>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3"/>
              </a:rPr>
              <a:t>https://www.theguardian.com/uk-news/2022/oct/20/child-sexual-abuse-inquiry-final-report-20-actions-for-change</a:t>
            </a:r>
            <a:r>
              <a:rPr lang="en-GB" sz="1100" dirty="0">
                <a:latin typeface="Arial"/>
                <a:ea typeface="+mn-lt"/>
                <a:cs typeface="+mn-lt"/>
              </a:rPr>
              <a:t> </a:t>
            </a:r>
            <a:r>
              <a:rPr lang="en-GB" sz="1100">
                <a:latin typeface="Arial"/>
                <a:ea typeface="+mn-lt"/>
                <a:cs typeface="+mn-lt"/>
              </a:rPr>
              <a:t>(Accessed: 27 March 2022)   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latin typeface="Arial"/>
                <a:ea typeface="+mn-lt"/>
                <a:cs typeface="+mn-lt"/>
              </a:rPr>
              <a:t>Society for the study of addiction (2021),</a:t>
            </a:r>
            <a:r>
              <a:rPr lang="en-GB" sz="1100" i="1">
                <a:latin typeface="Arial"/>
                <a:ea typeface="+mn-lt"/>
                <a:cs typeface="+mn-lt"/>
              </a:rPr>
              <a:t> SSA notes: the 2021 UK drugs strategy.</a:t>
            </a:r>
            <a:r>
              <a:rPr lang="en-GB" sz="1100" dirty="0">
                <a:latin typeface="Arial"/>
                <a:ea typeface="+mn-lt"/>
                <a:cs typeface="+mn-lt"/>
              </a:rPr>
              <a:t> </a:t>
            </a:r>
            <a:r>
              <a:rPr lang="en-GB" sz="1100">
                <a:latin typeface="Arial"/>
                <a:ea typeface="+mn-lt"/>
                <a:cs typeface="+mn-lt"/>
              </a:rPr>
              <a:t>Available at: https://www.addiction-ssa.org/ssa-notes-the-2021-uk-drugs-strategy/ (Accessed: 3 April 2023) 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latin typeface="Arial"/>
                <a:ea typeface="+mn-lt"/>
                <a:cs typeface="+mn-lt"/>
              </a:rPr>
              <a:t>Stock, A (2021) </a:t>
            </a:r>
            <a:r>
              <a:rPr lang="en-GB" sz="1100" i="1" dirty="0">
                <a:latin typeface="Arial"/>
                <a:ea typeface="+mn-lt"/>
                <a:cs typeface="+mn-lt"/>
              </a:rPr>
              <a:t>Prison watchdog member accused of smuggling drugs into major British jail [Image]</a:t>
            </a:r>
            <a:r>
              <a:rPr lang="en-GB" sz="1100" dirty="0">
                <a:latin typeface="Arial"/>
                <a:ea typeface="+mn-lt"/>
                <a:cs typeface="+mn-lt"/>
              </a:rPr>
              <a:t> Available at:</a:t>
            </a:r>
            <a:r>
              <a:rPr lang="en-GB" sz="1100" u="sng" dirty="0">
                <a:latin typeface="Arial"/>
                <a:ea typeface="+mn-lt"/>
                <a:cs typeface="+mn-lt"/>
                <a:hlinkClick r:id="rId4"/>
              </a:rPr>
              <a:t> https://www.telegraph.co.uk/news/2021/10/18/prison-watchdog-member-accused-smuggling-drugs-major-british/</a:t>
            </a:r>
            <a:r>
              <a:rPr lang="en-GB" sz="1100" dirty="0">
                <a:latin typeface="Arial"/>
                <a:ea typeface="+mn-lt"/>
                <a:cs typeface="+mn-lt"/>
              </a:rPr>
              <a:t> (Accessed: 3 April 2023)  </a:t>
            </a:r>
            <a:endParaRPr lang="en-GB" sz="1100">
              <a:latin typeface="Arial"/>
              <a:cs typeface="Arial"/>
            </a:endParaRPr>
          </a:p>
          <a:p>
            <a:r>
              <a:rPr lang="en-GB" sz="1100" dirty="0">
                <a:latin typeface="Arial"/>
                <a:ea typeface="+mn-lt"/>
                <a:cs typeface="+mn-lt"/>
              </a:rPr>
              <a:t>The Childrens Society (2022), </a:t>
            </a:r>
            <a:r>
              <a:rPr lang="en-GB" sz="1100" i="1" dirty="0">
                <a:latin typeface="Arial"/>
                <a:ea typeface="+mn-lt"/>
                <a:cs typeface="+mn-lt"/>
              </a:rPr>
              <a:t>Working with our Prevention Programme, </a:t>
            </a:r>
            <a:r>
              <a:rPr lang="en-GB" sz="1100" dirty="0">
                <a:latin typeface="Arial"/>
                <a:ea typeface="+mn-lt"/>
                <a:cs typeface="+mn-lt"/>
              </a:rPr>
              <a:t>Available at:</a:t>
            </a:r>
            <a:r>
              <a:rPr lang="en-GB" sz="1100" u="sng" dirty="0">
                <a:latin typeface="Arial"/>
                <a:ea typeface="+mn-lt"/>
                <a:cs typeface="+mn-lt"/>
                <a:hlinkClick r:id="rId5"/>
              </a:rPr>
              <a:t> https://www.childrenssociety.org.uk/information/professionals/resources/working-with-prevention</a:t>
            </a:r>
            <a:r>
              <a:rPr lang="en-GB" sz="1100" dirty="0">
                <a:latin typeface="Arial"/>
                <a:ea typeface="+mn-lt"/>
                <a:cs typeface="+mn-lt"/>
              </a:rPr>
              <a:t> (Accessed: 31 March 2023) </a:t>
            </a:r>
          </a:p>
          <a:p>
            <a:r>
              <a:rPr lang="en-GB" sz="1100" dirty="0">
                <a:latin typeface="Arial"/>
                <a:ea typeface="+mn-lt"/>
                <a:cs typeface="+mn-lt"/>
              </a:rPr>
              <a:t>The Home Office (2021), </a:t>
            </a:r>
            <a:r>
              <a:rPr lang="en-GB" sz="1100" i="1" dirty="0">
                <a:latin typeface="Arial"/>
                <a:ea typeface="+mn-lt"/>
                <a:cs typeface="+mn-lt"/>
              </a:rPr>
              <a:t>Tackling child sexual abuse Strategy,</a:t>
            </a:r>
            <a:r>
              <a:rPr lang="en-GB" sz="1100" dirty="0">
                <a:latin typeface="Arial"/>
                <a:ea typeface="+mn-lt"/>
                <a:cs typeface="+mn-lt"/>
              </a:rPr>
              <a:t>. Available at:</a:t>
            </a:r>
            <a:r>
              <a:rPr lang="en-GB" sz="1100" u="sng" dirty="0">
                <a:latin typeface="Arial"/>
                <a:ea typeface="+mn-lt"/>
                <a:cs typeface="+mn-lt"/>
                <a:hlinkClick r:id="rId6"/>
              </a:rPr>
              <a:t> https://assets.publishing.service.gov.uk/government/uploads/system/uploads/attachment_data/file/973236/Tackling_Child_Sexual_Abuse_Strategy_2021.pdf</a:t>
            </a:r>
            <a:r>
              <a:rPr lang="en-GB" sz="1100" dirty="0">
                <a:latin typeface="Arial"/>
                <a:ea typeface="+mn-lt"/>
                <a:cs typeface="+mn-lt"/>
              </a:rPr>
              <a:t> (Accessed: 2 April 2023) </a:t>
            </a:r>
          </a:p>
          <a:p>
            <a:r>
              <a:rPr lang="en-GB" sz="1100" dirty="0">
                <a:latin typeface="Arial"/>
                <a:ea typeface="+mn-lt"/>
                <a:cs typeface="+mn-lt"/>
              </a:rPr>
              <a:t>The National Institute for Health and Care (2020) </a:t>
            </a:r>
            <a:r>
              <a:rPr lang="en-GB" sz="1100" i="1" dirty="0">
                <a:latin typeface="Arial"/>
                <a:ea typeface="+mn-lt"/>
                <a:cs typeface="+mn-lt"/>
              </a:rPr>
              <a:t>Policy Research Programme - Evaluation of the 10-year drug strategy investment in the treatment and recovery system in England.</a:t>
            </a:r>
            <a:r>
              <a:rPr lang="en-GB" sz="1100" dirty="0">
                <a:latin typeface="Arial"/>
                <a:ea typeface="+mn-lt"/>
                <a:cs typeface="+mn-lt"/>
              </a:rPr>
              <a:t> Available at:</a:t>
            </a:r>
            <a:r>
              <a:rPr lang="en-GB" sz="1100" u="sng" dirty="0">
                <a:latin typeface="Arial"/>
                <a:ea typeface="+mn-lt"/>
                <a:cs typeface="+mn-lt"/>
                <a:hlinkClick r:id="rId7"/>
              </a:rPr>
              <a:t> https://www.nihr.ac.uk/documents/policy-research-programme-evaluation-of-the-10-year-drug-strategy-investment-in-the-treatment-and-recovery-system-in-england/31382#:~:text=The%20strategy%20is%20built%20around,related%20harm%2C%20death%20and%20crime</a:t>
            </a:r>
            <a:r>
              <a:rPr lang="en-GB" sz="1100" dirty="0">
                <a:latin typeface="Arial"/>
                <a:ea typeface="+mn-lt"/>
                <a:cs typeface="+mn-lt"/>
              </a:rPr>
              <a:t> (Accessed: 2 April 2023) </a:t>
            </a:r>
          </a:p>
          <a:p>
            <a:r>
              <a:rPr lang="en-GB" sz="1100" dirty="0">
                <a:latin typeface="Arial"/>
                <a:ea typeface="+mn-lt"/>
                <a:cs typeface="+mn-lt"/>
              </a:rPr>
              <a:t>Tredinnick, L (2019), </a:t>
            </a:r>
            <a:r>
              <a:rPr lang="en-GB" sz="1100" i="1" dirty="0">
                <a:latin typeface="Arial"/>
                <a:ea typeface="+mn-lt"/>
                <a:cs typeface="+mn-lt"/>
              </a:rPr>
              <a:t>Cryptocurrency and the blockchain</a:t>
            </a:r>
            <a:r>
              <a:rPr lang="en-GB" sz="1100" dirty="0">
                <a:latin typeface="Arial"/>
                <a:ea typeface="+mn-lt"/>
                <a:cs typeface="+mn-lt"/>
              </a:rPr>
              <a:t>. Available at:</a:t>
            </a:r>
            <a:r>
              <a:rPr lang="en-GB" sz="1100" u="sng" dirty="0">
                <a:latin typeface="Arial"/>
                <a:ea typeface="+mn-lt"/>
                <a:cs typeface="+mn-lt"/>
                <a:hlinkClick r:id="rId8"/>
              </a:rPr>
              <a:t> https://journals.sagepub.com/doi/pdf/10.1177/0266382119836314</a:t>
            </a:r>
            <a:r>
              <a:rPr lang="en-GB" sz="1100" dirty="0">
                <a:latin typeface="Arial"/>
                <a:ea typeface="+mn-lt"/>
                <a:cs typeface="+mn-lt"/>
              </a:rPr>
              <a:t> (Accessed: 3 April 2023) </a:t>
            </a:r>
          </a:p>
          <a:p>
            <a:r>
              <a:rPr lang="en-GB" sz="1100" dirty="0">
                <a:latin typeface="Arial"/>
                <a:ea typeface="+mn-lt"/>
                <a:cs typeface="+mn-lt"/>
              </a:rPr>
              <a:t>Verma, A &amp; Shri, C (2022)</a:t>
            </a:r>
            <a:r>
              <a:rPr lang="en-GB" sz="1100" i="1" dirty="0">
                <a:latin typeface="Arial"/>
                <a:ea typeface="+mn-lt"/>
                <a:cs typeface="+mn-lt"/>
              </a:rPr>
              <a:t> Cyber Security: A Review of Cyber Crimes, Security Challenges and Measures to Control.</a:t>
            </a:r>
            <a:r>
              <a:rPr lang="en-GB" sz="1100" dirty="0">
                <a:latin typeface="Arial"/>
                <a:ea typeface="+mn-lt"/>
                <a:cs typeface="+mn-lt"/>
              </a:rPr>
              <a:t> Available at:</a:t>
            </a:r>
            <a:r>
              <a:rPr lang="en-GB" sz="1100" u="sng" dirty="0">
                <a:latin typeface="Arial"/>
                <a:ea typeface="+mn-lt"/>
                <a:cs typeface="+mn-lt"/>
                <a:hlinkClick r:id="rId9"/>
              </a:rPr>
              <a:t> https://doi.org/10.1177/09722629221074760</a:t>
            </a:r>
            <a:r>
              <a:rPr lang="en-GB" sz="1100" dirty="0">
                <a:latin typeface="Arial"/>
                <a:ea typeface="+mn-lt"/>
                <a:cs typeface="+mn-lt"/>
              </a:rPr>
              <a:t> (Accessed: 3 April 2023)  </a:t>
            </a:r>
          </a:p>
          <a:p>
            <a:r>
              <a:rPr lang="en-GB" sz="1100" dirty="0">
                <a:latin typeface="Arial"/>
                <a:ea typeface="+mn-lt"/>
                <a:cs typeface="+mn-lt"/>
              </a:rPr>
              <a:t>World Health Organisation (ND), </a:t>
            </a:r>
            <a:r>
              <a:rPr lang="en-GB" sz="1100" i="1" dirty="0">
                <a:latin typeface="Arial"/>
                <a:ea typeface="+mn-lt"/>
                <a:cs typeface="+mn-lt"/>
              </a:rPr>
              <a:t>Coronavirus [image],</a:t>
            </a:r>
            <a:r>
              <a:rPr lang="en-GB" sz="1100" dirty="0">
                <a:latin typeface="Arial"/>
                <a:ea typeface="+mn-lt"/>
                <a:cs typeface="+mn-lt"/>
              </a:rPr>
              <a:t> Available at:</a:t>
            </a:r>
            <a:r>
              <a:rPr lang="en-GB" sz="1100" u="sng" dirty="0">
                <a:latin typeface="Arial"/>
                <a:ea typeface="+mn-lt"/>
                <a:cs typeface="+mn-lt"/>
                <a:hlinkClick r:id="rId10"/>
              </a:rPr>
              <a:t> https://www.who.int/health-topics/coronavirus#tab=tab_1</a:t>
            </a:r>
            <a:r>
              <a:rPr lang="en-GB" sz="1100" dirty="0">
                <a:latin typeface="Arial"/>
                <a:ea typeface="+mn-lt"/>
                <a:cs typeface="+mn-lt"/>
              </a:rPr>
              <a:t> (Accessed: 3 April 2-23)  </a:t>
            </a:r>
          </a:p>
          <a:p>
            <a:r>
              <a:rPr lang="en-GB" sz="1100" dirty="0">
                <a:latin typeface="Arial"/>
                <a:ea typeface="+mn-lt"/>
                <a:cs typeface="+mn-lt"/>
              </a:rPr>
              <a:t>YMCA (2021)</a:t>
            </a:r>
            <a:r>
              <a:rPr lang="en-GB" sz="1100" i="1" dirty="0">
                <a:latin typeface="Arial"/>
                <a:ea typeface="+mn-lt"/>
                <a:cs typeface="+mn-lt"/>
              </a:rPr>
              <a:t> Stop Abuse [Image] </a:t>
            </a:r>
            <a:r>
              <a:rPr lang="en-GB" sz="1100" dirty="0">
                <a:latin typeface="Arial"/>
                <a:ea typeface="+mn-lt"/>
                <a:cs typeface="+mn-lt"/>
              </a:rPr>
              <a:t>Available at:</a:t>
            </a:r>
            <a:r>
              <a:rPr lang="en-GB" sz="1100" u="sng" dirty="0">
                <a:latin typeface="Arial"/>
                <a:ea typeface="+mn-lt"/>
                <a:cs typeface="+mn-lt"/>
                <a:hlinkClick r:id="rId11"/>
              </a:rPr>
              <a:t> https://ymcasm.org/santa-monica-family-ymca/child-abuse-awareness-prevention/</a:t>
            </a:r>
            <a:r>
              <a:rPr lang="en-GB" sz="1100" dirty="0">
                <a:latin typeface="Arial"/>
                <a:ea typeface="+mn-lt"/>
                <a:cs typeface="+mn-lt"/>
              </a:rPr>
              <a:t> (Accessed: 2 April 2023) 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2038514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VTI">
  <a:themeElements>
    <a:clrScheme name="Custom 1">
      <a:dk1>
        <a:sysClr val="windowText" lastClr="000000"/>
      </a:dk1>
      <a:lt1>
        <a:sysClr val="window" lastClr="FFFFFF"/>
      </a:lt1>
      <a:dk2>
        <a:srgbClr val="2E3A3C"/>
      </a:dk2>
      <a:lt2>
        <a:srgbClr val="EDE9E7"/>
      </a:lt2>
      <a:accent1>
        <a:srgbClr val="898470"/>
      </a:accent1>
      <a:accent2>
        <a:srgbClr val="7A8773"/>
      </a:accent2>
      <a:accent3>
        <a:srgbClr val="8C845E"/>
      </a:accent3>
      <a:accent4>
        <a:srgbClr val="9F7E56"/>
      </a:accent4>
      <a:accent5>
        <a:srgbClr val="9B7E69"/>
      </a:accent5>
      <a:accent6>
        <a:srgbClr val="AA7862"/>
      </a:accent6>
      <a:hlink>
        <a:srgbClr val="7A8773"/>
      </a:hlink>
      <a:folHlink>
        <a:srgbClr val="9F7E56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VTI" id="{309F1D27-9968-4F93-BA7C-3666A757FD2E}" vid="{76D8E8FD-8787-4E56-A14A-C28BF58ABEE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ArchwayVTI</vt:lpstr>
      <vt:lpstr>Key challenges when responding to Serious and Organised crime    </vt:lpstr>
      <vt:lpstr>How the government and nCA (NAtional crime agency) tackle serious and organised crime as a whole</vt:lpstr>
      <vt:lpstr>PowerPoint Presentation</vt:lpstr>
      <vt:lpstr>Serious and organised crime strategy: the 4 P's</vt:lpstr>
      <vt:lpstr>Exploitation of the vulnerable: Child sexual abuse </vt:lpstr>
      <vt:lpstr>What is being done about CSA and what ARE the main issues? </vt:lpstr>
      <vt:lpstr>What are the recommendations from the Home Office (2021)? </vt:lpstr>
      <vt:lpstr> county lines and drugs</vt:lpstr>
      <vt:lpstr>Drug charges and drugs in prison </vt:lpstr>
      <vt:lpstr>What's needed for police to deal with drug trafficking and county lines? </vt:lpstr>
      <vt:lpstr>Covid-19 and its effect on county lines</vt:lpstr>
      <vt:lpstr>How can the public play a role in keeping everyone safe? </vt:lpstr>
      <vt:lpstr>Cyber crime </vt:lpstr>
      <vt:lpstr>Challenges facing NCA when responding to cyber crime </vt:lpstr>
      <vt:lpstr>What can the public do to prevent being hacked or a victim of cybercrime? </vt:lpstr>
      <vt:lpstr>To conclude... </vt:lpstr>
      <vt:lpstr>PowerPoint Presentation</vt:lpstr>
      <vt:lpstr>References </vt:lpstr>
      <vt:lpstr>References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1073</cp:revision>
  <dcterms:created xsi:type="dcterms:W3CDTF">2023-03-27T15:59:59Z</dcterms:created>
  <dcterms:modified xsi:type="dcterms:W3CDTF">2023-05-01T19:26:16Z</dcterms:modified>
</cp:coreProperties>
</file>