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806787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540776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49DBE4-540A-4552-99EF-433B6AC50B05}"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340470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49DBE4-540A-4552-99EF-433B6AC50B05}"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52263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49DBE4-540A-4552-99EF-433B6AC50B05}" type="datetimeFigureOut">
              <a:rPr lang="en-GB" smtClean="0"/>
              <a:t>03/03/2017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4044783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49DBE4-540A-4552-99EF-433B6AC50B05}" type="datetimeFigureOut">
              <a:rPr lang="en-GB" smtClean="0"/>
              <a:t>03/03/2017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837802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49DBE4-540A-4552-99EF-433B6AC50B05}" type="datetimeFigureOut">
              <a:rPr lang="en-GB" smtClean="0"/>
              <a:t>03/03/2017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3347988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49DBE4-540A-4552-99EF-433B6AC50B05}"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3412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49DBE4-540A-4552-99EF-433B6AC50B05}"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147490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681805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49DBE4-540A-4552-99EF-433B6AC50B05}"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C0855-F825-45BE-AFDA-061A12DC653E}" type="slidenum">
              <a:rPr lang="en-GB" smtClean="0"/>
              <a:t>‹#›</a:t>
            </a:fld>
            <a:endParaRPr lang="en-GB"/>
          </a:p>
        </p:txBody>
      </p:sp>
    </p:spTree>
    <p:extLst>
      <p:ext uri="{BB962C8B-B14F-4D97-AF65-F5344CB8AC3E}">
        <p14:creationId xmlns:p14="http://schemas.microsoft.com/office/powerpoint/2010/main" val="2376710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49DBE4-540A-4552-99EF-433B6AC50B05}" type="datetimeFigureOut">
              <a:rPr lang="en-GB" smtClean="0"/>
              <a:t>03/03/2017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0C0855-F825-45BE-AFDA-061A12DC653E}" type="slidenum">
              <a:rPr lang="en-GB" smtClean="0"/>
              <a:t>‹#›</a:t>
            </a:fld>
            <a:endParaRPr lang="en-GB"/>
          </a:p>
        </p:txBody>
      </p:sp>
    </p:spTree>
    <p:extLst>
      <p:ext uri="{BB962C8B-B14F-4D97-AF65-F5344CB8AC3E}">
        <p14:creationId xmlns:p14="http://schemas.microsoft.com/office/powerpoint/2010/main" val="2790805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57201"/>
            <a:ext cx="7772400" cy="1600199"/>
          </a:xfrm>
        </p:spPr>
        <p:txBody>
          <a:bodyPr/>
          <a:lstStyle/>
          <a:p>
            <a:r>
              <a:rPr lang="en-GB" dirty="0" smtClean="0"/>
              <a:t>CIM Strategic Marketing</a:t>
            </a:r>
            <a:br>
              <a:rPr lang="en-GB" dirty="0" smtClean="0"/>
            </a:br>
            <a:r>
              <a:rPr lang="en-GB" dirty="0" smtClean="0"/>
              <a:t>Promotion</a:t>
            </a:r>
            <a:endParaRPr lang="en-GB" dirty="0"/>
          </a:p>
        </p:txBody>
      </p:sp>
      <p:sp>
        <p:nvSpPr>
          <p:cNvPr id="3" name="Subtitle 2"/>
          <p:cNvSpPr>
            <a:spLocks noGrp="1"/>
          </p:cNvSpPr>
          <p:nvPr>
            <p:ph type="subTitle" idx="1"/>
          </p:nvPr>
        </p:nvSpPr>
        <p:spPr>
          <a:xfrm>
            <a:off x="1371600" y="5562600"/>
            <a:ext cx="6400800" cy="685800"/>
          </a:xfrm>
        </p:spPr>
        <p:txBody>
          <a:bodyPr>
            <a:normAutofit/>
          </a:bodyPr>
          <a:lstStyle/>
          <a:p>
            <a:r>
              <a:rPr lang="en-GB" dirty="0" smtClean="0"/>
              <a:t>Will Fleming</a:t>
            </a:r>
            <a:endParaRPr lang="en-GB" dirty="0"/>
          </a:p>
        </p:txBody>
      </p:sp>
      <p:pic>
        <p:nvPicPr>
          <p:cNvPr id="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85987" y="2209800"/>
            <a:ext cx="47720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025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10243" name="Rectangle 3"/>
          <p:cNvSpPr>
            <a:spLocks noGrp="1" noChangeArrowheads="1"/>
          </p:cNvSpPr>
          <p:nvPr>
            <p:ph type="body" idx="1"/>
          </p:nvPr>
        </p:nvSpPr>
        <p:spPr/>
        <p:txBody>
          <a:bodyPr/>
          <a:lstStyle/>
          <a:p>
            <a:pPr algn="ctr">
              <a:buFontTx/>
              <a:buNone/>
            </a:pPr>
            <a:r>
              <a:rPr lang="en-US" dirty="0" smtClean="0"/>
              <a:t>PROMOTION</a:t>
            </a:r>
          </a:p>
          <a:p>
            <a:r>
              <a:rPr lang="en-US" dirty="0" smtClean="0"/>
              <a:t>If Place is boring then promotion is sexy!</a:t>
            </a:r>
          </a:p>
          <a:p>
            <a:r>
              <a:rPr lang="en-US" dirty="0" smtClean="0"/>
              <a:t>As with Place the choice of word is a P-word representative of the theme of … communication.</a:t>
            </a:r>
          </a:p>
          <a:p>
            <a:r>
              <a:rPr lang="en-US" dirty="0" smtClean="0"/>
              <a:t>Like the marketing mix there is a communication/ promotion mix.</a:t>
            </a:r>
          </a:p>
        </p:txBody>
      </p:sp>
    </p:spTree>
    <p:extLst>
      <p:ext uri="{BB962C8B-B14F-4D97-AF65-F5344CB8AC3E}">
        <p14:creationId xmlns:p14="http://schemas.microsoft.com/office/powerpoint/2010/main" val="11661679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88913"/>
            <a:ext cx="7772400" cy="1223962"/>
          </a:xfrm>
        </p:spPr>
        <p:txBody>
          <a:bodyPr>
            <a:normAutofit fontScale="90000"/>
          </a:bodyPr>
          <a:lstStyle/>
          <a:p>
            <a:r>
              <a:rPr lang="en-US" altLang="en-US" dirty="0" smtClean="0"/>
              <a:t>PROMOTION/ COMMUNICATION MIX</a:t>
            </a:r>
          </a:p>
        </p:txBody>
      </p:sp>
      <p:sp>
        <p:nvSpPr>
          <p:cNvPr id="8195" name="Rectangle 3"/>
          <p:cNvSpPr>
            <a:spLocks noGrp="1" noChangeArrowheads="1"/>
          </p:cNvSpPr>
          <p:nvPr>
            <p:ph type="body" idx="1"/>
          </p:nvPr>
        </p:nvSpPr>
        <p:spPr>
          <a:xfrm>
            <a:off x="685800" y="1484313"/>
            <a:ext cx="7772400" cy="5040312"/>
          </a:xfrm>
        </p:spPr>
        <p:txBody>
          <a:bodyPr>
            <a:normAutofit lnSpcReduction="10000"/>
          </a:bodyPr>
          <a:lstStyle/>
          <a:p>
            <a:r>
              <a:rPr lang="en-US" altLang="en-US" i="1" dirty="0" smtClean="0"/>
              <a:t>Personal Selling</a:t>
            </a:r>
          </a:p>
          <a:p>
            <a:r>
              <a:rPr lang="en-US" altLang="en-US" i="1" dirty="0" smtClean="0"/>
              <a:t>Advertising</a:t>
            </a:r>
          </a:p>
          <a:p>
            <a:r>
              <a:rPr lang="en-US" altLang="en-US" i="1" dirty="0" smtClean="0"/>
              <a:t>Public Relations</a:t>
            </a:r>
          </a:p>
          <a:p>
            <a:r>
              <a:rPr lang="en-US" altLang="en-US" i="1" dirty="0" smtClean="0"/>
              <a:t>Sales Promotion</a:t>
            </a:r>
          </a:p>
          <a:p>
            <a:r>
              <a:rPr lang="en-US" altLang="en-US" i="1" dirty="0" smtClean="0"/>
              <a:t>Direct Marketing</a:t>
            </a:r>
          </a:p>
          <a:p>
            <a:pPr>
              <a:buFontTx/>
              <a:buNone/>
            </a:pPr>
            <a:r>
              <a:rPr lang="en-US" altLang="en-US" dirty="0" smtClean="0"/>
              <a:t>The promotion mix is where marketers mix the full range of promotion elements.</a:t>
            </a:r>
          </a:p>
          <a:p>
            <a:pPr>
              <a:buFontTx/>
              <a:buNone/>
            </a:pPr>
            <a:r>
              <a:rPr lang="en-US" altLang="en-US" b="1" dirty="0" smtClean="0"/>
              <a:t>Note: Are you clear about the differences between each element.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1384415"/>
            <a:ext cx="5105400" cy="2806585"/>
          </a:xfrm>
          <a:prstGeom prst="rect">
            <a:avLst/>
          </a:prstGeom>
        </p:spPr>
      </p:pic>
    </p:spTree>
    <p:extLst>
      <p:ext uri="{BB962C8B-B14F-4D97-AF65-F5344CB8AC3E}">
        <p14:creationId xmlns:p14="http://schemas.microsoft.com/office/powerpoint/2010/main" val="1781704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r>
              <a:rPr lang="en-GB" altLang="en-US" smtClean="0"/>
              <a:t/>
            </a:r>
            <a:br>
              <a:rPr lang="en-GB" altLang="en-US" smtClean="0"/>
            </a:br>
            <a:r>
              <a:rPr lang="en-GB" altLang="en-US" smtClean="0"/>
              <a:t>Internal and external marketing communications</a:t>
            </a:r>
            <a:br>
              <a:rPr lang="en-GB" altLang="en-US" smtClean="0"/>
            </a:br>
            <a:endParaRPr lang="en-GB" altLang="en-US" smtClean="0"/>
          </a:p>
        </p:txBody>
      </p:sp>
      <p:pic>
        <p:nvPicPr>
          <p:cNvPr id="22531"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844675"/>
            <a:ext cx="8424862" cy="4105275"/>
          </a:xfrm>
        </p:spPr>
      </p:pic>
    </p:spTree>
    <p:extLst>
      <p:ext uri="{BB962C8B-B14F-4D97-AF65-F5344CB8AC3E}">
        <p14:creationId xmlns:p14="http://schemas.microsoft.com/office/powerpoint/2010/main" val="40366411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10243" name="Rectangle 3"/>
          <p:cNvSpPr>
            <a:spLocks noGrp="1" noChangeArrowheads="1"/>
          </p:cNvSpPr>
          <p:nvPr>
            <p:ph type="body" idx="1"/>
          </p:nvPr>
        </p:nvSpPr>
        <p:spPr/>
        <p:txBody>
          <a:bodyPr/>
          <a:lstStyle/>
          <a:p>
            <a:pPr algn="ctr">
              <a:buFontTx/>
              <a:buNone/>
            </a:pPr>
            <a:r>
              <a:rPr lang="en-US" dirty="0" smtClean="0"/>
              <a:t>PROMOTION</a:t>
            </a:r>
          </a:p>
          <a:p>
            <a:pPr>
              <a:buFontTx/>
              <a:buNone/>
            </a:pPr>
            <a:r>
              <a:rPr lang="en-US" dirty="0" smtClean="0"/>
              <a:t>ISSUES INCLUDE:</a:t>
            </a:r>
          </a:p>
          <a:p>
            <a:r>
              <a:rPr lang="en-US" dirty="0" smtClean="0"/>
              <a:t>move towards integration</a:t>
            </a:r>
          </a:p>
          <a:p>
            <a:r>
              <a:rPr lang="en-US" dirty="0" smtClean="0"/>
              <a:t>choice of media and methods is </a:t>
            </a:r>
            <a:r>
              <a:rPr lang="en-US" u="sng" dirty="0" smtClean="0"/>
              <a:t>critical</a:t>
            </a:r>
          </a:p>
          <a:p>
            <a:r>
              <a:rPr lang="en-US" i="1" dirty="0" smtClean="0"/>
              <a:t>creativity</a:t>
            </a:r>
            <a:r>
              <a:rPr lang="en-US" dirty="0" smtClean="0"/>
              <a:t> is the key</a:t>
            </a:r>
          </a:p>
          <a:p>
            <a:r>
              <a:rPr lang="en-US" dirty="0" err="1" smtClean="0"/>
              <a:t>visualisation</a:t>
            </a:r>
            <a:r>
              <a:rPr lang="en-US" dirty="0" smtClean="0"/>
              <a:t> &amp; 3 minute culture</a:t>
            </a:r>
          </a:p>
          <a:p>
            <a:r>
              <a:rPr lang="en-US" dirty="0" smtClean="0"/>
              <a:t>consumer overload &amp; marketing cynicism</a:t>
            </a:r>
          </a:p>
        </p:txBody>
      </p:sp>
    </p:spTree>
    <p:extLst>
      <p:ext uri="{BB962C8B-B14F-4D97-AF65-F5344CB8AC3E}">
        <p14:creationId xmlns:p14="http://schemas.microsoft.com/office/powerpoint/2010/main" val="1702076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42"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0" y="115888"/>
            <a:ext cx="9144000" cy="6408737"/>
          </a:xfrm>
        </p:spPr>
      </p:pic>
    </p:spTree>
    <p:extLst>
      <p:ext uri="{BB962C8B-B14F-4D97-AF65-F5344CB8AC3E}">
        <p14:creationId xmlns:p14="http://schemas.microsoft.com/office/powerpoint/2010/main" val="4162796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smtClean="0"/>
              <a:t>What else can be integrated?</a:t>
            </a:r>
          </a:p>
        </p:txBody>
      </p:sp>
      <p:pic>
        <p:nvPicPr>
          <p:cNvPr id="12291" name="Content Placeholder 3" descr="IMC graphic.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628775"/>
            <a:ext cx="8713788" cy="4968875"/>
          </a:xfrm>
        </p:spPr>
      </p:pic>
    </p:spTree>
    <p:extLst>
      <p:ext uri="{BB962C8B-B14F-4D97-AF65-F5344CB8AC3E}">
        <p14:creationId xmlns:p14="http://schemas.microsoft.com/office/powerpoint/2010/main" val="1460574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en-US" sz="3600" smtClean="0"/>
              <a:t>A COMMUNICATION MODEL</a:t>
            </a:r>
          </a:p>
        </p:txBody>
      </p:sp>
      <p:sp>
        <p:nvSpPr>
          <p:cNvPr id="15363" name="Rectangle 3"/>
          <p:cNvSpPr>
            <a:spLocks noGrp="1" noChangeArrowheads="1"/>
          </p:cNvSpPr>
          <p:nvPr>
            <p:ph type="body" idx="1"/>
          </p:nvPr>
        </p:nvSpPr>
        <p:spPr/>
        <p:txBody>
          <a:bodyPr/>
          <a:lstStyle/>
          <a:p>
            <a:endParaRPr lang="en-GB" altLang="en-US" smtClean="0"/>
          </a:p>
        </p:txBody>
      </p:sp>
      <p:pic>
        <p:nvPicPr>
          <p:cNvPr id="1536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844675"/>
            <a:ext cx="7920037"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27817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r>
              <a:rPr lang="en-GB" altLang="en-US" smtClean="0"/>
              <a:t>The role of agencies</a:t>
            </a:r>
            <a:br>
              <a:rPr lang="en-GB" altLang="en-US" smtClean="0"/>
            </a:br>
            <a:endParaRPr lang="en-GB" altLang="en-US" smtClean="0"/>
          </a:p>
        </p:txBody>
      </p:sp>
      <p:sp>
        <p:nvSpPr>
          <p:cNvPr id="5123" name="Content Placeholder 1"/>
          <p:cNvSpPr>
            <a:spLocks noGrp="1"/>
          </p:cNvSpPr>
          <p:nvPr>
            <p:ph sz="half" idx="1"/>
          </p:nvPr>
        </p:nvSpPr>
        <p:spPr>
          <a:xfrm>
            <a:off x="323850" y="1981200"/>
            <a:ext cx="4171950" cy="4114800"/>
          </a:xfrm>
        </p:spPr>
        <p:txBody>
          <a:bodyPr/>
          <a:lstStyle/>
          <a:p>
            <a:pPr marL="0" indent="0">
              <a:buFontTx/>
              <a:buNone/>
            </a:pPr>
            <a:r>
              <a:rPr lang="en-GB" altLang="en-US" sz="2400" dirty="0" smtClean="0"/>
              <a:t>The main role of an agency is to work with you to develop your marketing campaigns. Agencies are staffed with experts in their fields whether research, advertising, media buying, sales promotion whatever. The agency will work within the constraints of  the budget that has been set.</a:t>
            </a:r>
          </a:p>
        </p:txBody>
      </p:sp>
      <p:pic>
        <p:nvPicPr>
          <p:cNvPr id="2" name="Content Placeholder 1"/>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268760"/>
            <a:ext cx="4388296" cy="5112568"/>
          </a:xfrm>
        </p:spPr>
      </p:pic>
    </p:spTree>
    <p:extLst>
      <p:ext uri="{BB962C8B-B14F-4D97-AF65-F5344CB8AC3E}">
        <p14:creationId xmlns:p14="http://schemas.microsoft.com/office/powerpoint/2010/main" val="27406182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85800" y="333375"/>
            <a:ext cx="7772400" cy="863600"/>
          </a:xfrm>
        </p:spPr>
        <p:txBody>
          <a:bodyPr/>
          <a:lstStyle/>
          <a:p>
            <a:r>
              <a:rPr lang="en-GB" altLang="en-US" smtClean="0"/>
              <a:t>Types of agencies</a:t>
            </a:r>
          </a:p>
        </p:txBody>
      </p:sp>
      <p:sp>
        <p:nvSpPr>
          <p:cNvPr id="6147" name="Content Placeholder 1"/>
          <p:cNvSpPr>
            <a:spLocks noGrp="1"/>
          </p:cNvSpPr>
          <p:nvPr>
            <p:ph sz="half" idx="1"/>
          </p:nvPr>
        </p:nvSpPr>
        <p:spPr>
          <a:xfrm>
            <a:off x="685800" y="1196975"/>
            <a:ext cx="3810000" cy="4899025"/>
          </a:xfrm>
        </p:spPr>
        <p:txBody>
          <a:bodyPr/>
          <a:lstStyle/>
          <a:p>
            <a:r>
              <a:rPr lang="en-GB" altLang="en-US" sz="2400" smtClean="0"/>
              <a:t>Advertising</a:t>
            </a:r>
          </a:p>
          <a:p>
            <a:r>
              <a:rPr lang="en-GB" altLang="en-US" sz="2400" smtClean="0"/>
              <a:t>Brand</a:t>
            </a:r>
          </a:p>
          <a:p>
            <a:r>
              <a:rPr lang="en-GB" altLang="en-US" sz="2400" smtClean="0"/>
              <a:t>Design</a:t>
            </a:r>
          </a:p>
          <a:p>
            <a:r>
              <a:rPr lang="en-GB" altLang="en-US" sz="2400" smtClean="0"/>
              <a:t>Digital</a:t>
            </a:r>
          </a:p>
          <a:p>
            <a:r>
              <a:rPr lang="en-GB" altLang="en-US" sz="2400" smtClean="0"/>
              <a:t>Media </a:t>
            </a:r>
          </a:p>
          <a:p>
            <a:r>
              <a:rPr lang="en-GB" altLang="en-US" sz="2400" smtClean="0"/>
              <a:t>Market research</a:t>
            </a:r>
          </a:p>
          <a:p>
            <a:r>
              <a:rPr lang="en-GB" altLang="en-US" sz="2400" smtClean="0"/>
              <a:t>Print</a:t>
            </a:r>
          </a:p>
          <a:p>
            <a:r>
              <a:rPr lang="en-GB" altLang="en-US" sz="2400" smtClean="0"/>
              <a:t>PR</a:t>
            </a:r>
          </a:p>
          <a:p>
            <a:r>
              <a:rPr lang="en-GB" altLang="en-US" sz="2400" smtClean="0"/>
              <a:t>Sales Promotion</a:t>
            </a:r>
          </a:p>
          <a:p>
            <a:r>
              <a:rPr lang="en-GB" altLang="en-US" sz="2400" smtClean="0"/>
              <a:t>Web</a:t>
            </a:r>
          </a:p>
          <a:p>
            <a:r>
              <a:rPr lang="en-GB" altLang="en-US" sz="2400" smtClean="0"/>
              <a:t>Social media</a:t>
            </a:r>
          </a:p>
        </p:txBody>
      </p:sp>
      <p:pic>
        <p:nvPicPr>
          <p:cNvPr id="6148"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708400" y="1196975"/>
            <a:ext cx="5111750" cy="5472113"/>
          </a:xfrm>
        </p:spPr>
      </p:pic>
    </p:spTree>
    <p:extLst>
      <p:ext uri="{BB962C8B-B14F-4D97-AF65-F5344CB8AC3E}">
        <p14:creationId xmlns:p14="http://schemas.microsoft.com/office/powerpoint/2010/main" val="2749865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US" altLang="en-US" smtClean="0"/>
              <a:t>APPROACHES TO DECIDING</a:t>
            </a:r>
            <a:br>
              <a:rPr lang="en-US" altLang="en-US" smtClean="0"/>
            </a:br>
            <a:r>
              <a:rPr lang="en-US" altLang="en-US" smtClean="0"/>
              <a:t>THE BUDGET</a:t>
            </a:r>
          </a:p>
        </p:txBody>
      </p:sp>
      <p:sp>
        <p:nvSpPr>
          <p:cNvPr id="15363" name="Rectangle 3"/>
          <p:cNvSpPr>
            <a:spLocks noGrp="1" noChangeArrowheads="1"/>
          </p:cNvSpPr>
          <p:nvPr>
            <p:ph type="body" idx="1"/>
          </p:nvPr>
        </p:nvSpPr>
        <p:spPr>
          <a:xfrm>
            <a:off x="685800" y="1714500"/>
            <a:ext cx="7772400" cy="4643438"/>
          </a:xfrm>
        </p:spPr>
        <p:txBody>
          <a:bodyPr>
            <a:normAutofit lnSpcReduction="10000"/>
          </a:bodyPr>
          <a:lstStyle/>
          <a:p>
            <a:r>
              <a:rPr lang="en-US" altLang="en-US" smtClean="0"/>
              <a:t>THEORETICAL - marginal analysis</a:t>
            </a:r>
          </a:p>
          <a:p>
            <a:r>
              <a:rPr lang="en-US" altLang="en-US" smtClean="0"/>
              <a:t>PRACTICAL-  arbitrarily/affordable</a:t>
            </a:r>
          </a:p>
          <a:p>
            <a:pPr>
              <a:buFontTx/>
              <a:buNone/>
            </a:pPr>
            <a:r>
              <a:rPr lang="en-US" altLang="en-US" smtClean="0"/>
              <a:t>                          - historical</a:t>
            </a:r>
          </a:p>
          <a:p>
            <a:pPr>
              <a:buFontTx/>
              <a:buNone/>
            </a:pPr>
            <a:r>
              <a:rPr lang="en-US" altLang="en-US" smtClean="0"/>
              <a:t>                          - match competition-A/S ratio</a:t>
            </a:r>
          </a:p>
          <a:p>
            <a:pPr>
              <a:buFontTx/>
              <a:buNone/>
            </a:pPr>
            <a:r>
              <a:rPr lang="en-US" altLang="en-US" smtClean="0"/>
              <a:t>                                                          -SOV</a:t>
            </a:r>
          </a:p>
          <a:p>
            <a:pPr>
              <a:buFontTx/>
              <a:buNone/>
            </a:pPr>
            <a:r>
              <a:rPr lang="en-US" altLang="en-US" smtClean="0"/>
              <a:t>                          - %of sales</a:t>
            </a:r>
          </a:p>
          <a:p>
            <a:pPr>
              <a:buFontTx/>
              <a:buNone/>
            </a:pPr>
            <a:r>
              <a:rPr lang="en-US" altLang="en-US" smtClean="0"/>
              <a:t>                          - experiment/test/models</a:t>
            </a:r>
          </a:p>
          <a:p>
            <a:pPr>
              <a:buFontTx/>
              <a:buNone/>
            </a:pPr>
            <a:r>
              <a:rPr lang="en-US" altLang="en-US" i="1" smtClean="0"/>
              <a:t>                          - </a:t>
            </a:r>
            <a:r>
              <a:rPr lang="en-US" altLang="en-US" smtClean="0"/>
              <a:t>objective and task</a:t>
            </a:r>
          </a:p>
          <a:p>
            <a:pPr>
              <a:buFontTx/>
              <a:buNone/>
            </a:pPr>
            <a:endParaRPr lang="en-US" altLang="en-US" smtClean="0"/>
          </a:p>
        </p:txBody>
      </p:sp>
    </p:spTree>
    <p:extLst>
      <p:ext uri="{BB962C8B-B14F-4D97-AF65-F5344CB8AC3E}">
        <p14:creationId xmlns:p14="http://schemas.microsoft.com/office/powerpoint/2010/main" val="9090029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It would be useful/ advisable to draft an outline Mar </a:t>
            </a:r>
            <a:r>
              <a:rPr lang="en-GB" dirty="0" err="1" smtClean="0"/>
              <a:t>Comms</a:t>
            </a:r>
            <a:r>
              <a:rPr lang="en-GB" dirty="0" smtClean="0"/>
              <a:t> plan, </a:t>
            </a:r>
            <a:r>
              <a:rPr lang="en-GB" smtClean="0"/>
              <a:t>how </a:t>
            </a:r>
            <a:r>
              <a:rPr lang="en-GB" b="1" smtClean="0"/>
              <a:t>can[?]</a:t>
            </a:r>
            <a:r>
              <a:rPr lang="en-GB" smtClean="0"/>
              <a:t> </a:t>
            </a:r>
            <a:r>
              <a:rPr lang="en-GB" dirty="0" smtClean="0"/>
              <a:t>you do it?</a:t>
            </a:r>
            <a:endParaRPr lang="en-GB" dirty="0"/>
          </a:p>
        </p:txBody>
      </p:sp>
    </p:spTree>
    <p:extLst>
      <p:ext uri="{BB962C8B-B14F-4D97-AF65-F5344CB8AC3E}">
        <p14:creationId xmlns:p14="http://schemas.microsoft.com/office/powerpoint/2010/main" val="2720825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263</Words>
  <Application>Microsoft Office PowerPoint</Application>
  <PresentationFormat>On-screen Show (4:3)</PresentationFormat>
  <Paragraphs>51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CIM Strategic Marketing Promotion</vt:lpstr>
      <vt:lpstr>THE MARKETING MIX  AS A COMPETITIVE ADVANTAGE</vt:lpstr>
      <vt:lpstr>PROMOTION/ COMMUNICATION MIX</vt:lpstr>
      <vt:lpstr> Internal and external marketing communications </vt:lpstr>
      <vt:lpstr>THE MARKETING MIX  AS A COMPETITIVE ADVANTAGE</vt:lpstr>
      <vt:lpstr>PowerPoint Presentation</vt:lpstr>
      <vt:lpstr>What else can be integrated?</vt:lpstr>
      <vt:lpstr>A COMMUNICATION MODEL</vt:lpstr>
      <vt:lpstr>The role of agencies </vt:lpstr>
      <vt:lpstr>Types of agencies</vt:lpstr>
      <vt:lpstr>APPROACHES TO DECIDING THE BUDGET</vt:lpstr>
      <vt:lpstr>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Strategic Marketing Promotion</dc:title>
  <dc:creator>Fleming</dc:creator>
  <cp:lastModifiedBy>Will Fleming</cp:lastModifiedBy>
  <cp:revision>2</cp:revision>
  <dcterms:created xsi:type="dcterms:W3CDTF">2017-03-02T21:14:10Z</dcterms:created>
  <dcterms:modified xsi:type="dcterms:W3CDTF">2017-03-03T09:09:15Z</dcterms:modified>
</cp:coreProperties>
</file>