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63" r:id="rId4"/>
    <p:sldId id="259" r:id="rId5"/>
    <p:sldId id="260" r:id="rId6"/>
    <p:sldId id="261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57" autoAdjust="0"/>
    <p:restoredTop sz="94681"/>
  </p:normalViewPr>
  <p:slideViewPr>
    <p:cSldViewPr>
      <p:cViewPr varScale="1">
        <p:scale>
          <a:sx n="110" d="100"/>
          <a:sy n="110" d="100"/>
        </p:scale>
        <p:origin x="172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26" Type="http://schemas.openxmlformats.org/officeDocument/2006/relationships/image" Target="../media/image34.png"/><Relationship Id="rId39" Type="http://schemas.openxmlformats.org/officeDocument/2006/relationships/image" Target="../media/image47.png"/><Relationship Id="rId3" Type="http://schemas.openxmlformats.org/officeDocument/2006/relationships/image" Target="../media/image11.png"/><Relationship Id="rId21" Type="http://schemas.openxmlformats.org/officeDocument/2006/relationships/image" Target="../media/image29.png"/><Relationship Id="rId34" Type="http://schemas.openxmlformats.org/officeDocument/2006/relationships/image" Target="../media/image42.png"/><Relationship Id="rId42" Type="http://schemas.openxmlformats.org/officeDocument/2006/relationships/image" Target="../media/image50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5" Type="http://schemas.openxmlformats.org/officeDocument/2006/relationships/image" Target="../media/image33.png"/><Relationship Id="rId33" Type="http://schemas.openxmlformats.org/officeDocument/2006/relationships/image" Target="../media/image41.png"/><Relationship Id="rId38" Type="http://schemas.openxmlformats.org/officeDocument/2006/relationships/image" Target="../media/image46.png"/><Relationship Id="rId2" Type="http://schemas.openxmlformats.org/officeDocument/2006/relationships/image" Target="../media/image10.png"/><Relationship Id="rId16" Type="http://schemas.openxmlformats.org/officeDocument/2006/relationships/image" Target="../media/image24.png"/><Relationship Id="rId20" Type="http://schemas.openxmlformats.org/officeDocument/2006/relationships/image" Target="../media/image28.png"/><Relationship Id="rId29" Type="http://schemas.openxmlformats.org/officeDocument/2006/relationships/image" Target="../media/image37.png"/><Relationship Id="rId41" Type="http://schemas.openxmlformats.org/officeDocument/2006/relationships/image" Target="../media/image49.png"/><Relationship Id="rId1" Type="http://schemas.openxmlformats.org/officeDocument/2006/relationships/image" Target="../media/image9.png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24" Type="http://schemas.openxmlformats.org/officeDocument/2006/relationships/image" Target="../media/image32.png"/><Relationship Id="rId32" Type="http://schemas.openxmlformats.org/officeDocument/2006/relationships/image" Target="../media/image40.png"/><Relationship Id="rId37" Type="http://schemas.openxmlformats.org/officeDocument/2006/relationships/image" Target="../media/image45.png"/><Relationship Id="rId40" Type="http://schemas.openxmlformats.org/officeDocument/2006/relationships/image" Target="../media/image48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23" Type="http://schemas.openxmlformats.org/officeDocument/2006/relationships/image" Target="../media/image31.png"/><Relationship Id="rId28" Type="http://schemas.openxmlformats.org/officeDocument/2006/relationships/image" Target="../media/image36.png"/><Relationship Id="rId36" Type="http://schemas.openxmlformats.org/officeDocument/2006/relationships/image" Target="../media/image44.png"/><Relationship Id="rId10" Type="http://schemas.openxmlformats.org/officeDocument/2006/relationships/image" Target="../media/image18.png"/><Relationship Id="rId19" Type="http://schemas.openxmlformats.org/officeDocument/2006/relationships/image" Target="../media/image27.png"/><Relationship Id="rId31" Type="http://schemas.openxmlformats.org/officeDocument/2006/relationships/image" Target="../media/image39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Relationship Id="rId22" Type="http://schemas.openxmlformats.org/officeDocument/2006/relationships/image" Target="../media/image30.png"/><Relationship Id="rId27" Type="http://schemas.openxmlformats.org/officeDocument/2006/relationships/image" Target="../media/image35.png"/><Relationship Id="rId30" Type="http://schemas.openxmlformats.org/officeDocument/2006/relationships/image" Target="../media/image38.png"/><Relationship Id="rId35" Type="http://schemas.openxmlformats.org/officeDocument/2006/relationships/image" Target="../media/image4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269926-C2CA-42BD-83C1-A3831EE7C726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030FE-059B-435D-85CA-8114831AB2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817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030FE-059B-435D-85CA-8114831AB2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6740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030FE-059B-435D-85CA-8114831AB20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559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17/05/2020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644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2232"/>
            <a:ext cx="8229600" cy="4525963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 userDrawn="1"/>
        </p:nvSpPr>
        <p:spPr>
          <a:xfrm>
            <a:off x="0" y="6580584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TextBox 10"/>
          <p:cNvSpPr txBox="1"/>
          <p:nvPr userDrawn="1"/>
        </p:nvSpPr>
        <p:spPr>
          <a:xfrm>
            <a:off x="8077200" y="6546830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3" name="TextBox 11"/>
          <p:cNvSpPr txBox="1"/>
          <p:nvPr userDrawn="1"/>
        </p:nvSpPr>
        <p:spPr>
          <a:xfrm>
            <a:off x="152400" y="6609873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</a:t>
            </a:r>
            <a:r>
              <a:rPr lang="en-US" sz="1000" b="1" baseline="0" dirty="0">
                <a:solidFill>
                  <a:schemeClr val="bg1"/>
                </a:solidFill>
                <a:latin typeface="Arial"/>
                <a:cs typeface="Arial"/>
              </a:rPr>
              <a:t> Manufacture of Metal Powders</a:t>
            </a:r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67682"/>
            <a:ext cx="1537637" cy="8690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2999" y="285523"/>
            <a:ext cx="1872208" cy="748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6716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9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531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0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966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2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076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Rectangle 5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8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056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5" name="Rectangle 4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7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708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8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0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396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0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059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9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382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9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888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90BE4D-B2B6-4DDB-A91A-1984CBF73619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92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google.com/imgres?imgurl=https://www.toolshero.com/wp-content/uploads/2018/03/smart-goals-toolshero.jpg&amp;imgrefurl=https://www.toolshero.com/personal-development/smart-goals/&amp;tbnid=-TJ6mUtV_982IM&amp;vet=12ahUKEwiFk9zA2bXpAhWK34UKHSmgC5MQMygCegUIARCZAg..i&amp;docid=cOCE4HuPKV-n0M&amp;w=800&amp;h=400&amp;q=smart&amp;safe=strict&amp;client=firefox-b-d&amp;ved=2ahUKEwiFk9zA2bXpAhWK34UKHSmgC5MQMygCegUIARCZA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imgres?imgurl=https://www.toolshero.com/wp-content/uploads/2018/03/smart-goals-toolshero.jpg&amp;imgrefurl=https://www.toolshero.com/personal-development/smart-goals/&amp;tbnid=-TJ6mUtV_982IM&amp;vet=12ahUKEwiFk9zA2bXpAhWK34UKHSmgC5MQMygCegUIARCZAg..i&amp;docid=cOCE4HuPKV-n0M&amp;w=800&amp;h=400&amp;q=smart&amp;safe=strict&amp;client=firefox-b-d&amp;ved=2ahUKEwiFk9zA2bXpAhWK34UKHSmgC5MQMygCegUIARCZAg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1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hyperlink" Target="https://www.google.com/imgres?imgurl=https://www.toolshero.com/wp-content/uploads/2018/03/smart-goals-toolshero.jpg&amp;imgrefurl=https://www.toolshero.com/personal-development/smart-goals/&amp;tbnid=-TJ6mUtV_982IM&amp;vet=12ahUKEwiFk9zA2bXpAhWK34UKHSmgC5MQMygCegUIARCZAg..i&amp;docid=cOCE4HuPKV-n0M&amp;w=800&amp;h=400&amp;q=smart&amp;safe=strict&amp;client=firefox-b-d&amp;ved=2ahUKEwiFk9zA2bXpAhWK34UKHSmgC5MQMygCegUIARCZA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hyperlink" Target="https://www.google.com/imgres?imgurl=https://www.toolshero.com/wp-content/uploads/2018/03/smart-goals-toolshero.jpg&amp;imgrefurl=https://www.toolshero.com/personal-development/smart-goals/&amp;tbnid=-TJ6mUtV_982IM&amp;vet=12ahUKEwiFk9zA2bXpAhWK34UKHSmgC5MQMygCegUIARCZAg..i&amp;docid=cOCE4HuPKV-n0M&amp;w=800&amp;h=400&amp;q=smart&amp;safe=strict&amp;client=firefox-b-d&amp;ved=2ahUKEwiFk9zA2bXpAhWK34UKHSmgC5MQMygCegUIARCZA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hyperlink" Target="https://www.google.com/imgres?imgurl=https://www.toolshero.com/wp-content/uploads/2018/03/smart-goals-toolshero.jpg&amp;imgrefurl=https://www.toolshero.com/personal-development/smart-goals/&amp;tbnid=-TJ6mUtV_982IM&amp;vet=12ahUKEwiFk9zA2bXpAhWK34UKHSmgC5MQMygCegUIARCZAg..i&amp;docid=cOCE4HuPKV-n0M&amp;w=800&amp;h=400&amp;q=smart&amp;safe=strict&amp;client=firefox-b-d&amp;ved=2ahUKEwiFk9zA2bXpAhWK34UKHSmgC5MQMygCegUIARCZA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hyperlink" Target="https://www.google.com/imgres?imgurl=https://www.toolshero.com/wp-content/uploads/2018/03/smart-goals-toolshero.jpg&amp;imgrefurl=https://www.toolshero.com/personal-development/smart-goals/&amp;tbnid=-TJ6mUtV_982IM&amp;vet=12ahUKEwiFk9zA2bXpAhWK34UKHSmgC5MQMygCegUIARCZAg..i&amp;docid=cOCE4HuPKV-n0M&amp;w=800&amp;h=400&amp;q=smart&amp;safe=strict&amp;client=firefox-b-d&amp;ved=2ahUKEwiFk9zA2bXpAhWK34UKHSmgC5MQMygCegUIARCZA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imgres?imgurl=https://www.toolshero.com/wp-content/uploads/2018/03/smart-goals-toolshero.jpg&amp;imgrefurl=https://www.toolshero.com/personal-development/smart-goals/&amp;tbnid=-TJ6mUtV_982IM&amp;vet=12ahUKEwiFk9zA2bXpAhWK34UKHSmgC5MQMygCegUIARCZAg..i&amp;docid=cOCE4HuPKV-n0M&amp;w=800&amp;h=400&amp;q=smart&amp;safe=strict&amp;client=firefox-b-d&amp;ved=2ahUKEwiFk9zA2bXpAhWK34UKHSmgC5MQMygCegUIARCZA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6"/>
          <p:cNvSpPr txBox="1">
            <a:spLocks/>
          </p:cNvSpPr>
          <p:nvPr/>
        </p:nvSpPr>
        <p:spPr>
          <a:xfrm>
            <a:off x="683568" y="2636912"/>
            <a:ext cx="8308032" cy="2057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Tower 4 Furnace Uplift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Gavin John </a:t>
            </a:r>
            <a:r>
              <a:rPr lang="en-US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1809103</a:t>
            </a:r>
          </a:p>
          <a:p>
            <a:pPr algn="r"/>
            <a:r>
              <a:rPr lang="en-US" sz="1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Project – M5X00400</a:t>
            </a:r>
            <a:endParaRPr lang="en-US" sz="20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6987164" y="4174232"/>
            <a:ext cx="2121339" cy="119898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6033" y="4365104"/>
            <a:ext cx="2079171" cy="831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572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268760"/>
            <a:ext cx="8208912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Project Justification</a:t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Belbin Roles</a:t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Tuckman’s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SMART Targets</a:t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Activity-On-Node (AON)</a:t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Program Evaluation and Review Technique (PERT)</a:t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5S</a:t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Maslow Theory</a:t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Herzberg Theory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25090" y="188640"/>
            <a:ext cx="1859805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5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895209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268760"/>
            <a:ext cx="82089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Comply with Electromagnetic Field at Work Regulations 2016.</a:t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Increase melting capacity to 450kg/melt from 325kg/melt. (4% increase in melt volume)</a:t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£110,000 potential yearly profit. </a:t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11 months payback with an investment of £100,000.</a:t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Standardise the atomising layout.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25090" y="188640"/>
            <a:ext cx="2945037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5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Justification</a:t>
            </a:r>
            <a:endParaRPr lang="en-US" sz="25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3646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25090" y="1268760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25090" y="188640"/>
            <a:ext cx="1980029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5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Belbin Roles</a:t>
            </a:r>
            <a:endParaRPr lang="en-US" sz="25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37" b="1290"/>
          <a:stretch/>
        </p:blipFill>
        <p:spPr>
          <a:xfrm>
            <a:off x="425090" y="836712"/>
            <a:ext cx="4646589" cy="318751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090" y="4077072"/>
            <a:ext cx="5159087" cy="2228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864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268760"/>
            <a:ext cx="820891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“Forming-Storming-Norming-Performing”.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Developed in 1965 by Bruce Tuckman.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25090" y="188640"/>
            <a:ext cx="2677271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5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Tuckman’s Model</a:t>
            </a:r>
            <a:endParaRPr lang="en-US" sz="25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368" y="2060848"/>
            <a:ext cx="664845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79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25090" y="188640"/>
            <a:ext cx="2428935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5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 Targets</a:t>
            </a:r>
            <a:endParaRPr lang="en-US" sz="25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AutoShape 2" descr="What are SMART Goals? The theory, examples and template | toolshero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28098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752" y="1052736"/>
            <a:ext cx="3600400" cy="1800200"/>
          </a:xfrm>
          <a:prstGeom prst="rect">
            <a:avLst/>
          </a:prstGeom>
        </p:spPr>
      </p:pic>
      <p:pic>
        <p:nvPicPr>
          <p:cNvPr id="10" name="Picture 9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852936"/>
            <a:ext cx="6555142" cy="3600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85065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25090" y="188640"/>
            <a:ext cx="3605474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5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Activity-On-Node (AON)</a:t>
            </a:r>
            <a:endParaRPr lang="en-US" sz="25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AutoShape 2" descr="What are SMART Goals? The theory, examples and template | toolshero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155575" y="-28098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371" y="3562350"/>
            <a:ext cx="8026229" cy="2887628"/>
          </a:xfrm>
          <a:prstGeom prst="rect">
            <a:avLst/>
          </a:prstGeom>
        </p:spPr>
      </p:pic>
      <p:sp>
        <p:nvSpPr>
          <p:cNvPr id="49" name="TextBox 48"/>
          <p:cNvSpPr txBox="1"/>
          <p:nvPr/>
        </p:nvSpPr>
        <p:spPr>
          <a:xfrm>
            <a:off x="514350" y="1056144"/>
            <a:ext cx="82089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Forward Pass Phase;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400" b="1" dirty="0"/>
              <a:t>Early Start</a:t>
            </a:r>
            <a:r>
              <a:rPr lang="en-GB" sz="1400" dirty="0"/>
              <a:t> = Maximum Early Finish from the predecessor 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400" b="1" dirty="0"/>
              <a:t>Early Finish</a:t>
            </a:r>
            <a:r>
              <a:rPr lang="en-GB" sz="1400" dirty="0"/>
              <a:t> = Early Start + duration of the task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Backward Pass Phase;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400" b="1" dirty="0"/>
              <a:t>Late Start</a:t>
            </a:r>
            <a:r>
              <a:rPr lang="en-GB" sz="1400" dirty="0"/>
              <a:t> = Late Finish – Duration of activity 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400" b="1" dirty="0"/>
              <a:t>Late Finish</a:t>
            </a:r>
            <a:r>
              <a:rPr lang="en-GB" sz="1400" dirty="0"/>
              <a:t> = Minimum value of Late Start from the successor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Float;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400" b="1" dirty="0"/>
              <a:t>Total float</a:t>
            </a:r>
            <a:r>
              <a:rPr lang="en-GB" sz="1400" dirty="0"/>
              <a:t> = Late Finish – Early Finish 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400" b="1" dirty="0"/>
              <a:t>Free Float</a:t>
            </a:r>
            <a:r>
              <a:rPr lang="en-GB" sz="1400" dirty="0"/>
              <a:t> = Early Start of a predecessor – Early Finish of current activity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5271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25090" y="188640"/>
            <a:ext cx="4849404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5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 Evaluation and Review </a:t>
            </a:r>
            <a:endParaRPr lang="en-GB" sz="2500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Technique </a:t>
            </a:r>
            <a:r>
              <a:rPr lang="en-GB" sz="25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(PERT)</a:t>
            </a:r>
            <a:endParaRPr lang="en-US" sz="25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AutoShape 2" descr="What are SMART Goals? The theory, examples and template | toolshero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28098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425090" y="1238540"/>
            <a:ext cx="82089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Developed in 1958 for the US Navy.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Optimistic Time (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Ot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lvl="0"/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Most Likely Time (Mt).</a:t>
            </a:r>
          </a:p>
          <a:p>
            <a:pPr lvl="0"/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Pessimistic Time (Pt).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/>
              <p:cNvSpPr txBox="1"/>
              <p:nvPr/>
            </p:nvSpPr>
            <p:spPr>
              <a:xfrm>
                <a:off x="1835696" y="3645024"/>
                <a:ext cx="4536504" cy="52039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𝐸𝑠𝑡𝑖𝑚𝑎𝑡𝑒𝑑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𝐷𝑢𝑟𝑎𝑡𝑖𝑜𝑛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= 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𝑂𝑡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+4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𝑀𝑡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𝑃𝑡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3645024"/>
                <a:ext cx="4536504" cy="520399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6663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25090" y="188640"/>
            <a:ext cx="575799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5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5S</a:t>
            </a:r>
            <a:endParaRPr lang="en-US" sz="25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AutoShape 2" descr="What are SMART Goals? The theory, examples and template | toolshero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28098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976" y="1957674"/>
            <a:ext cx="4545682" cy="34533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11560" y="1196752"/>
            <a:ext cx="820891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Japanese Origin.</a:t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fi-FI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Seiri/Sort</a:t>
            </a:r>
            <a:br>
              <a:rPr lang="fi-FI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fi-FI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Seiton/Set In Order/Straighten</a:t>
            </a:r>
            <a:br>
              <a:rPr lang="fi-FI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fi-FI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Seiso/Shine</a:t>
            </a:r>
            <a:br>
              <a:rPr lang="fi-FI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fi-FI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Seiketsu/Standardise</a:t>
            </a:r>
            <a:br>
              <a:rPr lang="fi-FI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fi-FI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i-FI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Shitsuke/Sustain</a:t>
            </a:r>
            <a:endParaRPr lang="fi-FI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926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25090" y="188640"/>
            <a:ext cx="2350965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5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Maslow Theory</a:t>
            </a:r>
            <a:endParaRPr lang="en-US" sz="25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AutoShape 2" descr="What are SMART Goals? The theory, examples and template | toolshero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28098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9872" y="3284984"/>
            <a:ext cx="5475036" cy="302758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0375" y="1124744"/>
            <a:ext cx="820891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Physiological Needs.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Safety Needs.</a:t>
            </a:r>
          </a:p>
          <a:p>
            <a:pPr lvl="0"/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Belongingness.</a:t>
            </a:r>
          </a:p>
          <a:p>
            <a:pPr lvl="0"/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Esteem.</a:t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Self-Actualisation.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536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25090" y="188640"/>
            <a:ext cx="2583400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5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Herzberg Theory</a:t>
            </a:r>
            <a:endParaRPr lang="en-US" sz="25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AutoShape 2" descr="What are SMART Goals? The theory, examples and template | toolshero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28098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b="9281"/>
          <a:stretch/>
        </p:blipFill>
        <p:spPr>
          <a:xfrm>
            <a:off x="3923928" y="2780928"/>
            <a:ext cx="4978400" cy="352839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25090" y="1238540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Motivators.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Hygiene Factors.</a:t>
            </a:r>
          </a:p>
          <a:p>
            <a:pPr lvl="0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9117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What are SMART Goals? The theory, examples and template | toolshero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28098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763688" y="2564904"/>
            <a:ext cx="496855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Thanks for listening!</a:t>
            </a:r>
          </a:p>
          <a:p>
            <a:pPr algn="ctr"/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948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10878</TotalTime>
  <Words>136</Words>
  <Application>Microsoft Office PowerPoint</Application>
  <PresentationFormat>On-screen Show (4:3)</PresentationFormat>
  <Paragraphs>76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Cambria Math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Alise Jeremiah</dc:creator>
  <cp:lastModifiedBy>Gavin John</cp:lastModifiedBy>
  <cp:revision>294</cp:revision>
  <cp:lastPrinted>2018-04-16T14:54:27Z</cp:lastPrinted>
  <dcterms:created xsi:type="dcterms:W3CDTF">2014-01-07T12:57:26Z</dcterms:created>
  <dcterms:modified xsi:type="dcterms:W3CDTF">2020-05-17T10:47:24Z</dcterms:modified>
</cp:coreProperties>
</file>