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6" r:id="rId2"/>
    <p:sldId id="269" r:id="rId3"/>
    <p:sldId id="268" r:id="rId4"/>
    <p:sldId id="272" r:id="rId5"/>
    <p:sldId id="270" r:id="rId6"/>
    <p:sldId id="267" r:id="rId7"/>
    <p:sldId id="271" r:id="rId8"/>
    <p:sldId id="27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56B5055-0C10-4C74-B10A-5FCC0AF8C008}" v="10" dt="2023-02-20T16:08:18.5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771" autoAdjust="0"/>
    <p:restoredTop sz="94660"/>
  </p:normalViewPr>
  <p:slideViewPr>
    <p:cSldViewPr snapToGrid="0">
      <p:cViewPr>
        <p:scale>
          <a:sx n="130" d="100"/>
          <a:sy n="130" d="100"/>
        </p:scale>
        <p:origin x="-642" y="-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d Charles Williams (International Centre)" userId="ba7ba280-601e-4d8a-9293-8398117798c9" providerId="ADAL" clId="{D56B5055-0C10-4C74-B10A-5FCC0AF8C008}"/>
    <pc:docChg chg="undo custSel addSld modSld sldOrd">
      <pc:chgData name="David Charles Williams (International Centre)" userId="ba7ba280-601e-4d8a-9293-8398117798c9" providerId="ADAL" clId="{D56B5055-0C10-4C74-B10A-5FCC0AF8C008}" dt="2023-02-21T10:12:38.677" v="453" actId="20577"/>
      <pc:docMkLst>
        <pc:docMk/>
      </pc:docMkLst>
      <pc:sldChg chg="modSp mod ord">
        <pc:chgData name="David Charles Williams (International Centre)" userId="ba7ba280-601e-4d8a-9293-8398117798c9" providerId="ADAL" clId="{D56B5055-0C10-4C74-B10A-5FCC0AF8C008}" dt="2023-02-20T11:54:10.798" v="308" actId="115"/>
        <pc:sldMkLst>
          <pc:docMk/>
          <pc:sldMk cId="278523114" sldId="267"/>
        </pc:sldMkLst>
        <pc:spChg chg="mod">
          <ac:chgData name="David Charles Williams (International Centre)" userId="ba7ba280-601e-4d8a-9293-8398117798c9" providerId="ADAL" clId="{D56B5055-0C10-4C74-B10A-5FCC0AF8C008}" dt="2023-02-20T10:16:29.469" v="83" actId="6549"/>
          <ac:spMkLst>
            <pc:docMk/>
            <pc:sldMk cId="278523114" sldId="267"/>
            <ac:spMk id="2" creationId="{3D873D1A-08AB-065C-1A94-34EA66477CC2}"/>
          </ac:spMkLst>
        </pc:spChg>
        <pc:spChg chg="mod">
          <ac:chgData name="David Charles Williams (International Centre)" userId="ba7ba280-601e-4d8a-9293-8398117798c9" providerId="ADAL" clId="{D56B5055-0C10-4C74-B10A-5FCC0AF8C008}" dt="2023-02-20T11:54:10.798" v="308" actId="115"/>
          <ac:spMkLst>
            <pc:docMk/>
            <pc:sldMk cId="278523114" sldId="267"/>
            <ac:spMk id="3" creationId="{8D86463C-26E4-DBBA-A51B-8F78383AEBD7}"/>
          </ac:spMkLst>
        </pc:spChg>
      </pc:sldChg>
      <pc:sldChg chg="modSp mod">
        <pc:chgData name="David Charles Williams (International Centre)" userId="ba7ba280-601e-4d8a-9293-8398117798c9" providerId="ADAL" clId="{D56B5055-0C10-4C74-B10A-5FCC0AF8C008}" dt="2023-02-17T17:25:57.721" v="20" actId="20577"/>
        <pc:sldMkLst>
          <pc:docMk/>
          <pc:sldMk cId="3200063308" sldId="268"/>
        </pc:sldMkLst>
        <pc:spChg chg="mod">
          <ac:chgData name="David Charles Williams (International Centre)" userId="ba7ba280-601e-4d8a-9293-8398117798c9" providerId="ADAL" clId="{D56B5055-0C10-4C74-B10A-5FCC0AF8C008}" dt="2023-02-17T17:25:57.721" v="20" actId="20577"/>
          <ac:spMkLst>
            <pc:docMk/>
            <pc:sldMk cId="3200063308" sldId="268"/>
            <ac:spMk id="3" creationId="{A018EFB7-2180-6579-229E-F17529D45AE8}"/>
          </ac:spMkLst>
        </pc:spChg>
      </pc:sldChg>
      <pc:sldChg chg="modSp mod">
        <pc:chgData name="David Charles Williams (International Centre)" userId="ba7ba280-601e-4d8a-9293-8398117798c9" providerId="ADAL" clId="{D56B5055-0C10-4C74-B10A-5FCC0AF8C008}" dt="2023-02-20T11:48:32.415" v="271" actId="6549"/>
        <pc:sldMkLst>
          <pc:docMk/>
          <pc:sldMk cId="846666253" sldId="269"/>
        </pc:sldMkLst>
        <pc:spChg chg="mod">
          <ac:chgData name="David Charles Williams (International Centre)" userId="ba7ba280-601e-4d8a-9293-8398117798c9" providerId="ADAL" clId="{D56B5055-0C10-4C74-B10A-5FCC0AF8C008}" dt="2023-02-20T11:48:32.415" v="271" actId="6549"/>
          <ac:spMkLst>
            <pc:docMk/>
            <pc:sldMk cId="846666253" sldId="269"/>
            <ac:spMk id="3" creationId="{CABF345C-CA6F-F1E2-E46E-8D0ADDCBD469}"/>
          </ac:spMkLst>
        </pc:spChg>
      </pc:sldChg>
      <pc:sldChg chg="modSp mod">
        <pc:chgData name="David Charles Williams (International Centre)" userId="ba7ba280-601e-4d8a-9293-8398117798c9" providerId="ADAL" clId="{D56B5055-0C10-4C74-B10A-5FCC0AF8C008}" dt="2023-02-20T10:07:21.322" v="30" actId="113"/>
        <pc:sldMkLst>
          <pc:docMk/>
          <pc:sldMk cId="1981473328" sldId="270"/>
        </pc:sldMkLst>
        <pc:spChg chg="mod">
          <ac:chgData name="David Charles Williams (International Centre)" userId="ba7ba280-601e-4d8a-9293-8398117798c9" providerId="ADAL" clId="{D56B5055-0C10-4C74-B10A-5FCC0AF8C008}" dt="2023-02-20T10:07:21.322" v="30" actId="113"/>
          <ac:spMkLst>
            <pc:docMk/>
            <pc:sldMk cId="1981473328" sldId="270"/>
            <ac:spMk id="3" creationId="{C0464BEE-EC8E-B2C2-C100-38210C646A07}"/>
          </ac:spMkLst>
        </pc:spChg>
      </pc:sldChg>
      <pc:sldChg chg="modSp mod">
        <pc:chgData name="David Charles Williams (International Centre)" userId="ba7ba280-601e-4d8a-9293-8398117798c9" providerId="ADAL" clId="{D56B5055-0C10-4C74-B10A-5FCC0AF8C008}" dt="2023-02-21T10:09:16.261" v="424" actId="20577"/>
        <pc:sldMkLst>
          <pc:docMk/>
          <pc:sldMk cId="1380770142" sldId="271"/>
        </pc:sldMkLst>
        <pc:spChg chg="mod">
          <ac:chgData name="David Charles Williams (International Centre)" userId="ba7ba280-601e-4d8a-9293-8398117798c9" providerId="ADAL" clId="{D56B5055-0C10-4C74-B10A-5FCC0AF8C008}" dt="2023-02-21T10:09:16.261" v="424" actId="20577"/>
          <ac:spMkLst>
            <pc:docMk/>
            <pc:sldMk cId="1380770142" sldId="271"/>
            <ac:spMk id="3" creationId="{5A51C78E-E301-E46C-C0D7-6D73DCAC0746}"/>
          </ac:spMkLst>
        </pc:spChg>
      </pc:sldChg>
      <pc:sldChg chg="modSp new mod ord">
        <pc:chgData name="David Charles Williams (International Centre)" userId="ba7ba280-601e-4d8a-9293-8398117798c9" providerId="ADAL" clId="{D56B5055-0C10-4C74-B10A-5FCC0AF8C008}" dt="2023-02-20T11:51:04.240" v="291" actId="255"/>
        <pc:sldMkLst>
          <pc:docMk/>
          <pc:sldMk cId="3804721928" sldId="272"/>
        </pc:sldMkLst>
        <pc:spChg chg="mod">
          <ac:chgData name="David Charles Williams (International Centre)" userId="ba7ba280-601e-4d8a-9293-8398117798c9" providerId="ADAL" clId="{D56B5055-0C10-4C74-B10A-5FCC0AF8C008}" dt="2023-02-20T10:17:08.580" v="106" actId="20577"/>
          <ac:spMkLst>
            <pc:docMk/>
            <pc:sldMk cId="3804721928" sldId="272"/>
            <ac:spMk id="2" creationId="{04178603-F834-A497-CEFD-E687CBEF3095}"/>
          </ac:spMkLst>
        </pc:spChg>
        <pc:spChg chg="mod">
          <ac:chgData name="David Charles Williams (International Centre)" userId="ba7ba280-601e-4d8a-9293-8398117798c9" providerId="ADAL" clId="{D56B5055-0C10-4C74-B10A-5FCC0AF8C008}" dt="2023-02-20T11:51:04.240" v="291" actId="255"/>
          <ac:spMkLst>
            <pc:docMk/>
            <pc:sldMk cId="3804721928" sldId="272"/>
            <ac:spMk id="3" creationId="{9B5F1136-262B-AC16-F235-ECC26429899D}"/>
          </ac:spMkLst>
        </pc:spChg>
      </pc:sldChg>
      <pc:sldChg chg="modSp new mod">
        <pc:chgData name="David Charles Williams (International Centre)" userId="ba7ba280-601e-4d8a-9293-8398117798c9" providerId="ADAL" clId="{D56B5055-0C10-4C74-B10A-5FCC0AF8C008}" dt="2023-02-21T10:12:38.677" v="453" actId="20577"/>
        <pc:sldMkLst>
          <pc:docMk/>
          <pc:sldMk cId="2353188533" sldId="273"/>
        </pc:sldMkLst>
        <pc:spChg chg="mod">
          <ac:chgData name="David Charles Williams (International Centre)" userId="ba7ba280-601e-4d8a-9293-8398117798c9" providerId="ADAL" clId="{D56B5055-0C10-4C74-B10A-5FCC0AF8C008}" dt="2023-02-20T10:16:51.824" v="92" actId="20577"/>
          <ac:spMkLst>
            <pc:docMk/>
            <pc:sldMk cId="2353188533" sldId="273"/>
            <ac:spMk id="2" creationId="{CAAC765B-550F-6F44-978B-E97428C0AB89}"/>
          </ac:spMkLst>
        </pc:spChg>
        <pc:spChg chg="mod">
          <ac:chgData name="David Charles Williams (International Centre)" userId="ba7ba280-601e-4d8a-9293-8398117798c9" providerId="ADAL" clId="{D56B5055-0C10-4C74-B10A-5FCC0AF8C008}" dt="2023-02-21T10:12:38.677" v="453" actId="20577"/>
          <ac:spMkLst>
            <pc:docMk/>
            <pc:sldMk cId="2353188533" sldId="273"/>
            <ac:spMk id="3" creationId="{8D5DB6D4-808A-00F6-0C8C-C047008051E1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C1D8A5-7D4F-483C-B929-C25ABDCCD777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567E5B-FE71-49B3-9E6B-537BC440B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138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20446-8C1E-4A9F-89ED-EBC5FC07251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8498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D0187-58CF-5AFA-2BDB-C01D5FE8E1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687FC8-1A54-2CC9-F9AF-E7EA0CCCC5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A2BE29-6ED5-4A77-C34A-46669313C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A07A-F961-44BE-BACF-729BD02AA310}" type="datetime1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8604B0-D7E1-C8EB-6250-13743B57C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8D8419-B112-5ADE-092C-E43F4B58A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A5B47-90F1-4C0B-B5B1-431DAFB74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375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0473E-C677-0D21-1B7F-EB6CBFA59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D28E0B-F06E-DA7B-A720-D45EDCF23D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A65CCF-69DE-E35D-DAAD-095A0EA5FA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5952A-BD34-4B6F-B3D3-902CB838EBBF}" type="datetime1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089B36-A560-F7EE-F176-B60B74469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5E11C-F255-29FC-E11E-C4379115F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A5B47-90F1-4C0B-B5B1-431DAFB74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003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C32C-171B-834D-B3BF-7D82A060E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90CFA6-B572-007D-1B88-B068120989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C634E0-74DF-0065-7B7B-58091AA646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2D6AD-1A7F-4A47-A98B-7C0D2AA2037C}" type="datetime1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D5EDA1-F494-3722-EC03-4A0B36D74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5A2424-AE2B-1641-2E52-56A364C5F6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A5B47-90F1-4C0B-B5B1-431DAFB74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076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B04A60-81A3-8E0B-CE30-5A4E654DD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958E4F-3551-7FE9-E304-C5AD064F6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1FA960-2675-3026-D9C3-95A52D961F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F8E551-34DA-2B88-9803-F080D91EF8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75F70-521D-4289-B678-8DB6F2C5CE33}" type="datetime1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083EE2-1B37-6FA6-D886-7553E4C02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AA336E-EBB8-2E83-D9BE-B6DC986EF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A5B47-90F1-4C0B-B5B1-431DAFB74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689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7396-6700-608B-E75F-41ACDA34E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D8F61C-639B-3C10-D594-4BF2F5483C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09FB83-5FC0-8FE0-D270-5CE47B42A6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387B63-A290-89A8-0557-02F4EA633C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DD9184-8CE9-570C-9482-81FB4741D7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5F42E2-59D2-9D2D-36B8-5BD3C0792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50B9D-7D4B-4F89-B5B9-77DB386A3466}" type="datetime1">
              <a:rPr lang="en-GB" smtClean="0"/>
              <a:t>24/02/2023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240F41-8CB3-AB49-8AE6-C8632CB55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1BCB9E-B593-6B0B-DDE0-E65ABB61D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A5B47-90F1-4C0B-B5B1-431DAFB74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189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1F344F-5561-B6BA-E4BE-EC19FCEFC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481058-E1DD-2836-E53D-654BCAFCF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5698-9358-4789-8CD8-C5706BB4EBD8}" type="datetime1">
              <a:rPr lang="en-GB" smtClean="0"/>
              <a:t>24/02/2023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17D06B-1CFE-E573-C2AD-D91A5D884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AEA4FA-B2DE-F4BF-4E81-F18227130C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A5B47-90F1-4C0B-B5B1-431DAFB74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168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1AB494A-D765-DD17-C88D-FC4C4F240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FC088-28A7-4832-B7AB-638B08983929}" type="datetime1">
              <a:rPr lang="en-GB" smtClean="0"/>
              <a:t>24/02/2023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DFD06D-9F1C-380B-81CF-8FB8B71D8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6819CD-C330-4625-AA42-8D6228016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A5B47-90F1-4C0B-B5B1-431DAFB74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632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375D1-C5F4-BD0C-DF7E-B5C4DB733D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568597-8C30-DEBB-8799-90F710866C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5383BD-9529-EE95-9387-6A4C9805FF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E69304-B9C7-190A-A9B1-769621271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E5155-0165-4250-AA1D-528DDAEBF37D}" type="datetime1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C4564A-7F0D-C931-8D70-AEB50D4B8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381991-4ED6-9922-62BF-30BF6348D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A5B47-90F1-4C0B-B5B1-431DAFB74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0802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7FB6A-A4C2-6F63-479C-A0754B339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F7CF956-87BE-499B-3FCA-DB1A34A478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F77C68-CEA2-2492-A06C-2D15282580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BB1749-A673-A232-2E69-6BDD7ECFE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D2F98-A563-4BE2-B546-8C97FF5BE4A4}" type="datetime1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583DAE-64A2-85B7-F04D-F676B2363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D04623-39C1-C42A-7A86-7636F041C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A5B47-90F1-4C0B-B5B1-431DAFB74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98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2253B-6CDF-476A-B624-16A7D4E55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8AB131-75A3-CFE7-FE3C-B47D3E4734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A58718-2818-0069-3DCE-5B8CFD49F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95D11-5404-4621-B943-4B91EA24E95B}" type="datetime1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B103DA-1E5A-5F23-9C18-B4DB4D6D5B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C7E8D7-CCE5-BDD2-3082-FBC5C4073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A5B47-90F1-4C0B-B5B1-431DAFB74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472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7BD6358-AC27-3D3A-BBC4-4D0EDCF0E4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EB4E9F-A705-EDB0-B212-B6E12B3511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E885FB-B659-3B60-D17C-37B0E77F06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08419-AA66-4871-BD24-9D016CBE08B6}" type="datetime1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E60779-8E92-789C-E891-17C391B2D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1CFBB7-00DC-AA77-6E4C-282CE957B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A5B47-90F1-4C0B-B5B1-431DAFB74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657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EA0E9E-F9EE-045F-87BF-ACF7872B52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D5A08C-4361-7C22-7D03-74C37C4F18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FFDCE-1967-BED8-9E26-6272BB6D86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C3C42B-008A-4709-964A-2629D4CCA71B}" type="datetime1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66E891-1E76-08AE-977D-DA9085B826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4C0E5C-8F64-F5C4-4713-E81F1D14A0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A5B47-90F1-4C0B-B5B1-431DAFB74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321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uclearsafety.gc.ca/eng/resources/maps-of-nuclear-facilities/iemp/nordion.cfm" TargetMode="External"/><Relationship Id="rId2" Type="http://schemas.openxmlformats.org/officeDocument/2006/relationships/hyperlink" Target="https://insideclimatenews.org/news/14012015/obamas-methane-crackdown-come-slow-and-easy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astronomy.com/news/2021/10/swarm-of-near-earth-comets-linked-to-recent-ice-giant-breakup" TargetMode="External"/><Relationship Id="rId2" Type="http://schemas.openxmlformats.org/officeDocument/2006/relationships/hyperlink" Target="https://www.britannica.com/topic/Enckes-Comet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nuclearsafety.gc.ca/eng/resources/maps-of-nuclear-facilities/iemp/nordion.cfm" TargetMode="External"/><Relationship Id="rId4" Type="http://schemas.openxmlformats.org/officeDocument/2006/relationships/hyperlink" Target="https://insideclimatenews.org/news/14012015/obamas-methane-crackdown-come-slow-and-easy/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astronomy.com/news/2021/10/swarm-of-near-earth-comets-linked-to-recent-ice-giant-breakup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621381"/>
            <a:ext cx="9144000" cy="2353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215978"/>
            <a:ext cx="9144000" cy="3041822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sz="3600" dirty="0"/>
              <a:t>Sentence structure  </a:t>
            </a:r>
          </a:p>
          <a:p>
            <a:r>
              <a:rPr lang="en-GB" dirty="0"/>
              <a:t>by David C. Williams </a:t>
            </a:r>
            <a:r>
              <a:rPr lang="en-GB" sz="2000" dirty="0"/>
              <a:t>MA (TEFL) RSA Dip. (TEFL)</a:t>
            </a:r>
          </a:p>
          <a:p>
            <a:r>
              <a:rPr lang="en-GB" dirty="0"/>
              <a:t>Lecturer English for Academic Purposes (EAP) </a:t>
            </a:r>
          </a:p>
          <a:p>
            <a:r>
              <a:rPr lang="en-GB" dirty="0"/>
              <a:t>UWTSD Swansea campus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81A9B-40D1-48DE-9F55-896B8958FC5F}" type="slidenum">
              <a:rPr lang="en-GB" smtClean="0"/>
              <a:t>1</a:t>
            </a:fld>
            <a:endParaRPr lang="en-GB"/>
          </a:p>
        </p:txBody>
      </p:sp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46" y="621381"/>
            <a:ext cx="3205403" cy="14051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695239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6674C-9455-4C42-3037-58B5BD364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Structure of 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F345C-CA6F-F1E2-E46E-8D0ADDCBD4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Simple sentences</a:t>
            </a:r>
          </a:p>
          <a:p>
            <a:pPr lvl="1"/>
            <a:r>
              <a:rPr lang="en-GB" dirty="0"/>
              <a:t>The structure  </a:t>
            </a:r>
          </a:p>
          <a:p>
            <a:pPr lvl="1"/>
            <a:r>
              <a:rPr lang="en-GB" dirty="0"/>
              <a:t>Academic examples </a:t>
            </a:r>
          </a:p>
          <a:p>
            <a:r>
              <a:rPr lang="en-GB" dirty="0"/>
              <a:t>Compound sentences</a:t>
            </a:r>
          </a:p>
          <a:p>
            <a:pPr lvl="1"/>
            <a:r>
              <a:rPr lang="en-GB" dirty="0"/>
              <a:t>The structure  </a:t>
            </a:r>
          </a:p>
          <a:p>
            <a:pPr lvl="1"/>
            <a:r>
              <a:rPr lang="en-GB" dirty="0"/>
              <a:t>Academic examples </a:t>
            </a:r>
          </a:p>
          <a:p>
            <a:r>
              <a:rPr lang="en-GB" dirty="0"/>
              <a:t>Complex sentences</a:t>
            </a:r>
          </a:p>
          <a:p>
            <a:pPr lvl="1"/>
            <a:r>
              <a:rPr lang="en-GB" dirty="0"/>
              <a:t>The structure  </a:t>
            </a:r>
          </a:p>
          <a:p>
            <a:pPr lvl="1"/>
            <a:r>
              <a:rPr lang="en-GB" dirty="0"/>
              <a:t>Academic examples </a:t>
            </a:r>
          </a:p>
          <a:p>
            <a:pPr lvl="1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421E61-E7B6-6B35-F7F0-7DC78701D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A5B47-90F1-4C0B-B5B1-431DAFB7462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666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7D51F5-724F-2F5D-DE4F-387C389D5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Simple sentences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18EFB7-2180-6579-229E-F17529D45A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According to Alexander (1988) there are 5 simple sentences patterns</a:t>
            </a:r>
          </a:p>
          <a:p>
            <a:pPr lvl="1"/>
            <a:r>
              <a:rPr lang="en-GB" dirty="0"/>
              <a:t>Subject + verb</a:t>
            </a:r>
          </a:p>
          <a:p>
            <a:pPr lvl="2"/>
            <a:r>
              <a:rPr lang="en-GB" dirty="0"/>
              <a:t>My head aches</a:t>
            </a:r>
          </a:p>
          <a:p>
            <a:pPr lvl="1"/>
            <a:r>
              <a:rPr lang="en-GB" dirty="0"/>
              <a:t>Subject + verb + compliment</a:t>
            </a:r>
          </a:p>
          <a:p>
            <a:pPr lvl="2"/>
            <a:r>
              <a:rPr lang="en-GB" dirty="0"/>
              <a:t>Frank is an architect</a:t>
            </a:r>
          </a:p>
          <a:p>
            <a:pPr lvl="1"/>
            <a:r>
              <a:rPr lang="en-GB" dirty="0"/>
              <a:t>Subject + verb + direct object</a:t>
            </a:r>
          </a:p>
          <a:p>
            <a:pPr lvl="2"/>
            <a:r>
              <a:rPr lang="en-GB" dirty="0"/>
              <a:t>My sister enjoyed the movie</a:t>
            </a:r>
          </a:p>
          <a:p>
            <a:pPr lvl="1"/>
            <a:r>
              <a:rPr lang="en-GB" dirty="0"/>
              <a:t>Subject + verb + indirect object + object</a:t>
            </a:r>
          </a:p>
          <a:p>
            <a:pPr lvl="2"/>
            <a:r>
              <a:rPr lang="en-GB" dirty="0"/>
              <a:t>They gave Sam a watch</a:t>
            </a:r>
          </a:p>
          <a:p>
            <a:pPr lvl="1"/>
            <a:r>
              <a:rPr lang="en-GB" dirty="0"/>
              <a:t>Subject + verb + object + compliment</a:t>
            </a:r>
          </a:p>
          <a:p>
            <a:pPr lvl="2"/>
            <a:r>
              <a:rPr lang="en-GB" dirty="0"/>
              <a:t>They made Sam chairman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B6DC68-54A7-DE39-7123-C7EA6F361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A5B47-90F1-4C0B-B5B1-431DAFB7462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0633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78603-F834-A497-CEFD-E687CBEF3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Examples of simple academic sentences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5F1136-262B-AC16-F235-ECC2642989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But most oil and gas development occurs on private lands.</a:t>
            </a:r>
          </a:p>
          <a:p>
            <a:pPr lvl="1"/>
            <a:r>
              <a:rPr lang="en-GB" sz="1700" dirty="0"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https://insideclimatenews.org/news/14012015/obamas-methane-crackdown-come-slow-and-easy/</a:t>
            </a:r>
          </a:p>
          <a:p>
            <a:r>
              <a:rPr lang="en-GB" sz="2400" dirty="0">
                <a:effectLst/>
                <a:ea typeface="Times New Roman" panose="02020603050405020304" pitchFamily="18" charset="0"/>
              </a:rPr>
              <a:t>Methane is only 9 percent of domestic greenhouse gas emissions</a:t>
            </a:r>
          </a:p>
          <a:p>
            <a:pPr lvl="1"/>
            <a:r>
              <a:rPr lang="en-GB" sz="1700" u="sng" dirty="0">
                <a:effectLst/>
                <a:ea typeface="DengXian" panose="02010600030101010101" pitchFamily="2" charset="-122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https://insideclimatenews.org/news/14012015/obamas-methane-crackdown-come-slow-and-easy/</a:t>
            </a:r>
            <a:endParaRPr lang="en-GB" sz="1700" u="sng" dirty="0">
              <a:effectLst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GB" sz="2400" dirty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The levels of radioactivity measured in air, soil, sediment and water were below available guidelines.</a:t>
            </a:r>
          </a:p>
          <a:p>
            <a:pPr lvl="1"/>
            <a:r>
              <a:rPr lang="en-GB" sz="1800" dirty="0">
                <a:effectLst/>
                <a:ea typeface="DengXian" panose="02010600030101010101" pitchFamily="2" charset="-122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http://www.nuclearsafety.gc.ca/eng/resources/maps-of-nuclear-facilities/iemp/nordion.cfm</a:t>
            </a:r>
            <a:endParaRPr lang="en-GB" sz="1800" dirty="0">
              <a:effectLst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GB" sz="24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Such time-consuming data collection makes projects like this rare.</a:t>
            </a:r>
            <a:endParaRPr lang="en-GB" sz="2400" dirty="0">
              <a:effectLst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lvl="1"/>
            <a:r>
              <a:rPr lang="en-GB" sz="1600" dirty="0"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https://captimes.com/news/local/environment/new-studies-measure-air-water-impacts-of-frac-sand-mines/article_f405d0a5-b42c-5712-a2db-01e5eb7fb347.html</a:t>
            </a:r>
          </a:p>
          <a:p>
            <a:pPr lvl="1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46843C-C657-0ED2-8AB1-BFE6262ED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A5B47-90F1-4C0B-B5B1-431DAFB7462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7219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C1AC49-C580-7B32-DF01-59A3A3D1F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Compound sentences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464BEE-EC8E-B2C2-C100-38210C646A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a compound sentence we can join 2 simple sentences together </a:t>
            </a:r>
          </a:p>
          <a:p>
            <a:pPr lvl="1"/>
            <a:r>
              <a:rPr lang="en-GB" dirty="0"/>
              <a:t>My head aches </a:t>
            </a:r>
            <a:r>
              <a:rPr lang="en-GB" b="1" dirty="0">
                <a:solidFill>
                  <a:srgbClr val="FF0000"/>
                </a:solidFill>
              </a:rPr>
              <a:t>so</a:t>
            </a:r>
            <a:r>
              <a:rPr lang="en-GB" dirty="0"/>
              <a:t> I’ve taken some medicine </a:t>
            </a:r>
          </a:p>
          <a:p>
            <a:pPr lvl="1"/>
            <a:r>
              <a:rPr lang="en-GB" dirty="0"/>
              <a:t>Frank worked hard </a:t>
            </a:r>
            <a:r>
              <a:rPr lang="en-GB" b="1" dirty="0">
                <a:solidFill>
                  <a:srgbClr val="FF0000"/>
                </a:solidFill>
              </a:rPr>
              <a:t>and</a:t>
            </a:r>
            <a:r>
              <a:rPr lang="en-GB" dirty="0"/>
              <a:t> he became an architect</a:t>
            </a:r>
          </a:p>
          <a:p>
            <a:pPr lvl="1"/>
            <a:r>
              <a:rPr lang="en-GB" dirty="0"/>
              <a:t>They made John chairman </a:t>
            </a:r>
            <a:r>
              <a:rPr lang="en-GB" b="1" dirty="0">
                <a:solidFill>
                  <a:srgbClr val="FF0000"/>
                </a:solidFill>
              </a:rPr>
              <a:t>but</a:t>
            </a:r>
            <a:r>
              <a:rPr lang="en-GB" dirty="0"/>
              <a:t> did not increase his salary</a:t>
            </a:r>
          </a:p>
          <a:p>
            <a:pPr lvl="1"/>
            <a:r>
              <a:rPr lang="en-GB" dirty="0"/>
              <a:t> My sister went to the cinema </a:t>
            </a:r>
            <a:r>
              <a:rPr lang="en-GB" b="1" dirty="0">
                <a:solidFill>
                  <a:srgbClr val="FF0000"/>
                </a:solidFill>
              </a:rPr>
              <a:t>and</a:t>
            </a:r>
            <a:r>
              <a:rPr lang="en-GB" dirty="0"/>
              <a:t> enjoyed the movie</a:t>
            </a:r>
          </a:p>
          <a:p>
            <a:pPr lvl="1"/>
            <a:r>
              <a:rPr lang="en-GB" dirty="0"/>
              <a:t>Sam retired </a:t>
            </a:r>
            <a:r>
              <a:rPr lang="en-GB" b="1" dirty="0">
                <a:solidFill>
                  <a:srgbClr val="FF0000"/>
                </a:solidFill>
              </a:rPr>
              <a:t>and</a:t>
            </a:r>
            <a:r>
              <a:rPr lang="en-GB" dirty="0"/>
              <a:t> they gave him a watch </a:t>
            </a:r>
          </a:p>
          <a:p>
            <a:pPr lvl="1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D383BF-623B-CA61-02CB-9C543A365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A5B47-90F1-4C0B-B5B1-431DAFB7462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4733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873D1A-08AB-065C-1A94-34EA66477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Examples of compound academic sentences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86463C-26E4-DBBA-A51B-8F78383AEB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Comet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Encke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was</a:t>
            </a:r>
            <a:r>
              <a:rPr lang="en-GB" sz="1800" dirty="0">
                <a:solidFill>
                  <a:srgbClr val="007EA8"/>
                </a:solidFill>
                <a:effectLst/>
                <a:ea typeface="Times New Roman" panose="02020603050405020304" pitchFamily="18" charset="0"/>
                <a:hlinkClick r:id="rId2"/>
              </a:rPr>
              <a:t> first observed in 1786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 and later identified as the source of numerous annual meteor showers</a:t>
            </a:r>
          </a:p>
          <a:p>
            <a:pPr lvl="1"/>
            <a:r>
              <a:rPr lang="en-GB" sz="1600" dirty="0">
                <a:hlinkClick r:id="rId3"/>
              </a:rPr>
              <a:t>https://astronomy.com/news/2021/10/swarm-of-near-earth-comets-linked-to-recent-ice-giant-breakup</a:t>
            </a:r>
            <a:endParaRPr lang="en-GB" sz="1600" dirty="0"/>
          </a:p>
          <a:p>
            <a:r>
              <a:rPr lang="en-GB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Nothing stopped them from taking the voluntary steps over the last decade but voluntary efforts haven’t resulted in the cuts needed.</a:t>
            </a:r>
          </a:p>
          <a:p>
            <a:pPr lvl="1"/>
            <a:r>
              <a:rPr lang="en-GB" sz="1600" dirty="0"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Adapted from - </a:t>
            </a:r>
            <a:r>
              <a:rPr lang="en-GB" sz="1600" dirty="0">
                <a:effectLst/>
                <a:ea typeface="DengXian" panose="02010600030101010101" pitchFamily="2" charset="-122"/>
                <a:cs typeface="Times New Roman" panose="02020603050405020304" pitchFamily="18" charset="0"/>
                <a:hlinkClick r:id="rId4"/>
              </a:rPr>
              <a:t>https://insideclimatenews.org/news/14012015/obamas-methane-crackdown-come-slow-and-easy/</a:t>
            </a:r>
            <a:endParaRPr lang="en-GB" sz="1600" dirty="0">
              <a:effectLst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The IEMP involves taking samples from public areas around the facilities, and measuring and analyzing the amount of radioactive and hazardous substances in those samples</a:t>
            </a:r>
            <a:endParaRPr lang="en-GB" sz="1800" dirty="0">
              <a:effectLst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lvl="1"/>
            <a:r>
              <a:rPr lang="en-GB" sz="1600" dirty="0">
                <a:effectLst/>
                <a:ea typeface="DengXian" panose="02010600030101010101" pitchFamily="2" charset="-122"/>
                <a:cs typeface="Times New Roman" panose="02020603050405020304" pitchFamily="18" charset="0"/>
                <a:hlinkClick r:id="rId5"/>
              </a:rPr>
              <a:t>http://www.nuclearsafety.gc.ca/eng/resources/maps-of-nuclear-facilities/iemp/nordion.cfm</a:t>
            </a:r>
            <a:endParaRPr lang="en-GB" sz="1600" dirty="0">
              <a:effectLst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The plan is to study the cumulative impacts of groundwater pumping by both mining and irrigation</a:t>
            </a:r>
          </a:p>
          <a:p>
            <a:pPr lvl="1"/>
            <a:r>
              <a:rPr lang="en-GB" sz="1600" dirty="0"/>
              <a:t>https://captimes.com/news/local/environment/new-studies-measure-air-water-impacts-of-frac-sand-mines/article_f405d0a5-b42c-5712-a2db-01e5eb7fb347.html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0A172F-D272-6AE2-7BC6-74BFED07D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A5B47-90F1-4C0B-B5B1-431DAFB7462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231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3C615D-B7D5-C8C0-D523-E144629CE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Complex sentences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51C78E-E301-E46C-C0D7-6D73DCAC07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/>
              <a:t>These are normally formed by joining a subordinate clause with a main clause</a:t>
            </a:r>
          </a:p>
          <a:p>
            <a:r>
              <a:rPr lang="en-GB" dirty="0"/>
              <a:t>A subordinate clause cannot exist on its own as a complete sentence</a:t>
            </a:r>
          </a:p>
          <a:p>
            <a:pPr lvl="1"/>
            <a:r>
              <a:rPr lang="en-GB" dirty="0"/>
              <a:t>Clauses starting with If/Unless/As soon as/When/while</a:t>
            </a:r>
            <a:r>
              <a:rPr lang="en-GB"/>
              <a:t>/Despite </a:t>
            </a:r>
            <a:r>
              <a:rPr lang="en-GB" dirty="0"/>
              <a:t>…etc…</a:t>
            </a:r>
          </a:p>
          <a:p>
            <a:pPr lvl="2"/>
            <a:r>
              <a:rPr lang="en-GB" dirty="0"/>
              <a:t>If it rains,</a:t>
            </a:r>
          </a:p>
          <a:p>
            <a:pPr lvl="2"/>
            <a:r>
              <a:rPr lang="en-GB" dirty="0"/>
              <a:t>Unless I get the day off,</a:t>
            </a:r>
          </a:p>
          <a:p>
            <a:pPr lvl="2"/>
            <a:r>
              <a:rPr lang="en-GB" dirty="0"/>
              <a:t>As soon as the train arrives,</a:t>
            </a:r>
          </a:p>
          <a:p>
            <a:pPr lvl="2"/>
            <a:r>
              <a:rPr lang="en-GB" dirty="0"/>
              <a:t>When I get home,</a:t>
            </a:r>
          </a:p>
          <a:p>
            <a:r>
              <a:rPr lang="en-GB" dirty="0"/>
              <a:t>A main clause is a finished sentence. It can exist on its own or a subordinate clause can be added to it to create a complex sentence.</a:t>
            </a:r>
          </a:p>
          <a:p>
            <a:pPr lvl="2"/>
            <a:r>
              <a:rPr lang="en-GB" dirty="0"/>
              <a:t>I will take my umbrella</a:t>
            </a:r>
          </a:p>
          <a:p>
            <a:pPr lvl="2"/>
            <a:r>
              <a:rPr lang="en-GB" dirty="0"/>
              <a:t>I cannot drive to London</a:t>
            </a:r>
          </a:p>
          <a:p>
            <a:pPr lvl="2"/>
            <a:r>
              <a:rPr lang="en-GB" dirty="0"/>
              <a:t>I will ring you</a:t>
            </a:r>
          </a:p>
          <a:p>
            <a:pPr lvl="2"/>
            <a:r>
              <a:rPr lang="en-GB" dirty="0"/>
              <a:t>I will have a lie down</a:t>
            </a:r>
          </a:p>
          <a:p>
            <a:r>
              <a:rPr lang="en-GB" dirty="0"/>
              <a:t>Complex sentence examples</a:t>
            </a:r>
          </a:p>
          <a:p>
            <a:pPr lvl="1"/>
            <a:r>
              <a:rPr lang="en-GB" b="1" dirty="0">
                <a:solidFill>
                  <a:srgbClr val="FF0000"/>
                </a:solidFill>
              </a:rPr>
              <a:t>If it rains, </a:t>
            </a:r>
            <a:r>
              <a:rPr lang="en-GB" b="1" dirty="0">
                <a:solidFill>
                  <a:srgbClr val="0070C0"/>
                </a:solidFill>
              </a:rPr>
              <a:t>I will take my umbrella</a:t>
            </a:r>
          </a:p>
          <a:p>
            <a:pPr lvl="1"/>
            <a:r>
              <a:rPr lang="en-GB" b="1" dirty="0">
                <a:solidFill>
                  <a:srgbClr val="FF0000"/>
                </a:solidFill>
              </a:rPr>
              <a:t>Unless I get the day off, </a:t>
            </a:r>
            <a:r>
              <a:rPr lang="en-GB" b="1" dirty="0">
                <a:solidFill>
                  <a:srgbClr val="0070C0"/>
                </a:solidFill>
              </a:rPr>
              <a:t>I cannot drive to London</a:t>
            </a:r>
          </a:p>
          <a:p>
            <a:pPr lvl="1"/>
            <a:r>
              <a:rPr lang="en-GB" dirty="0"/>
              <a:t>As soon as the train arrives, I will ring you</a:t>
            </a:r>
          </a:p>
          <a:p>
            <a:pPr lvl="1"/>
            <a:r>
              <a:rPr lang="en-GB" dirty="0"/>
              <a:t>When I get home, I will have a lie down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442097-8FEF-24BA-FDDE-D60B966A8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A5B47-90F1-4C0B-B5B1-431DAFB7462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7701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AC765B-550F-6F44-978B-E97428C0A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Examples of complex academic sentences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5DB6D4-808A-00F6-0C8C-C047008051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Millions of trees were felled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(main clause) </a:t>
            </a:r>
            <a:r>
              <a:rPr lang="en-GB" sz="1800" b="1" dirty="0">
                <a:solidFill>
                  <a:srgbClr val="0070C0"/>
                </a:solidFill>
                <a:effectLst/>
                <a:ea typeface="Times New Roman" panose="02020603050405020304" pitchFamily="18" charset="0"/>
              </a:rPr>
              <a:t>devastating an area larger than 1200 square miles (</a:t>
            </a:r>
            <a:r>
              <a:rPr lang="en-GB" sz="1800" b="1" dirty="0" err="1">
                <a:solidFill>
                  <a:srgbClr val="0070C0"/>
                </a:solidFill>
                <a:effectLst/>
                <a:ea typeface="Times New Roman" panose="02020603050405020304" pitchFamily="18" charset="0"/>
              </a:rPr>
              <a:t>sub.clause</a:t>
            </a:r>
            <a:r>
              <a:rPr lang="en-GB" sz="1800" b="1" dirty="0">
                <a:solidFill>
                  <a:srgbClr val="0070C0"/>
                </a:solidFill>
                <a:effectLst/>
                <a:ea typeface="Times New Roman" panose="02020603050405020304" pitchFamily="18" charset="0"/>
              </a:rPr>
              <a:t>)</a:t>
            </a:r>
          </a:p>
          <a:p>
            <a:r>
              <a:rPr lang="en-GB" sz="1800" b="1" dirty="0">
                <a:solidFill>
                  <a:srgbClr val="0070C0"/>
                </a:solidFill>
                <a:effectLst/>
                <a:ea typeface="Times New Roman" panose="02020603050405020304" pitchFamily="18" charset="0"/>
              </a:rPr>
              <a:t>Devastating an area larger than 1200 square miles, </a:t>
            </a:r>
            <a:r>
              <a:rPr lang="en-GB" sz="18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millions of trees were felled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endParaRPr lang="en-GB" sz="1800" b="1" dirty="0">
              <a:solidFill>
                <a:srgbClr val="0070C0"/>
              </a:solidFill>
              <a:effectLst/>
              <a:ea typeface="Times New Roman" panose="02020603050405020304" pitchFamily="18" charset="0"/>
            </a:endParaRPr>
          </a:p>
          <a:p>
            <a:pPr lvl="1"/>
            <a:r>
              <a:rPr lang="en-GB" sz="16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https://astronomy.com/news/2021/10/swarm-of-near-earth-comets-linked-to-recent-ice-giant-breakup</a:t>
            </a:r>
          </a:p>
          <a:p>
            <a:r>
              <a:rPr lang="en-GB" sz="1800" b="1" dirty="0">
                <a:solidFill>
                  <a:srgbClr val="0070C0"/>
                </a:solidFill>
                <a:effectLst/>
                <a:ea typeface="Times New Roman" panose="02020603050405020304" pitchFamily="18" charset="0"/>
              </a:rPr>
              <a:t>Together with 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Vincenzo Orofino from the University of Salento in Italy, he reanalysed a dozen papers published in the decades since Napier and Clube’s original giant comet breakup hypothesis.</a:t>
            </a:r>
          </a:p>
          <a:p>
            <a:pPr lvl="1"/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600" dirty="0">
                <a:effectLst/>
                <a:ea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https://astronomy.com/news/2021/10/swarm-of-near-earth-comets-linked-to-recent-ice-giant-breakup</a:t>
            </a:r>
            <a:endParaRPr lang="en-GB" sz="1600" dirty="0">
              <a:effectLst/>
              <a:ea typeface="Times New Roman" panose="02020603050405020304" pitchFamily="18" charset="0"/>
            </a:endParaRPr>
          </a:p>
          <a:p>
            <a:r>
              <a:rPr lang="en-GB" sz="1800" b="1" dirty="0">
                <a:solidFill>
                  <a:srgbClr val="0070C0"/>
                </a:solidFill>
                <a:effectLst/>
                <a:ea typeface="Times New Roman" panose="02020603050405020304" pitchFamily="18" charset="0"/>
              </a:rPr>
              <a:t>Despite</a:t>
            </a:r>
            <a:r>
              <a:rPr lang="en-GB" sz="1800" dirty="0">
                <a:effectLst/>
                <a:ea typeface="Times New Roman" panose="02020603050405020304" pitchFamily="18" charset="0"/>
              </a:rPr>
              <a:t> being an important expansion of greenhouse gas regulations under the Clean Air Act, the proposed rule would not address methane leaking from existing oil and gas wells and delivery networks. </a:t>
            </a:r>
          </a:p>
          <a:p>
            <a:pPr lvl="1"/>
            <a:r>
              <a:rPr lang="en-GB" sz="1600" dirty="0"/>
              <a:t>https://insideclimatenews.org/news/14012015/obamas-methane-crackdown-come-slow-and-easy/	</a:t>
            </a:r>
          </a:p>
          <a:p>
            <a:r>
              <a:rPr lang="en-GB" sz="1800" b="1" dirty="0">
                <a:solidFill>
                  <a:srgbClr val="0070C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While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there was no initial charge to register an activity in the EASR, the Ministry will be introducing a $1,190 registration charge to register an activity in the EASR.</a:t>
            </a:r>
          </a:p>
          <a:p>
            <a:pPr lvl="1"/>
            <a:r>
              <a:rPr lang="en-GB" sz="1600" dirty="0"/>
              <a:t>https://www.ontariocanada.com/registry/view_posting.jsp;jsessionid=rrpskl4LrQVsmAeehO2K-sL?postingId=10322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4C71FA-BCD2-EE67-CD2F-A95E702ED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A5B47-90F1-4C0B-B5B1-431DAFB7462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1885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822</Words>
  <Application>Microsoft Office PowerPoint</Application>
  <PresentationFormat>Widescreen</PresentationFormat>
  <Paragraphs>90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           </vt:lpstr>
      <vt:lpstr>Structure of presentation</vt:lpstr>
      <vt:lpstr>Simple sentences</vt:lpstr>
      <vt:lpstr>Examples of simple academic sentences</vt:lpstr>
      <vt:lpstr>Compound sentences</vt:lpstr>
      <vt:lpstr>Examples of compound academic sentences</vt:lpstr>
      <vt:lpstr>Complex sentences</vt:lpstr>
      <vt:lpstr>Examples of complex academic sentences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</dc:title>
  <dc:creator>David Charles Williams (International Centre)</dc:creator>
  <cp:lastModifiedBy>David Charles Williams (International Centre)</cp:lastModifiedBy>
  <cp:revision>6</cp:revision>
  <dcterms:created xsi:type="dcterms:W3CDTF">2023-02-17T13:47:31Z</dcterms:created>
  <dcterms:modified xsi:type="dcterms:W3CDTF">2023-02-24T16:18:27Z</dcterms:modified>
</cp:coreProperties>
</file>