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2"/>
  </p:notesMasterIdLst>
  <p:sldIdLst>
    <p:sldId id="258" r:id="rId2"/>
    <p:sldId id="767" r:id="rId3"/>
    <p:sldId id="260" r:id="rId4"/>
    <p:sldId id="729" r:id="rId5"/>
    <p:sldId id="765" r:id="rId6"/>
    <p:sldId id="766" r:id="rId7"/>
    <p:sldId id="780" r:id="rId8"/>
    <p:sldId id="781" r:id="rId9"/>
    <p:sldId id="318" r:id="rId10"/>
    <p:sldId id="730" r:id="rId11"/>
    <p:sldId id="731" r:id="rId12"/>
    <p:sldId id="732" r:id="rId13"/>
    <p:sldId id="782" r:id="rId14"/>
    <p:sldId id="783" r:id="rId15"/>
    <p:sldId id="768" r:id="rId16"/>
    <p:sldId id="769" r:id="rId17"/>
    <p:sldId id="770" r:id="rId18"/>
    <p:sldId id="771" r:id="rId19"/>
    <p:sldId id="772" r:id="rId20"/>
    <p:sldId id="773" r:id="rId21"/>
    <p:sldId id="774" r:id="rId22"/>
    <p:sldId id="775" r:id="rId23"/>
    <p:sldId id="776" r:id="rId24"/>
    <p:sldId id="777" r:id="rId25"/>
    <p:sldId id="778" r:id="rId26"/>
    <p:sldId id="779" r:id="rId27"/>
    <p:sldId id="738" r:id="rId28"/>
    <p:sldId id="335" r:id="rId29"/>
    <p:sldId id="338" r:id="rId30"/>
    <p:sldId id="739" r:id="rId31"/>
    <p:sldId id="735" r:id="rId32"/>
    <p:sldId id="740" r:id="rId33"/>
    <p:sldId id="736" r:id="rId34"/>
    <p:sldId id="784" r:id="rId35"/>
    <p:sldId id="802" r:id="rId36"/>
    <p:sldId id="803" r:id="rId37"/>
    <p:sldId id="339" r:id="rId38"/>
    <p:sldId id="340" r:id="rId39"/>
    <p:sldId id="741" r:id="rId40"/>
    <p:sldId id="341" r:id="rId41"/>
    <p:sldId id="342" r:id="rId42"/>
    <p:sldId id="345" r:id="rId43"/>
    <p:sldId id="750" r:id="rId44"/>
    <p:sldId id="796" r:id="rId45"/>
    <p:sldId id="786" r:id="rId46"/>
    <p:sldId id="797" r:id="rId47"/>
    <p:sldId id="745" r:id="rId48"/>
    <p:sldId id="744" r:id="rId49"/>
    <p:sldId id="787" r:id="rId50"/>
    <p:sldId id="746" r:id="rId51"/>
    <p:sldId id="747" r:id="rId52"/>
    <p:sldId id="788" r:id="rId53"/>
    <p:sldId id="789" r:id="rId54"/>
    <p:sldId id="790" r:id="rId55"/>
    <p:sldId id="791" r:id="rId56"/>
    <p:sldId id="792" r:id="rId57"/>
    <p:sldId id="793" r:id="rId58"/>
    <p:sldId id="794" r:id="rId59"/>
    <p:sldId id="762" r:id="rId60"/>
    <p:sldId id="763" r:id="rId61"/>
    <p:sldId id="764" r:id="rId62"/>
    <p:sldId id="757" r:id="rId63"/>
    <p:sldId id="752" r:id="rId64"/>
    <p:sldId id="753" r:id="rId65"/>
    <p:sldId id="754" r:id="rId66"/>
    <p:sldId id="755" r:id="rId67"/>
    <p:sldId id="798" r:id="rId68"/>
    <p:sldId id="758" r:id="rId69"/>
    <p:sldId id="759" r:id="rId70"/>
    <p:sldId id="801" r:id="rId7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5B86C2-6D9B-9C40-688F-BD9B262E8BBB}" v="986" dt="2026-04-29T15:53:19.0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7"/>
    <p:restoredTop sz="94701"/>
  </p:normalViewPr>
  <p:slideViewPr>
    <p:cSldViewPr snapToGrid="0">
      <p:cViewPr varScale="1">
        <p:scale>
          <a:sx n="96" d="100"/>
          <a:sy n="96" d="100"/>
        </p:scale>
        <p:origin x="63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0669E95A-F73B-7AAB-2E06-829025F1085E}"/>
    <pc:docChg chg="addSld delSld modSld">
      <pc:chgData name="Rebecca Francis-Davies" userId="S::r.francis-davies@uwtsd.ac.uk::caf69e2c-2198-47a4-8268-c57958bd4ca9" providerId="AD" clId="Web-{0669E95A-F73B-7AAB-2E06-829025F1085E}" dt="2026-04-22T08:22:50.960" v="763" actId="20577"/>
      <pc:docMkLst>
        <pc:docMk/>
      </pc:docMkLst>
      <pc:sldChg chg="modSp">
        <pc:chgData name="Rebecca Francis-Davies" userId="S::r.francis-davies@uwtsd.ac.uk::caf69e2c-2198-47a4-8268-c57958bd4ca9" providerId="AD" clId="Web-{0669E95A-F73B-7AAB-2E06-829025F1085E}" dt="2026-04-22T08:20:51.919" v="692" actId="20577"/>
        <pc:sldMkLst>
          <pc:docMk/>
          <pc:sldMk cId="2167497461" sldId="258"/>
        </pc:sldMkLst>
        <pc:spChg chg="mod">
          <ac:chgData name="Rebecca Francis-Davies" userId="S::r.francis-davies@uwtsd.ac.uk::caf69e2c-2198-47a4-8268-c57958bd4ca9" providerId="AD" clId="Web-{0669E95A-F73B-7AAB-2E06-829025F1085E}" dt="2026-04-22T08:20:51.919" v="692" actId="20577"/>
          <ac:spMkLst>
            <pc:docMk/>
            <pc:sldMk cId="2167497461" sldId="258"/>
            <ac:spMk id="3" creationId="{97C31CA8-84A2-713C-1832-E346A71CA1B4}"/>
          </ac:spMkLst>
        </pc:spChg>
      </pc:sldChg>
      <pc:sldChg chg="modNotes">
        <pc:chgData name="Rebecca Francis-Davies" userId="S::r.francis-davies@uwtsd.ac.uk::caf69e2c-2198-47a4-8268-c57958bd4ca9" providerId="AD" clId="Web-{0669E95A-F73B-7AAB-2E06-829025F1085E}" dt="2026-04-21T19:11:20.647" v="684"/>
        <pc:sldMkLst>
          <pc:docMk/>
          <pc:sldMk cId="2041838437" sldId="260"/>
        </pc:sldMkLst>
      </pc:sldChg>
      <pc:sldChg chg="modSp">
        <pc:chgData name="Rebecca Francis-Davies" userId="S::r.francis-davies@uwtsd.ac.uk::caf69e2c-2198-47a4-8268-c57958bd4ca9" providerId="AD" clId="Web-{0669E95A-F73B-7AAB-2E06-829025F1085E}" dt="2026-04-21T19:00:27.217" v="2" actId="14100"/>
        <pc:sldMkLst>
          <pc:docMk/>
          <pc:sldMk cId="3819339865" sldId="729"/>
        </pc:sldMkLst>
        <pc:spChg chg="mod">
          <ac:chgData name="Rebecca Francis-Davies" userId="S::r.francis-davies@uwtsd.ac.uk::caf69e2c-2198-47a4-8268-c57958bd4ca9" providerId="AD" clId="Web-{0669E95A-F73B-7AAB-2E06-829025F1085E}" dt="2026-04-21T19:00:27.217" v="2" actId="14100"/>
          <ac:spMkLst>
            <pc:docMk/>
            <pc:sldMk cId="3819339865" sldId="729"/>
            <ac:spMk id="2" creationId="{38B06909-0C48-C019-60B6-A6EF63C452C8}"/>
          </ac:spMkLst>
        </pc:spChg>
      </pc:sldChg>
      <pc:sldChg chg="modSp new">
        <pc:chgData name="Rebecca Francis-Davies" userId="S::r.francis-davies@uwtsd.ac.uk::caf69e2c-2198-47a4-8268-c57958bd4ca9" providerId="AD" clId="Web-{0669E95A-F73B-7AAB-2E06-829025F1085E}" dt="2026-04-22T08:22:50.960" v="763" actId="20577"/>
        <pc:sldMkLst>
          <pc:docMk/>
          <pc:sldMk cId="2594863581" sldId="767"/>
        </pc:sldMkLst>
        <pc:spChg chg="mod">
          <ac:chgData name="Rebecca Francis-Davies" userId="S::r.francis-davies@uwtsd.ac.uk::caf69e2c-2198-47a4-8268-c57958bd4ca9" providerId="AD" clId="Web-{0669E95A-F73B-7AAB-2E06-829025F1085E}" dt="2026-04-22T08:21:11.545" v="702" actId="20577"/>
          <ac:spMkLst>
            <pc:docMk/>
            <pc:sldMk cId="2594863581" sldId="767"/>
            <ac:spMk id="2" creationId="{6B34AC86-08CD-4A40-5EEC-F5D396639303}"/>
          </ac:spMkLst>
        </pc:spChg>
        <pc:spChg chg="mod">
          <ac:chgData name="Rebecca Francis-Davies" userId="S::r.francis-davies@uwtsd.ac.uk::caf69e2c-2198-47a4-8268-c57958bd4ca9" providerId="AD" clId="Web-{0669E95A-F73B-7AAB-2E06-829025F1085E}" dt="2026-04-22T08:22:50.960" v="763" actId="20577"/>
          <ac:spMkLst>
            <pc:docMk/>
            <pc:sldMk cId="2594863581" sldId="767"/>
            <ac:spMk id="3" creationId="{119E8490-A5DF-3D5C-22FA-540E4BEB167D}"/>
          </ac:spMkLst>
        </pc:spChg>
      </pc:sldChg>
    </pc:docChg>
  </pc:docChgLst>
  <pc:docChgLst>
    <pc:chgData name="Rebecca Francis-Davies" userId="S::r.francis-davies@uwtsd.ac.uk::caf69e2c-2198-47a4-8268-c57958bd4ca9" providerId="AD" clId="Web-{74A683E2-E3D3-77AF-930C-6A22AF69EBC1}"/>
    <pc:docChg chg="addSld modSld">
      <pc:chgData name="Rebecca Francis-Davies" userId="S::r.francis-davies@uwtsd.ac.uk::caf69e2c-2198-47a4-8268-c57958bd4ca9" providerId="AD" clId="Web-{74A683E2-E3D3-77AF-930C-6A22AF69EBC1}" dt="2026-04-22T15:10:19.641" v="33" actId="20577"/>
      <pc:docMkLst>
        <pc:docMk/>
      </pc:docMkLst>
      <pc:sldChg chg="modSp">
        <pc:chgData name="Rebecca Francis-Davies" userId="S::r.francis-davies@uwtsd.ac.uk::caf69e2c-2198-47a4-8268-c57958bd4ca9" providerId="AD" clId="Web-{74A683E2-E3D3-77AF-930C-6A22AF69EBC1}" dt="2026-04-22T15:09:26.983" v="23" actId="20577"/>
        <pc:sldMkLst>
          <pc:docMk/>
          <pc:sldMk cId="3076068001" sldId="736"/>
        </pc:sldMkLst>
        <pc:spChg chg="mod">
          <ac:chgData name="Rebecca Francis-Davies" userId="S::r.francis-davies@uwtsd.ac.uk::caf69e2c-2198-47a4-8268-c57958bd4ca9" providerId="AD" clId="Web-{74A683E2-E3D3-77AF-930C-6A22AF69EBC1}" dt="2026-04-22T15:08:16.341" v="16" actId="20577"/>
          <ac:spMkLst>
            <pc:docMk/>
            <pc:sldMk cId="3076068001" sldId="736"/>
            <ac:spMk id="2" creationId="{D55FAAA9-E7D4-52B5-0678-436AB586B18E}"/>
          </ac:spMkLst>
        </pc:spChg>
        <pc:spChg chg="mod">
          <ac:chgData name="Rebecca Francis-Davies" userId="S::r.francis-davies@uwtsd.ac.uk::caf69e2c-2198-47a4-8268-c57958bd4ca9" providerId="AD" clId="Web-{74A683E2-E3D3-77AF-930C-6A22AF69EBC1}" dt="2026-04-22T15:09:26.983" v="23" actId="20577"/>
          <ac:spMkLst>
            <pc:docMk/>
            <pc:sldMk cId="3076068001" sldId="736"/>
            <ac:spMk id="3" creationId="{CA37E14F-48F8-AA12-0377-FF042DC28F91}"/>
          </ac:spMkLst>
        </pc:spChg>
      </pc:sldChg>
      <pc:sldChg chg="modSp">
        <pc:chgData name="Rebecca Francis-Davies" userId="S::r.francis-davies@uwtsd.ac.uk::caf69e2c-2198-47a4-8268-c57958bd4ca9" providerId="AD" clId="Web-{74A683E2-E3D3-77AF-930C-6A22AF69EBC1}" dt="2026-04-22T14:45:26.302" v="4" actId="20577"/>
        <pc:sldMkLst>
          <pc:docMk/>
          <pc:sldMk cId="119745749" sldId="782"/>
        </pc:sldMkLst>
        <pc:spChg chg="mod">
          <ac:chgData name="Rebecca Francis-Davies" userId="S::r.francis-davies@uwtsd.ac.uk::caf69e2c-2198-47a4-8268-c57958bd4ca9" providerId="AD" clId="Web-{74A683E2-E3D3-77AF-930C-6A22AF69EBC1}" dt="2026-04-22T14:45:26.302" v="4" actId="20577"/>
          <ac:spMkLst>
            <pc:docMk/>
            <pc:sldMk cId="119745749" sldId="782"/>
            <ac:spMk id="3" creationId="{182C76BC-469C-D08C-AF3C-FF806A4F5FB9}"/>
          </ac:spMkLst>
        </pc:spChg>
      </pc:sldChg>
      <pc:sldChg chg="modSp">
        <pc:chgData name="Rebecca Francis-Davies" userId="S::r.francis-davies@uwtsd.ac.uk::caf69e2c-2198-47a4-8268-c57958bd4ca9" providerId="AD" clId="Web-{74A683E2-E3D3-77AF-930C-6A22AF69EBC1}" dt="2026-04-22T14:49:33.392" v="7" actId="20577"/>
        <pc:sldMkLst>
          <pc:docMk/>
          <pc:sldMk cId="1906122214" sldId="783"/>
        </pc:sldMkLst>
        <pc:spChg chg="mod">
          <ac:chgData name="Rebecca Francis-Davies" userId="S::r.francis-davies@uwtsd.ac.uk::caf69e2c-2198-47a4-8268-c57958bd4ca9" providerId="AD" clId="Web-{74A683E2-E3D3-77AF-930C-6A22AF69EBC1}" dt="2026-04-22T14:49:33.392" v="7" actId="20577"/>
          <ac:spMkLst>
            <pc:docMk/>
            <pc:sldMk cId="1906122214" sldId="783"/>
            <ac:spMk id="3" creationId="{BF47958F-074F-820A-0300-7B92E70D676E}"/>
          </ac:spMkLst>
        </pc:spChg>
      </pc:sldChg>
      <pc:sldChg chg="modSp new">
        <pc:chgData name="Rebecca Francis-Davies" userId="S::r.francis-davies@uwtsd.ac.uk::caf69e2c-2198-47a4-8268-c57958bd4ca9" providerId="AD" clId="Web-{74A683E2-E3D3-77AF-930C-6A22AF69EBC1}" dt="2026-04-22T15:10:19.641" v="33" actId="20577"/>
        <pc:sldMkLst>
          <pc:docMk/>
          <pc:sldMk cId="1924136780" sldId="784"/>
        </pc:sldMkLst>
        <pc:spChg chg="mod">
          <ac:chgData name="Rebecca Francis-Davies" userId="S::r.francis-davies@uwtsd.ac.uk::caf69e2c-2198-47a4-8268-c57958bd4ca9" providerId="AD" clId="Web-{74A683E2-E3D3-77AF-930C-6A22AF69EBC1}" dt="2026-04-22T15:09:50.796" v="30" actId="20577"/>
          <ac:spMkLst>
            <pc:docMk/>
            <pc:sldMk cId="1924136780" sldId="784"/>
            <ac:spMk id="2" creationId="{7F0DA18A-CB6F-DFEA-833E-85CE9EB74FC7}"/>
          </ac:spMkLst>
        </pc:spChg>
        <pc:spChg chg="mod">
          <ac:chgData name="Rebecca Francis-Davies" userId="S::r.francis-davies@uwtsd.ac.uk::caf69e2c-2198-47a4-8268-c57958bd4ca9" providerId="AD" clId="Web-{74A683E2-E3D3-77AF-930C-6A22AF69EBC1}" dt="2026-04-22T15:10:19.641" v="33" actId="20577"/>
          <ac:spMkLst>
            <pc:docMk/>
            <pc:sldMk cId="1924136780" sldId="784"/>
            <ac:spMk id="3" creationId="{429A21A8-7863-A722-9042-CC429CA268B8}"/>
          </ac:spMkLst>
        </pc:spChg>
      </pc:sldChg>
    </pc:docChg>
  </pc:docChgLst>
  <pc:docChgLst>
    <pc:chgData name="Rebecca Francis-Davies" userId="S::r.francis-davies@uwtsd.ac.uk::caf69e2c-2198-47a4-8268-c57958bd4ca9" providerId="AD" clId="Web-{A78EA174-7A18-39AD-DE74-DA60CC551575}"/>
    <pc:docChg chg="addSld delSld modSld">
      <pc:chgData name="Rebecca Francis-Davies" userId="S::r.francis-davies@uwtsd.ac.uk::caf69e2c-2198-47a4-8268-c57958bd4ca9" providerId="AD" clId="Web-{A78EA174-7A18-39AD-DE74-DA60CC551575}" dt="2026-04-22T12:23:35.498" v="403"/>
      <pc:docMkLst>
        <pc:docMk/>
      </pc:docMkLst>
      <pc:sldChg chg="modSp">
        <pc:chgData name="Rebecca Francis-Davies" userId="S::r.francis-davies@uwtsd.ac.uk::caf69e2c-2198-47a4-8268-c57958bd4ca9" providerId="AD" clId="Web-{A78EA174-7A18-39AD-DE74-DA60CC551575}" dt="2026-04-22T12:11:39.314" v="83" actId="20577"/>
        <pc:sldMkLst>
          <pc:docMk/>
          <pc:sldMk cId="989954666" sldId="781"/>
        </pc:sldMkLst>
        <pc:spChg chg="mod">
          <ac:chgData name="Rebecca Francis-Davies" userId="S::r.francis-davies@uwtsd.ac.uk::caf69e2c-2198-47a4-8268-c57958bd4ca9" providerId="AD" clId="Web-{A78EA174-7A18-39AD-DE74-DA60CC551575}" dt="2026-04-22T12:11:39.314" v="83" actId="20577"/>
          <ac:spMkLst>
            <pc:docMk/>
            <pc:sldMk cId="989954666" sldId="781"/>
            <ac:spMk id="3" creationId="{9C0CFB7E-B66C-DB38-39BB-97CDFBA67848}"/>
          </ac:spMkLst>
        </pc:spChg>
      </pc:sldChg>
      <pc:sldChg chg="modSp new">
        <pc:chgData name="Rebecca Francis-Davies" userId="S::r.francis-davies@uwtsd.ac.uk::caf69e2c-2198-47a4-8268-c57958bd4ca9" providerId="AD" clId="Web-{A78EA174-7A18-39AD-DE74-DA60CC551575}" dt="2026-04-22T12:16:20.383" v="141" actId="20577"/>
        <pc:sldMkLst>
          <pc:docMk/>
          <pc:sldMk cId="119745749" sldId="782"/>
        </pc:sldMkLst>
        <pc:spChg chg="mod">
          <ac:chgData name="Rebecca Francis-Davies" userId="S::r.francis-davies@uwtsd.ac.uk::caf69e2c-2198-47a4-8268-c57958bd4ca9" providerId="AD" clId="Web-{A78EA174-7A18-39AD-DE74-DA60CC551575}" dt="2026-04-22T12:16:20.383" v="141" actId="20577"/>
          <ac:spMkLst>
            <pc:docMk/>
            <pc:sldMk cId="119745749" sldId="782"/>
            <ac:spMk id="2" creationId="{A0C0A8A5-CDA1-6781-E810-6C2F95F0B9CC}"/>
          </ac:spMkLst>
        </pc:spChg>
        <pc:spChg chg="mod">
          <ac:chgData name="Rebecca Francis-Davies" userId="S::r.francis-davies@uwtsd.ac.uk::caf69e2c-2198-47a4-8268-c57958bd4ca9" providerId="AD" clId="Web-{A78EA174-7A18-39AD-DE74-DA60CC551575}" dt="2026-04-22T12:15:55.601" v="136" actId="20577"/>
          <ac:spMkLst>
            <pc:docMk/>
            <pc:sldMk cId="119745749" sldId="782"/>
            <ac:spMk id="3" creationId="{182C76BC-469C-D08C-AF3C-FF806A4F5FB9}"/>
          </ac:spMkLst>
        </pc:spChg>
      </pc:sldChg>
      <pc:sldChg chg="modSp new">
        <pc:chgData name="Rebecca Francis-Davies" userId="S::r.francis-davies@uwtsd.ac.uk::caf69e2c-2198-47a4-8268-c57958bd4ca9" providerId="AD" clId="Web-{A78EA174-7A18-39AD-DE74-DA60CC551575}" dt="2026-04-22T12:18:49.979" v="388" actId="20577"/>
        <pc:sldMkLst>
          <pc:docMk/>
          <pc:sldMk cId="1906122214" sldId="783"/>
        </pc:sldMkLst>
        <pc:spChg chg="mod">
          <ac:chgData name="Rebecca Francis-Davies" userId="S::r.francis-davies@uwtsd.ac.uk::caf69e2c-2198-47a4-8268-c57958bd4ca9" providerId="AD" clId="Web-{A78EA174-7A18-39AD-DE74-DA60CC551575}" dt="2026-04-22T12:16:29.805" v="151" actId="20577"/>
          <ac:spMkLst>
            <pc:docMk/>
            <pc:sldMk cId="1906122214" sldId="783"/>
            <ac:spMk id="2" creationId="{9676A09D-ABE2-50BC-8FAC-B0CE7972C3AB}"/>
          </ac:spMkLst>
        </pc:spChg>
        <pc:spChg chg="mod">
          <ac:chgData name="Rebecca Francis-Davies" userId="S::r.francis-davies@uwtsd.ac.uk::caf69e2c-2198-47a4-8268-c57958bd4ca9" providerId="AD" clId="Web-{A78EA174-7A18-39AD-DE74-DA60CC551575}" dt="2026-04-22T12:18:49.979" v="388" actId="20577"/>
          <ac:spMkLst>
            <pc:docMk/>
            <pc:sldMk cId="1906122214" sldId="783"/>
            <ac:spMk id="3" creationId="{BF47958F-074F-820A-0300-7B92E70D676E}"/>
          </ac:spMkLst>
        </pc:spChg>
      </pc:sldChg>
    </pc:docChg>
  </pc:docChgLst>
  <pc:docChgLst>
    <pc:chgData name="Rebecca Francis-Davies" userId="S::r.francis-davies@uwtsd.ac.uk::caf69e2c-2198-47a4-8268-c57958bd4ca9" providerId="AD" clId="Web-{8A5B86C2-6D9B-9C40-688F-BD9B262E8BBB}"/>
    <pc:docChg chg="addSld delSld modSld sldOrd">
      <pc:chgData name="Rebecca Francis-Davies" userId="S::r.francis-davies@uwtsd.ac.uk::caf69e2c-2198-47a4-8268-c57958bd4ca9" providerId="AD" clId="Web-{8A5B86C2-6D9B-9C40-688F-BD9B262E8BBB}" dt="2026-04-29T15:53:48.260" v="1593"/>
      <pc:docMkLst>
        <pc:docMk/>
      </pc:docMkLst>
      <pc:sldChg chg="del">
        <pc:chgData name="Rebecca Francis-Davies" userId="S::r.francis-davies@uwtsd.ac.uk::caf69e2c-2198-47a4-8268-c57958bd4ca9" providerId="AD" clId="Web-{8A5B86C2-6D9B-9C40-688F-BD9B262E8BBB}" dt="2026-04-29T10:01:49.797" v="1347"/>
        <pc:sldMkLst>
          <pc:docMk/>
          <pc:sldMk cId="152746536" sldId="259"/>
        </pc:sldMkLst>
      </pc:sldChg>
      <pc:sldChg chg="modNotes">
        <pc:chgData name="Rebecca Francis-Davies" userId="S::r.francis-davies@uwtsd.ac.uk::caf69e2c-2198-47a4-8268-c57958bd4ca9" providerId="AD" clId="Web-{8A5B86C2-6D9B-9C40-688F-BD9B262E8BBB}" dt="2026-04-29T15:47:31.238" v="1421"/>
        <pc:sldMkLst>
          <pc:docMk/>
          <pc:sldMk cId="1547654635" sldId="335"/>
        </pc:sldMkLst>
      </pc:sldChg>
      <pc:sldChg chg="del">
        <pc:chgData name="Rebecca Francis-Davies" userId="S::r.francis-davies@uwtsd.ac.uk::caf69e2c-2198-47a4-8268-c57958bd4ca9" providerId="AD" clId="Web-{8A5B86C2-6D9B-9C40-688F-BD9B262E8BBB}" dt="2026-04-29T15:48:24.832" v="1422"/>
        <pc:sldMkLst>
          <pc:docMk/>
          <pc:sldMk cId="2422301200" sldId="733"/>
        </pc:sldMkLst>
      </pc:sldChg>
      <pc:sldChg chg="del">
        <pc:chgData name="Rebecca Francis-Davies" userId="S::r.francis-davies@uwtsd.ac.uk::caf69e2c-2198-47a4-8268-c57958bd4ca9" providerId="AD" clId="Web-{8A5B86C2-6D9B-9C40-688F-BD9B262E8BBB}" dt="2026-04-29T15:48:28.661" v="1423"/>
        <pc:sldMkLst>
          <pc:docMk/>
          <pc:sldMk cId="1137962342" sldId="734"/>
        </pc:sldMkLst>
      </pc:sldChg>
      <pc:sldChg chg="modNotes">
        <pc:chgData name="Rebecca Francis-Davies" userId="S::r.francis-davies@uwtsd.ac.uk::caf69e2c-2198-47a4-8268-c57958bd4ca9" providerId="AD" clId="Web-{8A5B86C2-6D9B-9C40-688F-BD9B262E8BBB}" dt="2026-04-29T15:50:25.001" v="1440"/>
        <pc:sldMkLst>
          <pc:docMk/>
          <pc:sldMk cId="3010475569" sldId="740"/>
        </pc:sldMkLst>
      </pc:sldChg>
      <pc:sldChg chg="del">
        <pc:chgData name="Rebecca Francis-Davies" userId="S::r.francis-davies@uwtsd.ac.uk::caf69e2c-2198-47a4-8268-c57958bd4ca9" providerId="AD" clId="Web-{8A5B86C2-6D9B-9C40-688F-BD9B262E8BBB}" dt="2026-04-29T06:51:13.411" v="43"/>
        <pc:sldMkLst>
          <pc:docMk/>
          <pc:sldMk cId="571938971" sldId="743"/>
        </pc:sldMkLst>
      </pc:sldChg>
      <pc:sldChg chg="modNotes">
        <pc:chgData name="Rebecca Francis-Davies" userId="S::r.francis-davies@uwtsd.ac.uk::caf69e2c-2198-47a4-8268-c57958bd4ca9" providerId="AD" clId="Web-{8A5B86C2-6D9B-9C40-688F-BD9B262E8BBB}" dt="2026-04-29T07:18:24.952" v="575"/>
        <pc:sldMkLst>
          <pc:docMk/>
          <pc:sldMk cId="2328523910" sldId="744"/>
        </pc:sldMkLst>
      </pc:sldChg>
      <pc:sldChg chg="ord">
        <pc:chgData name="Rebecca Francis-Davies" userId="S::r.francis-davies@uwtsd.ac.uk::caf69e2c-2198-47a4-8268-c57958bd4ca9" providerId="AD" clId="Web-{8A5B86C2-6D9B-9C40-688F-BD9B262E8BBB}" dt="2026-04-29T06:51:47.287" v="44"/>
        <pc:sldMkLst>
          <pc:docMk/>
          <pc:sldMk cId="2347351178" sldId="745"/>
        </pc:sldMkLst>
      </pc:sldChg>
      <pc:sldChg chg="modSp modNotes">
        <pc:chgData name="Rebecca Francis-Davies" userId="S::r.francis-davies@uwtsd.ac.uk::caf69e2c-2198-47a4-8268-c57958bd4ca9" providerId="AD" clId="Web-{8A5B86C2-6D9B-9C40-688F-BD9B262E8BBB}" dt="2026-04-29T07:18:44.312" v="592"/>
        <pc:sldMkLst>
          <pc:docMk/>
          <pc:sldMk cId="2664939176" sldId="746"/>
        </pc:sldMkLst>
        <pc:spChg chg="mod">
          <ac:chgData name="Rebecca Francis-Davies" userId="S::r.francis-davies@uwtsd.ac.uk::caf69e2c-2198-47a4-8268-c57958bd4ca9" providerId="AD" clId="Web-{8A5B86C2-6D9B-9C40-688F-BD9B262E8BBB}" dt="2026-04-29T06:54:40.904" v="62" actId="20577"/>
          <ac:spMkLst>
            <pc:docMk/>
            <pc:sldMk cId="2664939176" sldId="746"/>
            <ac:spMk id="3" creationId="{4F5377BE-41B8-A05E-DCE8-BA8ED16F8A75}"/>
          </ac:spMkLst>
        </pc:spChg>
      </pc:sldChg>
      <pc:sldChg chg="del">
        <pc:chgData name="Rebecca Francis-Davies" userId="S::r.francis-davies@uwtsd.ac.uk::caf69e2c-2198-47a4-8268-c57958bd4ca9" providerId="AD" clId="Web-{8A5B86C2-6D9B-9C40-688F-BD9B262E8BBB}" dt="2026-04-29T07:20:44.016" v="632"/>
        <pc:sldMkLst>
          <pc:docMk/>
          <pc:sldMk cId="3691666955" sldId="748"/>
        </pc:sldMkLst>
      </pc:sldChg>
      <pc:sldChg chg="del">
        <pc:chgData name="Rebecca Francis-Davies" userId="S::r.francis-davies@uwtsd.ac.uk::caf69e2c-2198-47a4-8268-c57958bd4ca9" providerId="AD" clId="Web-{8A5B86C2-6D9B-9C40-688F-BD9B262E8BBB}" dt="2026-04-29T07:58:14.746" v="1089"/>
        <pc:sldMkLst>
          <pc:docMk/>
          <pc:sldMk cId="1442020509" sldId="749"/>
        </pc:sldMkLst>
      </pc:sldChg>
      <pc:sldChg chg="modSp">
        <pc:chgData name="Rebecca Francis-Davies" userId="S::r.francis-davies@uwtsd.ac.uk::caf69e2c-2198-47a4-8268-c57958bd4ca9" providerId="AD" clId="Web-{8A5B86C2-6D9B-9C40-688F-BD9B262E8BBB}" dt="2026-04-29T06:46:13.448" v="3" actId="20577"/>
        <pc:sldMkLst>
          <pc:docMk/>
          <pc:sldMk cId="668610096" sldId="750"/>
        </pc:sldMkLst>
        <pc:spChg chg="mod">
          <ac:chgData name="Rebecca Francis-Davies" userId="S::r.francis-davies@uwtsd.ac.uk::caf69e2c-2198-47a4-8268-c57958bd4ca9" providerId="AD" clId="Web-{8A5B86C2-6D9B-9C40-688F-BD9B262E8BBB}" dt="2026-04-29T06:46:13.448" v="3" actId="20577"/>
          <ac:spMkLst>
            <pc:docMk/>
            <pc:sldMk cId="668610096" sldId="750"/>
            <ac:spMk id="7" creationId="{FD2766C8-2FAF-898D-13EB-4BBE525FEDAB}"/>
          </ac:spMkLst>
        </pc:spChg>
      </pc:sldChg>
      <pc:sldChg chg="del">
        <pc:chgData name="Rebecca Francis-Davies" userId="S::r.francis-davies@uwtsd.ac.uk::caf69e2c-2198-47a4-8268-c57958bd4ca9" providerId="AD" clId="Web-{8A5B86C2-6D9B-9C40-688F-BD9B262E8BBB}" dt="2026-04-29T07:58:26.544" v="1091"/>
        <pc:sldMkLst>
          <pc:docMk/>
          <pc:sldMk cId="3295833411" sldId="751"/>
        </pc:sldMkLst>
      </pc:sldChg>
      <pc:sldChg chg="modNotes">
        <pc:chgData name="Rebecca Francis-Davies" userId="S::r.francis-davies@uwtsd.ac.uk::caf69e2c-2198-47a4-8268-c57958bd4ca9" providerId="AD" clId="Web-{8A5B86C2-6D9B-9C40-688F-BD9B262E8BBB}" dt="2026-04-29T08:00:22.175" v="1096"/>
        <pc:sldMkLst>
          <pc:docMk/>
          <pc:sldMk cId="356243259" sldId="752"/>
        </pc:sldMkLst>
      </pc:sldChg>
      <pc:sldChg chg="modNotes">
        <pc:chgData name="Rebecca Francis-Davies" userId="S::r.francis-davies@uwtsd.ac.uk::caf69e2c-2198-47a4-8268-c57958bd4ca9" providerId="AD" clId="Web-{8A5B86C2-6D9B-9C40-688F-BD9B262E8BBB}" dt="2026-04-29T08:00:43.098" v="1097"/>
        <pc:sldMkLst>
          <pc:docMk/>
          <pc:sldMk cId="3575188209" sldId="753"/>
        </pc:sldMkLst>
      </pc:sldChg>
      <pc:sldChg chg="modNotes">
        <pc:chgData name="Rebecca Francis-Davies" userId="S::r.francis-davies@uwtsd.ac.uk::caf69e2c-2198-47a4-8268-c57958bd4ca9" providerId="AD" clId="Web-{8A5B86C2-6D9B-9C40-688F-BD9B262E8BBB}" dt="2026-04-29T08:02:07.602" v="1107"/>
        <pc:sldMkLst>
          <pc:docMk/>
          <pc:sldMk cId="885609666" sldId="754"/>
        </pc:sldMkLst>
      </pc:sldChg>
      <pc:sldChg chg="del">
        <pc:chgData name="Rebecca Francis-Davies" userId="S::r.francis-davies@uwtsd.ac.uk::caf69e2c-2198-47a4-8268-c57958bd4ca9" providerId="AD" clId="Web-{8A5B86C2-6D9B-9C40-688F-BD9B262E8BBB}" dt="2026-04-29T07:58:22.512" v="1090"/>
        <pc:sldMkLst>
          <pc:docMk/>
          <pc:sldMk cId="2086818647" sldId="756"/>
        </pc:sldMkLst>
      </pc:sldChg>
      <pc:sldChg chg="modSp">
        <pc:chgData name="Rebecca Francis-Davies" userId="S::r.francis-davies@uwtsd.ac.uk::caf69e2c-2198-47a4-8268-c57958bd4ca9" providerId="AD" clId="Web-{8A5B86C2-6D9B-9C40-688F-BD9B262E8BBB}" dt="2026-04-29T07:59:39.048" v="1094" actId="20577"/>
        <pc:sldMkLst>
          <pc:docMk/>
          <pc:sldMk cId="2361555585" sldId="757"/>
        </pc:sldMkLst>
        <pc:spChg chg="mod">
          <ac:chgData name="Rebecca Francis-Davies" userId="S::r.francis-davies@uwtsd.ac.uk::caf69e2c-2198-47a4-8268-c57958bd4ca9" providerId="AD" clId="Web-{8A5B86C2-6D9B-9C40-688F-BD9B262E8BBB}" dt="2026-04-29T07:59:39.048" v="1094" actId="20577"/>
          <ac:spMkLst>
            <pc:docMk/>
            <pc:sldMk cId="2361555585" sldId="757"/>
            <ac:spMk id="6" creationId="{3A09BAD0-8B9E-ADC0-03B7-7277E646D32B}"/>
          </ac:spMkLst>
        </pc:spChg>
      </pc:sldChg>
      <pc:sldChg chg="modSp modNotes">
        <pc:chgData name="Rebecca Francis-Davies" userId="S::r.francis-davies@uwtsd.ac.uk::caf69e2c-2198-47a4-8268-c57958bd4ca9" providerId="AD" clId="Web-{8A5B86C2-6D9B-9C40-688F-BD9B262E8BBB}" dt="2026-04-29T08:09:15.438" v="1340"/>
        <pc:sldMkLst>
          <pc:docMk/>
          <pc:sldMk cId="661168519" sldId="758"/>
        </pc:sldMkLst>
        <pc:spChg chg="mod">
          <ac:chgData name="Rebecca Francis-Davies" userId="S::r.francis-davies@uwtsd.ac.uk::caf69e2c-2198-47a4-8268-c57958bd4ca9" providerId="AD" clId="Web-{8A5B86C2-6D9B-9C40-688F-BD9B262E8BBB}" dt="2026-04-29T08:08:24.064" v="1331" actId="20577"/>
          <ac:spMkLst>
            <pc:docMk/>
            <pc:sldMk cId="661168519" sldId="758"/>
            <ac:spMk id="3" creationId="{A7FF95AC-194C-A1A2-20FE-17795866DD23}"/>
          </ac:spMkLst>
        </pc:spChg>
      </pc:sldChg>
      <pc:sldChg chg="modSp">
        <pc:chgData name="Rebecca Francis-Davies" userId="S::r.francis-davies@uwtsd.ac.uk::caf69e2c-2198-47a4-8268-c57958bd4ca9" providerId="AD" clId="Web-{8A5B86C2-6D9B-9C40-688F-BD9B262E8BBB}" dt="2026-04-29T07:58:47.748" v="1092" actId="20577"/>
        <pc:sldMkLst>
          <pc:docMk/>
          <pc:sldMk cId="2228401792" sldId="764"/>
        </pc:sldMkLst>
        <pc:spChg chg="mod">
          <ac:chgData name="Rebecca Francis-Davies" userId="S::r.francis-davies@uwtsd.ac.uk::caf69e2c-2198-47a4-8268-c57958bd4ca9" providerId="AD" clId="Web-{8A5B86C2-6D9B-9C40-688F-BD9B262E8BBB}" dt="2026-04-29T07:58:47.748" v="1092" actId="20577"/>
          <ac:spMkLst>
            <pc:docMk/>
            <pc:sldMk cId="2228401792" sldId="764"/>
            <ac:spMk id="3" creationId="{A9B7C207-5273-1E14-4924-8EB3ADC011F2}"/>
          </ac:spMkLst>
        </pc:spChg>
      </pc:sldChg>
      <pc:sldChg chg="new del">
        <pc:chgData name="Rebecca Francis-Davies" userId="S::r.francis-davies@uwtsd.ac.uk::caf69e2c-2198-47a4-8268-c57958bd4ca9" providerId="AD" clId="Web-{8A5B86C2-6D9B-9C40-688F-BD9B262E8BBB}" dt="2026-04-29T06:48:02.839" v="19"/>
        <pc:sldMkLst>
          <pc:docMk/>
          <pc:sldMk cId="3818382329" sldId="785"/>
        </pc:sldMkLst>
      </pc:sldChg>
      <pc:sldChg chg="addSp delSp modSp new modNotes">
        <pc:chgData name="Rebecca Francis-Davies" userId="S::r.francis-davies@uwtsd.ac.uk::caf69e2c-2198-47a4-8268-c57958bd4ca9" providerId="AD" clId="Web-{8A5B86C2-6D9B-9C40-688F-BD9B262E8BBB}" dt="2026-04-29T07:39:12.887" v="1048"/>
        <pc:sldMkLst>
          <pc:docMk/>
          <pc:sldMk cId="1703242279" sldId="786"/>
        </pc:sldMkLst>
        <pc:spChg chg="mod">
          <ac:chgData name="Rebecca Francis-Davies" userId="S::r.francis-davies@uwtsd.ac.uk::caf69e2c-2198-47a4-8268-c57958bd4ca9" providerId="AD" clId="Web-{8A5B86C2-6D9B-9C40-688F-BD9B262E8BBB}" dt="2026-04-29T06:47:59.792" v="18" actId="20577"/>
          <ac:spMkLst>
            <pc:docMk/>
            <pc:sldMk cId="1703242279" sldId="786"/>
            <ac:spMk id="2" creationId="{7B269047-E5CC-3086-DAA3-3B641B578304}"/>
          </ac:spMkLst>
        </pc:spChg>
        <pc:spChg chg="add mod">
          <ac:chgData name="Rebecca Francis-Davies" userId="S::r.francis-davies@uwtsd.ac.uk::caf69e2c-2198-47a4-8268-c57958bd4ca9" providerId="AD" clId="Web-{8A5B86C2-6D9B-9C40-688F-BD9B262E8BBB}" dt="2026-04-29T06:49:25.122" v="29" actId="20577"/>
          <ac:spMkLst>
            <pc:docMk/>
            <pc:sldMk cId="1703242279" sldId="786"/>
            <ac:spMk id="3" creationId="{0DE1B576-E86F-0764-9A25-84973B3A96A1}"/>
          </ac:spMkLst>
        </pc:spChg>
        <pc:spChg chg="add del">
          <ac:chgData name="Rebecca Francis-Davies" userId="S::r.francis-davies@uwtsd.ac.uk::caf69e2c-2198-47a4-8268-c57958bd4ca9" providerId="AD" clId="Web-{8A5B86C2-6D9B-9C40-688F-BD9B262E8BBB}" dt="2026-04-29T06:49:41.904" v="34"/>
          <ac:spMkLst>
            <pc:docMk/>
            <pc:sldMk cId="1703242279" sldId="786"/>
            <ac:spMk id="4" creationId="{33B18F7A-18F2-3C9B-F8BD-8A51D766D789}"/>
          </ac:spMkLst>
        </pc:spChg>
        <pc:spChg chg="add mod">
          <ac:chgData name="Rebecca Francis-Davies" userId="S::r.francis-davies@uwtsd.ac.uk::caf69e2c-2198-47a4-8268-c57958bd4ca9" providerId="AD" clId="Web-{8A5B86C2-6D9B-9C40-688F-BD9B262E8BBB}" dt="2026-04-29T06:50:20.376" v="42" actId="14100"/>
          <ac:spMkLst>
            <pc:docMk/>
            <pc:sldMk cId="1703242279" sldId="786"/>
            <ac:spMk id="5" creationId="{03F121A8-8EB8-6DD2-45EA-3FCEA2DCCC4B}"/>
          </ac:spMkLst>
        </pc:spChg>
      </pc:sldChg>
      <pc:sldChg chg="modSp new modNotes">
        <pc:chgData name="Rebecca Francis-Davies" userId="S::r.francis-davies@uwtsd.ac.uk::caf69e2c-2198-47a4-8268-c57958bd4ca9" providerId="AD" clId="Web-{8A5B86C2-6D9B-9C40-688F-BD9B262E8BBB}" dt="2026-04-29T06:59:34.566" v="128"/>
        <pc:sldMkLst>
          <pc:docMk/>
          <pc:sldMk cId="34479061" sldId="787"/>
        </pc:sldMkLst>
        <pc:spChg chg="mod">
          <ac:chgData name="Rebecca Francis-Davies" userId="S::r.francis-davies@uwtsd.ac.uk::caf69e2c-2198-47a4-8268-c57958bd4ca9" providerId="AD" clId="Web-{8A5B86C2-6D9B-9C40-688F-BD9B262E8BBB}" dt="2026-04-29T06:58:20.237" v="102" actId="20577"/>
          <ac:spMkLst>
            <pc:docMk/>
            <pc:sldMk cId="34479061" sldId="787"/>
            <ac:spMk id="2" creationId="{6F4B09E6-8702-EE71-9DA8-F369997D7DCB}"/>
          </ac:spMkLst>
        </pc:spChg>
        <pc:spChg chg="mod">
          <ac:chgData name="Rebecca Francis-Davies" userId="S::r.francis-davies@uwtsd.ac.uk::caf69e2c-2198-47a4-8268-c57958bd4ca9" providerId="AD" clId="Web-{8A5B86C2-6D9B-9C40-688F-BD9B262E8BBB}" dt="2026-04-29T06:58:59.503" v="125" actId="20577"/>
          <ac:spMkLst>
            <pc:docMk/>
            <pc:sldMk cId="34479061" sldId="787"/>
            <ac:spMk id="3" creationId="{C91AB79B-1F54-0FFC-BD8C-588427BA099D}"/>
          </ac:spMkLst>
        </pc:spChg>
      </pc:sldChg>
      <pc:sldChg chg="modSp new del">
        <pc:chgData name="Rebecca Francis-Davies" userId="S::r.francis-davies@uwtsd.ac.uk::caf69e2c-2198-47a4-8268-c57958bd4ca9" providerId="AD" clId="Web-{8A5B86C2-6D9B-9C40-688F-BD9B262E8BBB}" dt="2026-04-29T06:53:08.385" v="52"/>
        <pc:sldMkLst>
          <pc:docMk/>
          <pc:sldMk cId="2449480618" sldId="787"/>
        </pc:sldMkLst>
        <pc:spChg chg="mod">
          <ac:chgData name="Rebecca Francis-Davies" userId="S::r.francis-davies@uwtsd.ac.uk::caf69e2c-2198-47a4-8268-c57958bd4ca9" providerId="AD" clId="Web-{8A5B86C2-6D9B-9C40-688F-BD9B262E8BBB}" dt="2026-04-29T06:52:57.119" v="51" actId="20577"/>
          <ac:spMkLst>
            <pc:docMk/>
            <pc:sldMk cId="2449480618" sldId="787"/>
            <ac:spMk id="2" creationId="{21439C00-1297-E51B-8050-A0867C68B5D9}"/>
          </ac:spMkLst>
        </pc:spChg>
      </pc:sldChg>
      <pc:sldChg chg="modSp new modNotes">
        <pc:chgData name="Rebecca Francis-Davies" userId="S::r.francis-davies@uwtsd.ac.uk::caf69e2c-2198-47a4-8268-c57958bd4ca9" providerId="AD" clId="Web-{8A5B86C2-6D9B-9C40-688F-BD9B262E8BBB}" dt="2026-04-29T07:05:09.491" v="306"/>
        <pc:sldMkLst>
          <pc:docMk/>
          <pc:sldMk cId="587091505" sldId="788"/>
        </pc:sldMkLst>
        <pc:spChg chg="mod">
          <ac:chgData name="Rebecca Francis-Davies" userId="S::r.francis-davies@uwtsd.ac.uk::caf69e2c-2198-47a4-8268-c57958bd4ca9" providerId="AD" clId="Web-{8A5B86C2-6D9B-9C40-688F-BD9B262E8BBB}" dt="2026-04-29T07:01:19.052" v="144" actId="20577"/>
          <ac:spMkLst>
            <pc:docMk/>
            <pc:sldMk cId="587091505" sldId="788"/>
            <ac:spMk id="2" creationId="{326B5EEC-9D20-C386-6227-75D68F407DB0}"/>
          </ac:spMkLst>
        </pc:spChg>
        <pc:spChg chg="mod">
          <ac:chgData name="Rebecca Francis-Davies" userId="S::r.francis-davies@uwtsd.ac.uk::caf69e2c-2198-47a4-8268-c57958bd4ca9" providerId="AD" clId="Web-{8A5B86C2-6D9B-9C40-688F-BD9B262E8BBB}" dt="2026-04-29T07:04:38.928" v="291" actId="20577"/>
          <ac:spMkLst>
            <pc:docMk/>
            <pc:sldMk cId="587091505" sldId="788"/>
            <ac:spMk id="3" creationId="{C78944F7-8E5E-231F-EF84-3304B692A48A}"/>
          </ac:spMkLst>
        </pc:spChg>
      </pc:sldChg>
      <pc:sldChg chg="modSp new">
        <pc:chgData name="Rebecca Francis-Davies" userId="S::r.francis-davies@uwtsd.ac.uk::caf69e2c-2198-47a4-8268-c57958bd4ca9" providerId="AD" clId="Web-{8A5B86C2-6D9B-9C40-688F-BD9B262E8BBB}" dt="2026-04-29T07:05:48.757" v="333" actId="20577"/>
        <pc:sldMkLst>
          <pc:docMk/>
          <pc:sldMk cId="2697262932" sldId="789"/>
        </pc:sldMkLst>
        <pc:spChg chg="mod">
          <ac:chgData name="Rebecca Francis-Davies" userId="S::r.francis-davies@uwtsd.ac.uk::caf69e2c-2198-47a4-8268-c57958bd4ca9" providerId="AD" clId="Web-{8A5B86C2-6D9B-9C40-688F-BD9B262E8BBB}" dt="2026-04-29T07:05:18.007" v="328" actId="20577"/>
          <ac:spMkLst>
            <pc:docMk/>
            <pc:sldMk cId="2697262932" sldId="789"/>
            <ac:spMk id="2" creationId="{06DB7E22-66A4-CED8-72EF-CD8EC170BFBF}"/>
          </ac:spMkLst>
        </pc:spChg>
        <pc:spChg chg="mod">
          <ac:chgData name="Rebecca Francis-Davies" userId="S::r.francis-davies@uwtsd.ac.uk::caf69e2c-2198-47a4-8268-c57958bd4ca9" providerId="AD" clId="Web-{8A5B86C2-6D9B-9C40-688F-BD9B262E8BBB}" dt="2026-04-29T07:05:48.757" v="333" actId="20577"/>
          <ac:spMkLst>
            <pc:docMk/>
            <pc:sldMk cId="2697262932" sldId="789"/>
            <ac:spMk id="3" creationId="{43DEFD55-38D3-3578-B2D2-B09657281B5F}"/>
          </ac:spMkLst>
        </pc:spChg>
      </pc:sldChg>
      <pc:sldChg chg="modSp new modNotes">
        <pc:chgData name="Rebecca Francis-Davies" userId="S::r.francis-davies@uwtsd.ac.uk::caf69e2c-2198-47a4-8268-c57958bd4ca9" providerId="AD" clId="Web-{8A5B86C2-6D9B-9C40-688F-BD9B262E8BBB}" dt="2026-04-29T07:08:57.720" v="496"/>
        <pc:sldMkLst>
          <pc:docMk/>
          <pc:sldMk cId="900269148" sldId="790"/>
        </pc:sldMkLst>
        <pc:spChg chg="mod">
          <ac:chgData name="Rebecca Francis-Davies" userId="S::r.francis-davies@uwtsd.ac.uk::caf69e2c-2198-47a4-8268-c57958bd4ca9" providerId="AD" clId="Web-{8A5B86C2-6D9B-9C40-688F-BD9B262E8BBB}" dt="2026-04-29T07:05:58.085" v="341" actId="20577"/>
          <ac:spMkLst>
            <pc:docMk/>
            <pc:sldMk cId="900269148" sldId="790"/>
            <ac:spMk id="2" creationId="{BB32DABA-597C-CD2C-4E7B-7864B99E05C2}"/>
          </ac:spMkLst>
        </pc:spChg>
        <pc:spChg chg="mod">
          <ac:chgData name="Rebecca Francis-Davies" userId="S::r.francis-davies@uwtsd.ac.uk::caf69e2c-2198-47a4-8268-c57958bd4ca9" providerId="AD" clId="Web-{8A5B86C2-6D9B-9C40-688F-BD9B262E8BBB}" dt="2026-04-29T07:08:36.344" v="484" actId="20577"/>
          <ac:spMkLst>
            <pc:docMk/>
            <pc:sldMk cId="900269148" sldId="790"/>
            <ac:spMk id="3" creationId="{26F5508F-B20D-7ECB-92F8-43A7CC1AF73F}"/>
          </ac:spMkLst>
        </pc:spChg>
      </pc:sldChg>
      <pc:sldChg chg="modSp new modNotes">
        <pc:chgData name="Rebecca Francis-Davies" userId="S::r.francis-davies@uwtsd.ac.uk::caf69e2c-2198-47a4-8268-c57958bd4ca9" providerId="AD" clId="Web-{8A5B86C2-6D9B-9C40-688F-BD9B262E8BBB}" dt="2026-04-29T07:20:35.641" v="631"/>
        <pc:sldMkLst>
          <pc:docMk/>
          <pc:sldMk cId="4181664937" sldId="791"/>
        </pc:sldMkLst>
        <pc:spChg chg="mod">
          <ac:chgData name="Rebecca Francis-Davies" userId="S::r.francis-davies@uwtsd.ac.uk::caf69e2c-2198-47a4-8268-c57958bd4ca9" providerId="AD" clId="Web-{8A5B86C2-6D9B-9C40-688F-BD9B262E8BBB}" dt="2026-04-29T07:09:01.080" v="498" actId="20577"/>
          <ac:spMkLst>
            <pc:docMk/>
            <pc:sldMk cId="4181664937" sldId="791"/>
            <ac:spMk id="2" creationId="{2399AB5A-EA8D-7A3A-4C91-595E010BEEBF}"/>
          </ac:spMkLst>
        </pc:spChg>
        <pc:spChg chg="mod">
          <ac:chgData name="Rebecca Francis-Davies" userId="S::r.francis-davies@uwtsd.ac.uk::caf69e2c-2198-47a4-8268-c57958bd4ca9" providerId="AD" clId="Web-{8A5B86C2-6D9B-9C40-688F-BD9B262E8BBB}" dt="2026-04-29T07:09:59.879" v="524" actId="20577"/>
          <ac:spMkLst>
            <pc:docMk/>
            <pc:sldMk cId="4181664937" sldId="791"/>
            <ac:spMk id="3" creationId="{D0B3EEAA-4A70-E835-C77C-6290F4F6D86F}"/>
          </ac:spMkLst>
        </pc:spChg>
      </pc:sldChg>
      <pc:sldChg chg="modSp new modNotes">
        <pc:chgData name="Rebecca Francis-Davies" userId="S::r.francis-davies@uwtsd.ac.uk::caf69e2c-2198-47a4-8268-c57958bd4ca9" providerId="AD" clId="Web-{8A5B86C2-6D9B-9C40-688F-BD9B262E8BBB}" dt="2026-04-29T07:25:40.292" v="739" actId="20577"/>
        <pc:sldMkLst>
          <pc:docMk/>
          <pc:sldMk cId="164011764" sldId="792"/>
        </pc:sldMkLst>
        <pc:spChg chg="mod">
          <ac:chgData name="Rebecca Francis-Davies" userId="S::r.francis-davies@uwtsd.ac.uk::caf69e2c-2198-47a4-8268-c57958bd4ca9" providerId="AD" clId="Web-{8A5B86C2-6D9B-9C40-688F-BD9B262E8BBB}" dt="2026-04-29T07:25:40.292" v="739" actId="20577"/>
          <ac:spMkLst>
            <pc:docMk/>
            <pc:sldMk cId="164011764" sldId="792"/>
            <ac:spMk id="2" creationId="{B69E0C98-BD39-F579-B052-7BBAB5918542}"/>
          </ac:spMkLst>
        </pc:spChg>
        <pc:spChg chg="mod">
          <ac:chgData name="Rebecca Francis-Davies" userId="S::r.francis-davies@uwtsd.ac.uk::caf69e2c-2198-47a4-8268-c57958bd4ca9" providerId="AD" clId="Web-{8A5B86C2-6D9B-9C40-688F-BD9B262E8BBB}" dt="2026-04-29T07:24:58.180" v="726" actId="20577"/>
          <ac:spMkLst>
            <pc:docMk/>
            <pc:sldMk cId="164011764" sldId="792"/>
            <ac:spMk id="3" creationId="{9CA75751-4B1F-AFCB-80AA-0B29801F9C92}"/>
          </ac:spMkLst>
        </pc:spChg>
      </pc:sldChg>
      <pc:sldChg chg="modSp new modNotes">
        <pc:chgData name="Rebecca Francis-Davies" userId="S::r.francis-davies@uwtsd.ac.uk::caf69e2c-2198-47a4-8268-c57958bd4ca9" providerId="AD" clId="Web-{8A5B86C2-6D9B-9C40-688F-BD9B262E8BBB}" dt="2026-04-29T07:27:43.438" v="753"/>
        <pc:sldMkLst>
          <pc:docMk/>
          <pc:sldMk cId="2422146414" sldId="793"/>
        </pc:sldMkLst>
        <pc:spChg chg="mod">
          <ac:chgData name="Rebecca Francis-Davies" userId="S::r.francis-davies@uwtsd.ac.uk::caf69e2c-2198-47a4-8268-c57958bd4ca9" providerId="AD" clId="Web-{8A5B86C2-6D9B-9C40-688F-BD9B262E8BBB}" dt="2026-04-29T07:25:06.915" v="735" actId="20577"/>
          <ac:spMkLst>
            <pc:docMk/>
            <pc:sldMk cId="2422146414" sldId="793"/>
            <ac:spMk id="2" creationId="{78448C86-9D94-0871-D6BB-D875593B6648}"/>
          </ac:spMkLst>
        </pc:spChg>
        <pc:spChg chg="mod">
          <ac:chgData name="Rebecca Francis-Davies" userId="S::r.francis-davies@uwtsd.ac.uk::caf69e2c-2198-47a4-8268-c57958bd4ca9" providerId="AD" clId="Web-{8A5B86C2-6D9B-9C40-688F-BD9B262E8BBB}" dt="2026-04-29T07:26:38.967" v="749" actId="20577"/>
          <ac:spMkLst>
            <pc:docMk/>
            <pc:sldMk cId="2422146414" sldId="793"/>
            <ac:spMk id="3" creationId="{E9DCD00D-4365-6595-4660-2753FFE39EE4}"/>
          </ac:spMkLst>
        </pc:spChg>
      </pc:sldChg>
      <pc:sldChg chg="modSp new">
        <pc:chgData name="Rebecca Francis-Davies" userId="S::r.francis-davies@uwtsd.ac.uk::caf69e2c-2198-47a4-8268-c57958bd4ca9" providerId="AD" clId="Web-{8A5B86C2-6D9B-9C40-688F-BD9B262E8BBB}" dt="2026-04-29T07:28:23.331" v="825" actId="20577"/>
        <pc:sldMkLst>
          <pc:docMk/>
          <pc:sldMk cId="1313826329" sldId="794"/>
        </pc:sldMkLst>
        <pc:spChg chg="mod">
          <ac:chgData name="Rebecca Francis-Davies" userId="S::r.francis-davies@uwtsd.ac.uk::caf69e2c-2198-47a4-8268-c57958bd4ca9" providerId="AD" clId="Web-{8A5B86C2-6D9B-9C40-688F-BD9B262E8BBB}" dt="2026-04-29T07:27:53.595" v="772" actId="20577"/>
          <ac:spMkLst>
            <pc:docMk/>
            <pc:sldMk cId="1313826329" sldId="794"/>
            <ac:spMk id="2" creationId="{812082D8-54A3-3F05-224E-3BEC9E90E66F}"/>
          </ac:spMkLst>
        </pc:spChg>
        <pc:spChg chg="mod">
          <ac:chgData name="Rebecca Francis-Davies" userId="S::r.francis-davies@uwtsd.ac.uk::caf69e2c-2198-47a4-8268-c57958bd4ca9" providerId="AD" clId="Web-{8A5B86C2-6D9B-9C40-688F-BD9B262E8BBB}" dt="2026-04-29T07:28:23.331" v="825" actId="20577"/>
          <ac:spMkLst>
            <pc:docMk/>
            <pc:sldMk cId="1313826329" sldId="794"/>
            <ac:spMk id="3" creationId="{B0653E87-FBD8-C9E0-F270-96583313D732}"/>
          </ac:spMkLst>
        </pc:spChg>
      </pc:sldChg>
      <pc:sldChg chg="new del">
        <pc:chgData name="Rebecca Francis-Davies" userId="S::r.francis-davies@uwtsd.ac.uk::caf69e2c-2198-47a4-8268-c57958bd4ca9" providerId="AD" clId="Web-{8A5B86C2-6D9B-9C40-688F-BD9B262E8BBB}" dt="2026-04-29T07:37:13.011" v="957"/>
        <pc:sldMkLst>
          <pc:docMk/>
          <pc:sldMk cId="1493131732" sldId="795"/>
        </pc:sldMkLst>
      </pc:sldChg>
      <pc:sldChg chg="modSp new modNotes">
        <pc:chgData name="Rebecca Francis-Davies" userId="S::r.francis-davies@uwtsd.ac.uk::caf69e2c-2198-47a4-8268-c57958bd4ca9" providerId="AD" clId="Web-{8A5B86C2-6D9B-9C40-688F-BD9B262E8BBB}" dt="2026-04-29T07:37:44.746" v="1022"/>
        <pc:sldMkLst>
          <pc:docMk/>
          <pc:sldMk cId="4240126291" sldId="796"/>
        </pc:sldMkLst>
        <pc:spChg chg="mod">
          <ac:chgData name="Rebecca Francis-Davies" userId="S::r.francis-davies@uwtsd.ac.uk::caf69e2c-2198-47a4-8268-c57958bd4ca9" providerId="AD" clId="Web-{8A5B86C2-6D9B-9C40-688F-BD9B262E8BBB}" dt="2026-04-29T07:31:27.085" v="833" actId="20577"/>
          <ac:spMkLst>
            <pc:docMk/>
            <pc:sldMk cId="4240126291" sldId="796"/>
            <ac:spMk id="2" creationId="{49340600-0AE2-EC4A-915C-E76DD1E402C2}"/>
          </ac:spMkLst>
        </pc:spChg>
        <pc:spChg chg="mod">
          <ac:chgData name="Rebecca Francis-Davies" userId="S::r.francis-davies@uwtsd.ac.uk::caf69e2c-2198-47a4-8268-c57958bd4ca9" providerId="AD" clId="Web-{8A5B86C2-6D9B-9C40-688F-BD9B262E8BBB}" dt="2026-04-29T07:31:51.273" v="861" actId="20577"/>
          <ac:spMkLst>
            <pc:docMk/>
            <pc:sldMk cId="4240126291" sldId="796"/>
            <ac:spMk id="3" creationId="{BC61C33A-CFC5-C240-A653-EE49F9BBA69E}"/>
          </ac:spMkLst>
        </pc:spChg>
      </pc:sldChg>
      <pc:sldChg chg="addSp delSp modSp new modNotes">
        <pc:chgData name="Rebecca Francis-Davies" userId="S::r.francis-davies@uwtsd.ac.uk::caf69e2c-2198-47a4-8268-c57958bd4ca9" providerId="AD" clId="Web-{8A5B86C2-6D9B-9C40-688F-BD9B262E8BBB}" dt="2026-04-29T07:45:58.655" v="1088"/>
        <pc:sldMkLst>
          <pc:docMk/>
          <pc:sldMk cId="2735441456" sldId="797"/>
        </pc:sldMkLst>
        <pc:spChg chg="mod">
          <ac:chgData name="Rebecca Francis-Davies" userId="S::r.francis-davies@uwtsd.ac.uk::caf69e2c-2198-47a4-8268-c57958bd4ca9" providerId="AD" clId="Web-{8A5B86C2-6D9B-9C40-688F-BD9B262E8BBB}" dt="2026-04-29T07:40:12.122" v="1062" actId="20577"/>
          <ac:spMkLst>
            <pc:docMk/>
            <pc:sldMk cId="2735441456" sldId="797"/>
            <ac:spMk id="2" creationId="{B14D08FA-3C8A-8979-F148-25698F5904E0}"/>
          </ac:spMkLst>
        </pc:spChg>
        <pc:spChg chg="add del mod">
          <ac:chgData name="Rebecca Francis-Davies" userId="S::r.francis-davies@uwtsd.ac.uk::caf69e2c-2198-47a4-8268-c57958bd4ca9" providerId="AD" clId="Web-{8A5B86C2-6D9B-9C40-688F-BD9B262E8BBB}" dt="2026-04-29T07:40:24.466" v="1065"/>
          <ac:spMkLst>
            <pc:docMk/>
            <pc:sldMk cId="2735441456" sldId="797"/>
            <ac:spMk id="3" creationId="{1D4B27B6-8BE5-2A2A-E79D-066C0E020A00}"/>
          </ac:spMkLst>
        </pc:spChg>
        <pc:spChg chg="add mod">
          <ac:chgData name="Rebecca Francis-Davies" userId="S::r.francis-davies@uwtsd.ac.uk::caf69e2c-2198-47a4-8268-c57958bd4ca9" providerId="AD" clId="Web-{8A5B86C2-6D9B-9C40-688F-BD9B262E8BBB}" dt="2026-04-29T07:41:20.720" v="1077" actId="14100"/>
          <ac:spMkLst>
            <pc:docMk/>
            <pc:sldMk cId="2735441456" sldId="797"/>
            <ac:spMk id="4" creationId="{E85E58DD-5F18-91C7-AB0B-EED0B538CCE0}"/>
          </ac:spMkLst>
        </pc:spChg>
      </pc:sldChg>
      <pc:sldChg chg="addSp delSp modSp new del">
        <pc:chgData name="Rebecca Francis-Davies" userId="S::r.francis-davies@uwtsd.ac.uk::caf69e2c-2198-47a4-8268-c57958bd4ca9" providerId="AD" clId="Web-{8A5B86C2-6D9B-9C40-688F-BD9B262E8BBB}" dt="2026-04-29T07:40:02.528" v="1054"/>
        <pc:sldMkLst>
          <pc:docMk/>
          <pc:sldMk cId="3044086951" sldId="797"/>
        </pc:sldMkLst>
        <pc:spChg chg="mod">
          <ac:chgData name="Rebecca Francis-Davies" userId="S::r.francis-davies@uwtsd.ac.uk::caf69e2c-2198-47a4-8268-c57958bd4ca9" providerId="AD" clId="Web-{8A5B86C2-6D9B-9C40-688F-BD9B262E8BBB}" dt="2026-04-29T07:39:17.091" v="1050" actId="20577"/>
          <ac:spMkLst>
            <pc:docMk/>
            <pc:sldMk cId="3044086951" sldId="797"/>
            <ac:spMk id="2" creationId="{EA8B8841-EBB6-0DEC-C2DF-8F55BF22BCDE}"/>
          </ac:spMkLst>
        </pc:spChg>
        <pc:spChg chg="add">
          <ac:chgData name="Rebecca Francis-Davies" userId="S::r.francis-davies@uwtsd.ac.uk::caf69e2c-2198-47a4-8268-c57958bd4ca9" providerId="AD" clId="Web-{8A5B86C2-6D9B-9C40-688F-BD9B262E8BBB}" dt="2026-04-29T07:39:43.560" v="1051"/>
          <ac:spMkLst>
            <pc:docMk/>
            <pc:sldMk cId="3044086951" sldId="797"/>
            <ac:spMk id="3" creationId="{8ABF55B6-567A-8EE4-29DE-2CC9C8D86273}"/>
          </ac:spMkLst>
        </pc:spChg>
        <pc:spChg chg="add del">
          <ac:chgData name="Rebecca Francis-Davies" userId="S::r.francis-davies@uwtsd.ac.uk::caf69e2c-2198-47a4-8268-c57958bd4ca9" providerId="AD" clId="Web-{8A5B86C2-6D9B-9C40-688F-BD9B262E8BBB}" dt="2026-04-29T07:40:00.153" v="1053"/>
          <ac:spMkLst>
            <pc:docMk/>
            <pc:sldMk cId="3044086951" sldId="797"/>
            <ac:spMk id="4" creationId="{17E621C0-9112-A0B0-C3C4-782A1E9A740A}"/>
          </ac:spMkLst>
        </pc:spChg>
      </pc:sldChg>
      <pc:sldChg chg="modSp new">
        <pc:chgData name="Rebecca Francis-Davies" userId="S::r.francis-davies@uwtsd.ac.uk::caf69e2c-2198-47a4-8268-c57958bd4ca9" providerId="AD" clId="Web-{8A5B86C2-6D9B-9C40-688F-BD9B262E8BBB}" dt="2026-04-29T08:03:41.042" v="1149" actId="20577"/>
        <pc:sldMkLst>
          <pc:docMk/>
          <pc:sldMk cId="51759594" sldId="798"/>
        </pc:sldMkLst>
        <pc:spChg chg="mod">
          <ac:chgData name="Rebecca Francis-Davies" userId="S::r.francis-davies@uwtsd.ac.uk::caf69e2c-2198-47a4-8268-c57958bd4ca9" providerId="AD" clId="Web-{8A5B86C2-6D9B-9C40-688F-BD9B262E8BBB}" dt="2026-04-29T08:03:41.042" v="1149" actId="20577"/>
          <ac:spMkLst>
            <pc:docMk/>
            <pc:sldMk cId="51759594" sldId="798"/>
            <ac:spMk id="2" creationId="{773F23AC-3774-82BF-2837-98ED0D835170}"/>
          </ac:spMkLst>
        </pc:spChg>
        <pc:spChg chg="mod">
          <ac:chgData name="Rebecca Francis-Davies" userId="S::r.francis-davies@uwtsd.ac.uk::caf69e2c-2198-47a4-8268-c57958bd4ca9" providerId="AD" clId="Web-{8A5B86C2-6D9B-9C40-688F-BD9B262E8BBB}" dt="2026-04-29T08:03:38.698" v="1148" actId="20577"/>
          <ac:spMkLst>
            <pc:docMk/>
            <pc:sldMk cId="51759594" sldId="798"/>
            <ac:spMk id="3" creationId="{B1655FE1-EBE9-A28F-DFAF-28A7DEE482C2}"/>
          </ac:spMkLst>
        </pc:spChg>
      </pc:sldChg>
      <pc:sldChg chg="addSp delSp modSp new del mod setBg setClrOvrMap">
        <pc:chgData name="Rebecca Francis-Davies" userId="S::r.francis-davies@uwtsd.ac.uk::caf69e2c-2198-47a4-8268-c57958bd4ca9" providerId="AD" clId="Web-{8A5B86C2-6D9B-9C40-688F-BD9B262E8BBB}" dt="2026-04-29T15:53:19.086" v="1529"/>
        <pc:sldMkLst>
          <pc:docMk/>
          <pc:sldMk cId="99138375" sldId="799"/>
        </pc:sldMkLst>
        <pc:spChg chg="mod">
          <ac:chgData name="Rebecca Francis-Davies" userId="S::r.francis-davies@uwtsd.ac.uk::caf69e2c-2198-47a4-8268-c57958bd4ca9" providerId="AD" clId="Web-{8A5B86C2-6D9B-9C40-688F-BD9B262E8BBB}" dt="2026-04-29T09:59:13.011" v="1346"/>
          <ac:spMkLst>
            <pc:docMk/>
            <pc:sldMk cId="99138375" sldId="799"/>
            <ac:spMk id="2" creationId="{132F3C10-01BC-9E03-82A9-12EC9CC9B683}"/>
          </ac:spMkLst>
        </pc:spChg>
        <pc:spChg chg="del">
          <ac:chgData name="Rebecca Francis-Davies" userId="S::r.francis-davies@uwtsd.ac.uk::caf69e2c-2198-47a4-8268-c57958bd4ca9" providerId="AD" clId="Web-{8A5B86C2-6D9B-9C40-688F-BD9B262E8BBB}" dt="2026-04-29T09:59:13.011" v="1346"/>
          <ac:spMkLst>
            <pc:docMk/>
            <pc:sldMk cId="99138375" sldId="799"/>
            <ac:spMk id="3" creationId="{013EA36A-3F29-AFC2-FFE9-E32DA3419EB6}"/>
          </ac:spMkLst>
        </pc:spChg>
        <pc:spChg chg="add">
          <ac:chgData name="Rebecca Francis-Davies" userId="S::r.francis-davies@uwtsd.ac.uk::caf69e2c-2198-47a4-8268-c57958bd4ca9" providerId="AD" clId="Web-{8A5B86C2-6D9B-9C40-688F-BD9B262E8BBB}" dt="2026-04-29T09:59:13.011" v="1346"/>
          <ac:spMkLst>
            <pc:docMk/>
            <pc:sldMk cId="99138375" sldId="799"/>
            <ac:spMk id="14" creationId="{B8144315-1C5A-4185-A952-25D98D303D46}"/>
          </ac:spMkLst>
        </pc:spChg>
        <pc:spChg chg="add">
          <ac:chgData name="Rebecca Francis-Davies" userId="S::r.francis-davies@uwtsd.ac.uk::caf69e2c-2198-47a4-8268-c57958bd4ca9" providerId="AD" clId="Web-{8A5B86C2-6D9B-9C40-688F-BD9B262E8BBB}" dt="2026-04-29T09:59:13.011" v="1346"/>
          <ac:spMkLst>
            <pc:docMk/>
            <pc:sldMk cId="99138375" sldId="799"/>
            <ac:spMk id="16" creationId="{4E212B76-74CB-461F-90A3-EF4F2397A883}"/>
          </ac:spMkLst>
        </pc:spChg>
        <pc:spChg chg="add">
          <ac:chgData name="Rebecca Francis-Davies" userId="S::r.francis-davies@uwtsd.ac.uk::caf69e2c-2198-47a4-8268-c57958bd4ca9" providerId="AD" clId="Web-{8A5B86C2-6D9B-9C40-688F-BD9B262E8BBB}" dt="2026-04-29T09:59:13.011" v="1346"/>
          <ac:spMkLst>
            <pc:docMk/>
            <pc:sldMk cId="99138375" sldId="799"/>
            <ac:spMk id="18" creationId="{81E746D0-4B37-4869-B2EF-79D5F0FFFBC9}"/>
          </ac:spMkLst>
        </pc:spChg>
        <pc:grpChg chg="add">
          <ac:chgData name="Rebecca Francis-Davies" userId="S::r.francis-davies@uwtsd.ac.uk::caf69e2c-2198-47a4-8268-c57958bd4ca9" providerId="AD" clId="Web-{8A5B86C2-6D9B-9C40-688F-BD9B262E8BBB}" dt="2026-04-29T09:59:13.011" v="1346"/>
          <ac:grpSpMkLst>
            <pc:docMk/>
            <pc:sldMk cId="99138375" sldId="799"/>
            <ac:grpSpMk id="10" creationId="{4091D54B-59AB-4A5E-8E9E-0421BD66D4FB}"/>
          </ac:grpSpMkLst>
        </pc:grpChg>
        <pc:picChg chg="add">
          <ac:chgData name="Rebecca Francis-Davies" userId="S::r.francis-davies@uwtsd.ac.uk::caf69e2c-2198-47a4-8268-c57958bd4ca9" providerId="AD" clId="Web-{8A5B86C2-6D9B-9C40-688F-BD9B262E8BBB}" dt="2026-04-29T09:59:13.011" v="1346"/>
          <ac:picMkLst>
            <pc:docMk/>
            <pc:sldMk cId="99138375" sldId="799"/>
            <ac:picMk id="7" creationId="{2C58E296-17AE-B9BE-E1B6-4496D1CDBF66}"/>
          </ac:picMkLst>
        </pc:picChg>
      </pc:sldChg>
      <pc:sldChg chg="modSp new del">
        <pc:chgData name="Rebecca Francis-Davies" userId="S::r.francis-davies@uwtsd.ac.uk::caf69e2c-2198-47a4-8268-c57958bd4ca9" providerId="AD" clId="Web-{8A5B86C2-6D9B-9C40-688F-BD9B262E8BBB}" dt="2026-04-29T15:53:15.882" v="1528"/>
        <pc:sldMkLst>
          <pc:docMk/>
          <pc:sldMk cId="766854649" sldId="800"/>
        </pc:sldMkLst>
        <pc:spChg chg="mod">
          <ac:chgData name="Rebecca Francis-Davies" userId="S::r.francis-davies@uwtsd.ac.uk::caf69e2c-2198-47a4-8268-c57958bd4ca9" providerId="AD" clId="Web-{8A5B86C2-6D9B-9C40-688F-BD9B262E8BBB}" dt="2026-04-29T10:04:27.770" v="1353" actId="20577"/>
          <ac:spMkLst>
            <pc:docMk/>
            <pc:sldMk cId="766854649" sldId="800"/>
            <ac:spMk id="2" creationId="{CE334A28-A6DA-BEB6-530F-6B22F4C73914}"/>
          </ac:spMkLst>
        </pc:spChg>
        <pc:spChg chg="mod">
          <ac:chgData name="Rebecca Francis-Davies" userId="S::r.francis-davies@uwtsd.ac.uk::caf69e2c-2198-47a4-8268-c57958bd4ca9" providerId="AD" clId="Web-{8A5B86C2-6D9B-9C40-688F-BD9B262E8BBB}" dt="2026-04-29T10:05:15.036" v="1368" actId="20577"/>
          <ac:spMkLst>
            <pc:docMk/>
            <pc:sldMk cId="766854649" sldId="800"/>
            <ac:spMk id="3" creationId="{EF6354A9-6A19-480F-C036-51D490312E4D}"/>
          </ac:spMkLst>
        </pc:spChg>
      </pc:sldChg>
      <pc:sldChg chg="add replId modNotes">
        <pc:chgData name="Rebecca Francis-Davies" userId="S::r.francis-davies@uwtsd.ac.uk::caf69e2c-2198-47a4-8268-c57958bd4ca9" providerId="AD" clId="Web-{8A5B86C2-6D9B-9C40-688F-BD9B262E8BBB}" dt="2026-04-29T15:53:48.260" v="1593"/>
        <pc:sldMkLst>
          <pc:docMk/>
          <pc:sldMk cId="244882733" sldId="801"/>
        </pc:sldMkLst>
      </pc:sldChg>
      <pc:sldChg chg="modSp new">
        <pc:chgData name="Rebecca Francis-Davies" userId="S::r.francis-davies@uwtsd.ac.uk::caf69e2c-2198-47a4-8268-c57958bd4ca9" providerId="AD" clId="Web-{8A5B86C2-6D9B-9C40-688F-BD9B262E8BBB}" dt="2026-04-29T15:51:00.913" v="1452" actId="20577"/>
        <pc:sldMkLst>
          <pc:docMk/>
          <pc:sldMk cId="844487929" sldId="802"/>
        </pc:sldMkLst>
        <pc:spChg chg="mod">
          <ac:chgData name="Rebecca Francis-Davies" userId="S::r.francis-davies@uwtsd.ac.uk::caf69e2c-2198-47a4-8268-c57958bd4ca9" providerId="AD" clId="Web-{8A5B86C2-6D9B-9C40-688F-BD9B262E8BBB}" dt="2026-04-29T15:50:38.378" v="1450" actId="20577"/>
          <ac:spMkLst>
            <pc:docMk/>
            <pc:sldMk cId="844487929" sldId="802"/>
            <ac:spMk id="2" creationId="{F4FDB8E7-A54C-0EFB-5963-D33D6F6FC319}"/>
          </ac:spMkLst>
        </pc:spChg>
        <pc:spChg chg="mod">
          <ac:chgData name="Rebecca Francis-Davies" userId="S::r.francis-davies@uwtsd.ac.uk::caf69e2c-2198-47a4-8268-c57958bd4ca9" providerId="AD" clId="Web-{8A5B86C2-6D9B-9C40-688F-BD9B262E8BBB}" dt="2026-04-29T15:51:00.913" v="1452" actId="20577"/>
          <ac:spMkLst>
            <pc:docMk/>
            <pc:sldMk cId="844487929" sldId="802"/>
            <ac:spMk id="3" creationId="{4A234250-9EB7-A2AD-281C-892BD721DC89}"/>
          </ac:spMkLst>
        </pc:spChg>
      </pc:sldChg>
      <pc:sldChg chg="modSp new modNotes">
        <pc:chgData name="Rebecca Francis-Davies" userId="S::r.francis-davies@uwtsd.ac.uk::caf69e2c-2198-47a4-8268-c57958bd4ca9" providerId="AD" clId="Web-{8A5B86C2-6D9B-9C40-688F-BD9B262E8BBB}" dt="2026-04-29T15:52:42.926" v="1527"/>
        <pc:sldMkLst>
          <pc:docMk/>
          <pc:sldMk cId="1044710731" sldId="803"/>
        </pc:sldMkLst>
        <pc:spChg chg="mod">
          <ac:chgData name="Rebecca Francis-Davies" userId="S::r.francis-davies@uwtsd.ac.uk::caf69e2c-2198-47a4-8268-c57958bd4ca9" providerId="AD" clId="Web-{8A5B86C2-6D9B-9C40-688F-BD9B262E8BBB}" dt="2026-04-29T15:51:13.946" v="1469" actId="20577"/>
          <ac:spMkLst>
            <pc:docMk/>
            <pc:sldMk cId="1044710731" sldId="803"/>
            <ac:spMk id="2" creationId="{4214F80B-6128-F456-AAA4-5931D6BBED8A}"/>
          </ac:spMkLst>
        </pc:spChg>
        <pc:spChg chg="mod">
          <ac:chgData name="Rebecca Francis-Davies" userId="S::r.francis-davies@uwtsd.ac.uk::caf69e2c-2198-47a4-8268-c57958bd4ca9" providerId="AD" clId="Web-{8A5B86C2-6D9B-9C40-688F-BD9B262E8BBB}" dt="2026-04-29T15:52:19.126" v="1525" actId="20577"/>
          <ac:spMkLst>
            <pc:docMk/>
            <pc:sldMk cId="1044710731" sldId="803"/>
            <ac:spMk id="3" creationId="{08E2010C-E121-5B82-FA5D-D921960D50C4}"/>
          </ac:spMkLst>
        </pc:spChg>
      </pc:sldChg>
    </pc:docChg>
  </pc:docChgLst>
  <pc:docChgLst>
    <pc:chgData name="Rebecca Francis-Davies" userId="S::r.francis-davies@uwtsd.ac.uk::caf69e2c-2198-47a4-8268-c57958bd4ca9" providerId="AD" clId="Web-{C963585D-E15D-6BA6-CC42-36AAF9E0ED2C}"/>
    <pc:docChg chg="addSld delSld modSld sldOrd">
      <pc:chgData name="Rebecca Francis-Davies" userId="S::r.francis-davies@uwtsd.ac.uk::caf69e2c-2198-47a4-8268-c57958bd4ca9" providerId="AD" clId="Web-{C963585D-E15D-6BA6-CC42-36AAF9E0ED2C}" dt="2026-04-22T12:05:26.156" v="2768" actId="20577"/>
      <pc:docMkLst>
        <pc:docMk/>
      </pc:docMkLst>
      <pc:sldChg chg="modNotes">
        <pc:chgData name="Rebecca Francis-Davies" userId="S::r.francis-davies@uwtsd.ac.uk::caf69e2c-2198-47a4-8268-c57958bd4ca9" providerId="AD" clId="Web-{C963585D-E15D-6BA6-CC42-36AAF9E0ED2C}" dt="2026-04-22T10:10:39.018" v="3"/>
        <pc:sldMkLst>
          <pc:docMk/>
          <pc:sldMk cId="339552889" sldId="732"/>
        </pc:sldMkLst>
      </pc:sldChg>
      <pc:sldChg chg="ord">
        <pc:chgData name="Rebecca Francis-Davies" userId="S::r.francis-davies@uwtsd.ac.uk::caf69e2c-2198-47a4-8268-c57958bd4ca9" providerId="AD" clId="Web-{C963585D-E15D-6BA6-CC42-36AAF9E0ED2C}" dt="2026-04-22T11:31:25.368" v="707"/>
        <pc:sldMkLst>
          <pc:docMk/>
          <pc:sldMk cId="771977095" sldId="738"/>
        </pc:sldMkLst>
      </pc:sldChg>
      <pc:sldChg chg="modSp new ord">
        <pc:chgData name="Rebecca Francis-Davies" userId="S::r.francis-davies@uwtsd.ac.uk::caf69e2c-2198-47a4-8268-c57958bd4ca9" providerId="AD" clId="Web-{C963585D-E15D-6BA6-CC42-36AAF9E0ED2C}" dt="2026-04-22T11:31:07.632" v="704"/>
        <pc:sldMkLst>
          <pc:docMk/>
          <pc:sldMk cId="3390322441" sldId="768"/>
        </pc:sldMkLst>
        <pc:spChg chg="mod">
          <ac:chgData name="Rebecca Francis-Davies" userId="S::r.francis-davies@uwtsd.ac.uk::caf69e2c-2198-47a4-8268-c57958bd4ca9" providerId="AD" clId="Web-{C963585D-E15D-6BA6-CC42-36AAF9E0ED2C}" dt="2026-04-22T11:22:00.608" v="36" actId="20577"/>
          <ac:spMkLst>
            <pc:docMk/>
            <pc:sldMk cId="3390322441" sldId="768"/>
            <ac:spMk id="2" creationId="{D6715CB0-FB55-148E-9426-1A23E922E5DF}"/>
          </ac:spMkLst>
        </pc:spChg>
        <pc:spChg chg="mod">
          <ac:chgData name="Rebecca Francis-Davies" userId="S::r.francis-davies@uwtsd.ac.uk::caf69e2c-2198-47a4-8268-c57958bd4ca9" providerId="AD" clId="Web-{C963585D-E15D-6BA6-CC42-36AAF9E0ED2C}" dt="2026-04-22T11:22:40.562" v="57" actId="20577"/>
          <ac:spMkLst>
            <pc:docMk/>
            <pc:sldMk cId="3390322441" sldId="768"/>
            <ac:spMk id="3" creationId="{74B1111C-FBF4-6F0F-8DBD-19A570108820}"/>
          </ac:spMkLst>
        </pc:spChg>
      </pc:sldChg>
      <pc:sldChg chg="modSp new ord">
        <pc:chgData name="Rebecca Francis-Davies" userId="S::r.francis-davies@uwtsd.ac.uk::caf69e2c-2198-47a4-8268-c57958bd4ca9" providerId="AD" clId="Web-{C963585D-E15D-6BA6-CC42-36AAF9E0ED2C}" dt="2026-04-22T11:31:13.539" v="705"/>
        <pc:sldMkLst>
          <pc:docMk/>
          <pc:sldMk cId="3713403445" sldId="769"/>
        </pc:sldMkLst>
        <pc:spChg chg="mod">
          <ac:chgData name="Rebecca Francis-Davies" userId="S::r.francis-davies@uwtsd.ac.uk::caf69e2c-2198-47a4-8268-c57958bd4ca9" providerId="AD" clId="Web-{C963585D-E15D-6BA6-CC42-36AAF9E0ED2C}" dt="2026-04-22T11:22:55.078" v="66" actId="20577"/>
          <ac:spMkLst>
            <pc:docMk/>
            <pc:sldMk cId="3713403445" sldId="769"/>
            <ac:spMk id="2" creationId="{53B3130A-D9DC-EA79-211E-271B53A1FB3D}"/>
          </ac:spMkLst>
        </pc:spChg>
        <pc:spChg chg="mod">
          <ac:chgData name="Rebecca Francis-Davies" userId="S::r.francis-davies@uwtsd.ac.uk::caf69e2c-2198-47a4-8268-c57958bd4ca9" providerId="AD" clId="Web-{C963585D-E15D-6BA6-CC42-36AAF9E0ED2C}" dt="2026-04-22T11:25:54.097" v="328" actId="20577"/>
          <ac:spMkLst>
            <pc:docMk/>
            <pc:sldMk cId="3713403445" sldId="769"/>
            <ac:spMk id="3" creationId="{73C5289C-CFF1-9191-33ED-0FD52C5E7F10}"/>
          </ac:spMkLst>
        </pc:spChg>
      </pc:sldChg>
      <pc:sldChg chg="modSp new ord modNotes">
        <pc:chgData name="Rebecca Francis-Davies" userId="S::r.francis-davies@uwtsd.ac.uk::caf69e2c-2198-47a4-8268-c57958bd4ca9" providerId="AD" clId="Web-{C963585D-E15D-6BA6-CC42-36AAF9E0ED2C}" dt="2026-04-22T11:31:22.617" v="706"/>
        <pc:sldMkLst>
          <pc:docMk/>
          <pc:sldMk cId="578020530" sldId="770"/>
        </pc:sldMkLst>
        <pc:spChg chg="mod">
          <ac:chgData name="Rebecca Francis-Davies" userId="S::r.francis-davies@uwtsd.ac.uk::caf69e2c-2198-47a4-8268-c57958bd4ca9" providerId="AD" clId="Web-{C963585D-E15D-6BA6-CC42-36AAF9E0ED2C}" dt="2026-04-22T11:26:16.191" v="332" actId="20577"/>
          <ac:spMkLst>
            <pc:docMk/>
            <pc:sldMk cId="578020530" sldId="770"/>
            <ac:spMk id="2" creationId="{0A2B52A5-CFF5-A423-49F8-A0DE35872671}"/>
          </ac:spMkLst>
        </pc:spChg>
        <pc:spChg chg="mod">
          <ac:chgData name="Rebecca Francis-Davies" userId="S::r.francis-davies@uwtsd.ac.uk::caf69e2c-2198-47a4-8268-c57958bd4ca9" providerId="AD" clId="Web-{C963585D-E15D-6BA6-CC42-36AAF9E0ED2C}" dt="2026-04-22T11:28:31.537" v="480" actId="20577"/>
          <ac:spMkLst>
            <pc:docMk/>
            <pc:sldMk cId="578020530" sldId="770"/>
            <ac:spMk id="3" creationId="{47C9E02F-6C38-46B7-7665-B7B3121F62D8}"/>
          </ac:spMkLst>
        </pc:spChg>
      </pc:sldChg>
      <pc:sldChg chg="modSp new ord modNotes">
        <pc:chgData name="Rebecca Francis-Davies" userId="S::r.francis-davies@uwtsd.ac.uk::caf69e2c-2198-47a4-8268-c57958bd4ca9" providerId="AD" clId="Web-{C963585D-E15D-6BA6-CC42-36AAF9E0ED2C}" dt="2026-04-22T11:48:25.059" v="1409"/>
        <pc:sldMkLst>
          <pc:docMk/>
          <pc:sldMk cId="2375985441" sldId="771"/>
        </pc:sldMkLst>
        <pc:spChg chg="mod">
          <ac:chgData name="Rebecca Francis-Davies" userId="S::r.francis-davies@uwtsd.ac.uk::caf69e2c-2198-47a4-8268-c57958bd4ca9" providerId="AD" clId="Web-{C963585D-E15D-6BA6-CC42-36AAF9E0ED2C}" dt="2026-04-22T11:29:12.709" v="538" actId="20577"/>
          <ac:spMkLst>
            <pc:docMk/>
            <pc:sldMk cId="2375985441" sldId="771"/>
            <ac:spMk id="2" creationId="{30AA5513-42DA-C331-7FD4-A2E7C9C8F1F8}"/>
          </ac:spMkLst>
        </pc:spChg>
        <pc:spChg chg="mod">
          <ac:chgData name="Rebecca Francis-Davies" userId="S::r.francis-davies@uwtsd.ac.uk::caf69e2c-2198-47a4-8268-c57958bd4ca9" providerId="AD" clId="Web-{C963585D-E15D-6BA6-CC42-36AAF9E0ED2C}" dt="2026-04-22T11:29:48.428" v="600" actId="20577"/>
          <ac:spMkLst>
            <pc:docMk/>
            <pc:sldMk cId="2375985441" sldId="771"/>
            <ac:spMk id="3" creationId="{2A181E1E-B572-2C5B-C5CA-8849615EDD81}"/>
          </ac:spMkLst>
        </pc:spChg>
      </pc:sldChg>
      <pc:sldChg chg="modSp new ord">
        <pc:chgData name="Rebecca Francis-Davies" userId="S::r.francis-davies@uwtsd.ac.uk::caf69e2c-2198-47a4-8268-c57958bd4ca9" providerId="AD" clId="Web-{C963585D-E15D-6BA6-CC42-36AAF9E0ED2C}" dt="2026-04-22T11:41:03.833" v="1018" actId="20577"/>
        <pc:sldMkLst>
          <pc:docMk/>
          <pc:sldMk cId="3889748546" sldId="772"/>
        </pc:sldMkLst>
        <pc:spChg chg="mod">
          <ac:chgData name="Rebecca Francis-Davies" userId="S::r.francis-davies@uwtsd.ac.uk::caf69e2c-2198-47a4-8268-c57958bd4ca9" providerId="AD" clId="Web-{C963585D-E15D-6BA6-CC42-36AAF9E0ED2C}" dt="2026-04-22T11:35:21.010" v="716" actId="20577"/>
          <ac:spMkLst>
            <pc:docMk/>
            <pc:sldMk cId="3889748546" sldId="772"/>
            <ac:spMk id="2" creationId="{860E2484-8D36-EC05-1040-20D4293F3D0D}"/>
          </ac:spMkLst>
        </pc:spChg>
        <pc:spChg chg="mod">
          <ac:chgData name="Rebecca Francis-Davies" userId="S::r.francis-davies@uwtsd.ac.uk::caf69e2c-2198-47a4-8268-c57958bd4ca9" providerId="AD" clId="Web-{C963585D-E15D-6BA6-CC42-36AAF9E0ED2C}" dt="2026-04-22T11:41:03.833" v="1018" actId="20577"/>
          <ac:spMkLst>
            <pc:docMk/>
            <pc:sldMk cId="3889748546" sldId="772"/>
            <ac:spMk id="3" creationId="{E7CB7086-51AF-061C-F993-B08527C36F83}"/>
          </ac:spMkLst>
        </pc:spChg>
      </pc:sldChg>
      <pc:sldChg chg="modSp new">
        <pc:chgData name="Rebecca Francis-Davies" userId="S::r.francis-davies@uwtsd.ac.uk::caf69e2c-2198-47a4-8268-c57958bd4ca9" providerId="AD" clId="Web-{C963585D-E15D-6BA6-CC42-36AAF9E0ED2C}" dt="2026-04-22T11:43:30.820" v="1241" actId="20577"/>
        <pc:sldMkLst>
          <pc:docMk/>
          <pc:sldMk cId="3936535987" sldId="773"/>
        </pc:sldMkLst>
        <pc:spChg chg="mod">
          <ac:chgData name="Rebecca Francis-Davies" userId="S::r.francis-davies@uwtsd.ac.uk::caf69e2c-2198-47a4-8268-c57958bd4ca9" providerId="AD" clId="Web-{C963585D-E15D-6BA6-CC42-36AAF9E0ED2C}" dt="2026-04-22T11:41:59.975" v="1034" actId="20577"/>
          <ac:spMkLst>
            <pc:docMk/>
            <pc:sldMk cId="3936535987" sldId="773"/>
            <ac:spMk id="2" creationId="{674DFB72-7474-B001-6A58-17EC1620CA95}"/>
          </ac:spMkLst>
        </pc:spChg>
        <pc:spChg chg="mod">
          <ac:chgData name="Rebecca Francis-Davies" userId="S::r.francis-davies@uwtsd.ac.uk::caf69e2c-2198-47a4-8268-c57958bd4ca9" providerId="AD" clId="Web-{C963585D-E15D-6BA6-CC42-36AAF9E0ED2C}" dt="2026-04-22T11:43:30.820" v="1241" actId="20577"/>
          <ac:spMkLst>
            <pc:docMk/>
            <pc:sldMk cId="3936535987" sldId="773"/>
            <ac:spMk id="3" creationId="{9CD2C756-FBD0-8976-EFE2-57D79CB435CE}"/>
          </ac:spMkLst>
        </pc:spChg>
      </pc:sldChg>
      <pc:sldChg chg="addSp delSp modSp new">
        <pc:chgData name="Rebecca Francis-Davies" userId="S::r.francis-davies@uwtsd.ac.uk::caf69e2c-2198-47a4-8268-c57958bd4ca9" providerId="AD" clId="Web-{C963585D-E15D-6BA6-CC42-36AAF9E0ED2C}" dt="2026-04-22T11:44:21.368" v="1281" actId="20577"/>
        <pc:sldMkLst>
          <pc:docMk/>
          <pc:sldMk cId="3105779599" sldId="774"/>
        </pc:sldMkLst>
        <pc:spChg chg="mod">
          <ac:chgData name="Rebecca Francis-Davies" userId="S::r.francis-davies@uwtsd.ac.uk::caf69e2c-2198-47a4-8268-c57958bd4ca9" providerId="AD" clId="Web-{C963585D-E15D-6BA6-CC42-36AAF9E0ED2C}" dt="2026-04-22T11:44:21.368" v="1281" actId="20577"/>
          <ac:spMkLst>
            <pc:docMk/>
            <pc:sldMk cId="3105779599" sldId="774"/>
            <ac:spMk id="2" creationId="{9CADF834-9984-AC8C-4490-2650F70437BC}"/>
          </ac:spMkLst>
        </pc:spChg>
        <pc:graphicFrameChg chg="add mod ord modGraphic">
          <ac:chgData name="Rebecca Francis-Davies" userId="S::r.francis-davies@uwtsd.ac.uk::caf69e2c-2198-47a4-8268-c57958bd4ca9" providerId="AD" clId="Web-{C963585D-E15D-6BA6-CC42-36AAF9E0ED2C}" dt="2026-04-22T11:43:58.649" v="1243"/>
          <ac:graphicFrameMkLst>
            <pc:docMk/>
            <pc:sldMk cId="3105779599" sldId="774"/>
            <ac:graphicFrameMk id="5" creationId="{4D2FB8B0-986E-C250-8099-70133B4D997A}"/>
          </ac:graphicFrameMkLst>
        </pc:graphicFrameChg>
      </pc:sldChg>
      <pc:sldChg chg="modSp new">
        <pc:chgData name="Rebecca Francis-Davies" userId="S::r.francis-davies@uwtsd.ac.uk::caf69e2c-2198-47a4-8268-c57958bd4ca9" providerId="AD" clId="Web-{C963585D-E15D-6BA6-CC42-36AAF9E0ED2C}" dt="2026-04-22T11:51:16.135" v="1718" actId="20577"/>
        <pc:sldMkLst>
          <pc:docMk/>
          <pc:sldMk cId="3835157004" sldId="775"/>
        </pc:sldMkLst>
        <pc:spChg chg="mod">
          <ac:chgData name="Rebecca Francis-Davies" userId="S::r.francis-davies@uwtsd.ac.uk::caf69e2c-2198-47a4-8268-c57958bd4ca9" providerId="AD" clId="Web-{C963585D-E15D-6BA6-CC42-36AAF9E0ED2C}" dt="2026-04-22T11:48:46.514" v="1425" actId="20577"/>
          <ac:spMkLst>
            <pc:docMk/>
            <pc:sldMk cId="3835157004" sldId="775"/>
            <ac:spMk id="2" creationId="{64C99352-C4D5-C560-0989-3E6FE13C0B98}"/>
          </ac:spMkLst>
        </pc:spChg>
        <pc:spChg chg="mod">
          <ac:chgData name="Rebecca Francis-Davies" userId="S::r.francis-davies@uwtsd.ac.uk::caf69e2c-2198-47a4-8268-c57958bd4ca9" providerId="AD" clId="Web-{C963585D-E15D-6BA6-CC42-36AAF9E0ED2C}" dt="2026-04-22T11:51:16.135" v="1718" actId="20577"/>
          <ac:spMkLst>
            <pc:docMk/>
            <pc:sldMk cId="3835157004" sldId="775"/>
            <ac:spMk id="3" creationId="{2F4D49B8-C4F4-823B-7C1C-9C7411BCBED3}"/>
          </ac:spMkLst>
        </pc:spChg>
      </pc:sldChg>
      <pc:sldChg chg="modSp new">
        <pc:chgData name="Rebecca Francis-Davies" userId="S::r.francis-davies@uwtsd.ac.uk::caf69e2c-2198-47a4-8268-c57958bd4ca9" providerId="AD" clId="Web-{C963585D-E15D-6BA6-CC42-36AAF9E0ED2C}" dt="2026-04-22T11:52:36.108" v="1881" actId="20577"/>
        <pc:sldMkLst>
          <pc:docMk/>
          <pc:sldMk cId="1353869688" sldId="776"/>
        </pc:sldMkLst>
        <pc:spChg chg="mod">
          <ac:chgData name="Rebecca Francis-Davies" userId="S::r.francis-davies@uwtsd.ac.uk::caf69e2c-2198-47a4-8268-c57958bd4ca9" providerId="AD" clId="Web-{C963585D-E15D-6BA6-CC42-36AAF9E0ED2C}" dt="2026-04-22T11:51:26.948" v="1725" actId="20577"/>
          <ac:spMkLst>
            <pc:docMk/>
            <pc:sldMk cId="1353869688" sldId="776"/>
            <ac:spMk id="2" creationId="{F343CFCD-38AB-1161-431B-2423F73B6BC3}"/>
          </ac:spMkLst>
        </pc:spChg>
        <pc:spChg chg="mod">
          <ac:chgData name="Rebecca Francis-Davies" userId="S::r.francis-davies@uwtsd.ac.uk::caf69e2c-2198-47a4-8268-c57958bd4ca9" providerId="AD" clId="Web-{C963585D-E15D-6BA6-CC42-36AAF9E0ED2C}" dt="2026-04-22T11:52:36.108" v="1881" actId="20577"/>
          <ac:spMkLst>
            <pc:docMk/>
            <pc:sldMk cId="1353869688" sldId="776"/>
            <ac:spMk id="3" creationId="{B27CCDF4-FE90-6EBC-8EC3-09449DC9BB3F}"/>
          </ac:spMkLst>
        </pc:spChg>
      </pc:sldChg>
      <pc:sldChg chg="modSp new">
        <pc:chgData name="Rebecca Francis-Davies" userId="S::r.francis-davies@uwtsd.ac.uk::caf69e2c-2198-47a4-8268-c57958bd4ca9" providerId="AD" clId="Web-{C963585D-E15D-6BA6-CC42-36AAF9E0ED2C}" dt="2026-04-22T11:53:47.345" v="2029" actId="20577"/>
        <pc:sldMkLst>
          <pc:docMk/>
          <pc:sldMk cId="628326189" sldId="777"/>
        </pc:sldMkLst>
        <pc:spChg chg="mod">
          <ac:chgData name="Rebecca Francis-Davies" userId="S::r.francis-davies@uwtsd.ac.uk::caf69e2c-2198-47a4-8268-c57958bd4ca9" providerId="AD" clId="Web-{C963585D-E15D-6BA6-CC42-36AAF9E0ED2C}" dt="2026-04-22T11:52:49.312" v="1885" actId="20577"/>
          <ac:spMkLst>
            <pc:docMk/>
            <pc:sldMk cId="628326189" sldId="777"/>
            <ac:spMk id="2" creationId="{189FB9A7-E93C-C754-AC07-F737FB1C873C}"/>
          </ac:spMkLst>
        </pc:spChg>
        <pc:spChg chg="mod">
          <ac:chgData name="Rebecca Francis-Davies" userId="S::r.francis-davies@uwtsd.ac.uk::caf69e2c-2198-47a4-8268-c57958bd4ca9" providerId="AD" clId="Web-{C963585D-E15D-6BA6-CC42-36AAF9E0ED2C}" dt="2026-04-22T11:53:47.345" v="2029" actId="20577"/>
          <ac:spMkLst>
            <pc:docMk/>
            <pc:sldMk cId="628326189" sldId="777"/>
            <ac:spMk id="3" creationId="{38D384D8-9DFD-6D01-F37C-FF2C37F8A354}"/>
          </ac:spMkLst>
        </pc:spChg>
      </pc:sldChg>
      <pc:sldChg chg="modSp new">
        <pc:chgData name="Rebecca Francis-Davies" userId="S::r.francis-davies@uwtsd.ac.uk::caf69e2c-2198-47a4-8268-c57958bd4ca9" providerId="AD" clId="Web-{C963585D-E15D-6BA6-CC42-36AAF9E0ED2C}" dt="2026-04-22T11:55:44.834" v="2239" actId="20577"/>
        <pc:sldMkLst>
          <pc:docMk/>
          <pc:sldMk cId="2295074243" sldId="778"/>
        </pc:sldMkLst>
        <pc:spChg chg="mod">
          <ac:chgData name="Rebecca Francis-Davies" userId="S::r.francis-davies@uwtsd.ac.uk::caf69e2c-2198-47a4-8268-c57958bd4ca9" providerId="AD" clId="Web-{C963585D-E15D-6BA6-CC42-36AAF9E0ED2C}" dt="2026-04-22T11:54:04.190" v="2034" actId="20577"/>
          <ac:spMkLst>
            <pc:docMk/>
            <pc:sldMk cId="2295074243" sldId="778"/>
            <ac:spMk id="2" creationId="{92FF5B32-7A79-708A-B411-A23906E7B284}"/>
          </ac:spMkLst>
        </pc:spChg>
        <pc:spChg chg="mod">
          <ac:chgData name="Rebecca Francis-Davies" userId="S::r.francis-davies@uwtsd.ac.uk::caf69e2c-2198-47a4-8268-c57958bd4ca9" providerId="AD" clId="Web-{C963585D-E15D-6BA6-CC42-36AAF9E0ED2C}" dt="2026-04-22T11:55:44.834" v="2239" actId="20577"/>
          <ac:spMkLst>
            <pc:docMk/>
            <pc:sldMk cId="2295074243" sldId="778"/>
            <ac:spMk id="3" creationId="{3C809625-3833-18DB-6C81-DC403C046D44}"/>
          </ac:spMkLst>
        </pc:spChg>
      </pc:sldChg>
      <pc:sldChg chg="modSp new">
        <pc:chgData name="Rebecca Francis-Davies" userId="S::r.francis-davies@uwtsd.ac.uk::caf69e2c-2198-47a4-8268-c57958bd4ca9" providerId="AD" clId="Web-{C963585D-E15D-6BA6-CC42-36AAF9E0ED2C}" dt="2026-04-22T11:56:48.538" v="2427" actId="20577"/>
        <pc:sldMkLst>
          <pc:docMk/>
          <pc:sldMk cId="3097777178" sldId="779"/>
        </pc:sldMkLst>
        <pc:spChg chg="mod">
          <ac:chgData name="Rebecca Francis-Davies" userId="S::r.francis-davies@uwtsd.ac.uk::caf69e2c-2198-47a4-8268-c57958bd4ca9" providerId="AD" clId="Web-{C963585D-E15D-6BA6-CC42-36AAF9E0ED2C}" dt="2026-04-22T11:55:56.178" v="2281" actId="20577"/>
          <ac:spMkLst>
            <pc:docMk/>
            <pc:sldMk cId="3097777178" sldId="779"/>
            <ac:spMk id="2" creationId="{387C088C-2C3F-3779-CBEB-B1D7BCB26D60}"/>
          </ac:spMkLst>
        </pc:spChg>
        <pc:spChg chg="mod">
          <ac:chgData name="Rebecca Francis-Davies" userId="S::r.francis-davies@uwtsd.ac.uk::caf69e2c-2198-47a4-8268-c57958bd4ca9" providerId="AD" clId="Web-{C963585D-E15D-6BA6-CC42-36AAF9E0ED2C}" dt="2026-04-22T11:56:48.538" v="2427" actId="20577"/>
          <ac:spMkLst>
            <pc:docMk/>
            <pc:sldMk cId="3097777178" sldId="779"/>
            <ac:spMk id="3" creationId="{34D9602A-552F-BD64-714C-353DBF1B112D}"/>
          </ac:spMkLst>
        </pc:spChg>
      </pc:sldChg>
      <pc:sldChg chg="modSp new modNotes">
        <pc:chgData name="Rebecca Francis-Davies" userId="S::r.francis-davies@uwtsd.ac.uk::caf69e2c-2198-47a4-8268-c57958bd4ca9" providerId="AD" clId="Web-{C963585D-E15D-6BA6-CC42-36AAF9E0ED2C}" dt="2026-04-22T12:04:39.124" v="2613" actId="20577"/>
        <pc:sldMkLst>
          <pc:docMk/>
          <pc:sldMk cId="3260510622" sldId="780"/>
        </pc:sldMkLst>
        <pc:spChg chg="mod">
          <ac:chgData name="Rebecca Francis-Davies" userId="S::r.francis-davies@uwtsd.ac.uk::caf69e2c-2198-47a4-8268-c57958bd4ca9" providerId="AD" clId="Web-{C963585D-E15D-6BA6-CC42-36AAF9E0ED2C}" dt="2026-04-22T12:00:12.793" v="2444" actId="20577"/>
          <ac:spMkLst>
            <pc:docMk/>
            <pc:sldMk cId="3260510622" sldId="780"/>
            <ac:spMk id="2" creationId="{E6ADB6C0-B486-F6EC-E457-83932A393AFE}"/>
          </ac:spMkLst>
        </pc:spChg>
        <pc:spChg chg="mod">
          <ac:chgData name="Rebecca Francis-Davies" userId="S::r.francis-davies@uwtsd.ac.uk::caf69e2c-2198-47a4-8268-c57958bd4ca9" providerId="AD" clId="Web-{C963585D-E15D-6BA6-CC42-36AAF9E0ED2C}" dt="2026-04-22T12:04:39.124" v="2613" actId="20577"/>
          <ac:spMkLst>
            <pc:docMk/>
            <pc:sldMk cId="3260510622" sldId="780"/>
            <ac:spMk id="3" creationId="{4A5E1CF0-3CAB-3F48-D72F-9D9BE35B6E99}"/>
          </ac:spMkLst>
        </pc:spChg>
      </pc:sldChg>
      <pc:sldChg chg="modSp new">
        <pc:chgData name="Rebecca Francis-Davies" userId="S::r.francis-davies@uwtsd.ac.uk::caf69e2c-2198-47a4-8268-c57958bd4ca9" providerId="AD" clId="Web-{C963585D-E15D-6BA6-CC42-36AAF9E0ED2C}" dt="2026-04-22T12:05:26.156" v="2768" actId="20577"/>
        <pc:sldMkLst>
          <pc:docMk/>
          <pc:sldMk cId="989954666" sldId="781"/>
        </pc:sldMkLst>
        <pc:spChg chg="mod">
          <ac:chgData name="Rebecca Francis-Davies" userId="S::r.francis-davies@uwtsd.ac.uk::caf69e2c-2198-47a4-8268-c57958bd4ca9" providerId="AD" clId="Web-{C963585D-E15D-6BA6-CC42-36AAF9E0ED2C}" dt="2026-04-22T12:04:49" v="2625" actId="20577"/>
          <ac:spMkLst>
            <pc:docMk/>
            <pc:sldMk cId="989954666" sldId="781"/>
            <ac:spMk id="2" creationId="{AF732B08-D05B-69CB-3989-5160215F185E}"/>
          </ac:spMkLst>
        </pc:spChg>
        <pc:spChg chg="mod">
          <ac:chgData name="Rebecca Francis-Davies" userId="S::r.francis-davies@uwtsd.ac.uk::caf69e2c-2198-47a4-8268-c57958bd4ca9" providerId="AD" clId="Web-{C963585D-E15D-6BA6-CC42-36AAF9E0ED2C}" dt="2026-04-22T12:05:26.156" v="2768" actId="20577"/>
          <ac:spMkLst>
            <pc:docMk/>
            <pc:sldMk cId="989954666" sldId="781"/>
            <ac:spMk id="3" creationId="{9C0CFB7E-B66C-DB38-39BB-97CDFBA67848}"/>
          </ac:spMkLst>
        </pc:spChg>
      </pc:sldChg>
    </pc:docChg>
  </pc:docChgLst>
  <pc:docChgLst>
    <pc:chgData name="Rebecca Francis-Davies" userId="S::r.francis-davies@uwtsd.ac.uk::caf69e2c-2198-47a4-8268-c57958bd4ca9" providerId="AD" clId="Web-{B495518C-EF9E-2988-25D7-F7747EE7264E}"/>
    <pc:docChg chg="addSld modSld">
      <pc:chgData name="Rebecca Francis-Davies" userId="S::r.francis-davies@uwtsd.ac.uk::caf69e2c-2198-47a4-8268-c57958bd4ca9" providerId="AD" clId="Web-{B495518C-EF9E-2988-25D7-F7747EE7264E}" dt="2026-04-21T13:09:35.998" v="15"/>
      <pc:docMkLst>
        <pc:docMk/>
      </pc:docMkLst>
      <pc:sldChg chg="addSp delSp modSp new">
        <pc:chgData name="Rebecca Francis-Davies" userId="S::r.francis-davies@uwtsd.ac.uk::caf69e2c-2198-47a4-8268-c57958bd4ca9" providerId="AD" clId="Web-{B495518C-EF9E-2988-25D7-F7747EE7264E}" dt="2026-04-21T12:52:23.759" v="11"/>
        <pc:sldMkLst>
          <pc:docMk/>
          <pc:sldMk cId="1725475599" sldId="765"/>
        </pc:sldMkLst>
        <pc:spChg chg="mod">
          <ac:chgData name="Rebecca Francis-Davies" userId="S::r.francis-davies@uwtsd.ac.uk::caf69e2c-2198-47a4-8268-c57958bd4ca9" providerId="AD" clId="Web-{B495518C-EF9E-2988-25D7-F7747EE7264E}" dt="2026-04-21T12:52:04.398" v="9" actId="20577"/>
          <ac:spMkLst>
            <pc:docMk/>
            <pc:sldMk cId="1725475599" sldId="765"/>
            <ac:spMk id="2" creationId="{1B14BEC1-A24E-B57E-4D9A-73CF2EE07E7A}"/>
          </ac:spMkLst>
        </pc:spChg>
        <pc:picChg chg="add mod ord">
          <ac:chgData name="Rebecca Francis-Davies" userId="S::r.francis-davies@uwtsd.ac.uk::caf69e2c-2198-47a4-8268-c57958bd4ca9" providerId="AD" clId="Web-{B495518C-EF9E-2988-25D7-F7747EE7264E}" dt="2026-04-21T12:52:23.759" v="11"/>
          <ac:picMkLst>
            <pc:docMk/>
            <pc:sldMk cId="1725475599" sldId="765"/>
            <ac:picMk id="4" creationId="{F0AC97E1-82B8-9533-26BB-C0FE6F4EC1FB}"/>
          </ac:picMkLst>
        </pc:picChg>
      </pc:sldChg>
      <pc:sldChg chg="addSp delSp modSp new mod setBg modNotes">
        <pc:chgData name="Rebecca Francis-Davies" userId="S::r.francis-davies@uwtsd.ac.uk::caf69e2c-2198-47a4-8268-c57958bd4ca9" providerId="AD" clId="Web-{B495518C-EF9E-2988-25D7-F7747EE7264E}" dt="2026-04-21T13:09:35.998" v="15"/>
        <pc:sldMkLst>
          <pc:docMk/>
          <pc:sldMk cId="369399028" sldId="766"/>
        </pc:sldMkLst>
        <pc:spChg chg="add">
          <ac:chgData name="Rebecca Francis-Davies" userId="S::r.francis-davies@uwtsd.ac.uk::caf69e2c-2198-47a4-8268-c57958bd4ca9" providerId="AD" clId="Web-{B495518C-EF9E-2988-25D7-F7747EE7264E}" dt="2026-04-21T12:58:33.555" v="14"/>
          <ac:spMkLst>
            <pc:docMk/>
            <pc:sldMk cId="369399028" sldId="766"/>
            <ac:spMk id="9" creationId="{388DD50E-1D2D-48C6-A470-79FB7F337F8A}"/>
          </ac:spMkLst>
        </pc:spChg>
        <pc:spChg chg="add">
          <ac:chgData name="Rebecca Francis-Davies" userId="S::r.francis-davies@uwtsd.ac.uk::caf69e2c-2198-47a4-8268-c57958bd4ca9" providerId="AD" clId="Web-{B495518C-EF9E-2988-25D7-F7747EE7264E}" dt="2026-04-21T12:58:33.555" v="14"/>
          <ac:spMkLst>
            <pc:docMk/>
            <pc:sldMk cId="369399028" sldId="766"/>
            <ac:spMk id="11" creationId="{4F78DAAE-B0C3-49A3-8AB1-AD2FF0E3686F}"/>
          </ac:spMkLst>
        </pc:spChg>
        <pc:spChg chg="add">
          <ac:chgData name="Rebecca Francis-Davies" userId="S::r.francis-davies@uwtsd.ac.uk::caf69e2c-2198-47a4-8268-c57958bd4ca9" providerId="AD" clId="Web-{B495518C-EF9E-2988-25D7-F7747EE7264E}" dt="2026-04-21T12:58:33.555" v="14"/>
          <ac:spMkLst>
            <pc:docMk/>
            <pc:sldMk cId="369399028" sldId="766"/>
            <ac:spMk id="13" creationId="{F6A8A81D-3338-4B0F-A26F-A3D259D27681}"/>
          </ac:spMkLst>
        </pc:spChg>
        <pc:spChg chg="add">
          <ac:chgData name="Rebecca Francis-Davies" userId="S::r.francis-davies@uwtsd.ac.uk::caf69e2c-2198-47a4-8268-c57958bd4ca9" providerId="AD" clId="Web-{B495518C-EF9E-2988-25D7-F7747EE7264E}" dt="2026-04-21T12:58:33.555" v="14"/>
          <ac:spMkLst>
            <pc:docMk/>
            <pc:sldMk cId="369399028" sldId="766"/>
            <ac:spMk id="15" creationId="{40155665-7CE2-4939-AE5E-020DC1D20753}"/>
          </ac:spMkLst>
        </pc:spChg>
        <pc:picChg chg="add mod ord">
          <ac:chgData name="Rebecca Francis-Davies" userId="S::r.francis-davies@uwtsd.ac.uk::caf69e2c-2198-47a4-8268-c57958bd4ca9" providerId="AD" clId="Web-{B495518C-EF9E-2988-25D7-F7747EE7264E}" dt="2026-04-21T12:58:33.555" v="14"/>
          <ac:picMkLst>
            <pc:docMk/>
            <pc:sldMk cId="369399028" sldId="766"/>
            <ac:picMk id="4" creationId="{841F8266-0BE8-EB5A-9E7E-0A9C5BFE577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4/29/2026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Emerged from decades of piecemeal, often contradictory discrimination law in the UK – a patchwork of over 100 pieces of legislation that had accumulated since the 1960s.   Parliament responded to specific moments of injustice with targeted legislation.  RRA 1965 (first of its kind) was introduced in the wake of growing Caribbean and South Asian immigration and the discrimination faced by these </a:t>
            </a:r>
            <a:r>
              <a:rPr lang="en-US">
                <a:latin typeface="Calibri"/>
                <a:ea typeface="Calibri"/>
                <a:cs typeface="Calibri"/>
              </a:rPr>
              <a:t>communities in housing and employment.  The Equal Pay Act 1970 followed campaigns by women workers (most famously the machinists at Dagenham).</a:t>
            </a:r>
            <a:endParaRPr lang="en-US" dirty="0">
              <a:latin typeface="Calibri"/>
              <a:ea typeface="Calibri"/>
              <a:cs typeface="Calibri"/>
            </a:endParaRPr>
          </a:p>
          <a:p>
            <a:endParaRPr lang="en-US" dirty="0">
              <a:latin typeface="Calibri"/>
              <a:ea typeface="Calibri"/>
              <a:cs typeface="Calibri"/>
            </a:endParaRPr>
          </a:p>
          <a:p>
            <a:r>
              <a:rPr lang="en-US">
                <a:latin typeface="Calibri"/>
                <a:ea typeface="Calibri"/>
                <a:cs typeface="Calibri"/>
              </a:rPr>
              <a:t>By the 1990s, further protections followed by people with disabilities (DDA 1995) followed by extended protections given by EU directives.</a:t>
            </a:r>
            <a:endParaRPr lang="en-US" dirty="0">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By the 2000s, there were well documented problems.  Different legal rights existed depending on the type of discrimination.  The result was that the existing </a:t>
            </a:r>
            <a:r>
              <a:rPr lang="en-US">
                <a:latin typeface="Calibri"/>
                <a:ea typeface="Calibri"/>
                <a:cs typeface="Calibri"/>
              </a:rPr>
              <a:t>legislation was confusing and inconsistent. </a:t>
            </a:r>
          </a:p>
          <a:p>
            <a:endParaRPr lang="en-US" dirty="0">
              <a:latin typeface="Calibri"/>
              <a:ea typeface="Calibri"/>
              <a:cs typeface="Calibri"/>
            </a:endParaRPr>
          </a:p>
          <a:p>
            <a:r>
              <a:rPr lang="en-US" dirty="0">
                <a:latin typeface="Calibri"/>
                <a:ea typeface="Calibri"/>
                <a:cs typeface="Calibri"/>
              </a:rPr>
              <a:t>In 2005 the then </a:t>
            </a:r>
            <a:r>
              <a:rPr lang="en-US" dirty="0" err="1">
                <a:latin typeface="Calibri"/>
                <a:ea typeface="Calibri"/>
                <a:cs typeface="Calibri"/>
              </a:rPr>
              <a:t>Labour</a:t>
            </a:r>
            <a:r>
              <a:rPr lang="en-US" dirty="0">
                <a:latin typeface="Calibri"/>
                <a:ea typeface="Calibri"/>
                <a:cs typeface="Calibri"/>
              </a:rPr>
              <a:t> Government under TB commissioned a major review by lawyer and equality expert Hepple QC.  EOC, CRE and DRC were merged into a single body: EHRC.  This move </a:t>
            </a:r>
            <a:r>
              <a:rPr lang="en-US" dirty="0" err="1">
                <a:latin typeface="Calibri"/>
                <a:ea typeface="Calibri"/>
                <a:cs typeface="Calibri"/>
              </a:rPr>
              <a:t>symbolised</a:t>
            </a:r>
            <a:r>
              <a:rPr lang="en-US" dirty="0">
                <a:latin typeface="Calibri"/>
                <a:ea typeface="Calibri"/>
                <a:cs typeface="Calibri"/>
              </a:rPr>
              <a:t> and demanded a single, unified body of equality law.  This was driven politically by Harriet Harman, minister for Women and Equality.  Her aim was not only to consolidate the law but to </a:t>
            </a:r>
            <a:r>
              <a:rPr lang="en-US" dirty="0" err="1">
                <a:latin typeface="Calibri"/>
                <a:ea typeface="Calibri"/>
                <a:cs typeface="Calibri"/>
              </a:rPr>
              <a:t>modernise</a:t>
            </a:r>
            <a:r>
              <a:rPr lang="en-US" dirty="0">
                <a:latin typeface="Calibri"/>
                <a:ea typeface="Calibri"/>
                <a:cs typeface="Calibri"/>
              </a:rPr>
              <a:t> it by </a:t>
            </a:r>
            <a:r>
              <a:rPr lang="en-US">
                <a:latin typeface="Calibri"/>
                <a:ea typeface="Calibri"/>
                <a:cs typeface="Calibri"/>
              </a:rPr>
              <a:t>introducing the Public Sector Equality Duty , pay transparency and enhanced protections in other areas.</a:t>
            </a:r>
            <a:endParaRPr lang="en-US" dirty="0">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Contentious in places: debates raged over the extent of positive action, scope of </a:t>
            </a:r>
            <a:r>
              <a:rPr lang="en-US">
                <a:latin typeface="Calibri"/>
                <a:ea typeface="Calibri"/>
                <a:cs typeface="Calibri"/>
              </a:rPr>
              <a:t>gender pay reporting and protections for religion but was broadly accepted. </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3</a:t>
            </a:fld>
            <a:endParaRPr lang="en-US"/>
          </a:p>
        </p:txBody>
      </p:sp>
    </p:spTree>
    <p:extLst>
      <p:ext uri="{BB962C8B-B14F-4D97-AF65-F5344CB8AC3E}">
        <p14:creationId xmlns:p14="http://schemas.microsoft.com/office/powerpoint/2010/main" val="4004251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ED2E81-D496-A540-9D3B-B6B202F50AE3}" type="slidenum">
              <a:rPr lang="en-GB" smtClean="0"/>
              <a:t>4</a:t>
            </a:fld>
            <a:endParaRPr lang="en-GB"/>
          </a:p>
        </p:txBody>
      </p:sp>
    </p:spTree>
    <p:extLst>
      <p:ext uri="{BB962C8B-B14F-4D97-AF65-F5344CB8AC3E}">
        <p14:creationId xmlns:p14="http://schemas.microsoft.com/office/powerpoint/2010/main" val="3709866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https://www.who.int/publications/m/item/initiating-a-conversation-about-ageism</a:t>
            </a:r>
          </a:p>
        </p:txBody>
      </p:sp>
      <p:sp>
        <p:nvSpPr>
          <p:cNvPr id="4" name="Slide Number Placeholder 3"/>
          <p:cNvSpPr>
            <a:spLocks noGrp="1"/>
          </p:cNvSpPr>
          <p:nvPr>
            <p:ph type="sldNum" sz="quarter" idx="5"/>
          </p:nvPr>
        </p:nvSpPr>
        <p:spPr/>
        <p:txBody>
          <a:bodyPr/>
          <a:lstStyle/>
          <a:p>
            <a:fld id="{A8E1CED8-3B7F-F741-9386-7C896F80B4B2}" type="slidenum">
              <a:rPr lang="en-US" smtClean="0"/>
              <a:t>6</a:t>
            </a:fld>
            <a:endParaRPr lang="en-US"/>
          </a:p>
        </p:txBody>
      </p:sp>
    </p:spTree>
    <p:extLst>
      <p:ext uri="{BB962C8B-B14F-4D97-AF65-F5344CB8AC3E}">
        <p14:creationId xmlns:p14="http://schemas.microsoft.com/office/powerpoint/2010/main" val="1103287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Demarginalizing the Intersection of Race and Sex: A Black Feminist Critique of Antidiscrimination Doctrine, Feminist Theory and Antiracist Politics."</a:t>
            </a:r>
          </a:p>
        </p:txBody>
      </p:sp>
      <p:sp>
        <p:nvSpPr>
          <p:cNvPr id="4" name="Slide Number Placeholder 3"/>
          <p:cNvSpPr>
            <a:spLocks noGrp="1"/>
          </p:cNvSpPr>
          <p:nvPr>
            <p:ph type="sldNum" sz="quarter" idx="5"/>
          </p:nvPr>
        </p:nvSpPr>
        <p:spPr/>
        <p:txBody>
          <a:bodyPr/>
          <a:lstStyle/>
          <a:p>
            <a:fld id="{A8E1CED8-3B7F-F741-9386-7C896F80B4B2}" type="slidenum">
              <a:rPr lang="en-US" smtClean="0"/>
              <a:t>7</a:t>
            </a:fld>
            <a:endParaRPr lang="en-US"/>
          </a:p>
        </p:txBody>
      </p:sp>
    </p:spTree>
    <p:extLst>
      <p:ext uri="{BB962C8B-B14F-4D97-AF65-F5344CB8AC3E}">
        <p14:creationId xmlns:p14="http://schemas.microsoft.com/office/powerpoint/2010/main" val="2718036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12</a:t>
            </a:fld>
            <a:endParaRPr lang="en-US"/>
          </a:p>
        </p:txBody>
      </p:sp>
    </p:spTree>
    <p:extLst>
      <p:ext uri="{BB962C8B-B14F-4D97-AF65-F5344CB8AC3E}">
        <p14:creationId xmlns:p14="http://schemas.microsoft.com/office/powerpoint/2010/main" val="623444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Has it delivered transformative change? Is it </a:t>
            </a:r>
            <a:r>
              <a:rPr lang="en-US">
                <a:latin typeface="Calibri"/>
                <a:ea typeface="Calibri"/>
                <a:cs typeface="Calibri"/>
              </a:rPr>
              <a:t>bureaucratic? </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17</a:t>
            </a:fld>
            <a:endParaRPr lang="en-US"/>
          </a:p>
        </p:txBody>
      </p:sp>
    </p:spTree>
    <p:extLst>
      <p:ext uri="{BB962C8B-B14F-4D97-AF65-F5344CB8AC3E}">
        <p14:creationId xmlns:p14="http://schemas.microsoft.com/office/powerpoint/2010/main" val="4039638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Was this person treated wrongly: is this </a:t>
            </a:r>
            <a:r>
              <a:rPr lang="en-US">
                <a:latin typeface="Calibri"/>
                <a:ea typeface="Calibri"/>
                <a:cs typeface="Calibri"/>
              </a:rPr>
              <a:t>institution designed in a way that treats some groups less well than others and what are you actively doing about it?</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18</a:t>
            </a:fld>
            <a:endParaRPr lang="en-US"/>
          </a:p>
        </p:txBody>
      </p:sp>
    </p:spTree>
    <p:extLst>
      <p:ext uri="{BB962C8B-B14F-4D97-AF65-F5344CB8AC3E}">
        <p14:creationId xmlns:p14="http://schemas.microsoft.com/office/powerpoint/2010/main" val="2636473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on reading around the difference between direct and indirect discrimination – use a good quality textbook like Kathy Daniels</a:t>
            </a:r>
          </a:p>
          <a:p>
            <a:endParaRPr lang="en-GB" dirty="0"/>
          </a:p>
          <a:p>
            <a:r>
              <a:rPr lang="en-GB" dirty="0"/>
              <a:t>1. Recruitment &amp; Selection</a:t>
            </a:r>
          </a:p>
          <a:p>
            <a:r>
              <a:rPr lang="en-GB" b="1" dirty="0"/>
              <a:t>Nagarajan v London Regional Transport [1999]</a:t>
            </a:r>
            <a:r>
              <a:rPr lang="en-GB" dirty="0"/>
              <a:t> – HL held that </a:t>
            </a:r>
            <a:r>
              <a:rPr lang="en-GB" b="1" dirty="0"/>
              <a:t>subconscious bias</a:t>
            </a:r>
            <a:r>
              <a:rPr lang="en-GB" dirty="0"/>
              <a:t> in a recruitment decision is sufficient for direct discrimination. A Race Relations Act case but directly applicable under </a:t>
            </a:r>
            <a:r>
              <a:rPr lang="en-GB" dirty="0" err="1"/>
              <a:t>EqA</a:t>
            </a:r>
            <a:r>
              <a:rPr lang="en-GB" dirty="0"/>
              <a:t> 2010. The tribunal had found the panel was influenced by the claimant's previous discrimination complaints — the discriminatory reason need not be conscious.</a:t>
            </a:r>
          </a:p>
          <a:p>
            <a:r>
              <a:rPr lang="en-GB" b="1" dirty="0"/>
              <a:t>Brennan v J H Dewhurst Ltd [1984]</a:t>
            </a:r>
            <a:r>
              <a:rPr lang="en-GB" dirty="0"/>
              <a:t> – A woman was rejected for a butcher's assistant role. The manager admitted he would not employ a woman. Clear direct sex discrimination at the point of selection.</a:t>
            </a:r>
          </a:p>
          <a:p>
            <a:endParaRPr lang="en-GB" dirty="0"/>
          </a:p>
          <a:p>
            <a:endParaRPr lang="en-GB" dirty="0"/>
          </a:p>
          <a:p>
            <a:r>
              <a:rPr lang="en-GB"/>
              <a:t>2. Terms &amp; Conditions / Detriment at Work</a:t>
            </a:r>
          </a:p>
          <a:p>
            <a:r>
              <a:rPr lang="en-GB" b="1" dirty="0"/>
              <a:t>Shamoon v Chief Constable of RUC [2003]</a:t>
            </a:r>
            <a:r>
              <a:rPr lang="en-GB" dirty="0"/>
              <a:t> – A chief inspector was stripped of her appraisal duties while male counterparts retained theirs. HL confirmed this was a </a:t>
            </a:r>
            <a:r>
              <a:rPr lang="en-GB" b="1" dirty="0"/>
              <a:t>detriment</a:t>
            </a:r>
            <a:r>
              <a:rPr lang="en-GB" dirty="0"/>
              <a:t> and clarified the comparator test — the tribunal should ask </a:t>
            </a:r>
            <a:r>
              <a:rPr lang="en-GB" i="1" dirty="0"/>
              <a:t>why</a:t>
            </a:r>
            <a:r>
              <a:rPr lang="en-GB" dirty="0"/>
              <a:t> the claimant was treated as she was rather than getting bogged down in the comparator exercise separately.</a:t>
            </a:r>
          </a:p>
          <a:p>
            <a:r>
              <a:rPr lang="en-GB" b="1"/>
              <a:t>Zafar v Glasgow CC [1998]</a:t>
            </a:r>
            <a:r>
              <a:rPr lang="en-GB"/>
              <a:t> – Employee subjected to a disciplinary process. HL held that the employer's </a:t>
            </a:r>
            <a:r>
              <a:rPr lang="en-GB" i="1"/>
              <a:t>unreasonable</a:t>
            </a:r>
            <a:r>
              <a:rPr lang="en-GB"/>
              <a:t> conduct alone could not ground a discrimination claim without evidence of how a comparator was or would have been treated differently.</a:t>
            </a:r>
          </a:p>
          <a:p>
            <a:endParaRPr lang="en-GB" dirty="0"/>
          </a:p>
          <a:p>
            <a:r>
              <a:rPr lang="en-GB" dirty="0"/>
              <a:t>Harassment as Direct Discrimination (Pre-</a:t>
            </a:r>
            <a:r>
              <a:rPr lang="en-GB" dirty="0" err="1"/>
              <a:t>EqA</a:t>
            </a:r>
            <a:r>
              <a:rPr lang="en-GB" dirty="0"/>
              <a:t>)</a:t>
            </a:r>
          </a:p>
          <a:p>
            <a:r>
              <a:rPr lang="en-GB" b="1"/>
              <a:t>Burton &amp; Rhule v De Vere Hotels [1996]</a:t>
            </a:r>
            <a:r>
              <a:rPr lang="en-GB"/>
              <a:t> – EAT held an employer was liable where it </a:t>
            </a:r>
            <a:r>
              <a:rPr lang="en-GB" b="1"/>
              <a:t>subjected</a:t>
            </a:r>
            <a:r>
              <a:rPr lang="en-GB"/>
              <a:t> employees to racial harassment by a third party (Bernard Manning). Though later doubted on its precise reasoning in </a:t>
            </a:r>
            <a:r>
              <a:rPr lang="en-GB" i="1"/>
              <a:t>MacDonald v Advocate General</a:t>
            </a:r>
            <a:r>
              <a:rPr lang="en-GB"/>
              <a:t>, the principle that employers can be liable for third-party conduct has since been developed.</a:t>
            </a:r>
          </a:p>
          <a:p>
            <a:r>
              <a:rPr lang="en-GB" b="1" dirty="0"/>
              <a:t>Pearce v Governing Body of Mayfield School [2003]</a:t>
            </a:r>
            <a:r>
              <a:rPr lang="en-GB" dirty="0"/>
              <a:t> – HL drew a clear distinction between harassment (now s.26 </a:t>
            </a:r>
            <a:r>
              <a:rPr lang="en-GB" dirty="0" err="1"/>
              <a:t>EqA</a:t>
            </a:r>
            <a:r>
              <a:rPr lang="en-GB" dirty="0"/>
              <a:t>) and direct discrimination (s.13). A gay teacher subjected to homophobic abuse by pupils — HL held the comparator must be someone in the same circumstances, not simply a non-gay teacher.</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28</a:t>
            </a:fld>
            <a:endParaRPr lang="en-US"/>
          </a:p>
        </p:txBody>
      </p:sp>
    </p:spTree>
    <p:extLst>
      <p:ext uri="{BB962C8B-B14F-4D97-AF65-F5344CB8AC3E}">
        <p14:creationId xmlns:p14="http://schemas.microsoft.com/office/powerpoint/2010/main" val="444984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33</a:t>
            </a:fld>
            <a:endParaRPr lang="en-US"/>
          </a:p>
        </p:txBody>
      </p:sp>
    </p:spTree>
    <p:extLst>
      <p:ext uri="{BB962C8B-B14F-4D97-AF65-F5344CB8AC3E}">
        <p14:creationId xmlns:p14="http://schemas.microsoft.com/office/powerpoint/2010/main" val="280332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Foundational Cases — Establishing the Concept</a:t>
            </a:r>
          </a:p>
          <a:p>
            <a:endParaRPr lang="en-US" dirty="0"/>
          </a:p>
          <a:p>
            <a:r>
              <a:rPr lang="en-US" b="1" dirty="0"/>
              <a:t>Griggs v Duke Power Co [1971]</a:t>
            </a:r>
            <a:r>
              <a:rPr lang="en-US" dirty="0"/>
              <a:t> (US Supreme Court) — Although a US case, this </a:t>
            </a:r>
            <a:r>
              <a:rPr lang="en-US" b="1" dirty="0"/>
              <a:t>inspired</a:t>
            </a:r>
            <a:r>
              <a:rPr lang="en-US" dirty="0"/>
              <a:t> the concept of indirect discrimination in UK law. An employer required a high school diploma for roles where it was unnecessary, disproportionately excluding Black workers. The principle that a </a:t>
            </a:r>
            <a:r>
              <a:rPr lang="en-US" b="1" dirty="0"/>
              <a:t>neutral requirement can be discriminatory in effect</a:t>
            </a:r>
            <a:r>
              <a:rPr lang="en-US" dirty="0"/>
              <a:t> was adopted into UK law.</a:t>
            </a:r>
          </a:p>
          <a:p>
            <a:endParaRPr lang="en-US" dirty="0">
              <a:latin typeface="Aptos"/>
              <a:ea typeface="Calibri"/>
              <a:cs typeface="Calibri"/>
            </a:endParaRPr>
          </a:p>
          <a:p>
            <a:r>
              <a:rPr lang="en-US" b="1"/>
              <a:t>Price v Civil Service Commission [1978]</a:t>
            </a:r>
            <a:r>
              <a:rPr lang="en-US"/>
              <a:t> — </a:t>
            </a:r>
            <a:r>
              <a:rPr lang="en-US" b="1"/>
              <a:t>Landmark early UK case</a:t>
            </a:r>
            <a:r>
              <a:rPr lang="en-US"/>
              <a:t>. An age requirement of 17–28 for civil service executive officer posts disproportionately excluded women because many were out of the workforce during child-rearing years. Phillips J confirmed that indirect discrimination does not require discriminatory intent.</a:t>
            </a:r>
          </a:p>
          <a:p>
            <a:endParaRPr lang="en-US" dirty="0">
              <a:latin typeface="Aptos"/>
              <a:ea typeface="Calibri"/>
              <a:cs typeface="Calibri"/>
            </a:endParaRPr>
          </a:p>
          <a:p>
            <a:r>
              <a:rPr lang="en-US">
                <a:latin typeface="Aptos"/>
                <a:ea typeface="Calibri"/>
                <a:cs typeface="Calibri"/>
              </a:rPr>
              <a:t>Comparators</a:t>
            </a:r>
            <a:endParaRPr lang="en-US" dirty="0">
              <a:latin typeface="Aptos"/>
              <a:ea typeface="Calibri"/>
              <a:cs typeface="Calibri"/>
            </a:endParaRPr>
          </a:p>
          <a:p>
            <a:r>
              <a:rPr lang="en-US" b="1" dirty="0"/>
              <a:t>Jones v University of Manchester [1993]</a:t>
            </a:r>
            <a:r>
              <a:rPr lang="en-US" dirty="0"/>
              <a:t> — CA held the </a:t>
            </a:r>
            <a:r>
              <a:rPr lang="en-US" b="1" dirty="0"/>
              <a:t>correct pool</a:t>
            </a:r>
            <a:r>
              <a:rPr lang="en-US" dirty="0"/>
              <a:t> must include all those who could potentially comply with the PCP, not just those who applied. The pool must be defined carefully — getting it wrong can determine the outcome.</a:t>
            </a:r>
          </a:p>
          <a:p>
            <a:r>
              <a:rPr lang="en-US" b="1" dirty="0"/>
              <a:t>Rutherford v Secretary of State for Trade &amp; Industry [2006]</a:t>
            </a:r>
            <a:r>
              <a:rPr lang="en-US" dirty="0"/>
              <a:t> — HL </a:t>
            </a:r>
            <a:r>
              <a:rPr lang="en-US" dirty="0" err="1"/>
              <a:t>emphasised</a:t>
            </a:r>
            <a:r>
              <a:rPr lang="en-US" dirty="0"/>
              <a:t> the pool must be </a:t>
            </a:r>
            <a:r>
              <a:rPr lang="en-US" b="1" dirty="0"/>
              <a:t>appropriate to the PCP</a:t>
            </a:r>
            <a:r>
              <a:rPr lang="en-US" dirty="0"/>
              <a:t> in question. The correct pool is those to whom the PCP is applied, not a wider or narrower group.</a:t>
            </a:r>
          </a:p>
          <a:p>
            <a:r>
              <a:rPr lang="en-US" b="1"/>
              <a:t>Essop v Home Office [2017]</a:t>
            </a:r>
            <a:r>
              <a:rPr lang="en-US"/>
              <a:t> — </a:t>
            </a:r>
            <a:r>
              <a:rPr lang="en-US" b="1"/>
              <a:t>Supreme Court landmark</a:t>
            </a:r>
            <a:r>
              <a:rPr lang="en-US"/>
              <a:t>. Lady Hale confirmed:</a:t>
            </a:r>
          </a:p>
          <a:p>
            <a:pPr marL="171450" indent="-171450">
              <a:buFont typeface="Arial"/>
              <a:buChar char="•"/>
            </a:pPr>
            <a:r>
              <a:rPr lang="en-US"/>
              <a:t>A claimant does </a:t>
            </a:r>
            <a:r>
              <a:rPr lang="en-US" b="1"/>
              <a:t>not</a:t>
            </a:r>
            <a:r>
              <a:rPr lang="en-US"/>
              <a:t> need to explain </a:t>
            </a:r>
            <a:r>
              <a:rPr lang="en-US" i="1"/>
              <a:t>why</a:t>
            </a:r>
            <a:r>
              <a:rPr lang="en-US"/>
              <a:t> a PCP puts a group at a disadvantage</a:t>
            </a:r>
          </a:p>
          <a:p>
            <a:pPr marL="171450" indent="-171450">
              <a:buFont typeface="Arial"/>
              <a:buChar char="•"/>
            </a:pPr>
            <a:r>
              <a:rPr lang="en-US" dirty="0"/>
              <a:t>Statistics alone can establish group disadvantage</a:t>
            </a:r>
          </a:p>
          <a:p>
            <a:pPr marL="171450" indent="-171450">
              <a:buFont typeface="Arial"/>
              <a:buChar char="•"/>
            </a:pPr>
            <a:r>
              <a:rPr lang="en-US"/>
              <a:t>The reasons for the disparity are irrelevant at the disadvantage stage</a:t>
            </a:r>
          </a:p>
          <a:p>
            <a:pPr marL="171450" indent="-171450">
              <a:buFont typeface="Arial"/>
              <a:buChar char="•"/>
            </a:pPr>
            <a:r>
              <a:rPr lang="en-US"/>
              <a:t>Individual claimant need not show </a:t>
            </a:r>
            <a:r>
              <a:rPr lang="en-US" i="1"/>
              <a:t>personal</a:t>
            </a:r>
            <a:r>
              <a:rPr lang="en-US"/>
              <a:t> disadvantage beyond being a member of the disadvantaged group</a:t>
            </a:r>
          </a:p>
          <a:p>
            <a:endParaRPr lang="en-US" dirty="0">
              <a:latin typeface="Aptos"/>
              <a:ea typeface="Calibri"/>
              <a:cs typeface="Calibri"/>
            </a:endParaRP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32</a:t>
            </a:fld>
            <a:endParaRPr lang="en-US"/>
          </a:p>
        </p:txBody>
      </p:sp>
    </p:spTree>
    <p:extLst>
      <p:ext uri="{BB962C8B-B14F-4D97-AF65-F5344CB8AC3E}">
        <p14:creationId xmlns:p14="http://schemas.microsoft.com/office/powerpoint/2010/main" val="3915901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36</a:t>
            </a:fld>
            <a:endParaRPr lang="en-US"/>
          </a:p>
        </p:txBody>
      </p:sp>
    </p:spTree>
    <p:extLst>
      <p:ext uri="{BB962C8B-B14F-4D97-AF65-F5344CB8AC3E}">
        <p14:creationId xmlns:p14="http://schemas.microsoft.com/office/powerpoint/2010/main" val="1195297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Sexual harassment a qualifying disclosure under whistleblowing law (April 2026). What are the implications? Will not suffer a </a:t>
            </a:r>
            <a:r>
              <a:rPr lang="en-US">
                <a:latin typeface="Calibri"/>
                <a:ea typeface="Calibri"/>
                <a:cs typeface="Calibri"/>
              </a:rPr>
              <a:t>detriment and protection from UFD</a:t>
            </a:r>
            <a:endParaRPr lang="en-US" dirty="0">
              <a:latin typeface="Calibri"/>
              <a:ea typeface="Calibri"/>
              <a:cs typeface="Calibri"/>
            </a:endParaRPr>
          </a:p>
          <a:p>
            <a:r>
              <a:rPr lang="en-US" dirty="0">
                <a:latin typeface="Calibri"/>
                <a:ea typeface="Calibri"/>
                <a:cs typeface="Calibri"/>
              </a:rPr>
              <a:t>Enhanced to </a:t>
            </a:r>
            <a:r>
              <a:rPr lang="en-US">
                <a:latin typeface="Calibri"/>
                <a:ea typeface="Calibri"/>
                <a:cs typeface="Calibri"/>
              </a:rPr>
              <a:t>duty to prevent sexual harassment (ALL reasonable steps)</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44</a:t>
            </a:fld>
            <a:endParaRPr lang="en-US"/>
          </a:p>
        </p:txBody>
      </p:sp>
    </p:spTree>
    <p:extLst>
      <p:ext uri="{BB962C8B-B14F-4D97-AF65-F5344CB8AC3E}">
        <p14:creationId xmlns:p14="http://schemas.microsoft.com/office/powerpoint/2010/main" val="555012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303232"/>
                </a:solidFill>
                <a:highlight>
                  <a:srgbClr val="FFFFFF"/>
                </a:highlight>
              </a:rPr>
              <a:t>As defined by S26 of the Equality Act 2010, harassment is:</a:t>
            </a:r>
            <a:endParaRPr lang="en-US"/>
          </a:p>
          <a:p>
            <a:pPr marL="285750" indent="-285750">
              <a:buFont typeface="Arial"/>
              <a:buChar char="•"/>
            </a:pPr>
            <a:r>
              <a:rPr lang="en-US">
                <a:solidFill>
                  <a:srgbClr val="303232"/>
                </a:solidFill>
                <a:highlight>
                  <a:srgbClr val="FFFFFF"/>
                </a:highlight>
              </a:rPr>
              <a:t>Unwanted conduct.</a:t>
            </a:r>
            <a:br>
              <a:rPr lang="en-US" dirty="0">
                <a:solidFill>
                  <a:srgbClr val="303232"/>
                </a:solidFill>
                <a:highlight>
                  <a:srgbClr val="FFFFFF"/>
                </a:highlight>
              </a:rPr>
            </a:br>
            <a:br>
              <a:rPr lang="en-US" dirty="0">
                <a:solidFill>
                  <a:srgbClr val="303232"/>
                </a:solidFill>
                <a:highlight>
                  <a:srgbClr val="FFFFFF"/>
                </a:highlight>
              </a:rPr>
            </a:br>
            <a:endParaRPr lang="en-US" dirty="0">
              <a:solidFill>
                <a:srgbClr val="303232"/>
              </a:solidFill>
              <a:highlight>
                <a:srgbClr val="FFFFFF"/>
              </a:highlight>
            </a:endParaRPr>
          </a:p>
          <a:p>
            <a:pPr marL="285750" indent="-285750">
              <a:buFont typeface="Arial"/>
              <a:buChar char="•"/>
            </a:pPr>
            <a:r>
              <a:rPr lang="en-US">
                <a:solidFill>
                  <a:srgbClr val="303232"/>
                </a:solidFill>
                <a:highlight>
                  <a:srgbClr val="FFFFFF"/>
                </a:highlight>
              </a:rPr>
              <a:t>That relates to a protected characteristic.</a:t>
            </a:r>
            <a:br>
              <a:rPr lang="en-US" dirty="0">
                <a:solidFill>
                  <a:srgbClr val="303232"/>
                </a:solidFill>
                <a:highlight>
                  <a:srgbClr val="FFFFFF"/>
                </a:highlight>
              </a:rPr>
            </a:br>
            <a:br>
              <a:rPr lang="en-US" dirty="0">
                <a:solidFill>
                  <a:srgbClr val="303232"/>
                </a:solidFill>
                <a:highlight>
                  <a:srgbClr val="FFFFFF"/>
                </a:highlight>
              </a:rPr>
            </a:br>
            <a:endParaRPr lang="en-US" dirty="0">
              <a:solidFill>
                <a:srgbClr val="303232"/>
              </a:solidFill>
              <a:highlight>
                <a:srgbClr val="FFFFFF"/>
              </a:highlight>
            </a:endParaRPr>
          </a:p>
          <a:p>
            <a:pPr marL="285750" indent="-285750">
              <a:buFont typeface="Arial"/>
              <a:buChar char="•"/>
            </a:pPr>
            <a:r>
              <a:rPr lang="en-US" dirty="0">
                <a:solidFill>
                  <a:srgbClr val="303232"/>
                </a:solidFill>
                <a:highlight>
                  <a:srgbClr val="FFFFFF"/>
                </a:highlight>
              </a:rPr>
              <a:t>That either has the:</a:t>
            </a:r>
            <a:br>
              <a:rPr lang="en-US" dirty="0">
                <a:highlight>
                  <a:srgbClr val="FFFFFF"/>
                </a:highlight>
                <a:cs typeface="+mn-lt"/>
              </a:rPr>
            </a:br>
            <a:br>
              <a:rPr lang="en-US" dirty="0">
                <a:highlight>
                  <a:srgbClr val="FFFFFF"/>
                </a:highlight>
                <a:cs typeface="+mn-lt"/>
              </a:rPr>
            </a:br>
            <a:r>
              <a:rPr lang="en-US" dirty="0">
                <a:solidFill>
                  <a:srgbClr val="303232"/>
                </a:solidFill>
                <a:highlight>
                  <a:srgbClr val="FFFFFF"/>
                </a:highlight>
              </a:rPr>
              <a:t>a. </a:t>
            </a:r>
            <a:r>
              <a:rPr lang="en-US" b="1" dirty="0">
                <a:solidFill>
                  <a:srgbClr val="303232"/>
                </a:solidFill>
                <a:highlight>
                  <a:srgbClr val="FFFFFF"/>
                </a:highlight>
              </a:rPr>
              <a:t>purpose</a:t>
            </a:r>
            <a:r>
              <a:rPr lang="en-US" dirty="0">
                <a:solidFill>
                  <a:srgbClr val="303232"/>
                </a:solidFill>
                <a:highlight>
                  <a:srgbClr val="FFFFFF"/>
                </a:highlight>
              </a:rPr>
              <a:t> of violating the dignity of another or creating an intimidating, hostile, degrading, humiliating or offensive environment (“the Environment”); or</a:t>
            </a:r>
            <a:br>
              <a:rPr lang="en-US" dirty="0">
                <a:highlight>
                  <a:srgbClr val="FFFFFF"/>
                </a:highlight>
                <a:cs typeface="+mn-lt"/>
              </a:rPr>
            </a:br>
            <a:br>
              <a:rPr lang="en-US" dirty="0">
                <a:highlight>
                  <a:srgbClr val="FFFFFF"/>
                </a:highlight>
                <a:cs typeface="+mn-lt"/>
              </a:rPr>
            </a:br>
            <a:r>
              <a:rPr lang="en-US" dirty="0">
                <a:solidFill>
                  <a:srgbClr val="303232"/>
                </a:solidFill>
                <a:highlight>
                  <a:srgbClr val="FFFFFF"/>
                </a:highlight>
              </a:rPr>
              <a:t>b. </a:t>
            </a:r>
            <a:r>
              <a:rPr lang="en-US" b="1" dirty="0">
                <a:solidFill>
                  <a:srgbClr val="303232"/>
                </a:solidFill>
                <a:highlight>
                  <a:srgbClr val="FFFFFF"/>
                </a:highlight>
              </a:rPr>
              <a:t>effect</a:t>
            </a:r>
            <a:r>
              <a:rPr lang="en-US" dirty="0">
                <a:solidFill>
                  <a:srgbClr val="303232"/>
                </a:solidFill>
                <a:highlight>
                  <a:srgbClr val="FFFFFF"/>
                </a:highlight>
              </a:rPr>
              <a:t> of violating the dignity of another or creating the Environment.</a:t>
            </a:r>
            <a:endParaRPr lang="en-US" dirty="0"/>
          </a:p>
          <a:p>
            <a:pPr marL="285750" indent="-285750">
              <a:buFont typeface="Arial"/>
              <a:buChar char="•"/>
            </a:pPr>
            <a:endParaRPr lang="en-US" dirty="0">
              <a:solidFill>
                <a:srgbClr val="303232"/>
              </a:solidFill>
              <a:highlight>
                <a:srgbClr val="FFFFFF"/>
              </a:highlight>
              <a:latin typeface="Aptos"/>
              <a:ea typeface="Calibri"/>
              <a:cs typeface="Calibri"/>
            </a:endParaRPr>
          </a:p>
          <a:p>
            <a:pPr marL="285750" indent="-285750">
              <a:buFont typeface="Arial"/>
              <a:buChar char="•"/>
            </a:pPr>
            <a:r>
              <a:rPr lang="en-US">
                <a:solidFill>
                  <a:srgbClr val="303232"/>
                </a:solidFill>
                <a:highlight>
                  <a:srgbClr val="FFFFFF"/>
                </a:highlight>
                <a:latin typeface="Aptos"/>
                <a:ea typeface="Calibri"/>
                <a:cs typeface="Calibri"/>
              </a:rPr>
              <a:t>Give some practical examples:  </a:t>
            </a:r>
            <a:endParaRPr lang="en-US" dirty="0">
              <a:solidFill>
                <a:srgbClr val="303232"/>
              </a:solidFill>
              <a:highlight>
                <a:srgbClr val="FFFFFF"/>
              </a:highlight>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45</a:t>
            </a:fld>
            <a:endParaRPr lang="en-US"/>
          </a:p>
        </p:txBody>
      </p:sp>
    </p:spTree>
    <p:extLst>
      <p:ext uri="{BB962C8B-B14F-4D97-AF65-F5344CB8AC3E}">
        <p14:creationId xmlns:p14="http://schemas.microsoft.com/office/powerpoint/2010/main" val="348749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Conversely, Chloe is 22 and a newly qualified accountant. Senior colleagues dismiss her contributions in meetings, make comments about her needing to "earn her stripes," and one partner regularly refers to her as "the girl." Age harassment applies equally to younger workers.</a:t>
            </a:r>
          </a:p>
          <a:p>
            <a:endParaRPr lang="en-US" dirty="0"/>
          </a:p>
          <a:p>
            <a:r>
              <a:rPr lang="en-US" dirty="0"/>
              <a:t>James works in an open-plan office. A female colleague regularly sends him messages saying she finds him attractive, calls him "babe," and once asked loudly in front of colleagues whether he had a girlfriend. James feels deeply uncomfortable but hasn't said anything because he worries nobody will take it seriously.</a:t>
            </a:r>
          </a:p>
          <a:p>
            <a:endParaRPr lang="en-US" dirty="0"/>
          </a:p>
          <a:p>
            <a:r>
              <a:rPr lang="en-US" dirty="0"/>
              <a:t>Tom came out as gay to his team six months ago. Since then, a colleague has started calling him "the gay one" when introducing him to clients, making unsolicited comments about his personal life, and forwarding "jokes" about gay people on the team chat. Tom joined in with some of the jokes early on to fit in — but as Munchkins and </a:t>
            </a:r>
            <a:r>
              <a:rPr lang="en-US" dirty="0" err="1"/>
              <a:t>Renrod</a:t>
            </a:r>
            <a:r>
              <a:rPr lang="en-US" dirty="0"/>
              <a:t> show, participation does not mean the conduct was wanted.</a:t>
            </a:r>
          </a:p>
          <a:p>
            <a:endParaRPr lang="en-US" dirty="0"/>
          </a:p>
          <a:p>
            <a:r>
              <a:rPr lang="en-US" dirty="0"/>
              <a:t>Leah is a transgender woman. A colleague who knew her before her transition repeatedly refers to her by her former name and uses "he" when speaking about her, despite being corrected multiple times. Another colleague tells Leah she is "brave" in a tone that Leah finds </a:t>
            </a:r>
            <a:r>
              <a:rPr lang="en-US" dirty="0" err="1"/>
              <a:t>patronising</a:t>
            </a:r>
            <a:r>
              <a:rPr lang="en-US" dirty="0"/>
              <a:t> and othering. The deliberate and repeated misgendering alone is likely to meet the harassment threshold.</a:t>
            </a:r>
          </a:p>
        </p:txBody>
      </p:sp>
      <p:sp>
        <p:nvSpPr>
          <p:cNvPr id="4" name="Slide Number Placeholder 3"/>
          <p:cNvSpPr>
            <a:spLocks noGrp="1"/>
          </p:cNvSpPr>
          <p:nvPr>
            <p:ph type="sldNum" sz="quarter" idx="5"/>
          </p:nvPr>
        </p:nvSpPr>
        <p:spPr/>
        <p:txBody>
          <a:bodyPr/>
          <a:lstStyle/>
          <a:p>
            <a:fld id="{A8E1CED8-3B7F-F741-9386-7C896F80B4B2}" type="slidenum">
              <a:rPr lang="en-US" smtClean="0"/>
              <a:t>46</a:t>
            </a:fld>
            <a:endParaRPr lang="en-US"/>
          </a:p>
        </p:txBody>
      </p:sp>
    </p:spTree>
    <p:extLst>
      <p:ext uri="{BB962C8B-B14F-4D97-AF65-F5344CB8AC3E}">
        <p14:creationId xmlns:p14="http://schemas.microsoft.com/office/powerpoint/2010/main" val="20974340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Who is the ECHR? UK was a founder member of the ECHR</a:t>
            </a:r>
          </a:p>
          <a:p>
            <a:endParaRPr lang="en-US" dirty="0">
              <a:latin typeface="Calibri"/>
              <a:ea typeface="Calibri"/>
              <a:cs typeface="Calibri"/>
            </a:endParaRPr>
          </a:p>
          <a:p>
            <a:r>
              <a:rPr lang="en-US" dirty="0">
                <a:solidFill>
                  <a:srgbClr val="0B0C0C"/>
                </a:solidFill>
                <a:highlight>
                  <a:srgbClr val="FFFFFF"/>
                </a:highlight>
              </a:rPr>
              <a:t>The European Court of Human Rights (ECtHR) is an international court which rules on individual or State applications regarding possible violations of the rights set out in the European Convention on Human Rights. The Court’s judgments and other information relevant to the UK are publicly available.</a:t>
            </a:r>
          </a:p>
          <a:p>
            <a:endParaRPr lang="en-US" dirty="0">
              <a:solidFill>
                <a:srgbClr val="0B0C0C"/>
              </a:solidFill>
              <a:highlight>
                <a:srgbClr val="FFFFFF"/>
              </a:highlight>
            </a:endParaRPr>
          </a:p>
          <a:p>
            <a:r>
              <a:rPr lang="en-US">
                <a:solidFill>
                  <a:srgbClr val="000000"/>
                </a:solidFill>
                <a:highlight>
                  <a:srgbClr val="FFFFFF"/>
                </a:highlight>
              </a:rPr>
              <a:t>Question: do we still take direction from the ECHR</a:t>
            </a:r>
            <a:endParaRPr lang="en-US" dirty="0">
              <a:solidFill>
                <a:srgbClr val="0B0C0C"/>
              </a:solidFill>
              <a:highlight>
                <a:srgbClr val="FFFFFF"/>
              </a:highlight>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48</a:t>
            </a:fld>
            <a:endParaRPr lang="en-US"/>
          </a:p>
        </p:txBody>
      </p:sp>
    </p:spTree>
    <p:extLst>
      <p:ext uri="{BB962C8B-B14F-4D97-AF65-F5344CB8AC3E}">
        <p14:creationId xmlns:p14="http://schemas.microsoft.com/office/powerpoint/2010/main" val="1715919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b="1"/>
              <a:t>Human Rights Act 1998 (HRA)</a:t>
            </a:r>
            <a:r>
              <a:rPr lang="en-US"/>
              <a:t> incorporated ECHR rights into domestic UK law. This means:</a:t>
            </a:r>
          </a:p>
          <a:p>
            <a:pPr marL="285750" indent="-285750">
              <a:buFont typeface="Arial"/>
              <a:buChar char="•"/>
            </a:pPr>
            <a:r>
              <a:rPr lang="en-US"/>
              <a:t>UK courts must interpret legislation compatibly with Convention rights where possible</a:t>
            </a:r>
          </a:p>
          <a:p>
            <a:pPr marL="285750" indent="-285750">
              <a:buFont typeface="Arial"/>
              <a:buChar char="•"/>
            </a:pPr>
            <a:r>
              <a:rPr lang="en-US"/>
              <a:t>It is unlawful for public authorities to act incompatibly with Convention rights</a:t>
            </a:r>
          </a:p>
          <a:p>
            <a:pPr marL="285750" indent="-285750">
              <a:buFont typeface="Arial"/>
              <a:buChar char="•"/>
            </a:pPr>
            <a:r>
              <a:rPr lang="en-US"/>
              <a:t>Individuals can bring human rights claims in UK courts without going to Strasbourg</a:t>
            </a:r>
          </a:p>
          <a:p>
            <a:r>
              <a:rPr lang="en-US" dirty="0"/>
              <a:t>The UK still abides by the </a:t>
            </a:r>
            <a:r>
              <a:rPr lang="en-US" b="1" dirty="0"/>
              <a:t>European Convention on Human Rights (ECHR)</a:t>
            </a:r>
            <a:r>
              <a:rPr lang="en-US" dirty="0"/>
              <a:t>. This is separate from EU membership — the ECHR is a Council of Europe instrument, not an EU one, and the UK was actually one of its founding signatories in 1950.</a:t>
            </a:r>
          </a:p>
        </p:txBody>
      </p:sp>
      <p:sp>
        <p:nvSpPr>
          <p:cNvPr id="4" name="Slide Number Placeholder 3"/>
          <p:cNvSpPr>
            <a:spLocks noGrp="1"/>
          </p:cNvSpPr>
          <p:nvPr>
            <p:ph type="sldNum" sz="quarter" idx="5"/>
          </p:nvPr>
        </p:nvSpPr>
        <p:spPr/>
        <p:txBody>
          <a:bodyPr/>
          <a:lstStyle/>
          <a:p>
            <a:fld id="{A8E1CED8-3B7F-F741-9386-7C896F80B4B2}" type="slidenum">
              <a:rPr lang="en-US" smtClean="0"/>
              <a:t>49</a:t>
            </a:fld>
            <a:endParaRPr lang="en-US"/>
          </a:p>
        </p:txBody>
      </p:sp>
    </p:spTree>
    <p:extLst>
      <p:ext uri="{BB962C8B-B14F-4D97-AF65-F5344CB8AC3E}">
        <p14:creationId xmlns:p14="http://schemas.microsoft.com/office/powerpoint/2010/main" val="187279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the Employment Tribunal and, on appeal, the Employment Appeal Tribunal (EAT) found </a:t>
            </a:r>
            <a:r>
              <a:rPr lang="en-US" b="1" dirty="0"/>
              <a:t>against </a:t>
            </a:r>
            <a:r>
              <a:rPr lang="en-US" b="1" dirty="0" err="1"/>
              <a:t>Mr</a:t>
            </a:r>
            <a:r>
              <a:rPr lang="en-US" b="1" dirty="0"/>
              <a:t> Evans</a:t>
            </a:r>
            <a:r>
              <a:rPr lang="en-US" dirty="0"/>
              <a:t>. The key reasons were:</a:t>
            </a:r>
          </a:p>
          <a:p>
            <a:r>
              <a:rPr lang="en-US"/>
              <a:t>The tribunal accepted that the comment was potentially discriminatory and harassing, but considered the context and overall relationship between Evans, Xactly and its employees. The office culture was one of jibing and teasing between colleagues, and Evans himself had been known to call a colleague "fat Paddy" on a regular basis. At the time the remark was made, he did not react or complain, and colleagues who heard it did not find it out of the ordinary given that such comments were commonplace. </a:t>
            </a:r>
          </a:p>
          <a:p>
            <a:r>
              <a:rPr lang="en-US" dirty="0"/>
              <a:t>On the race point, the tribunal found that </a:t>
            </a:r>
            <a:r>
              <a:rPr lang="en-US" dirty="0" err="1"/>
              <a:t>Mr</a:t>
            </a:r>
            <a:r>
              <a:rPr lang="en-US" dirty="0"/>
              <a:t> Evans' genetic links to the travelling community were too remote — he did not claim to be from the travelling community himself, only that he had connections to people who were, so the comment was not personally aimed at him in that sense. </a:t>
            </a:r>
          </a:p>
          <a:p>
            <a:r>
              <a:rPr lang="en-US" dirty="0"/>
              <a:t>On disability, while </a:t>
            </a:r>
            <a:r>
              <a:rPr lang="en-US" dirty="0" err="1"/>
              <a:t>Mr</a:t>
            </a:r>
            <a:r>
              <a:rPr lang="en-US" dirty="0"/>
              <a:t> Evans was indeed disabled as a result of his Type 1 diabetes, he failed to adduce sufficient evidence that this had a real impact on his weight. </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50</a:t>
            </a:fld>
            <a:endParaRPr lang="en-US"/>
          </a:p>
        </p:txBody>
      </p:sp>
    </p:spTree>
    <p:extLst>
      <p:ext uri="{BB962C8B-B14F-4D97-AF65-F5344CB8AC3E}">
        <p14:creationId xmlns:p14="http://schemas.microsoft.com/office/powerpoint/2010/main" val="5181243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51</a:t>
            </a:fld>
            <a:endParaRPr lang="en-US"/>
          </a:p>
        </p:txBody>
      </p:sp>
    </p:spTree>
    <p:extLst>
      <p:ext uri="{BB962C8B-B14F-4D97-AF65-F5344CB8AC3E}">
        <p14:creationId xmlns:p14="http://schemas.microsoft.com/office/powerpoint/2010/main" val="1585336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controlling shareholder and driving force behind the restaurant was </a:t>
            </a:r>
            <a:r>
              <a:rPr lang="en-US" dirty="0" err="1"/>
              <a:t>Mr</a:t>
            </a:r>
            <a:r>
              <a:rPr lang="en-US" dirty="0"/>
              <a:t> Moss, who was 73 at the time, while the waitresses ranged in age from 23 to 32</a:t>
            </a:r>
          </a:p>
          <a:p>
            <a:endParaRPr lang="en-US" dirty="0"/>
          </a:p>
          <a:p>
            <a:r>
              <a:rPr lang="en-US" dirty="0" err="1"/>
              <a:t>Mr</a:t>
            </a:r>
            <a:r>
              <a:rPr lang="en-US" dirty="0"/>
              <a:t> Moss regularly made sexual comments to the claimants and asked them questions about their sex lives. He also showed them "dirty" photographs he kept in the safe, and catalogues of sex toys and gadgets that he brought into work. The claimants were also made to wear short skirts, and </a:t>
            </a:r>
            <a:r>
              <a:rPr lang="en-US" dirty="0" err="1"/>
              <a:t>Mr</a:t>
            </a:r>
            <a:r>
              <a:rPr lang="en-US" dirty="0"/>
              <a:t> Moss became angry when they complained. </a:t>
            </a:r>
          </a:p>
          <a:p>
            <a:r>
              <a:rPr lang="en-US"/>
              <a:t>The claimants worked at the restaurant for periods of between one and five years before eventually resigning and bringing claims for sexual harassment and constructive dismissal.</a:t>
            </a:r>
          </a:p>
          <a:p>
            <a:endParaRPr lang="en-US" dirty="0"/>
          </a:p>
          <a:p>
            <a:r>
              <a:rPr lang="en-US" dirty="0"/>
              <a:t>Employees may remain in a hostile working environment for considerable periods, but this does not mean they are willingly experiencing the </a:t>
            </a:r>
            <a:r>
              <a:rPr lang="en-US" dirty="0" err="1"/>
              <a:t>behaviour</a:t>
            </a:r>
            <a:r>
              <a:rPr lang="en-US" dirty="0"/>
              <a:t> — in fact the opposite will often be true. </a:t>
            </a:r>
          </a:p>
          <a:p>
            <a:r>
              <a:rPr lang="en-US"/>
              <a:t>On remedies, the tribunal awarded the same amount to each claimant despite their differing lengths of service, finding that all had particularly distressing things said to them and experienced other things which amounted to distressing discrimination and harassment</a:t>
            </a:r>
          </a:p>
          <a:p>
            <a:endParaRPr lang="en-US" dirty="0"/>
          </a:p>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52</a:t>
            </a:fld>
            <a:endParaRPr lang="en-US"/>
          </a:p>
        </p:txBody>
      </p:sp>
    </p:spTree>
    <p:extLst>
      <p:ext uri="{BB962C8B-B14F-4D97-AF65-F5344CB8AC3E}">
        <p14:creationId xmlns:p14="http://schemas.microsoft.com/office/powerpoint/2010/main" val="32691535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How broadly can this be interpreted?  Is there a </a:t>
            </a:r>
            <a:r>
              <a:rPr lang="en-US" dirty="0" err="1">
                <a:latin typeface="Calibri"/>
                <a:ea typeface="Calibri"/>
                <a:cs typeface="Calibri"/>
              </a:rPr>
              <a:t>defence</a:t>
            </a:r>
            <a:r>
              <a:rPr lang="en-US" dirty="0">
                <a:latin typeface="Calibri"/>
                <a:ea typeface="Calibri"/>
                <a:cs typeface="Calibri"/>
              </a:rPr>
              <a:t>?</a:t>
            </a: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54</a:t>
            </a:fld>
            <a:endParaRPr lang="en-US"/>
          </a:p>
        </p:txBody>
      </p:sp>
    </p:spTree>
    <p:extLst>
      <p:ext uri="{BB962C8B-B14F-4D97-AF65-F5344CB8AC3E}">
        <p14:creationId xmlns:p14="http://schemas.microsoft.com/office/powerpoint/2010/main" val="772952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it is highly unusual for a </a:t>
            </a:r>
            <a:r>
              <a:rPr lang="en-US" dirty="0" err="1"/>
              <a:t>defence</a:t>
            </a:r>
            <a:r>
              <a:rPr lang="en-US" dirty="0"/>
              <a:t> of reasonable steps to succeed. Even by the time a harassment claim reaches the tribunal, an employer is highly unlikely to succeed in a reasonable steps </a:t>
            </a:r>
            <a:r>
              <a:rPr lang="en-US" dirty="0" err="1"/>
              <a:t>defence</a:t>
            </a:r>
            <a:r>
              <a:rPr lang="en-US" dirty="0"/>
              <a:t>. </a:t>
            </a:r>
          </a:p>
          <a:p>
            <a:r>
              <a:rPr lang="en-US" dirty="0"/>
              <a:t>The bar was raised further in </a:t>
            </a:r>
            <a:r>
              <a:rPr lang="en-US" b="1" dirty="0" err="1"/>
              <a:t>Tesfargiorgis</a:t>
            </a:r>
            <a:r>
              <a:rPr lang="en-US" b="1" dirty="0"/>
              <a:t> v </a:t>
            </a:r>
            <a:r>
              <a:rPr lang="en-US" b="1" dirty="0" err="1"/>
              <a:t>Aspinalls</a:t>
            </a:r>
            <a:r>
              <a:rPr lang="en-US" b="1" dirty="0"/>
              <a:t> Club Ltd</a:t>
            </a:r>
            <a:r>
              <a:rPr lang="en-US" dirty="0"/>
              <a:t>, where the court found a wide prevalence of racist incidents and held that to prove all reasonable steps, the employer needed to go beyond the normal route of policy and procedure and show specific and targeted training on how to deal with racist or sexist incidents.</a:t>
            </a:r>
          </a:p>
          <a:p>
            <a:endParaRPr lang="en-US" dirty="0">
              <a:latin typeface="Aptos" panose="02110004020202020204"/>
              <a:ea typeface="Calibri"/>
              <a:cs typeface="Calibri"/>
            </a:endParaRPr>
          </a:p>
          <a:p>
            <a:r>
              <a:rPr lang="en-US" dirty="0">
                <a:latin typeface="Aptos" panose="02110004020202020204"/>
                <a:ea typeface="Calibri"/>
                <a:cs typeface="Calibri"/>
              </a:rPr>
              <a:t>Why is the claim </a:t>
            </a:r>
            <a:r>
              <a:rPr lang="en-US" dirty="0" err="1">
                <a:latin typeface="Aptos" panose="02110004020202020204"/>
                <a:ea typeface="Calibri"/>
                <a:cs typeface="Calibri"/>
              </a:rPr>
              <a:t>unlikelt</a:t>
            </a:r>
            <a:r>
              <a:rPr lang="en-US" dirty="0">
                <a:latin typeface="Aptos" panose="02110004020202020204"/>
                <a:ea typeface="Calibri"/>
                <a:cs typeface="Calibri"/>
              </a:rPr>
              <a:t> to succeed?</a:t>
            </a:r>
          </a:p>
          <a:p>
            <a:endParaRPr lang="en-US" dirty="0">
              <a:latin typeface="Aptos" panose="02110004020202020204"/>
              <a:ea typeface="Calibri"/>
              <a:cs typeface="Calibri"/>
            </a:endParaRPr>
          </a:p>
          <a:p>
            <a:r>
              <a:rPr lang="en-US" dirty="0">
                <a:solidFill>
                  <a:srgbClr val="303232"/>
                </a:solidFill>
                <a:highlight>
                  <a:srgbClr val="FFFFFF"/>
                </a:highlight>
              </a:rPr>
              <a:t>Where then does banter stand in the law? As the cases above demonstrate, each claim of harassment will turn on its particular facts. The cases discussed above are not proposition that banter is </a:t>
            </a:r>
            <a:r>
              <a:rPr lang="en-US" b="1" dirty="0">
                <a:solidFill>
                  <a:srgbClr val="303232"/>
                </a:solidFill>
                <a:highlight>
                  <a:srgbClr val="FFFFFF"/>
                </a:highlight>
              </a:rPr>
              <a:t>never allowed</a:t>
            </a:r>
            <a:r>
              <a:rPr lang="en-US" dirty="0">
                <a:solidFill>
                  <a:srgbClr val="303232"/>
                </a:solidFill>
                <a:highlight>
                  <a:srgbClr val="FFFFFF"/>
                </a:highlight>
              </a:rPr>
              <a:t>; but abuse can never be tolerated. It would be a brave employer who would run a “banter” based </a:t>
            </a:r>
            <a:r>
              <a:rPr lang="en-US" dirty="0" err="1">
                <a:solidFill>
                  <a:srgbClr val="303232"/>
                </a:solidFill>
                <a:highlight>
                  <a:srgbClr val="FFFFFF"/>
                </a:highlight>
              </a:rPr>
              <a:t>defence</a:t>
            </a:r>
            <a:r>
              <a:rPr lang="en-US" dirty="0">
                <a:solidFill>
                  <a:srgbClr val="303232"/>
                </a:solidFill>
                <a:highlight>
                  <a:srgbClr val="FFFFFF"/>
                </a:highlight>
              </a:rPr>
              <a:t> to a harassment claim without very good evidence that the Claimant was willingly engaged in jokes and there was no link between the conduct with any protected characteristic.</a:t>
            </a:r>
            <a:endParaRPr lang="en-US"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55</a:t>
            </a:fld>
            <a:endParaRPr lang="en-US"/>
          </a:p>
        </p:txBody>
      </p:sp>
    </p:spTree>
    <p:extLst>
      <p:ext uri="{BB962C8B-B14F-4D97-AF65-F5344CB8AC3E}">
        <p14:creationId xmlns:p14="http://schemas.microsoft.com/office/powerpoint/2010/main" val="21739197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Take all </a:t>
            </a:r>
            <a:r>
              <a:rPr lang="en-US">
                <a:latin typeface="Calibri"/>
                <a:ea typeface="Calibri"/>
                <a:cs typeface="Calibri"/>
              </a:rPr>
              <a:t>reasonable steps to prevent harassment: preventative not reactive</a:t>
            </a:r>
            <a:endParaRPr lang="en-US"/>
          </a:p>
        </p:txBody>
      </p:sp>
      <p:sp>
        <p:nvSpPr>
          <p:cNvPr id="4" name="Slide Number Placeholder 3"/>
          <p:cNvSpPr>
            <a:spLocks noGrp="1"/>
          </p:cNvSpPr>
          <p:nvPr>
            <p:ph type="sldNum" sz="quarter" idx="5"/>
          </p:nvPr>
        </p:nvSpPr>
        <p:spPr/>
        <p:txBody>
          <a:bodyPr/>
          <a:lstStyle/>
          <a:p>
            <a:fld id="{A8E1CED8-3B7F-F741-9386-7C896F80B4B2}" type="slidenum">
              <a:rPr lang="en-US" smtClean="0"/>
              <a:t>56</a:t>
            </a:fld>
            <a:endParaRPr lang="en-US"/>
          </a:p>
        </p:txBody>
      </p:sp>
    </p:spTree>
    <p:extLst>
      <p:ext uri="{BB962C8B-B14F-4D97-AF65-F5344CB8AC3E}">
        <p14:creationId xmlns:p14="http://schemas.microsoft.com/office/powerpoint/2010/main" val="23389395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Higher risk factors might include things like:</a:t>
            </a:r>
          </a:p>
          <a:p>
            <a:pPr marL="285750" indent="-285750">
              <a:buFont typeface="Arial"/>
              <a:buChar char="•"/>
            </a:pPr>
            <a:r>
              <a:rPr lang="en-US"/>
              <a:t>meeting clients or service users alone</a:t>
            </a:r>
          </a:p>
          <a:p>
            <a:pPr marL="285750" indent="-285750">
              <a:buFont typeface="Arial"/>
              <a:buChar char="•"/>
            </a:pPr>
            <a:r>
              <a:rPr lang="en-US"/>
              <a:t>an environment where people are drinking alcohol</a:t>
            </a:r>
          </a:p>
          <a:p>
            <a:pPr marL="285750" indent="-285750">
              <a:buFont typeface="Arial"/>
              <a:buChar char="•"/>
            </a:pPr>
            <a:r>
              <a:rPr lang="en-US"/>
              <a:t>work-related social events</a:t>
            </a:r>
          </a:p>
          <a:p>
            <a:pPr marL="285750" indent="-285750">
              <a:buFont typeface="Arial"/>
              <a:buChar char="•"/>
            </a:pPr>
            <a:r>
              <a:rPr lang="en-US"/>
              <a:t>power imbalances between workers</a:t>
            </a:r>
          </a:p>
          <a:p>
            <a:pPr marL="285750" indent="-285750">
              <a:buFont typeface="Arial"/>
              <a:buChar char="•"/>
            </a:pPr>
            <a:r>
              <a:rPr lang="en-US"/>
              <a:t>travelling for work, including overnight stays</a:t>
            </a:r>
          </a:p>
          <a:p>
            <a:r>
              <a:rPr lang="en-US"/>
              <a:t>You should also be aware that some people might be at higher risk. For example:</a:t>
            </a:r>
          </a:p>
          <a:p>
            <a:pPr marL="285750" indent="-285750">
              <a:buFont typeface="Arial"/>
              <a:buChar char="•"/>
            </a:pPr>
            <a:r>
              <a:rPr lang="en-US"/>
              <a:t>younger workers, including apprentices and interns</a:t>
            </a:r>
          </a:p>
          <a:p>
            <a:pPr marL="285750" indent="-285750">
              <a:buFont typeface="Arial"/>
              <a:buChar char="•"/>
            </a:pPr>
            <a:r>
              <a:rPr lang="en-US"/>
              <a:t>people with learning difficulties</a:t>
            </a:r>
          </a:p>
          <a:p>
            <a:endParaRPr lang="en-US" dirty="0">
              <a:latin typeface="Calibri"/>
              <a:ea typeface="Calibri"/>
              <a:cs typeface="Calibri"/>
            </a:endParaRPr>
          </a:p>
          <a:p>
            <a:r>
              <a:rPr lang="en-US" dirty="0"/>
              <a:t>To decide what steps are reasonable for your </a:t>
            </a:r>
            <a:r>
              <a:rPr lang="en-US" dirty="0" err="1"/>
              <a:t>organisation</a:t>
            </a:r>
            <a:r>
              <a:rPr lang="en-US" dirty="0"/>
              <a:t>, you should consider things like:</a:t>
            </a:r>
          </a:p>
          <a:p>
            <a:pPr marL="171450" indent="-171450">
              <a:buFont typeface="Arial"/>
              <a:buChar char="•"/>
            </a:pPr>
            <a:r>
              <a:rPr lang="en-US" dirty="0"/>
              <a:t>the size of your </a:t>
            </a:r>
            <a:r>
              <a:rPr lang="en-US" dirty="0" err="1"/>
              <a:t>organisation</a:t>
            </a:r>
          </a:p>
          <a:p>
            <a:pPr marL="171450" indent="-171450">
              <a:buFont typeface="Arial"/>
              <a:buChar char="•"/>
            </a:pPr>
            <a:r>
              <a:rPr lang="en-US"/>
              <a:t>the kind of work your workers do</a:t>
            </a:r>
          </a:p>
          <a:p>
            <a:pPr marL="171450" indent="-171450">
              <a:buFont typeface="Arial"/>
              <a:buChar char="•"/>
            </a:pPr>
            <a:r>
              <a:rPr lang="en-US"/>
              <a:t>what risks of sexual harassment there might be in your working environment</a:t>
            </a:r>
          </a:p>
          <a:p>
            <a:pPr marL="171450" indent="-171450">
              <a:buFont typeface="Arial"/>
              <a:buChar char="•"/>
            </a:pPr>
            <a:r>
              <a:rPr lang="en-US"/>
              <a:t>who your workers might have contact with as part of their work</a:t>
            </a:r>
          </a:p>
          <a:p>
            <a:pPr marL="171450" indent="-171450">
              <a:buFont typeface="Arial"/>
              <a:buChar char="•"/>
            </a:pPr>
            <a:r>
              <a:rPr lang="en-US"/>
              <a:t>how often your workers are in contact with third parties</a:t>
            </a:r>
          </a:p>
          <a:p>
            <a:pPr marL="171450" indent="-171450">
              <a:buFont typeface="Arial"/>
              <a:buChar char="•"/>
            </a:pPr>
            <a:r>
              <a:rPr lang="en-US"/>
              <a:t>whether sexual harassment has happened before</a:t>
            </a:r>
          </a:p>
          <a:p>
            <a:pPr marL="171450" indent="-171450">
              <a:buFont typeface="Arial"/>
              <a:buChar char="•"/>
            </a:pPr>
            <a:r>
              <a:rPr lang="en-US" dirty="0"/>
              <a:t>your </a:t>
            </a:r>
            <a:r>
              <a:rPr lang="en-US" dirty="0" err="1"/>
              <a:t>organisation's</a:t>
            </a:r>
            <a:r>
              <a:rPr lang="en-US" dirty="0"/>
              <a:t> resources</a:t>
            </a:r>
          </a:p>
          <a:p>
            <a:r>
              <a:rPr lang="en-US" dirty="0"/>
              <a:t>When you're considering third parties your workers are in contact with, consider people like:</a:t>
            </a:r>
          </a:p>
          <a:p>
            <a:pPr marL="171450" indent="-171450">
              <a:buFont typeface="Arial"/>
              <a:buChar char="•"/>
            </a:pPr>
            <a:r>
              <a:rPr lang="en-US"/>
              <a:t>customers</a:t>
            </a:r>
          </a:p>
          <a:p>
            <a:pPr marL="171450" indent="-171450">
              <a:buFont typeface="Arial"/>
              <a:buChar char="•"/>
            </a:pPr>
            <a:r>
              <a:rPr lang="en-US"/>
              <a:t>clients</a:t>
            </a:r>
          </a:p>
          <a:p>
            <a:pPr marL="171450" indent="-171450">
              <a:buFont typeface="Arial"/>
              <a:buChar char="•"/>
            </a:pPr>
            <a:r>
              <a:rPr lang="en-US"/>
              <a:t>service users</a:t>
            </a:r>
          </a:p>
          <a:p>
            <a:pPr marL="171450" indent="-171450">
              <a:buFont typeface="Arial"/>
              <a:buChar char="•"/>
            </a:pPr>
            <a:r>
              <a:rPr lang="en-US"/>
              <a:t>members of the public</a:t>
            </a:r>
          </a:p>
          <a:p>
            <a:pPr marL="171450" indent="-171450">
              <a:buFont typeface="Arial"/>
              <a:buChar char="•"/>
            </a:pPr>
            <a:r>
              <a:rPr lang="en-US"/>
              <a:t>self-employed consultants</a:t>
            </a:r>
          </a:p>
          <a:p>
            <a:pPr marL="171450" indent="-171450">
              <a:buFont typeface="Arial"/>
              <a:buChar char="•"/>
            </a:pPr>
            <a:r>
              <a:rPr lang="en-US"/>
              <a:t>people at conferences or events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57</a:t>
            </a:fld>
            <a:endParaRPr lang="en-US"/>
          </a:p>
        </p:txBody>
      </p:sp>
    </p:spTree>
    <p:extLst>
      <p:ext uri="{BB962C8B-B14F-4D97-AF65-F5344CB8AC3E}">
        <p14:creationId xmlns:p14="http://schemas.microsoft.com/office/powerpoint/2010/main" val="42778337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Victimisation</a:t>
            </a:r>
            <a:r>
              <a:rPr lang="en-US" dirty="0"/>
              <a:t> is defined under </a:t>
            </a:r>
            <a:r>
              <a:rPr lang="en-US" b="1" dirty="0"/>
              <a:t>section 27 of the Equality Act 2010</a:t>
            </a:r>
            <a:r>
              <a:rPr lang="en-US" dirty="0"/>
              <a:t>. It occurs when an employer subjects a worker to a detriment because they have done, or the employer believes they have done or may do, a </a:t>
            </a:r>
            <a:r>
              <a:rPr lang="en-US" b="1" dirty="0"/>
              <a:t>protected act</a:t>
            </a:r>
            <a:r>
              <a:rPr lang="en-US" dirty="0"/>
              <a:t>.</a:t>
            </a:r>
          </a:p>
        </p:txBody>
      </p:sp>
      <p:sp>
        <p:nvSpPr>
          <p:cNvPr id="4" name="Slide Number Placeholder 3"/>
          <p:cNvSpPr>
            <a:spLocks noGrp="1"/>
          </p:cNvSpPr>
          <p:nvPr>
            <p:ph type="sldNum" sz="quarter" idx="5"/>
          </p:nvPr>
        </p:nvSpPr>
        <p:spPr/>
        <p:txBody>
          <a:bodyPr/>
          <a:lstStyle/>
          <a:p>
            <a:fld id="{A8E1CED8-3B7F-F741-9386-7C896F80B4B2}" type="slidenum">
              <a:rPr lang="en-US" smtClean="0"/>
              <a:t>63</a:t>
            </a:fld>
            <a:endParaRPr lang="en-US"/>
          </a:p>
        </p:txBody>
      </p:sp>
    </p:spTree>
    <p:extLst>
      <p:ext uri="{BB962C8B-B14F-4D97-AF65-F5344CB8AC3E}">
        <p14:creationId xmlns:p14="http://schemas.microsoft.com/office/powerpoint/2010/main" val="2764549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r>
              <a:rPr lang="en-US" b="1"/>
              <a:t>the protected act does not have to be the complainant's own</a:t>
            </a:r>
            <a:r>
              <a:rPr lang="en-US"/>
              <a:t>. Supporting a colleague who has made a complaint can itself be a protected act.</a:t>
            </a:r>
          </a:p>
        </p:txBody>
      </p:sp>
      <p:sp>
        <p:nvSpPr>
          <p:cNvPr id="4" name="Slide Number Placeholder 3"/>
          <p:cNvSpPr>
            <a:spLocks noGrp="1"/>
          </p:cNvSpPr>
          <p:nvPr>
            <p:ph type="sldNum" sz="quarter" idx="5"/>
          </p:nvPr>
        </p:nvSpPr>
        <p:spPr/>
        <p:txBody>
          <a:bodyPr/>
          <a:lstStyle/>
          <a:p>
            <a:fld id="{A8E1CED8-3B7F-F741-9386-7C896F80B4B2}" type="slidenum">
              <a:rPr lang="en-US" smtClean="0"/>
              <a:t>64</a:t>
            </a:fld>
            <a:endParaRPr lang="en-US"/>
          </a:p>
        </p:txBody>
      </p:sp>
    </p:spTree>
    <p:extLst>
      <p:ext uri="{BB962C8B-B14F-4D97-AF65-F5344CB8AC3E}">
        <p14:creationId xmlns:p14="http://schemas.microsoft.com/office/powerpoint/2010/main" val="3432496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give some examples:</a:t>
            </a:r>
          </a:p>
          <a:p>
            <a:endParaRPr lang="en-GB" dirty="0"/>
          </a:p>
          <a:p>
            <a:r>
              <a:rPr lang="en-GB" dirty="0"/>
              <a:t>Detriment is broadly interpreted and essentially means being put at a disadvantage or treated in a way a reasonable worker would find detrimental. Examples include:</a:t>
            </a:r>
          </a:p>
          <a:p>
            <a:pPr marL="171450" indent="-171450">
              <a:buFont typeface="Arial"/>
              <a:buChar char="•"/>
            </a:pPr>
            <a:r>
              <a:rPr lang="en-GB"/>
              <a:t>Being dismissed or made redundant</a:t>
            </a:r>
          </a:p>
          <a:p>
            <a:pPr marL="171450" indent="-171450">
              <a:buFont typeface="Arial"/>
              <a:buChar char="•"/>
            </a:pPr>
            <a:r>
              <a:rPr lang="en-GB"/>
              <a:t>Being passed over for promotion</a:t>
            </a:r>
          </a:p>
          <a:p>
            <a:pPr marL="171450" indent="-171450">
              <a:buFont typeface="Arial"/>
              <a:buChar char="•"/>
            </a:pPr>
            <a:r>
              <a:rPr lang="en-GB"/>
              <a:t>Receiving a negative performance review</a:t>
            </a:r>
          </a:p>
          <a:p>
            <a:pPr marL="171450" indent="-171450">
              <a:buFont typeface="Arial"/>
              <a:buChar char="•"/>
            </a:pPr>
            <a:r>
              <a:rPr lang="en-GB"/>
              <a:t>Being excluded from meetings or opportunities</a:t>
            </a:r>
          </a:p>
          <a:p>
            <a:pPr marL="171450" indent="-171450">
              <a:buFont typeface="Arial"/>
              <a:buChar char="•"/>
            </a:pPr>
            <a:r>
              <a:rPr lang="en-GB"/>
              <a:t>Being subjected to disciplinary proceedings</a:t>
            </a:r>
          </a:p>
          <a:p>
            <a:pPr marL="171450" indent="-171450">
              <a:buFont typeface="Arial"/>
              <a:buChar char="•"/>
            </a:pPr>
            <a:r>
              <a:rPr lang="en-GB"/>
              <a:t>Being ignored, isolated, or treated differently by colleagues or management</a:t>
            </a:r>
          </a:p>
          <a:p>
            <a:pPr marL="171450" indent="-171450">
              <a:buFont typeface="Arial"/>
              <a:buChar char="•"/>
            </a:pPr>
            <a:r>
              <a:rPr lang="en-GB"/>
              <a:t>Being moved to a less favourable role or shift pattern</a:t>
            </a:r>
          </a:p>
          <a:p>
            <a:pPr marL="171450" indent="-171450">
              <a:buFont typeface="Arial"/>
              <a:buChar char="•"/>
            </a:pPr>
            <a:r>
              <a:rPr lang="en-GB"/>
              <a:t>Having a reference withheld or given negatively</a:t>
            </a:r>
          </a:p>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65</a:t>
            </a:fld>
            <a:endParaRPr lang="en-US"/>
          </a:p>
        </p:txBody>
      </p:sp>
    </p:spTree>
    <p:extLst>
      <p:ext uri="{BB962C8B-B14F-4D97-AF65-F5344CB8AC3E}">
        <p14:creationId xmlns:p14="http://schemas.microsoft.com/office/powerpoint/2010/main" val="31802201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66</a:t>
            </a:fld>
            <a:endParaRPr lang="en-US"/>
          </a:p>
        </p:txBody>
      </p:sp>
    </p:spTree>
    <p:extLst>
      <p:ext uri="{BB962C8B-B14F-4D97-AF65-F5344CB8AC3E}">
        <p14:creationId xmlns:p14="http://schemas.microsoft.com/office/powerpoint/2010/main" val="3513284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Injury to feelings — the Vento bands</a:t>
            </a:r>
            <a:endParaRPr lang="en-US"/>
          </a:p>
          <a:p>
            <a:r>
              <a:rPr lang="en-US" dirty="0"/>
              <a:t>This is the most distinctive element of discrimination and harassment compensation. Injury to feelings awards are intended to compensate for the hurt, humiliation and degradation suffered by the claimant. They are not punitive — they are compensatory. A claimant is not necessarily required to show medical evidence, as the tribunal has to consider and </a:t>
            </a:r>
            <a:r>
              <a:rPr lang="en-US" dirty="0" err="1"/>
              <a:t>analyse</a:t>
            </a:r>
            <a:r>
              <a:rPr lang="en-US" dirty="0"/>
              <a:t> the claimant's feelings as a result of the discrimination</a:t>
            </a:r>
          </a:p>
          <a:p>
            <a:endParaRPr lang="en-US" dirty="0">
              <a:latin typeface="Aptos"/>
              <a:ea typeface="Calibri"/>
              <a:cs typeface="Calibri"/>
            </a:endParaRPr>
          </a:p>
          <a:p>
            <a:r>
              <a:rPr lang="en-US" dirty="0"/>
              <a:t>The framework comes from the landmark case </a:t>
            </a:r>
            <a:r>
              <a:rPr lang="en-US" b="1" dirty="0"/>
              <a:t>Vento v Chief Constable of West Yorkshire Police (No.2) [2003]</a:t>
            </a:r>
            <a:r>
              <a:rPr lang="en-US" dirty="0"/>
              <a:t>, which established three bands that are uprated annually.</a:t>
            </a:r>
          </a:p>
          <a:p>
            <a:endParaRPr lang="en-US" dirty="0">
              <a:latin typeface="Aptos"/>
              <a:ea typeface="Calibri"/>
              <a:cs typeface="Calibri"/>
            </a:endParaRPr>
          </a:p>
          <a:p>
            <a:r>
              <a:rPr lang="en-US"/>
              <a:t>Factors tribunals take into account include the personal characteristics of the claimant and whether they reacted more severely than others might have; the seriousness of the unlawful treatment; any medical condition from which the claimant is suffering; the nature of the claimant's job and the effect on their career; and the manner in which the respondent dealt with any grievance brought by the claimant</a:t>
            </a:r>
          </a:p>
          <a:p>
            <a:endParaRPr lang="en-US" dirty="0">
              <a:latin typeface="Aptos"/>
              <a:ea typeface="Calibri"/>
              <a:cs typeface="Calibri"/>
            </a:endParaRPr>
          </a:p>
          <a:p>
            <a:endParaRPr lang="en-US" dirty="0">
              <a:latin typeface="Aptos"/>
              <a:ea typeface="Calibri"/>
              <a:cs typeface="Calibri"/>
            </a:endParaRPr>
          </a:p>
          <a:p>
            <a:r>
              <a:rPr lang="en-US" dirty="0"/>
              <a:t>Where harassment has caused a </a:t>
            </a:r>
            <a:r>
              <a:rPr lang="en-US" dirty="0" err="1"/>
              <a:t>recognised</a:t>
            </a:r>
            <a:r>
              <a:rPr lang="en-US" dirty="0"/>
              <a:t> psychiatric injury — such as depression, anxiety disorder, or PTSD — the claimant can recover </a:t>
            </a:r>
            <a:r>
              <a:rPr lang="en-US" b="1" dirty="0"/>
              <a:t>personal injury damages</a:t>
            </a:r>
            <a:r>
              <a:rPr lang="en-US" dirty="0"/>
              <a:t> in addition to the Vento award. This is separate from injury to feelings and requires medical evidence. In serious cases this can add tens of thousands of pounds to the overall award.</a:t>
            </a:r>
          </a:p>
          <a:p>
            <a:endParaRPr lang="en-US" dirty="0"/>
          </a:p>
          <a:p>
            <a:r>
              <a:rPr lang="en-US" b="1"/>
              <a:t>Aggravated damages</a:t>
            </a:r>
            <a:endParaRPr lang="en-US"/>
          </a:p>
          <a:p>
            <a:r>
              <a:rPr lang="en-US"/>
              <a:t>These are awarded where the respondent's conduct has been particularly high-handed, malicious, oppressive, or insulting — either in committing the act of harassment itself or in the way they responded to the complaint. Common triggers include:</a:t>
            </a:r>
          </a:p>
          <a:p>
            <a:pPr marL="171450" indent="-171450">
              <a:buFont typeface="Arial"/>
              <a:buChar char="•"/>
            </a:pPr>
            <a:r>
              <a:rPr lang="en-US"/>
              <a:t>Dismissing a complaint without proper investigation</a:t>
            </a:r>
          </a:p>
          <a:p>
            <a:pPr marL="171450" indent="-171450">
              <a:buFont typeface="Arial"/>
              <a:buChar char="•"/>
            </a:pPr>
            <a:r>
              <a:rPr lang="en-US"/>
              <a:t>Victimising the claimant for raising a grievance</a:t>
            </a:r>
          </a:p>
          <a:p>
            <a:pPr marL="171450" indent="-171450">
              <a:buFont typeface="Arial"/>
              <a:buChar char="•"/>
            </a:pPr>
            <a:r>
              <a:rPr lang="en-US"/>
              <a:t>Making the claimant feel they were to blame</a:t>
            </a:r>
          </a:p>
          <a:p>
            <a:pPr marL="171450" indent="-171450">
              <a:buFont typeface="Arial"/>
              <a:buChar char="•"/>
            </a:pPr>
            <a:r>
              <a:rPr lang="en-US"/>
              <a:t>Conducting a sham investigation</a:t>
            </a:r>
          </a:p>
          <a:p>
            <a:pPr marL="171450" indent="-171450">
              <a:buFont typeface="Arial"/>
              <a:buChar char="•"/>
            </a:pPr>
            <a:r>
              <a:rPr lang="en-US"/>
              <a:t>Senior management condoning or covering up harassment</a:t>
            </a:r>
          </a:p>
          <a:p>
            <a:r>
              <a:rPr lang="en-US" dirty="0"/>
              <a:t>Aggravated damages are not subject to a fixed cap but awards typically range from a few thousand pounds to around £20,000 on top of the main award.</a:t>
            </a:r>
          </a:p>
          <a:p>
            <a:endParaRPr lang="en-US" dirty="0"/>
          </a:p>
          <a:p>
            <a:r>
              <a:rPr lang="en-US" b="1"/>
              <a:t>The ACAS uplift</a:t>
            </a:r>
            <a:endParaRPr lang="en-US"/>
          </a:p>
          <a:p>
            <a:r>
              <a:rPr lang="en-US"/>
              <a:t>Where an employer has failed to follow the ACAS Code of Practice on Disciplinary and Grievance Procedures — for example by failing to investigate properly — a tribunal can </a:t>
            </a:r>
            <a:r>
              <a:rPr lang="en-US" b="1"/>
              <a:t>uplift the overall award by up to 25%</a:t>
            </a:r>
            <a:r>
              <a:rPr lang="en-US"/>
              <a:t>. This applies to any element of the compensation package.</a:t>
            </a:r>
          </a:p>
          <a:p>
            <a:endParaRPr lang="en-US" dirty="0"/>
          </a:p>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68</a:t>
            </a:fld>
            <a:endParaRPr lang="en-US"/>
          </a:p>
        </p:txBody>
      </p:sp>
    </p:spTree>
    <p:extLst>
      <p:ext uri="{BB962C8B-B14F-4D97-AF65-F5344CB8AC3E}">
        <p14:creationId xmlns:p14="http://schemas.microsoft.com/office/powerpoint/2010/main" val="10726293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That's everything we were going to cover in class.</a:t>
            </a:r>
          </a:p>
          <a:p>
            <a:r>
              <a:rPr lang="en-US">
                <a:latin typeface="Calibri"/>
                <a:ea typeface="Calibri"/>
                <a:cs typeface="Calibri"/>
              </a:rPr>
              <a:t>Please upload questions to the forum on Moodle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70</a:t>
            </a:fld>
            <a:endParaRPr lang="en-US"/>
          </a:p>
        </p:txBody>
      </p:sp>
    </p:spTree>
    <p:extLst>
      <p:ext uri="{BB962C8B-B14F-4D97-AF65-F5344CB8AC3E}">
        <p14:creationId xmlns:p14="http://schemas.microsoft.com/office/powerpoint/2010/main" val="332372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4/29/2026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4/29/2026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4/29/2026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4/29/2026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4/29/2026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4/29/2026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4/29/2026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4/29/2026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4/29/2026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4/29/2026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4/29/2026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4/29/2026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s5HabROvzyk?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Discrimination and Harassment</a:t>
            </a:r>
            <a:br>
              <a:rPr lang="en-US" dirty="0"/>
            </a:br>
            <a:r>
              <a:rPr lang="en-US" dirty="0"/>
              <a:t> </a:t>
            </a:r>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23rd </a:t>
            </a:r>
            <a:r>
              <a:rPr lang="en-US" b="1" dirty="0" err="1"/>
              <a:t>april</a:t>
            </a:r>
            <a:r>
              <a:rPr lang="en-US" b="1" dirty="0"/>
              <a:t> 2026</a:t>
            </a:r>
          </a:p>
        </p:txBody>
      </p:sp>
    </p:spTree>
    <p:extLst>
      <p:ext uri="{BB962C8B-B14F-4D97-AF65-F5344CB8AC3E}">
        <p14:creationId xmlns:p14="http://schemas.microsoft.com/office/powerpoint/2010/main" val="2167497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4AC86-08CD-4A40-5EEC-F5D396639303}"/>
              </a:ext>
            </a:extLst>
          </p:cNvPr>
          <p:cNvSpPr>
            <a:spLocks noGrp="1"/>
          </p:cNvSpPr>
          <p:nvPr>
            <p:ph type="title"/>
          </p:nvPr>
        </p:nvSpPr>
        <p:spPr/>
        <p:txBody>
          <a:bodyPr/>
          <a:lstStyle/>
          <a:p>
            <a:r>
              <a:rPr lang="en-US"/>
              <a:t>Brain teaser and warm-up</a:t>
            </a:r>
          </a:p>
        </p:txBody>
      </p:sp>
      <p:sp>
        <p:nvSpPr>
          <p:cNvPr id="3" name="Content Placeholder 2">
            <a:extLst>
              <a:ext uri="{FF2B5EF4-FFF2-40B4-BE49-F238E27FC236}">
                <a16:creationId xmlns:a16="http://schemas.microsoft.com/office/drawing/2014/main" id="{119E8490-A5DF-3D5C-22FA-540E4BEB167D}"/>
              </a:ext>
            </a:extLst>
          </p:cNvPr>
          <p:cNvSpPr>
            <a:spLocks noGrp="1"/>
          </p:cNvSpPr>
          <p:nvPr>
            <p:ph idx="1"/>
          </p:nvPr>
        </p:nvSpPr>
        <p:spPr/>
        <p:txBody>
          <a:bodyPr vert="horz" lIns="91440" tIns="45720" rIns="91440" bIns="45720" rtlCol="0" anchor="t">
            <a:normAutofit/>
          </a:bodyPr>
          <a:lstStyle/>
          <a:p>
            <a:r>
              <a:rPr lang="en-US"/>
              <a:t>As you know, SSP is now paid from day 1.</a:t>
            </a:r>
          </a:p>
          <a:p>
            <a:r>
              <a:rPr lang="en-US"/>
              <a:t>It is easy if someone is full-time and permanent...they get SSP</a:t>
            </a:r>
            <a:endParaRPr lang="en-US" dirty="0"/>
          </a:p>
          <a:p>
            <a:r>
              <a:rPr lang="en-US"/>
              <a:t>What do you pay someone who is a bank worker, who calls in sick for a planned shift?</a:t>
            </a:r>
            <a:endParaRPr lang="en-US" dirty="0"/>
          </a:p>
        </p:txBody>
      </p:sp>
    </p:spTree>
    <p:extLst>
      <p:ext uri="{BB962C8B-B14F-4D97-AF65-F5344CB8AC3E}">
        <p14:creationId xmlns:p14="http://schemas.microsoft.com/office/powerpoint/2010/main" val="259486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The Equality Act 2010 (</a:t>
            </a:r>
            <a:r>
              <a:rPr lang="en-US" dirty="0" err="1"/>
              <a:t>EqA</a:t>
            </a:r>
            <a:r>
              <a:rPr lang="en-US" dirty="0"/>
              <a:t> 2010)</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p:txBody>
          <a:bodyPr>
            <a:normAutofit/>
          </a:bodyPr>
          <a:lstStyle/>
          <a:p>
            <a:r>
              <a:rPr lang="en-US" dirty="0"/>
              <a:t>1</a:t>
            </a:r>
            <a:r>
              <a:rPr lang="en-US" baseline="30000" dirty="0"/>
              <a:t>st</a:t>
            </a:r>
            <a:r>
              <a:rPr lang="en-US" dirty="0"/>
              <a:t> October 2010</a:t>
            </a:r>
          </a:p>
          <a:p>
            <a:r>
              <a:rPr lang="en-US" dirty="0"/>
              <a:t>An amalgamation and </a:t>
            </a:r>
            <a:r>
              <a:rPr lang="en-US" dirty="0" err="1"/>
              <a:t>harmonisation</a:t>
            </a:r>
            <a:r>
              <a:rPr lang="en-US" dirty="0"/>
              <a:t> of previous discrimination laws e.g.</a:t>
            </a:r>
          </a:p>
          <a:p>
            <a:pPr lvl="1"/>
            <a:r>
              <a:rPr lang="en-US" dirty="0"/>
              <a:t>The Race Relations Act 1976</a:t>
            </a:r>
          </a:p>
          <a:p>
            <a:pPr lvl="1"/>
            <a:r>
              <a:rPr lang="en-US" dirty="0"/>
              <a:t>The Sex Discrimination Act 1975</a:t>
            </a:r>
          </a:p>
          <a:p>
            <a:pPr lvl="1"/>
            <a:r>
              <a:rPr lang="en-US" dirty="0"/>
              <a:t>The Disability Discrimination Act 1995</a:t>
            </a:r>
          </a:p>
          <a:p>
            <a:r>
              <a:rPr lang="en-US" dirty="0"/>
              <a:t>Outlaws discrimination and harassment in relation to nine specific “protected characteristics”</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6909-0C48-C019-60B6-A6EF63C452C8}"/>
              </a:ext>
            </a:extLst>
          </p:cNvPr>
          <p:cNvSpPr>
            <a:spLocks noGrp="1"/>
          </p:cNvSpPr>
          <p:nvPr>
            <p:ph type="title"/>
          </p:nvPr>
        </p:nvSpPr>
        <p:spPr>
          <a:xfrm>
            <a:off x="630936" y="639520"/>
            <a:ext cx="3429000" cy="1251072"/>
          </a:xfrm>
        </p:spPr>
        <p:txBody>
          <a:bodyPr anchor="b">
            <a:normAutofit/>
          </a:bodyPr>
          <a:lstStyle/>
          <a:p>
            <a:r>
              <a:rPr lang="en-US" sz="3200"/>
              <a:t>Protected  Characteristics</a:t>
            </a:r>
          </a:p>
        </p:txBody>
      </p:sp>
      <p:sp>
        <p:nvSpPr>
          <p:cNvPr id="3" name="Content Placeholder 2">
            <a:extLst>
              <a:ext uri="{FF2B5EF4-FFF2-40B4-BE49-F238E27FC236}">
                <a16:creationId xmlns:a16="http://schemas.microsoft.com/office/drawing/2014/main" id="{B7C2B1EB-8AE4-E248-3A65-E65AC1F6462D}"/>
              </a:ext>
            </a:extLst>
          </p:cNvPr>
          <p:cNvSpPr>
            <a:spLocks noGrp="1"/>
          </p:cNvSpPr>
          <p:nvPr>
            <p:ph idx="1"/>
          </p:nvPr>
        </p:nvSpPr>
        <p:spPr>
          <a:xfrm>
            <a:off x="630936" y="2517913"/>
            <a:ext cx="3429000" cy="3700007"/>
          </a:xfrm>
        </p:spPr>
        <p:txBody>
          <a:bodyPr anchor="t">
            <a:normAutofit/>
          </a:bodyPr>
          <a:lstStyle/>
          <a:p>
            <a:r>
              <a:rPr lang="en-US" sz="1700" dirty="0"/>
              <a:t>Age</a:t>
            </a:r>
          </a:p>
          <a:p>
            <a:r>
              <a:rPr lang="en-US" sz="1700" dirty="0"/>
              <a:t>Disability</a:t>
            </a:r>
          </a:p>
          <a:p>
            <a:r>
              <a:rPr lang="en-US" sz="1700" dirty="0"/>
              <a:t>Sex</a:t>
            </a:r>
          </a:p>
          <a:p>
            <a:r>
              <a:rPr lang="en-US" sz="1700" dirty="0"/>
              <a:t>Gender Reassignment</a:t>
            </a:r>
          </a:p>
          <a:p>
            <a:r>
              <a:rPr lang="en-US" sz="1700" dirty="0"/>
              <a:t>Race</a:t>
            </a:r>
          </a:p>
          <a:p>
            <a:r>
              <a:rPr lang="en-US" sz="1700" dirty="0"/>
              <a:t>Religion or Belief</a:t>
            </a:r>
          </a:p>
          <a:p>
            <a:r>
              <a:rPr lang="en-US" sz="1700" dirty="0"/>
              <a:t>Sexual Orientation</a:t>
            </a:r>
          </a:p>
          <a:p>
            <a:r>
              <a:rPr lang="en-US" sz="1700" dirty="0"/>
              <a:t>Marriage and Civil Partnership</a:t>
            </a:r>
          </a:p>
          <a:p>
            <a:r>
              <a:rPr lang="en-US" sz="1700" dirty="0"/>
              <a:t>Pregnancy and Maternity </a:t>
            </a:r>
          </a:p>
        </p:txBody>
      </p:sp>
      <p:pic>
        <p:nvPicPr>
          <p:cNvPr id="4098" name="Picture 2" descr="Help us to know you better – University Executive Board - Cardiff University">
            <a:extLst>
              <a:ext uri="{FF2B5EF4-FFF2-40B4-BE49-F238E27FC236}">
                <a16:creationId xmlns:a16="http://schemas.microsoft.com/office/drawing/2014/main" id="{0776A235-8FC8-7009-AC3F-226AEC1F9F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339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4BEC1-A24E-B57E-4D9A-73CF2EE07E7A}"/>
              </a:ext>
            </a:extLst>
          </p:cNvPr>
          <p:cNvSpPr>
            <a:spLocks noGrp="1"/>
          </p:cNvSpPr>
          <p:nvPr>
            <p:ph type="title"/>
          </p:nvPr>
        </p:nvSpPr>
        <p:spPr/>
        <p:txBody>
          <a:bodyPr/>
          <a:lstStyle/>
          <a:p>
            <a:r>
              <a:rPr lang="en-US"/>
              <a:t>But why?</a:t>
            </a:r>
          </a:p>
        </p:txBody>
      </p:sp>
      <p:pic>
        <p:nvPicPr>
          <p:cNvPr id="4" name="Online Media 3" title="How workplace ageism hurts everyone—and the bottom line | Samantha Dzabic | TEDxBurleigh Heads">
            <a:hlinkClick r:id="" action="ppaction://noaction"/>
            <a:extLst>
              <a:ext uri="{FF2B5EF4-FFF2-40B4-BE49-F238E27FC236}">
                <a16:creationId xmlns:a16="http://schemas.microsoft.com/office/drawing/2014/main" id="{F0AC97E1-82B8-9533-26BB-C0FE6F4EC1FB}"/>
              </a:ext>
            </a:extLst>
          </p:cNvPr>
          <p:cNvPicPr>
            <a:picLocks noGrp="1" noRot="1" noChangeAspect="1"/>
          </p:cNvPicPr>
          <p:nvPr>
            <p:ph idx="1"/>
            <a:videoFile r:link="rId1"/>
          </p:nvPr>
        </p:nvPicPr>
        <p:blipFill>
          <a:blip r:embed="rId3"/>
          <a:stretch>
            <a:fillRect/>
          </a:stretch>
        </p:blipFill>
        <p:spPr>
          <a:xfrm>
            <a:off x="2544763" y="2603500"/>
            <a:ext cx="6045200" cy="3416300"/>
          </a:xfrm>
          <a:prstGeom prst="rect">
            <a:avLst/>
          </a:prstGeom>
        </p:spPr>
      </p:pic>
    </p:spTree>
    <p:extLst>
      <p:ext uri="{BB962C8B-B14F-4D97-AF65-F5344CB8AC3E}">
        <p14:creationId xmlns:p14="http://schemas.microsoft.com/office/powerpoint/2010/main" val="172547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13" name="Rectangle 12">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descr="A white text on a white background&#10;&#10;AI-generated content may be incorrect.">
            <a:extLst>
              <a:ext uri="{FF2B5EF4-FFF2-40B4-BE49-F238E27FC236}">
                <a16:creationId xmlns:a16="http://schemas.microsoft.com/office/drawing/2014/main" id="{841F8266-0BE8-EB5A-9E7E-0A9C5BFE5779}"/>
              </a:ext>
            </a:extLst>
          </p:cNvPr>
          <p:cNvPicPr>
            <a:picLocks noGrp="1" noChangeAspect="1"/>
          </p:cNvPicPr>
          <p:nvPr>
            <p:ph idx="1"/>
          </p:nvPr>
        </p:nvPicPr>
        <p:blipFill>
          <a:blip r:embed="rId3"/>
          <a:stretch>
            <a:fillRect/>
          </a:stretch>
        </p:blipFill>
        <p:spPr>
          <a:xfrm>
            <a:off x="1126066" y="1870496"/>
            <a:ext cx="10035037" cy="3110861"/>
          </a:xfrm>
          <a:prstGeom prst="rect">
            <a:avLst/>
          </a:prstGeom>
        </p:spPr>
      </p:pic>
    </p:spTree>
    <p:extLst>
      <p:ext uri="{BB962C8B-B14F-4D97-AF65-F5344CB8AC3E}">
        <p14:creationId xmlns:p14="http://schemas.microsoft.com/office/powerpoint/2010/main" val="369399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DB6C0-B486-F6EC-E457-83932A393AFE}"/>
              </a:ext>
            </a:extLst>
          </p:cNvPr>
          <p:cNvSpPr>
            <a:spLocks noGrp="1"/>
          </p:cNvSpPr>
          <p:nvPr>
            <p:ph type="title"/>
          </p:nvPr>
        </p:nvSpPr>
        <p:spPr/>
        <p:txBody>
          <a:bodyPr/>
          <a:lstStyle/>
          <a:p>
            <a:r>
              <a:rPr lang="en-US"/>
              <a:t>Intersectionality</a:t>
            </a:r>
            <a:endParaRPr lang="en-US" dirty="0"/>
          </a:p>
        </p:txBody>
      </p:sp>
      <p:sp>
        <p:nvSpPr>
          <p:cNvPr id="3" name="Content Placeholder 2">
            <a:extLst>
              <a:ext uri="{FF2B5EF4-FFF2-40B4-BE49-F238E27FC236}">
                <a16:creationId xmlns:a16="http://schemas.microsoft.com/office/drawing/2014/main" id="{4A5E1CF0-3CAB-3F48-D72F-9D9BE35B6E99}"/>
              </a:ext>
            </a:extLst>
          </p:cNvPr>
          <p:cNvSpPr>
            <a:spLocks noGrp="1"/>
          </p:cNvSpPr>
          <p:nvPr>
            <p:ph idx="1"/>
          </p:nvPr>
        </p:nvSpPr>
        <p:spPr/>
        <p:txBody>
          <a:bodyPr vert="horz" lIns="91440" tIns="45720" rIns="91440" bIns="45720" rtlCol="0" anchor="t">
            <a:normAutofit/>
          </a:bodyPr>
          <a:lstStyle/>
          <a:p>
            <a:r>
              <a:rPr lang="en-US" dirty="0"/>
              <a:t>Crensha</a:t>
            </a:r>
            <a:r>
              <a:rPr lang="en-US"/>
              <a:t>w (1989)</a:t>
            </a:r>
          </a:p>
          <a:p>
            <a:r>
              <a:rPr lang="en-US">
                <a:ea typeface="+mn-lt"/>
                <a:cs typeface="+mn-lt"/>
              </a:rPr>
              <a:t>Imagine</a:t>
            </a:r>
            <a:r>
              <a:rPr lang="en-US" dirty="0">
                <a:ea typeface="+mn-lt"/>
                <a:cs typeface="+mn-lt"/>
              </a:rPr>
              <a:t> a road intersection. Discrimination can flow from any direction. A person standing in the middle of that intersection can be hit by traffic coming from multiple directions simultaneously — and the law, designed to deal with one-directional traffic, struggles to see what is happening to them</a:t>
            </a:r>
          </a:p>
          <a:p>
            <a:r>
              <a:rPr lang="en-US" dirty="0"/>
              <a:t>The law, and a lot of equality practice, is built around single protected characteristics.  The system struggles to </a:t>
            </a:r>
            <a:r>
              <a:rPr lang="en-US" err="1"/>
              <a:t>recognise</a:t>
            </a:r>
            <a:r>
              <a:rPr lang="en-US" dirty="0"/>
              <a:t> that discrimination often occurs at the intersection of multiple characteristics </a:t>
            </a:r>
            <a:r>
              <a:rPr lang="en-US"/>
              <a:t>simultaneously</a:t>
            </a:r>
            <a:endParaRPr lang="en-US" dirty="0"/>
          </a:p>
        </p:txBody>
      </p:sp>
    </p:spTree>
    <p:extLst>
      <p:ext uri="{BB962C8B-B14F-4D97-AF65-F5344CB8AC3E}">
        <p14:creationId xmlns:p14="http://schemas.microsoft.com/office/powerpoint/2010/main" val="3260510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2B08-D05B-69CB-3989-5160215F185E}"/>
              </a:ext>
            </a:extLst>
          </p:cNvPr>
          <p:cNvSpPr>
            <a:spLocks noGrp="1"/>
          </p:cNvSpPr>
          <p:nvPr>
            <p:ph type="title"/>
          </p:nvPr>
        </p:nvSpPr>
        <p:spPr/>
        <p:txBody>
          <a:bodyPr/>
          <a:lstStyle/>
          <a:p>
            <a:r>
              <a:rPr lang="en-US" dirty="0"/>
              <a:t>A useful </a:t>
            </a:r>
            <a:r>
              <a:rPr lang="en-US"/>
              <a:t>framework</a:t>
            </a:r>
          </a:p>
        </p:txBody>
      </p:sp>
      <p:sp>
        <p:nvSpPr>
          <p:cNvPr id="3" name="Content Placeholder 2">
            <a:extLst>
              <a:ext uri="{FF2B5EF4-FFF2-40B4-BE49-F238E27FC236}">
                <a16:creationId xmlns:a16="http://schemas.microsoft.com/office/drawing/2014/main" id="{9C0CFB7E-B66C-DB38-39BB-97CDFBA67848}"/>
              </a:ext>
            </a:extLst>
          </p:cNvPr>
          <p:cNvSpPr>
            <a:spLocks noGrp="1"/>
          </p:cNvSpPr>
          <p:nvPr>
            <p:ph idx="1"/>
          </p:nvPr>
        </p:nvSpPr>
        <p:spPr/>
        <p:txBody>
          <a:bodyPr vert="horz" lIns="91440" tIns="45720" rIns="91440" bIns="45720" rtlCol="0" anchor="t">
            <a:normAutofit/>
          </a:bodyPr>
          <a:lstStyle/>
          <a:p>
            <a:r>
              <a:rPr lang="en-US" dirty="0"/>
              <a:t>How to overlapping </a:t>
            </a:r>
            <a:r>
              <a:rPr lang="en-US"/>
              <a:t>identities shape our experience of work?</a:t>
            </a:r>
          </a:p>
          <a:p>
            <a:r>
              <a:rPr lang="en-US" dirty="0"/>
              <a:t>How to our systems, processes, policies and cultures create intersectional disadvantages?</a:t>
            </a:r>
          </a:p>
          <a:p>
            <a:r>
              <a:rPr lang="en-US" dirty="0"/>
              <a:t>How do social structures (</a:t>
            </a:r>
            <a:r>
              <a:rPr lang="en-US" dirty="0" err="1"/>
              <a:t>labour</a:t>
            </a:r>
            <a:r>
              <a:rPr lang="en-US" dirty="0"/>
              <a:t> market, education, justice systems) interact with work to produce compounded disadvantage that no single employer can fully address alone?</a:t>
            </a:r>
          </a:p>
        </p:txBody>
      </p:sp>
    </p:spTree>
    <p:extLst>
      <p:ext uri="{BB962C8B-B14F-4D97-AF65-F5344CB8AC3E}">
        <p14:creationId xmlns:p14="http://schemas.microsoft.com/office/powerpoint/2010/main" val="989954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81AF-5868-0024-CF2B-3729CD3B4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3DC05-E09F-8118-FDDA-52B843919683}"/>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B6812C1F-E34C-AEDA-94FB-2910383129FC}"/>
              </a:ext>
            </a:extLst>
          </p:cNvPr>
          <p:cNvSpPr>
            <a:spLocks noGrp="1"/>
          </p:cNvSpPr>
          <p:nvPr>
            <p:ph idx="1"/>
          </p:nvPr>
        </p:nvSpPr>
        <p:spPr/>
        <p:txBody>
          <a:bodyPr>
            <a:normAutofit/>
          </a:bodyPr>
          <a:lstStyle/>
          <a:p>
            <a:pPr marL="0" indent="0">
              <a:buNone/>
            </a:pPr>
            <a:endParaRPr lang="en-US" sz="1600" dirty="0"/>
          </a:p>
          <a:p>
            <a:r>
              <a:rPr lang="en-GB" sz="1600" b="1" dirty="0">
                <a:solidFill>
                  <a:srgbClr val="000000"/>
                </a:solidFill>
                <a:effectLst/>
              </a:rPr>
              <a:t>Age</a:t>
            </a:r>
            <a:r>
              <a:rPr lang="en-GB" sz="1600" dirty="0">
                <a:solidFill>
                  <a:srgbClr val="000000"/>
                </a:solidFill>
                <a:effectLst/>
              </a:rPr>
              <a:t>: a reference to a person who has a particular protected characteristic is a reference to a person of a particular age group</a:t>
            </a:r>
          </a:p>
          <a:p>
            <a:r>
              <a:rPr lang="en-GB" sz="1600" b="1" dirty="0">
                <a:solidFill>
                  <a:srgbClr val="000000"/>
                </a:solidFill>
                <a:effectLst/>
              </a:rPr>
              <a:t>Sex</a:t>
            </a:r>
            <a:r>
              <a:rPr lang="en-GB" sz="1600" dirty="0">
                <a:solidFill>
                  <a:srgbClr val="000000"/>
                </a:solidFill>
                <a:effectLst/>
              </a:rPr>
              <a:t>: A reference to a person who has a particular protected characteristic is a reference to a man or to a woman</a:t>
            </a:r>
          </a:p>
          <a:p>
            <a:r>
              <a:rPr lang="en-GB" sz="1600" b="1" dirty="0">
                <a:solidFill>
                  <a:srgbClr val="000000"/>
                </a:solidFill>
                <a:effectLst/>
              </a:rPr>
              <a:t>Sexual orientation</a:t>
            </a:r>
            <a:r>
              <a:rPr lang="en-GB" sz="1600" dirty="0">
                <a:solidFill>
                  <a:srgbClr val="000000"/>
                </a:solidFill>
                <a:effectLst/>
              </a:rPr>
              <a:t>: sexual orientation is defined as a person's sexual orientation towards:</a:t>
            </a:r>
          </a:p>
          <a:p>
            <a:pPr lvl="1"/>
            <a:r>
              <a:rPr lang="en-GB" sz="1400" dirty="0">
                <a:solidFill>
                  <a:srgbClr val="000000"/>
                </a:solidFill>
                <a:effectLst/>
              </a:rPr>
              <a:t>Persons of the same sex;</a:t>
            </a:r>
          </a:p>
          <a:p>
            <a:pPr lvl="1"/>
            <a:r>
              <a:rPr lang="en-GB" sz="1400" dirty="0">
                <a:solidFill>
                  <a:srgbClr val="000000"/>
                </a:solidFill>
                <a:effectLst/>
              </a:rPr>
              <a:t>Persons of the opposite sex; or</a:t>
            </a:r>
          </a:p>
          <a:p>
            <a:pPr lvl="1"/>
            <a:r>
              <a:rPr lang="en-GB" sz="1400" dirty="0">
                <a:solidFill>
                  <a:srgbClr val="000000"/>
                </a:solidFill>
                <a:effectLst/>
              </a:rPr>
              <a:t>Persons of either sex</a:t>
            </a:r>
          </a:p>
          <a:p>
            <a:endParaRPr lang="en-US" dirty="0"/>
          </a:p>
        </p:txBody>
      </p:sp>
    </p:spTree>
    <p:extLst>
      <p:ext uri="{BB962C8B-B14F-4D97-AF65-F5344CB8AC3E}">
        <p14:creationId xmlns:p14="http://schemas.microsoft.com/office/powerpoint/2010/main" val="60160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FF35D-FE8D-99C4-4C1E-F809B0B3DC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339824-B7DF-9C13-F13E-34A2D06A5E48}"/>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7502CDE4-74DA-A638-191C-1587265AA6E9}"/>
              </a:ext>
            </a:extLst>
          </p:cNvPr>
          <p:cNvSpPr>
            <a:spLocks noGrp="1"/>
          </p:cNvSpPr>
          <p:nvPr>
            <p:ph idx="1"/>
          </p:nvPr>
        </p:nvSpPr>
        <p:spPr/>
        <p:txBody>
          <a:bodyPr>
            <a:normAutofit lnSpcReduction="10000"/>
          </a:bodyPr>
          <a:lstStyle/>
          <a:p>
            <a:pPr marL="0" indent="0">
              <a:buNone/>
            </a:pPr>
            <a:endParaRPr lang="en-US" sz="1900" dirty="0"/>
          </a:p>
          <a:p>
            <a:r>
              <a:rPr lang="en-GB" sz="1600" b="1" dirty="0">
                <a:solidFill>
                  <a:srgbClr val="000000"/>
                </a:solidFill>
                <a:effectLst/>
              </a:rPr>
              <a:t>Religion or philosophical belief</a:t>
            </a:r>
            <a:r>
              <a:rPr lang="en-GB" sz="1600" dirty="0">
                <a:solidFill>
                  <a:srgbClr val="000000"/>
                </a:solidFill>
                <a:effectLst/>
              </a:rPr>
              <a:t>: </a:t>
            </a:r>
          </a:p>
          <a:p>
            <a:pPr lvl="1"/>
            <a:r>
              <a:rPr lang="en-GB" sz="1400" dirty="0">
                <a:solidFill>
                  <a:srgbClr val="000000"/>
                </a:solidFill>
                <a:effectLst/>
              </a:rPr>
              <a:t>"Religion" means any religion, and a reference to religion includes a reference to a lack of religion</a:t>
            </a:r>
          </a:p>
          <a:p>
            <a:pPr lvl="1"/>
            <a:r>
              <a:rPr lang="en-GB" sz="1400" dirty="0">
                <a:solidFill>
                  <a:srgbClr val="000000"/>
                </a:solidFill>
                <a:effectLst/>
              </a:rPr>
              <a:t>"Belief" means any religious or philosophical belief and a reference to belief includes a reference to a lack of belief</a:t>
            </a:r>
          </a:p>
          <a:p>
            <a:r>
              <a:rPr lang="en-GB" sz="1600" b="1" dirty="0">
                <a:solidFill>
                  <a:srgbClr val="000000"/>
                </a:solidFill>
                <a:effectLst/>
              </a:rPr>
              <a:t>Pregnancy and maternity</a:t>
            </a:r>
            <a:r>
              <a:rPr lang="en-GB" sz="1600" dirty="0">
                <a:solidFill>
                  <a:srgbClr val="000000"/>
                </a:solidFill>
                <a:effectLst/>
              </a:rPr>
              <a:t>: there is no definition of pregnancy and maternity – but you’re only protected during the “protected period” i.e. whilst you’re pregnant and on maternity leave</a:t>
            </a:r>
          </a:p>
          <a:p>
            <a:r>
              <a:rPr lang="en-GB" sz="1600" b="1" dirty="0">
                <a:solidFill>
                  <a:srgbClr val="000000"/>
                </a:solidFill>
                <a:effectLst/>
              </a:rPr>
              <a:t>Gender reassignment</a:t>
            </a:r>
            <a:r>
              <a:rPr lang="en-GB" sz="1600" dirty="0">
                <a:solidFill>
                  <a:srgbClr val="000000"/>
                </a:solidFill>
                <a:effectLst/>
              </a:rPr>
              <a:t>: proposing to undergo, is undergoing or has undergone a process (or part of a process) for the purpose of reassigning the person's sex by changing physiological or other attributes of sex</a:t>
            </a:r>
          </a:p>
          <a:p>
            <a:endParaRPr lang="en-US" dirty="0"/>
          </a:p>
        </p:txBody>
      </p:sp>
    </p:spTree>
    <p:extLst>
      <p:ext uri="{BB962C8B-B14F-4D97-AF65-F5344CB8AC3E}">
        <p14:creationId xmlns:p14="http://schemas.microsoft.com/office/powerpoint/2010/main" val="793597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432A2-2164-61EC-DBDE-96227A456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98244A-A2BE-642A-E9D9-7CC3A93E7E39}"/>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87A8D668-161C-5F23-75AB-AA5DABD45083}"/>
              </a:ext>
            </a:extLst>
          </p:cNvPr>
          <p:cNvSpPr>
            <a:spLocks noGrp="1"/>
          </p:cNvSpPr>
          <p:nvPr>
            <p:ph idx="1"/>
          </p:nvPr>
        </p:nvSpPr>
        <p:spPr/>
        <p:txBody>
          <a:bodyPr>
            <a:normAutofit/>
          </a:bodyPr>
          <a:lstStyle/>
          <a:p>
            <a:pPr marL="0" indent="0">
              <a:buNone/>
            </a:pPr>
            <a:endParaRPr lang="en-US" sz="1500" dirty="0"/>
          </a:p>
          <a:p>
            <a:r>
              <a:rPr lang="en-GB" sz="1500" b="1" dirty="0">
                <a:solidFill>
                  <a:srgbClr val="000000"/>
                </a:solidFill>
                <a:effectLst/>
              </a:rPr>
              <a:t>Marriage and Civil Partnership</a:t>
            </a:r>
            <a:r>
              <a:rPr lang="en-GB" sz="1500" dirty="0">
                <a:solidFill>
                  <a:srgbClr val="000000"/>
                </a:solidFill>
                <a:effectLst/>
              </a:rPr>
              <a:t>: all persons who are married or in a civil partnership have the protected characteristic of marriage and civil partnership. Single people and divorcees do not have this protected characteristic</a:t>
            </a:r>
          </a:p>
          <a:p>
            <a:r>
              <a:rPr lang="en-GB" sz="1500" b="1" dirty="0">
                <a:solidFill>
                  <a:srgbClr val="000000"/>
                </a:solidFill>
                <a:effectLst/>
              </a:rPr>
              <a:t>Race</a:t>
            </a:r>
            <a:r>
              <a:rPr lang="en-GB" sz="1500" dirty="0">
                <a:solidFill>
                  <a:srgbClr val="000000"/>
                </a:solidFill>
                <a:effectLst/>
              </a:rPr>
              <a:t>: colour, nationality, ethnic or national origins</a:t>
            </a:r>
          </a:p>
          <a:p>
            <a:r>
              <a:rPr lang="en-GB" sz="1500" b="1" dirty="0">
                <a:solidFill>
                  <a:srgbClr val="000000"/>
                </a:solidFill>
                <a:effectLst/>
              </a:rPr>
              <a:t>Disability: </a:t>
            </a:r>
            <a:r>
              <a:rPr lang="en-GB" sz="1500" dirty="0">
                <a:solidFill>
                  <a:srgbClr val="000000"/>
                </a:solidFill>
                <a:effectLst/>
              </a:rPr>
              <a:t>a person has a disability if they have a physical or mental impairment, and the impairment has a substantial and long-term adverse effect on his ability to carry out normal day-to-day activities"</a:t>
            </a:r>
          </a:p>
          <a:p>
            <a:endParaRPr lang="en-US" dirty="0"/>
          </a:p>
        </p:txBody>
      </p:sp>
    </p:spTree>
    <p:extLst>
      <p:ext uri="{BB962C8B-B14F-4D97-AF65-F5344CB8AC3E}">
        <p14:creationId xmlns:p14="http://schemas.microsoft.com/office/powerpoint/2010/main" val="1571633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AE656-507D-C287-B839-306BB9C40B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74BA12-0730-8BE7-CF45-69F64F540CC3}"/>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3F13C29E-3104-6BB8-D5F0-CF8967E6F4B8}"/>
              </a:ext>
            </a:extLst>
          </p:cNvPr>
          <p:cNvSpPr>
            <a:spLocks noGrp="1"/>
          </p:cNvSpPr>
          <p:nvPr>
            <p:ph idx="1"/>
          </p:nvPr>
        </p:nvSpPr>
        <p:spPr/>
        <p:txBody>
          <a:bodyPr>
            <a:normAutofit/>
          </a:bodyPr>
          <a:lstStyle/>
          <a:p>
            <a:r>
              <a:rPr lang="en-GB" dirty="0">
                <a:solidFill>
                  <a:srgbClr val="000000"/>
                </a:solidFill>
                <a:effectLst/>
              </a:rPr>
              <a:t>Less favourable treatment must be because of a protected characteristic</a:t>
            </a:r>
          </a:p>
          <a:p>
            <a:r>
              <a:rPr lang="en-GB" dirty="0">
                <a:solidFill>
                  <a:srgbClr val="000000"/>
                </a:solidFill>
                <a:effectLst/>
              </a:rPr>
              <a:t>An employer does not need to know that they are consciously discriminating. An employee does not need to prove this to bring a claim. Unconscious or subconscious discrimination is still prohibited</a:t>
            </a:r>
          </a:p>
          <a:p>
            <a:endParaRPr lang="en-US" dirty="0"/>
          </a:p>
        </p:txBody>
      </p:sp>
    </p:spTree>
    <p:extLst>
      <p:ext uri="{BB962C8B-B14F-4D97-AF65-F5344CB8AC3E}">
        <p14:creationId xmlns:p14="http://schemas.microsoft.com/office/powerpoint/2010/main" val="339552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0A8A5-CDA1-6781-E810-6C2F95F0B9CC}"/>
              </a:ext>
            </a:extLst>
          </p:cNvPr>
          <p:cNvSpPr>
            <a:spLocks noGrp="1"/>
          </p:cNvSpPr>
          <p:nvPr>
            <p:ph type="title"/>
          </p:nvPr>
        </p:nvSpPr>
        <p:spPr/>
        <p:txBody>
          <a:bodyPr/>
          <a:lstStyle/>
          <a:p>
            <a:r>
              <a:rPr lang="en-US" dirty="0"/>
              <a:t>What isn't</a:t>
            </a:r>
            <a:r>
              <a:rPr lang="en-US"/>
              <a:t> covered adequately?</a:t>
            </a:r>
            <a:endParaRPr lang="en-US" dirty="0"/>
          </a:p>
        </p:txBody>
      </p:sp>
      <p:sp>
        <p:nvSpPr>
          <p:cNvPr id="3" name="Content Placeholder 2">
            <a:extLst>
              <a:ext uri="{FF2B5EF4-FFF2-40B4-BE49-F238E27FC236}">
                <a16:creationId xmlns:a16="http://schemas.microsoft.com/office/drawing/2014/main" id="{182C76BC-469C-D08C-AF3C-FF806A4F5FB9}"/>
              </a:ext>
            </a:extLst>
          </p:cNvPr>
          <p:cNvSpPr>
            <a:spLocks noGrp="1"/>
          </p:cNvSpPr>
          <p:nvPr>
            <p:ph idx="1"/>
          </p:nvPr>
        </p:nvSpPr>
        <p:spPr/>
        <p:txBody>
          <a:bodyPr vert="horz" lIns="91440" tIns="45720" rIns="91440" bIns="45720" rtlCol="0" anchor="t">
            <a:normAutofit/>
          </a:bodyPr>
          <a:lstStyle/>
          <a:p>
            <a:r>
              <a:rPr lang="en-US"/>
              <a:t>Socioeconomic status</a:t>
            </a:r>
          </a:p>
          <a:p>
            <a:r>
              <a:rPr lang="en-US" dirty="0"/>
              <a:t>Non-binary gender </a:t>
            </a:r>
            <a:r>
              <a:rPr lang="en-US" dirty="0" err="1"/>
              <a:t>identi</a:t>
            </a:r>
            <a:r>
              <a:rPr lang="en-US" dirty="0"/>
              <a:t>ty</a:t>
            </a:r>
          </a:p>
          <a:p>
            <a:r>
              <a:rPr lang="en-US"/>
              <a:t>Caste</a:t>
            </a:r>
            <a:endParaRPr lang="en-US" dirty="0"/>
          </a:p>
          <a:p>
            <a:r>
              <a:rPr lang="en-US"/>
              <a:t>Appearance/weight </a:t>
            </a:r>
            <a:endParaRPr lang="en-US" dirty="0"/>
          </a:p>
          <a:p>
            <a:r>
              <a:rPr lang="en-US"/>
              <a:t>Caring responsibilities</a:t>
            </a:r>
          </a:p>
          <a:p>
            <a:r>
              <a:rPr lang="en-US"/>
              <a:t>Mental health</a:t>
            </a:r>
            <a:endParaRPr lang="en-US" dirty="0"/>
          </a:p>
        </p:txBody>
      </p:sp>
    </p:spTree>
    <p:extLst>
      <p:ext uri="{BB962C8B-B14F-4D97-AF65-F5344CB8AC3E}">
        <p14:creationId xmlns:p14="http://schemas.microsoft.com/office/powerpoint/2010/main" val="119745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A09D-ABE2-50BC-8FAC-B0CE7972C3AB}"/>
              </a:ext>
            </a:extLst>
          </p:cNvPr>
          <p:cNvSpPr>
            <a:spLocks noGrp="1"/>
          </p:cNvSpPr>
          <p:nvPr>
            <p:ph type="title"/>
          </p:nvPr>
        </p:nvSpPr>
        <p:spPr/>
        <p:txBody>
          <a:bodyPr/>
          <a:lstStyle/>
          <a:p>
            <a:r>
              <a:rPr lang="en-US"/>
              <a:t>The Business Case problem</a:t>
            </a:r>
          </a:p>
        </p:txBody>
      </p:sp>
      <p:sp>
        <p:nvSpPr>
          <p:cNvPr id="3" name="Content Placeholder 2">
            <a:extLst>
              <a:ext uri="{FF2B5EF4-FFF2-40B4-BE49-F238E27FC236}">
                <a16:creationId xmlns:a16="http://schemas.microsoft.com/office/drawing/2014/main" id="{BF47958F-074F-820A-0300-7B92E70D676E}"/>
              </a:ext>
            </a:extLst>
          </p:cNvPr>
          <p:cNvSpPr>
            <a:spLocks noGrp="1"/>
          </p:cNvSpPr>
          <p:nvPr>
            <p:ph idx="1"/>
          </p:nvPr>
        </p:nvSpPr>
        <p:spPr/>
        <p:txBody>
          <a:bodyPr vert="horz" lIns="91440" tIns="45720" rIns="91440" bIns="45720" rtlCol="0" anchor="t">
            <a:normAutofit/>
          </a:bodyPr>
          <a:lstStyle/>
          <a:p>
            <a:r>
              <a:rPr lang="en-US" dirty="0"/>
              <a:t>Dominant theme is that diversity is good for business, but this argument has </a:t>
            </a:r>
            <a:r>
              <a:rPr lang="en-US"/>
              <a:t>significant</a:t>
            </a:r>
            <a:r>
              <a:rPr lang="en-US" dirty="0"/>
              <a:t> limitations.</a:t>
            </a:r>
          </a:p>
          <a:p>
            <a:r>
              <a:rPr lang="en-US" dirty="0"/>
              <a:t>Makes equality </a:t>
            </a:r>
            <a:r>
              <a:rPr lang="en-US"/>
              <a:t>contingent on profit</a:t>
            </a:r>
          </a:p>
          <a:p>
            <a:r>
              <a:rPr lang="en-US"/>
              <a:t>Focuses on visible equality at senior levels</a:t>
            </a:r>
          </a:p>
          <a:p>
            <a:r>
              <a:rPr lang="en-US"/>
              <a:t>Has not delivered transformative change</a:t>
            </a:r>
          </a:p>
          <a:p>
            <a:r>
              <a:rPr lang="en-US"/>
              <a:t>Business case should be replaced by a justice case: equality is right because discrimination is wrong</a:t>
            </a:r>
            <a:endParaRPr lang="en-US" dirty="0"/>
          </a:p>
        </p:txBody>
      </p:sp>
    </p:spTree>
    <p:extLst>
      <p:ext uri="{BB962C8B-B14F-4D97-AF65-F5344CB8AC3E}">
        <p14:creationId xmlns:p14="http://schemas.microsoft.com/office/powerpoint/2010/main" val="1906122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15CB0-FB55-148E-9426-1A23E922E5DF}"/>
              </a:ext>
            </a:extLst>
          </p:cNvPr>
          <p:cNvSpPr>
            <a:spLocks noGrp="1"/>
          </p:cNvSpPr>
          <p:nvPr>
            <p:ph type="title"/>
          </p:nvPr>
        </p:nvSpPr>
        <p:spPr/>
        <p:txBody>
          <a:bodyPr/>
          <a:lstStyle/>
          <a:p>
            <a:r>
              <a:rPr lang="en-US"/>
              <a:t>Public Sector Equality Duty</a:t>
            </a:r>
          </a:p>
        </p:txBody>
      </p:sp>
      <p:sp>
        <p:nvSpPr>
          <p:cNvPr id="3" name="Content Placeholder 2">
            <a:extLst>
              <a:ext uri="{FF2B5EF4-FFF2-40B4-BE49-F238E27FC236}">
                <a16:creationId xmlns:a16="http://schemas.microsoft.com/office/drawing/2014/main" id="{74B1111C-FBF4-6F0F-8DBD-19A570108820}"/>
              </a:ext>
            </a:extLst>
          </p:cNvPr>
          <p:cNvSpPr>
            <a:spLocks noGrp="1"/>
          </p:cNvSpPr>
          <p:nvPr>
            <p:ph idx="1"/>
          </p:nvPr>
        </p:nvSpPr>
        <p:spPr/>
        <p:txBody>
          <a:bodyPr vert="horz" lIns="91440" tIns="45720" rIns="91440" bIns="45720" rtlCol="0" anchor="t">
            <a:normAutofit/>
          </a:bodyPr>
          <a:lstStyle/>
          <a:p>
            <a:r>
              <a:rPr lang="en-US"/>
              <a:t>Why was it needed?</a:t>
            </a:r>
          </a:p>
          <a:p>
            <a:r>
              <a:rPr lang="en-US"/>
              <a:t>What problem does it address?</a:t>
            </a:r>
            <a:endParaRPr lang="en-US" dirty="0"/>
          </a:p>
        </p:txBody>
      </p:sp>
    </p:spTree>
    <p:extLst>
      <p:ext uri="{BB962C8B-B14F-4D97-AF65-F5344CB8AC3E}">
        <p14:creationId xmlns:p14="http://schemas.microsoft.com/office/powerpoint/2010/main" val="3390322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3130A-D9DC-EA79-211E-271B53A1FB3D}"/>
              </a:ext>
            </a:extLst>
          </p:cNvPr>
          <p:cNvSpPr>
            <a:spLocks noGrp="1"/>
          </p:cNvSpPr>
          <p:nvPr>
            <p:ph type="title"/>
          </p:nvPr>
        </p:nvSpPr>
        <p:spPr/>
        <p:txBody>
          <a:bodyPr/>
          <a:lstStyle/>
          <a:p>
            <a:r>
              <a:rPr lang="en-US"/>
              <a:t>Public Sector Equality Duty</a:t>
            </a:r>
          </a:p>
        </p:txBody>
      </p:sp>
      <p:sp>
        <p:nvSpPr>
          <p:cNvPr id="3" name="Content Placeholder 2">
            <a:extLst>
              <a:ext uri="{FF2B5EF4-FFF2-40B4-BE49-F238E27FC236}">
                <a16:creationId xmlns:a16="http://schemas.microsoft.com/office/drawing/2014/main" id="{73C5289C-CFF1-9191-33ED-0FD52C5E7F10}"/>
              </a:ext>
            </a:extLst>
          </p:cNvPr>
          <p:cNvSpPr>
            <a:spLocks noGrp="1"/>
          </p:cNvSpPr>
          <p:nvPr>
            <p:ph idx="1"/>
          </p:nvPr>
        </p:nvSpPr>
        <p:spPr/>
        <p:txBody>
          <a:bodyPr vert="horz" lIns="91440" tIns="45720" rIns="91440" bIns="45720" rtlCol="0" anchor="t">
            <a:normAutofit/>
          </a:bodyPr>
          <a:lstStyle/>
          <a:p>
            <a:r>
              <a:rPr lang="en-US"/>
              <a:t>The individual enforcement model has several structural weaknesses:</a:t>
            </a:r>
          </a:p>
          <a:p>
            <a:r>
              <a:rPr lang="en-US" dirty="0"/>
              <a:t>Individual claims only remedy individual wrongs.  The harm caused by institutional discrimination is collective, so the </a:t>
            </a:r>
            <a:r>
              <a:rPr lang="en-US"/>
              <a:t>remedy needs to be collective too.</a:t>
            </a:r>
          </a:p>
          <a:p>
            <a:r>
              <a:rPr lang="en-US" dirty="0"/>
              <a:t>The burden fall on victims to bring a claim, fund it, prove it and endure the process</a:t>
            </a:r>
          </a:p>
          <a:p>
            <a:r>
              <a:rPr lang="en-US"/>
              <a:t>Discrimination is often invisible to those causing it </a:t>
            </a:r>
          </a:p>
          <a:p>
            <a:r>
              <a:rPr lang="en-US" dirty="0"/>
              <a:t>Public bodies wield significant </a:t>
            </a:r>
            <a:r>
              <a:rPr lang="en-US"/>
              <a:t>power (NHS, councils, police, schools)</a:t>
            </a:r>
          </a:p>
        </p:txBody>
      </p:sp>
    </p:spTree>
    <p:extLst>
      <p:ext uri="{BB962C8B-B14F-4D97-AF65-F5344CB8AC3E}">
        <p14:creationId xmlns:p14="http://schemas.microsoft.com/office/powerpoint/2010/main" val="3713403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B52A5-CFF5-A423-49F8-A0DE35872671}"/>
              </a:ext>
            </a:extLst>
          </p:cNvPr>
          <p:cNvSpPr>
            <a:spLocks noGrp="1"/>
          </p:cNvSpPr>
          <p:nvPr>
            <p:ph type="title"/>
          </p:nvPr>
        </p:nvSpPr>
        <p:spPr/>
        <p:txBody>
          <a:bodyPr/>
          <a:lstStyle/>
          <a:p>
            <a:r>
              <a:rPr lang="en-US"/>
              <a:t>PSED aims</a:t>
            </a:r>
          </a:p>
        </p:txBody>
      </p:sp>
      <p:sp>
        <p:nvSpPr>
          <p:cNvPr id="3" name="Content Placeholder 2">
            <a:extLst>
              <a:ext uri="{FF2B5EF4-FFF2-40B4-BE49-F238E27FC236}">
                <a16:creationId xmlns:a16="http://schemas.microsoft.com/office/drawing/2014/main" id="{47C9E02F-6C38-46B7-7665-B7B3121F62D8}"/>
              </a:ext>
            </a:extLst>
          </p:cNvPr>
          <p:cNvSpPr>
            <a:spLocks noGrp="1"/>
          </p:cNvSpPr>
          <p:nvPr>
            <p:ph idx="1"/>
          </p:nvPr>
        </p:nvSpPr>
        <p:spPr/>
        <p:txBody>
          <a:bodyPr vert="horz" lIns="91440" tIns="45720" rIns="91440" bIns="45720" rtlCol="0" anchor="t">
            <a:normAutofit/>
          </a:bodyPr>
          <a:lstStyle/>
          <a:p>
            <a:r>
              <a:rPr lang="en-US" dirty="0"/>
              <a:t>Eliminate unlawful discrimination, harassment and </a:t>
            </a:r>
            <a:r>
              <a:rPr lang="en-US" dirty="0" err="1"/>
              <a:t>victimisation</a:t>
            </a:r>
          </a:p>
          <a:p>
            <a:r>
              <a:rPr lang="en-US"/>
              <a:t>Advance equality of opportunity</a:t>
            </a:r>
          </a:p>
          <a:p>
            <a:r>
              <a:rPr lang="en-US"/>
              <a:t>Foster good relations between those who have a PC and those who do not</a:t>
            </a:r>
          </a:p>
          <a:p>
            <a:endParaRPr lang="en-US" dirty="0"/>
          </a:p>
          <a:p>
            <a:r>
              <a:rPr lang="en-US" dirty="0"/>
              <a:t>They must genuinely and rigorously consider them in their decision-making </a:t>
            </a:r>
            <a:r>
              <a:rPr lang="en-US" b="1" i="1"/>
              <a:t>R (Brown) v Secretary of State for Work and Pensions [2008]</a:t>
            </a:r>
          </a:p>
        </p:txBody>
      </p:sp>
    </p:spTree>
    <p:extLst>
      <p:ext uri="{BB962C8B-B14F-4D97-AF65-F5344CB8AC3E}">
        <p14:creationId xmlns:p14="http://schemas.microsoft.com/office/powerpoint/2010/main" val="578020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A5513-42DA-C331-7FD4-A2E7C9C8F1F8}"/>
              </a:ext>
            </a:extLst>
          </p:cNvPr>
          <p:cNvSpPr>
            <a:spLocks noGrp="1"/>
          </p:cNvSpPr>
          <p:nvPr>
            <p:ph type="title"/>
          </p:nvPr>
        </p:nvSpPr>
        <p:spPr/>
        <p:txBody>
          <a:bodyPr/>
          <a:lstStyle/>
          <a:p>
            <a:r>
              <a:rPr lang="en-US"/>
              <a:t>Private sector HR professionals</a:t>
            </a:r>
          </a:p>
        </p:txBody>
      </p:sp>
      <p:sp>
        <p:nvSpPr>
          <p:cNvPr id="3" name="Content Placeholder 2">
            <a:extLst>
              <a:ext uri="{FF2B5EF4-FFF2-40B4-BE49-F238E27FC236}">
                <a16:creationId xmlns:a16="http://schemas.microsoft.com/office/drawing/2014/main" id="{2A181E1E-B572-2C5B-C5CA-8849615EDD81}"/>
              </a:ext>
            </a:extLst>
          </p:cNvPr>
          <p:cNvSpPr>
            <a:spLocks noGrp="1"/>
          </p:cNvSpPr>
          <p:nvPr>
            <p:ph idx="1"/>
          </p:nvPr>
        </p:nvSpPr>
        <p:spPr/>
        <p:txBody>
          <a:bodyPr vert="horz" lIns="91440" tIns="45720" rIns="91440" bIns="45720" rtlCol="0" anchor="t">
            <a:normAutofit/>
          </a:bodyPr>
          <a:lstStyle/>
          <a:p>
            <a:r>
              <a:rPr lang="en-US"/>
              <a:t>Supply chain and procurement</a:t>
            </a:r>
          </a:p>
          <a:p>
            <a:r>
              <a:rPr lang="en-US"/>
              <a:t>Best practice standard</a:t>
            </a:r>
          </a:p>
          <a:p>
            <a:r>
              <a:rPr lang="en-US"/>
              <a:t>Direction of travel</a:t>
            </a:r>
          </a:p>
          <a:p>
            <a:r>
              <a:rPr lang="en-US"/>
              <a:t>Shift of reactive to proactive: legislation is the bare minimum </a:t>
            </a:r>
            <a:endParaRPr lang="en-US" dirty="0"/>
          </a:p>
        </p:txBody>
      </p:sp>
    </p:spTree>
    <p:extLst>
      <p:ext uri="{BB962C8B-B14F-4D97-AF65-F5344CB8AC3E}">
        <p14:creationId xmlns:p14="http://schemas.microsoft.com/office/powerpoint/2010/main" val="237598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E2484-8D36-EC05-1040-20D4293F3D0D}"/>
              </a:ext>
            </a:extLst>
          </p:cNvPr>
          <p:cNvSpPr>
            <a:spLocks noGrp="1"/>
          </p:cNvSpPr>
          <p:nvPr>
            <p:ph type="title"/>
          </p:nvPr>
        </p:nvSpPr>
        <p:spPr/>
        <p:txBody>
          <a:bodyPr/>
          <a:lstStyle/>
          <a:p>
            <a:r>
              <a:rPr lang="en-US"/>
              <a:t>Disability</a:t>
            </a:r>
          </a:p>
        </p:txBody>
      </p:sp>
      <p:sp>
        <p:nvSpPr>
          <p:cNvPr id="3" name="Content Placeholder 2">
            <a:extLst>
              <a:ext uri="{FF2B5EF4-FFF2-40B4-BE49-F238E27FC236}">
                <a16:creationId xmlns:a16="http://schemas.microsoft.com/office/drawing/2014/main" id="{E7CB7086-51AF-061C-F993-B08527C36F83}"/>
              </a:ext>
            </a:extLst>
          </p:cNvPr>
          <p:cNvSpPr>
            <a:spLocks noGrp="1"/>
          </p:cNvSpPr>
          <p:nvPr>
            <p:ph idx="1"/>
          </p:nvPr>
        </p:nvSpPr>
        <p:spPr/>
        <p:txBody>
          <a:bodyPr vert="horz" lIns="91440" tIns="45720" rIns="91440" bIns="45720" rtlCol="0" anchor="t">
            <a:normAutofit/>
          </a:bodyPr>
          <a:lstStyle/>
          <a:p>
            <a:r>
              <a:rPr lang="en-US" dirty="0"/>
              <a:t>S6 "a physical or mental impairment that has a substantial and long-term adverse effect on their ability to carry out normal day-to-day </a:t>
            </a:r>
            <a:r>
              <a:rPr lang="en-US"/>
              <a:t>activities"</a:t>
            </a:r>
          </a:p>
          <a:p>
            <a:r>
              <a:rPr lang="en-US"/>
              <a:t>No requirement for a diagnosis: the effect, not the label</a:t>
            </a:r>
          </a:p>
          <a:p>
            <a:r>
              <a:rPr lang="en-US" dirty="0"/>
              <a:t>Certain conditions automatically treated as disab</a:t>
            </a:r>
            <a:r>
              <a:rPr lang="en-US"/>
              <a:t>ility from the point of diagnosis:</a:t>
            </a:r>
          </a:p>
          <a:p>
            <a:pPr lvl="1">
              <a:buFont typeface="Courier New" charset="2"/>
              <a:buChar char="o"/>
            </a:pPr>
            <a:r>
              <a:rPr lang="en-US"/>
              <a:t>Cancer (extends protection to those who are in remission)</a:t>
            </a:r>
          </a:p>
          <a:p>
            <a:pPr lvl="1">
              <a:buFont typeface="Courier New" charset="2"/>
              <a:buChar char="o"/>
            </a:pPr>
            <a:r>
              <a:rPr lang="en-US"/>
              <a:t>HIV infection</a:t>
            </a:r>
          </a:p>
          <a:p>
            <a:pPr lvl="1">
              <a:buFont typeface="Courier New" charset="2"/>
              <a:buChar char="o"/>
            </a:pPr>
            <a:r>
              <a:rPr lang="en-US"/>
              <a:t>MS</a:t>
            </a:r>
            <a:endParaRPr lang="en-US" dirty="0"/>
          </a:p>
        </p:txBody>
      </p:sp>
    </p:spTree>
    <p:extLst>
      <p:ext uri="{BB962C8B-B14F-4D97-AF65-F5344CB8AC3E}">
        <p14:creationId xmlns:p14="http://schemas.microsoft.com/office/powerpoint/2010/main" val="3889748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FB72-7474-B001-6A58-17EC1620CA95}"/>
              </a:ext>
            </a:extLst>
          </p:cNvPr>
          <p:cNvSpPr>
            <a:spLocks noGrp="1"/>
          </p:cNvSpPr>
          <p:nvPr>
            <p:ph type="title"/>
          </p:nvPr>
        </p:nvSpPr>
        <p:spPr/>
        <p:txBody>
          <a:bodyPr/>
          <a:lstStyle/>
          <a:p>
            <a:r>
              <a:rPr lang="en-US"/>
              <a:t>Questions to ask</a:t>
            </a:r>
          </a:p>
        </p:txBody>
      </p:sp>
      <p:sp>
        <p:nvSpPr>
          <p:cNvPr id="3" name="Content Placeholder 2">
            <a:extLst>
              <a:ext uri="{FF2B5EF4-FFF2-40B4-BE49-F238E27FC236}">
                <a16:creationId xmlns:a16="http://schemas.microsoft.com/office/drawing/2014/main" id="{9CD2C756-FBD0-8976-EFE2-57D79CB435CE}"/>
              </a:ext>
            </a:extLst>
          </p:cNvPr>
          <p:cNvSpPr>
            <a:spLocks noGrp="1"/>
          </p:cNvSpPr>
          <p:nvPr>
            <p:ph idx="1"/>
          </p:nvPr>
        </p:nvSpPr>
        <p:spPr/>
        <p:txBody>
          <a:bodyPr vert="horz" lIns="91440" tIns="45720" rIns="91440" bIns="45720" rtlCol="0" anchor="t">
            <a:normAutofit/>
          </a:bodyPr>
          <a:lstStyle/>
          <a:p>
            <a:r>
              <a:rPr lang="en-US"/>
              <a:t>Is there a physical or mental impairment?</a:t>
            </a:r>
          </a:p>
          <a:p>
            <a:r>
              <a:rPr lang="en-US" dirty="0"/>
              <a:t>Does it have an adverse effect on normal day-to-day </a:t>
            </a:r>
            <a:r>
              <a:rPr lang="en-US"/>
              <a:t>activities</a:t>
            </a:r>
            <a:r>
              <a:rPr lang="en-US" dirty="0"/>
              <a:t>?</a:t>
            </a:r>
          </a:p>
          <a:p>
            <a:r>
              <a:rPr lang="en-US" dirty="0"/>
              <a:t>Is that effect substantial?</a:t>
            </a:r>
          </a:p>
          <a:p>
            <a:r>
              <a:rPr lang="en-US" dirty="0"/>
              <a:t>Is it long-term, lasting</a:t>
            </a:r>
            <a:r>
              <a:rPr lang="en-US"/>
              <a:t> or likely to last at least 12 months?</a:t>
            </a:r>
            <a:endParaRPr lang="en-US" dirty="0"/>
          </a:p>
          <a:p>
            <a:r>
              <a:rPr lang="en-US"/>
              <a:t>What would be the effect without treatment or medication?</a:t>
            </a:r>
            <a:endParaRPr lang="en-US" dirty="0"/>
          </a:p>
          <a:p>
            <a:r>
              <a:rPr lang="en-US" dirty="0"/>
              <a:t>Is it a progressive, recurring or past disability?</a:t>
            </a:r>
          </a:p>
          <a:p>
            <a:r>
              <a:rPr lang="en-US" dirty="0"/>
              <a:t>Is it an automatic disab</a:t>
            </a:r>
            <a:r>
              <a:rPr lang="en-US"/>
              <a:t>ility?</a:t>
            </a:r>
            <a:endParaRPr lang="en-US" dirty="0"/>
          </a:p>
          <a:p>
            <a:endParaRPr lang="en-US" dirty="0"/>
          </a:p>
        </p:txBody>
      </p:sp>
    </p:spTree>
    <p:extLst>
      <p:ext uri="{BB962C8B-B14F-4D97-AF65-F5344CB8AC3E}">
        <p14:creationId xmlns:p14="http://schemas.microsoft.com/office/powerpoint/2010/main" val="3936535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F834-9984-AC8C-4490-2650F70437BC}"/>
              </a:ext>
            </a:extLst>
          </p:cNvPr>
          <p:cNvSpPr>
            <a:spLocks noGrp="1"/>
          </p:cNvSpPr>
          <p:nvPr>
            <p:ph type="title"/>
          </p:nvPr>
        </p:nvSpPr>
        <p:spPr/>
        <p:txBody>
          <a:bodyPr/>
          <a:lstStyle/>
          <a:p>
            <a:r>
              <a:rPr lang="en-US" dirty="0"/>
              <a:t>Relationship between different forms </a:t>
            </a:r>
            <a:r>
              <a:rPr lang="en-US"/>
              <a:t>of discrimination</a:t>
            </a:r>
          </a:p>
        </p:txBody>
      </p:sp>
      <p:graphicFrame>
        <p:nvGraphicFramePr>
          <p:cNvPr id="5" name="Content Placeholder 4">
            <a:extLst>
              <a:ext uri="{FF2B5EF4-FFF2-40B4-BE49-F238E27FC236}">
                <a16:creationId xmlns:a16="http://schemas.microsoft.com/office/drawing/2014/main" id="{4D2FB8B0-986E-C250-8099-70133B4D997A}"/>
              </a:ext>
            </a:extLst>
          </p:cNvPr>
          <p:cNvGraphicFramePr>
            <a:graphicFrameLocks noGrp="1"/>
          </p:cNvGraphicFramePr>
          <p:nvPr>
            <p:ph idx="1"/>
          </p:nvPr>
        </p:nvGraphicFramePr>
        <p:xfrm>
          <a:off x="1155700" y="2603500"/>
          <a:ext cx="8824912" cy="4114800"/>
        </p:xfrm>
        <a:graphic>
          <a:graphicData uri="http://schemas.openxmlformats.org/drawingml/2006/table">
            <a:tbl>
              <a:tblPr bandRow="1">
                <a:tableStyleId>{5C22544A-7EE6-4342-B048-85BDC9FD1C3A}</a:tableStyleId>
              </a:tblPr>
              <a:tblGrid>
                <a:gridCol w="4412456">
                  <a:extLst>
                    <a:ext uri="{9D8B030D-6E8A-4147-A177-3AD203B41FA5}">
                      <a16:colId xmlns:a16="http://schemas.microsoft.com/office/drawing/2014/main" val="3739227834"/>
                    </a:ext>
                  </a:extLst>
                </a:gridCol>
                <a:gridCol w="4412456">
                  <a:extLst>
                    <a:ext uri="{9D8B030D-6E8A-4147-A177-3AD203B41FA5}">
                      <a16:colId xmlns:a16="http://schemas.microsoft.com/office/drawing/2014/main" val="2594461355"/>
                    </a:ext>
                  </a:extLst>
                </a:gridCol>
              </a:tblGrid>
              <a:tr h="0">
                <a:tc>
                  <a:txBody>
                    <a:bodyPr/>
                    <a:lstStyle/>
                    <a:p>
                      <a:pPr>
                        <a:buNone/>
                      </a:pPr>
                      <a:r>
                        <a:rPr lang="en-US"/>
                        <a:t>Type of claim</a:t>
                      </a:r>
                    </a:p>
                  </a:txBody>
                  <a:tcPr anchor="ctr">
                    <a:lnL>
                      <a:noFill/>
                    </a:lnL>
                    <a:lnR>
                      <a:noFill/>
                    </a:lnR>
                    <a:lnT>
                      <a:noFill/>
                    </a:lnT>
                    <a:lnB>
                      <a:noFill/>
                    </a:lnB>
                    <a:noFill/>
                  </a:tcPr>
                </a:tc>
                <a:tc>
                  <a:txBody>
                    <a:bodyPr/>
                    <a:lstStyle/>
                    <a:p>
                      <a:pPr>
                        <a:buNone/>
                      </a:pPr>
                      <a:r>
                        <a:rPr lang="en-US"/>
                        <a:t>What must be shown</a:t>
                      </a:r>
                    </a:p>
                  </a:txBody>
                  <a:tcPr anchor="ctr">
                    <a:lnL>
                      <a:noFill/>
                    </a:lnL>
                    <a:lnR>
                      <a:noFill/>
                    </a:lnR>
                    <a:lnT>
                      <a:noFill/>
                    </a:lnT>
                    <a:lnB>
                      <a:noFill/>
                    </a:lnB>
                    <a:noFill/>
                  </a:tcPr>
                </a:tc>
                <a:extLst>
                  <a:ext uri="{0D108BD9-81ED-4DB2-BD59-A6C34878D82A}">
                    <a16:rowId xmlns:a16="http://schemas.microsoft.com/office/drawing/2014/main" val="774110913"/>
                  </a:ext>
                </a:extLst>
              </a:tr>
              <a:tr h="0">
                <a:tc>
                  <a:txBody>
                    <a:bodyPr/>
                    <a:lstStyle/>
                    <a:p>
                      <a:pPr>
                        <a:buNone/>
                      </a:pPr>
                      <a:r>
                        <a:rPr lang="en-US"/>
                        <a:t>Direct discrimination</a:t>
                      </a:r>
                    </a:p>
                  </a:txBody>
                  <a:tcPr anchor="ctr">
                    <a:lnL>
                      <a:noFill/>
                    </a:lnL>
                    <a:lnR>
                      <a:noFill/>
                    </a:lnR>
                    <a:lnT>
                      <a:noFill/>
                    </a:lnT>
                    <a:lnB>
                      <a:noFill/>
                    </a:lnB>
                    <a:noFill/>
                  </a:tcPr>
                </a:tc>
                <a:tc>
                  <a:txBody>
                    <a:bodyPr/>
                    <a:lstStyle/>
                    <a:p>
                      <a:pPr>
                        <a:buNone/>
                      </a:pPr>
                      <a:r>
                        <a:rPr lang="en-US"/>
                        <a:t>Less favourable treatment </a:t>
                      </a:r>
                      <a:r>
                        <a:rPr lang="en-US" b="1"/>
                        <a:t>because of</a:t>
                      </a:r>
                      <a:r>
                        <a:rPr lang="en-US"/>
                        <a:t> disability</a:t>
                      </a:r>
                    </a:p>
                  </a:txBody>
                  <a:tcPr anchor="ctr">
                    <a:lnL>
                      <a:noFill/>
                    </a:lnL>
                    <a:lnR>
                      <a:noFill/>
                    </a:lnR>
                    <a:lnT>
                      <a:noFill/>
                    </a:lnT>
                    <a:lnB>
                      <a:noFill/>
                    </a:lnB>
                    <a:noFill/>
                  </a:tcPr>
                </a:tc>
                <a:extLst>
                  <a:ext uri="{0D108BD9-81ED-4DB2-BD59-A6C34878D82A}">
                    <a16:rowId xmlns:a16="http://schemas.microsoft.com/office/drawing/2014/main" val="3408253117"/>
                  </a:ext>
                </a:extLst>
              </a:tr>
              <a:tr h="0">
                <a:tc>
                  <a:txBody>
                    <a:bodyPr/>
                    <a:lstStyle/>
                    <a:p>
                      <a:pPr>
                        <a:buNone/>
                      </a:pPr>
                      <a:r>
                        <a:rPr lang="en-US"/>
                        <a:t>Indirect discrimination</a:t>
                      </a:r>
                    </a:p>
                  </a:txBody>
                  <a:tcPr anchor="ctr">
                    <a:lnL>
                      <a:noFill/>
                    </a:lnL>
                    <a:lnR>
                      <a:noFill/>
                    </a:lnR>
                    <a:lnT>
                      <a:noFill/>
                    </a:lnT>
                    <a:lnB>
                      <a:noFill/>
                    </a:lnB>
                    <a:noFill/>
                  </a:tcPr>
                </a:tc>
                <a:tc>
                  <a:txBody>
                    <a:bodyPr/>
                    <a:lstStyle/>
                    <a:p>
                      <a:pPr>
                        <a:buNone/>
                      </a:pPr>
                      <a:r>
                        <a:rPr lang="en-US"/>
                        <a:t>A PCP that disadvantages disabled people as a group</a:t>
                      </a:r>
                    </a:p>
                  </a:txBody>
                  <a:tcPr anchor="ctr">
                    <a:lnL>
                      <a:noFill/>
                    </a:lnL>
                    <a:lnR>
                      <a:noFill/>
                    </a:lnR>
                    <a:lnT>
                      <a:noFill/>
                    </a:lnT>
                    <a:lnB>
                      <a:noFill/>
                    </a:lnB>
                    <a:noFill/>
                  </a:tcPr>
                </a:tc>
                <a:extLst>
                  <a:ext uri="{0D108BD9-81ED-4DB2-BD59-A6C34878D82A}">
                    <a16:rowId xmlns:a16="http://schemas.microsoft.com/office/drawing/2014/main" val="48986354"/>
                  </a:ext>
                </a:extLst>
              </a:tr>
              <a:tr h="0">
                <a:tc>
                  <a:txBody>
                    <a:bodyPr/>
                    <a:lstStyle/>
                    <a:p>
                      <a:pPr>
                        <a:buNone/>
                      </a:pPr>
                      <a:r>
                        <a:rPr lang="en-US"/>
                        <a:t>Discrimination arising from disability (s.15)</a:t>
                      </a:r>
                    </a:p>
                  </a:txBody>
                  <a:tcPr anchor="ctr">
                    <a:lnL>
                      <a:noFill/>
                    </a:lnL>
                    <a:lnR>
                      <a:noFill/>
                    </a:lnR>
                    <a:lnT>
                      <a:noFill/>
                    </a:lnT>
                    <a:lnB>
                      <a:noFill/>
                    </a:lnB>
                    <a:noFill/>
                  </a:tcPr>
                </a:tc>
                <a:tc>
                  <a:txBody>
                    <a:bodyPr/>
                    <a:lstStyle/>
                    <a:p>
                      <a:pPr>
                        <a:buNone/>
                      </a:pPr>
                      <a:r>
                        <a:rPr lang="en-US"/>
                        <a:t>Unfavourable treatment </a:t>
                      </a:r>
                      <a:r>
                        <a:rPr lang="en-US" b="1"/>
                        <a:t>because of something arising in consequence</a:t>
                      </a:r>
                      <a:r>
                        <a:rPr lang="en-US"/>
                        <a:t> of disability</a:t>
                      </a:r>
                    </a:p>
                  </a:txBody>
                  <a:tcPr anchor="ctr">
                    <a:lnL>
                      <a:noFill/>
                    </a:lnL>
                    <a:lnR>
                      <a:noFill/>
                    </a:lnR>
                    <a:lnT>
                      <a:noFill/>
                    </a:lnT>
                    <a:lnB>
                      <a:noFill/>
                    </a:lnB>
                    <a:noFill/>
                  </a:tcPr>
                </a:tc>
                <a:extLst>
                  <a:ext uri="{0D108BD9-81ED-4DB2-BD59-A6C34878D82A}">
                    <a16:rowId xmlns:a16="http://schemas.microsoft.com/office/drawing/2014/main" val="4260410284"/>
                  </a:ext>
                </a:extLst>
              </a:tr>
              <a:tr h="0">
                <a:tc>
                  <a:txBody>
                    <a:bodyPr/>
                    <a:lstStyle/>
                    <a:p>
                      <a:pPr>
                        <a:buNone/>
                      </a:pPr>
                      <a:r>
                        <a:rPr lang="en-US"/>
                        <a:t>Failure to make reasonable adjustments</a:t>
                      </a:r>
                    </a:p>
                  </a:txBody>
                  <a:tcPr anchor="ctr">
                    <a:lnL>
                      <a:noFill/>
                    </a:lnL>
                    <a:lnR>
                      <a:noFill/>
                    </a:lnR>
                    <a:lnT>
                      <a:noFill/>
                    </a:lnT>
                    <a:lnB>
                      <a:noFill/>
                    </a:lnB>
                    <a:noFill/>
                  </a:tcPr>
                </a:tc>
                <a:tc>
                  <a:txBody>
                    <a:bodyPr/>
                    <a:lstStyle/>
                    <a:p>
                      <a:pPr>
                        <a:buNone/>
                      </a:pPr>
                      <a:r>
                        <a:rPr lang="en-US"/>
                        <a:t>A PCP, physical feature or absence of auxiliary aid puts disabled person at substantial disadvantage</a:t>
                      </a:r>
                    </a:p>
                  </a:txBody>
                  <a:tcPr anchor="ctr">
                    <a:lnL>
                      <a:noFill/>
                    </a:lnL>
                    <a:lnR>
                      <a:noFill/>
                    </a:lnR>
                    <a:lnT>
                      <a:noFill/>
                    </a:lnT>
                    <a:lnB>
                      <a:noFill/>
                    </a:lnB>
                    <a:noFill/>
                  </a:tcPr>
                </a:tc>
                <a:extLst>
                  <a:ext uri="{0D108BD9-81ED-4DB2-BD59-A6C34878D82A}">
                    <a16:rowId xmlns:a16="http://schemas.microsoft.com/office/drawing/2014/main" val="166112546"/>
                  </a:ext>
                </a:extLst>
              </a:tr>
              <a:tr h="0">
                <a:tc>
                  <a:txBody>
                    <a:bodyPr/>
                    <a:lstStyle/>
                    <a:p>
                      <a:pPr>
                        <a:buNone/>
                      </a:pPr>
                      <a:r>
                        <a:rPr lang="en-US"/>
                        <a:t>Harassment</a:t>
                      </a:r>
                    </a:p>
                  </a:txBody>
                  <a:tcPr anchor="ctr">
                    <a:lnL>
                      <a:noFill/>
                    </a:lnL>
                    <a:lnR>
                      <a:noFill/>
                    </a:lnR>
                    <a:lnT>
                      <a:noFill/>
                    </a:lnT>
                    <a:lnB>
                      <a:noFill/>
                    </a:lnB>
                    <a:noFill/>
                  </a:tcPr>
                </a:tc>
                <a:tc>
                  <a:txBody>
                    <a:bodyPr/>
                    <a:lstStyle/>
                    <a:p>
                      <a:pPr>
                        <a:buNone/>
                      </a:pPr>
                      <a:r>
                        <a:rPr lang="en-US"/>
                        <a:t>Unwanted conduct related to disability</a:t>
                      </a:r>
                    </a:p>
                  </a:txBody>
                  <a:tcPr anchor="ctr">
                    <a:lnL>
                      <a:noFill/>
                    </a:lnL>
                    <a:lnR>
                      <a:noFill/>
                    </a:lnR>
                    <a:lnT>
                      <a:noFill/>
                    </a:lnT>
                    <a:lnB>
                      <a:noFill/>
                    </a:lnB>
                    <a:noFill/>
                  </a:tcPr>
                </a:tc>
                <a:extLst>
                  <a:ext uri="{0D108BD9-81ED-4DB2-BD59-A6C34878D82A}">
                    <a16:rowId xmlns:a16="http://schemas.microsoft.com/office/drawing/2014/main" val="3613779841"/>
                  </a:ext>
                </a:extLst>
              </a:tr>
            </a:tbl>
          </a:graphicData>
        </a:graphic>
      </p:graphicFrame>
    </p:spTree>
    <p:extLst>
      <p:ext uri="{BB962C8B-B14F-4D97-AF65-F5344CB8AC3E}">
        <p14:creationId xmlns:p14="http://schemas.microsoft.com/office/powerpoint/2010/main" val="3105779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9352-C4D5-C560-0989-3E6FE13C0B98}"/>
              </a:ext>
            </a:extLst>
          </p:cNvPr>
          <p:cNvSpPr>
            <a:spLocks noGrp="1"/>
          </p:cNvSpPr>
          <p:nvPr>
            <p:ph type="title"/>
          </p:nvPr>
        </p:nvSpPr>
        <p:spPr/>
        <p:txBody>
          <a:bodyPr/>
          <a:lstStyle/>
          <a:p>
            <a:r>
              <a:rPr lang="en-US"/>
              <a:t>Reasonable adjustments (ss 20 &amp; 21)</a:t>
            </a:r>
          </a:p>
        </p:txBody>
      </p:sp>
      <p:sp>
        <p:nvSpPr>
          <p:cNvPr id="3" name="Content Placeholder 2">
            <a:extLst>
              <a:ext uri="{FF2B5EF4-FFF2-40B4-BE49-F238E27FC236}">
                <a16:creationId xmlns:a16="http://schemas.microsoft.com/office/drawing/2014/main" id="{2F4D49B8-C4F4-823B-7C1C-9C7411BCBED3}"/>
              </a:ext>
            </a:extLst>
          </p:cNvPr>
          <p:cNvSpPr>
            <a:spLocks noGrp="1"/>
          </p:cNvSpPr>
          <p:nvPr>
            <p:ph idx="1"/>
          </p:nvPr>
        </p:nvSpPr>
        <p:spPr/>
        <p:txBody>
          <a:bodyPr vert="horz" lIns="91440" tIns="45720" rIns="91440" bIns="45720" rtlCol="0" anchor="t">
            <a:normAutofit/>
          </a:bodyPr>
          <a:lstStyle/>
          <a:p>
            <a:r>
              <a:rPr lang="en-US"/>
              <a:t>Places a positive duty on employers, and is unique</a:t>
            </a:r>
          </a:p>
          <a:p>
            <a:r>
              <a:rPr lang="en-US" dirty="0"/>
              <a:t>Places a requirement on the employer to take reasonable steps to avoid placing a disabled person at a substantial disadvantage compared to non-disabled </a:t>
            </a:r>
            <a:r>
              <a:rPr lang="en-US"/>
              <a:t>people.</a:t>
            </a:r>
          </a:p>
          <a:p>
            <a:pPr lvl="1">
              <a:buFont typeface="Courier New" charset="2"/>
              <a:buChar char="o"/>
            </a:pPr>
            <a:r>
              <a:rPr lang="en-US"/>
              <a:t>A requirement to work full-time</a:t>
            </a:r>
          </a:p>
          <a:p>
            <a:pPr lvl="1">
              <a:buFont typeface="Courier New" charset="2"/>
              <a:buChar char="o"/>
            </a:pPr>
            <a:r>
              <a:rPr lang="en-US"/>
              <a:t>Triggers</a:t>
            </a:r>
          </a:p>
          <a:p>
            <a:pPr lvl="1">
              <a:buFont typeface="Courier New" charset="2"/>
              <a:buChar char="o"/>
            </a:pPr>
            <a:r>
              <a:rPr lang="en-US" dirty="0"/>
              <a:t>Requirement to pass a wri</a:t>
            </a:r>
            <a:r>
              <a:rPr lang="en-US"/>
              <a:t>tten test to qualify for promotion</a:t>
            </a:r>
            <a:endParaRPr lang="en-US" dirty="0"/>
          </a:p>
        </p:txBody>
      </p:sp>
    </p:spTree>
    <p:extLst>
      <p:ext uri="{BB962C8B-B14F-4D97-AF65-F5344CB8AC3E}">
        <p14:creationId xmlns:p14="http://schemas.microsoft.com/office/powerpoint/2010/main" val="3835157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3CFCD-38AB-1161-431B-2423F73B6BC3}"/>
              </a:ext>
            </a:extLst>
          </p:cNvPr>
          <p:cNvSpPr>
            <a:spLocks noGrp="1"/>
          </p:cNvSpPr>
          <p:nvPr>
            <p:ph type="title"/>
          </p:nvPr>
        </p:nvSpPr>
        <p:spPr/>
        <p:txBody>
          <a:bodyPr/>
          <a:lstStyle/>
          <a:p>
            <a:r>
              <a:rPr lang="en-US"/>
              <a:t>More on RAs</a:t>
            </a:r>
          </a:p>
        </p:txBody>
      </p:sp>
      <p:sp>
        <p:nvSpPr>
          <p:cNvPr id="3" name="Content Placeholder 2">
            <a:extLst>
              <a:ext uri="{FF2B5EF4-FFF2-40B4-BE49-F238E27FC236}">
                <a16:creationId xmlns:a16="http://schemas.microsoft.com/office/drawing/2014/main" id="{B27CCDF4-FE90-6EBC-8EC3-09449DC9BB3F}"/>
              </a:ext>
            </a:extLst>
          </p:cNvPr>
          <p:cNvSpPr>
            <a:spLocks noGrp="1"/>
          </p:cNvSpPr>
          <p:nvPr>
            <p:ph idx="1"/>
          </p:nvPr>
        </p:nvSpPr>
        <p:spPr/>
        <p:txBody>
          <a:bodyPr vert="horz" lIns="91440" tIns="45720" rIns="91440" bIns="45720" rtlCol="0" anchor="t">
            <a:normAutofit/>
          </a:bodyPr>
          <a:lstStyle/>
          <a:p>
            <a:r>
              <a:rPr lang="en-US" dirty="0"/>
              <a:t>Where a physical feature of the premises puts the disabled person at a physical disadvantage, the employer must take reasonable steps to avoid the disadvan</a:t>
            </a:r>
            <a:r>
              <a:rPr lang="en-US"/>
              <a:t>tage.</a:t>
            </a:r>
          </a:p>
          <a:p>
            <a:pPr lvl="1">
              <a:buFont typeface="Courier New" charset="2"/>
              <a:buChar char="o"/>
            </a:pPr>
            <a:r>
              <a:rPr lang="en-US"/>
              <a:t>Steps without a ramp</a:t>
            </a:r>
          </a:p>
          <a:p>
            <a:pPr lvl="1">
              <a:buFont typeface="Courier New" charset="2"/>
              <a:buChar char="o"/>
            </a:pPr>
            <a:r>
              <a:rPr lang="en-US"/>
              <a:t>Narrow doorways</a:t>
            </a:r>
          </a:p>
          <a:p>
            <a:pPr lvl="1">
              <a:buFont typeface="Courier New" charset="2"/>
              <a:buChar char="o"/>
            </a:pPr>
            <a:r>
              <a:rPr lang="en-US"/>
              <a:t>Poor lighting</a:t>
            </a:r>
          </a:p>
          <a:p>
            <a:pPr lvl="1">
              <a:buFont typeface="Courier New" charset="2"/>
              <a:buChar char="o"/>
            </a:pPr>
            <a:r>
              <a:rPr lang="en-US"/>
              <a:t>Lack of accessible toilets</a:t>
            </a:r>
            <a:endParaRPr lang="en-US" dirty="0"/>
          </a:p>
        </p:txBody>
      </p:sp>
    </p:spTree>
    <p:extLst>
      <p:ext uri="{BB962C8B-B14F-4D97-AF65-F5344CB8AC3E}">
        <p14:creationId xmlns:p14="http://schemas.microsoft.com/office/powerpoint/2010/main" val="1353869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B9A7-E93C-C754-AC07-F737FB1C873C}"/>
              </a:ext>
            </a:extLst>
          </p:cNvPr>
          <p:cNvSpPr>
            <a:spLocks noGrp="1"/>
          </p:cNvSpPr>
          <p:nvPr>
            <p:ph type="title"/>
          </p:nvPr>
        </p:nvSpPr>
        <p:spPr/>
        <p:txBody>
          <a:bodyPr/>
          <a:lstStyle/>
          <a:p>
            <a:r>
              <a:rPr lang="en-US"/>
              <a:t>More</a:t>
            </a:r>
          </a:p>
        </p:txBody>
      </p:sp>
      <p:sp>
        <p:nvSpPr>
          <p:cNvPr id="3" name="Content Placeholder 2">
            <a:extLst>
              <a:ext uri="{FF2B5EF4-FFF2-40B4-BE49-F238E27FC236}">
                <a16:creationId xmlns:a16="http://schemas.microsoft.com/office/drawing/2014/main" id="{38D384D8-9DFD-6D01-F37C-FF2C37F8A354}"/>
              </a:ext>
            </a:extLst>
          </p:cNvPr>
          <p:cNvSpPr>
            <a:spLocks noGrp="1"/>
          </p:cNvSpPr>
          <p:nvPr>
            <p:ph idx="1"/>
          </p:nvPr>
        </p:nvSpPr>
        <p:spPr/>
        <p:txBody>
          <a:bodyPr vert="horz" lIns="91440" tIns="45720" rIns="91440" bIns="45720" rtlCol="0" anchor="t">
            <a:normAutofit/>
          </a:bodyPr>
          <a:lstStyle/>
          <a:p>
            <a:r>
              <a:rPr lang="en-US" dirty="0"/>
              <a:t>An auxiliary aid – where the disabled person would be put at a disadvantage without the aid or service, the employer </a:t>
            </a:r>
            <a:r>
              <a:rPr lang="en-US"/>
              <a:t>must provide it</a:t>
            </a:r>
            <a:endParaRPr lang="en-US" dirty="0"/>
          </a:p>
          <a:p>
            <a:pPr lvl="1">
              <a:buFont typeface="Courier New" charset="2"/>
              <a:buChar char="o"/>
            </a:pPr>
            <a:r>
              <a:rPr lang="en-US"/>
              <a:t>Screen reading software</a:t>
            </a:r>
          </a:p>
          <a:p>
            <a:pPr lvl="1">
              <a:buFont typeface="Courier New" charset="2"/>
              <a:buChar char="o"/>
            </a:pPr>
            <a:r>
              <a:rPr lang="en-US"/>
              <a:t>A hearing loop</a:t>
            </a:r>
          </a:p>
          <a:p>
            <a:pPr lvl="1">
              <a:buFont typeface="Courier New" charset="2"/>
              <a:buChar char="o"/>
            </a:pPr>
            <a:r>
              <a:rPr lang="en-US"/>
              <a:t>Interpreter for sign language</a:t>
            </a:r>
          </a:p>
          <a:p>
            <a:pPr lvl="1">
              <a:buFont typeface="Courier New" charset="2"/>
              <a:buChar char="o"/>
            </a:pPr>
            <a:r>
              <a:rPr lang="en-US"/>
              <a:t>Large print documents</a:t>
            </a:r>
            <a:endParaRPr lang="en-US" dirty="0"/>
          </a:p>
        </p:txBody>
      </p:sp>
    </p:spTree>
    <p:extLst>
      <p:ext uri="{BB962C8B-B14F-4D97-AF65-F5344CB8AC3E}">
        <p14:creationId xmlns:p14="http://schemas.microsoft.com/office/powerpoint/2010/main" val="628326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5B32-7A79-708A-B411-A23906E7B284}"/>
              </a:ext>
            </a:extLst>
          </p:cNvPr>
          <p:cNvSpPr>
            <a:spLocks noGrp="1"/>
          </p:cNvSpPr>
          <p:nvPr>
            <p:ph type="title"/>
          </p:nvPr>
        </p:nvSpPr>
        <p:spPr/>
        <p:txBody>
          <a:bodyPr/>
          <a:lstStyle/>
          <a:p>
            <a:r>
              <a:rPr lang="en-US"/>
              <a:t>Anticipatory</a:t>
            </a:r>
            <a:r>
              <a:rPr lang="en-US" dirty="0"/>
              <a:t> duty</a:t>
            </a:r>
          </a:p>
        </p:txBody>
      </p:sp>
      <p:sp>
        <p:nvSpPr>
          <p:cNvPr id="3" name="Content Placeholder 2">
            <a:extLst>
              <a:ext uri="{FF2B5EF4-FFF2-40B4-BE49-F238E27FC236}">
                <a16:creationId xmlns:a16="http://schemas.microsoft.com/office/drawing/2014/main" id="{3C809625-3833-18DB-6C81-DC403C046D44}"/>
              </a:ext>
            </a:extLst>
          </p:cNvPr>
          <p:cNvSpPr>
            <a:spLocks noGrp="1"/>
          </p:cNvSpPr>
          <p:nvPr>
            <p:ph idx="1"/>
          </p:nvPr>
        </p:nvSpPr>
        <p:spPr/>
        <p:txBody>
          <a:bodyPr vert="horz" lIns="91440" tIns="45720" rIns="91440" bIns="45720" rtlCol="0" anchor="t">
            <a:normAutofit/>
          </a:bodyPr>
          <a:lstStyle/>
          <a:p>
            <a:r>
              <a:rPr lang="en-US" dirty="0"/>
              <a:t>Service providers must anticipate the needs of disabled people generally</a:t>
            </a:r>
          </a:p>
          <a:p>
            <a:r>
              <a:rPr lang="en-US" dirty="0"/>
              <a:t>Employer duty is largely reactive and triggered by the needs of a disabled person or applicant</a:t>
            </a:r>
          </a:p>
          <a:p>
            <a:r>
              <a:rPr lang="en-US"/>
              <a:t>Cost must be borne by the employer S20(7)</a:t>
            </a:r>
          </a:p>
          <a:p>
            <a:r>
              <a:rPr lang="en-US" dirty="0"/>
              <a:t>A failure to make reasonable </a:t>
            </a:r>
            <a:r>
              <a:rPr lang="en-US"/>
              <a:t>adjustments</a:t>
            </a:r>
            <a:r>
              <a:rPr lang="en-US" dirty="0"/>
              <a:t> cannot be justified </a:t>
            </a:r>
          </a:p>
        </p:txBody>
      </p:sp>
    </p:spTree>
    <p:extLst>
      <p:ext uri="{BB962C8B-B14F-4D97-AF65-F5344CB8AC3E}">
        <p14:creationId xmlns:p14="http://schemas.microsoft.com/office/powerpoint/2010/main" val="2295074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C088C-2C3F-3779-CBEB-B1D7BCB26D60}"/>
              </a:ext>
            </a:extLst>
          </p:cNvPr>
          <p:cNvSpPr>
            <a:spLocks noGrp="1"/>
          </p:cNvSpPr>
          <p:nvPr>
            <p:ph type="title"/>
          </p:nvPr>
        </p:nvSpPr>
        <p:spPr/>
        <p:txBody>
          <a:bodyPr/>
          <a:lstStyle/>
          <a:p>
            <a:r>
              <a:rPr lang="en-US"/>
              <a:t>But what does reasonable mean?</a:t>
            </a:r>
          </a:p>
        </p:txBody>
      </p:sp>
      <p:sp>
        <p:nvSpPr>
          <p:cNvPr id="3" name="Content Placeholder 2">
            <a:extLst>
              <a:ext uri="{FF2B5EF4-FFF2-40B4-BE49-F238E27FC236}">
                <a16:creationId xmlns:a16="http://schemas.microsoft.com/office/drawing/2014/main" id="{34D9602A-552F-BD64-714C-353DBF1B112D}"/>
              </a:ext>
            </a:extLst>
          </p:cNvPr>
          <p:cNvSpPr>
            <a:spLocks noGrp="1"/>
          </p:cNvSpPr>
          <p:nvPr>
            <p:ph idx="1"/>
          </p:nvPr>
        </p:nvSpPr>
        <p:spPr/>
        <p:txBody>
          <a:bodyPr vert="horz" lIns="91440" tIns="45720" rIns="91440" bIns="45720" rtlCol="0" anchor="t">
            <a:normAutofit/>
          </a:bodyPr>
          <a:lstStyle/>
          <a:p>
            <a:r>
              <a:rPr lang="en-US"/>
              <a:t>What do reasonable adjustments mean in this context if the failure to make them cannot be justified?</a:t>
            </a:r>
          </a:p>
          <a:p>
            <a:r>
              <a:rPr lang="en-US"/>
              <a:t>Prepare an answer to give to a CEO who is struggling with the concept.</a:t>
            </a:r>
            <a:endParaRPr lang="en-US" dirty="0"/>
          </a:p>
        </p:txBody>
      </p:sp>
    </p:spTree>
    <p:extLst>
      <p:ext uri="{BB962C8B-B14F-4D97-AF65-F5344CB8AC3E}">
        <p14:creationId xmlns:p14="http://schemas.microsoft.com/office/powerpoint/2010/main" val="3097777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57B241-EDCC-19CD-F06A-420560A925D4}"/>
              </a:ext>
            </a:extLst>
          </p:cNvPr>
          <p:cNvSpPr>
            <a:spLocks noGrp="1"/>
          </p:cNvSpPr>
          <p:nvPr>
            <p:ph type="title"/>
          </p:nvPr>
        </p:nvSpPr>
        <p:spPr/>
        <p:txBody>
          <a:bodyPr/>
          <a:lstStyle/>
          <a:p>
            <a:r>
              <a:rPr lang="en-GB" dirty="0"/>
              <a:t>Direct Discrimination </a:t>
            </a:r>
          </a:p>
        </p:txBody>
      </p:sp>
      <p:sp>
        <p:nvSpPr>
          <p:cNvPr id="7" name="Text Placeholder 6">
            <a:extLst>
              <a:ext uri="{FF2B5EF4-FFF2-40B4-BE49-F238E27FC236}">
                <a16:creationId xmlns:a16="http://schemas.microsoft.com/office/drawing/2014/main" id="{3BE6158E-93A7-7A08-2994-607B312AB15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71977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7A10F-3EE6-DB97-8D4F-6C8242132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A911A-7084-E31D-A0FB-0B11488AA1E8}"/>
              </a:ext>
            </a:extLst>
          </p:cNvPr>
          <p:cNvSpPr>
            <a:spLocks noGrp="1"/>
          </p:cNvSpPr>
          <p:nvPr>
            <p:ph type="title"/>
          </p:nvPr>
        </p:nvSpPr>
        <p:spPr/>
        <p:txBody>
          <a:bodyPr/>
          <a:lstStyle/>
          <a:p>
            <a:r>
              <a:rPr lang="en-US" dirty="0"/>
              <a:t>Direct Discrimination </a:t>
            </a:r>
          </a:p>
        </p:txBody>
      </p:sp>
      <p:sp>
        <p:nvSpPr>
          <p:cNvPr id="3" name="Content Placeholder 2">
            <a:extLst>
              <a:ext uri="{FF2B5EF4-FFF2-40B4-BE49-F238E27FC236}">
                <a16:creationId xmlns:a16="http://schemas.microsoft.com/office/drawing/2014/main" id="{2690AB9D-ACF5-8F6B-37C5-89612BBCF980}"/>
              </a:ext>
            </a:extLst>
          </p:cNvPr>
          <p:cNvSpPr>
            <a:spLocks noGrp="1"/>
          </p:cNvSpPr>
          <p:nvPr>
            <p:ph idx="1"/>
          </p:nvPr>
        </p:nvSpPr>
        <p:spPr/>
        <p:txBody>
          <a:bodyPr>
            <a:normAutofit/>
          </a:bodyPr>
          <a:lstStyle/>
          <a:p>
            <a:r>
              <a:rPr lang="en-GB" sz="1500" dirty="0">
                <a:solidFill>
                  <a:srgbClr val="000000"/>
                </a:solidFill>
                <a:effectLst/>
              </a:rPr>
              <a:t>Direct Discrimination is where you are treated worse than another person or other people because:</a:t>
            </a:r>
          </a:p>
          <a:p>
            <a:pPr lvl="1">
              <a:buFont typeface="+mj-lt"/>
              <a:buAutoNum type="alphaLcParenR"/>
            </a:pPr>
            <a:r>
              <a:rPr lang="en-GB" sz="1300" dirty="0">
                <a:solidFill>
                  <a:srgbClr val="000000"/>
                </a:solidFill>
                <a:effectLst/>
              </a:rPr>
              <a:t>you have a protected characteristic;</a:t>
            </a:r>
          </a:p>
          <a:p>
            <a:pPr lvl="1">
              <a:buFont typeface="+mj-lt"/>
              <a:buAutoNum type="alphaLcParenR"/>
            </a:pPr>
            <a:r>
              <a:rPr lang="en-GB" sz="1300" dirty="0">
                <a:solidFill>
                  <a:srgbClr val="000000"/>
                </a:solidFill>
                <a:effectLst/>
              </a:rPr>
              <a:t>someone thinks you have that protected characteristic (known as discrimination by perception); or</a:t>
            </a:r>
          </a:p>
          <a:p>
            <a:pPr lvl="1">
              <a:buFont typeface="+mj-lt"/>
              <a:buAutoNum type="alphaLcParenR"/>
            </a:pPr>
            <a:r>
              <a:rPr lang="en-GB" sz="1300" dirty="0">
                <a:solidFill>
                  <a:srgbClr val="000000"/>
                </a:solidFill>
                <a:effectLst/>
              </a:rPr>
              <a:t>you are connected to someone with that protected characteristic (known as discrimination by association)</a:t>
            </a:r>
          </a:p>
          <a:p>
            <a:r>
              <a:rPr lang="en-GB" sz="1500" dirty="0">
                <a:solidFill>
                  <a:srgbClr val="000000"/>
                </a:solidFill>
                <a:effectLst/>
              </a:rPr>
              <a:t>A employee claiming direct discrimination must show that they have been treated </a:t>
            </a:r>
            <a:r>
              <a:rPr lang="en-GB" sz="1500" b="1" dirty="0">
                <a:solidFill>
                  <a:srgbClr val="7030A0"/>
                </a:solidFill>
                <a:effectLst/>
              </a:rPr>
              <a:t>less favourably</a:t>
            </a:r>
            <a:r>
              <a:rPr lang="en-GB" sz="1500" b="1" dirty="0">
                <a:solidFill>
                  <a:srgbClr val="000000"/>
                </a:solidFill>
                <a:effectLst/>
              </a:rPr>
              <a:t> </a:t>
            </a:r>
            <a:r>
              <a:rPr lang="en-GB" sz="1500" dirty="0">
                <a:solidFill>
                  <a:srgbClr val="000000"/>
                </a:solidFill>
                <a:effectLst/>
              </a:rPr>
              <a:t>than a </a:t>
            </a:r>
            <a:r>
              <a:rPr lang="en-GB" sz="1500" b="1" dirty="0">
                <a:solidFill>
                  <a:srgbClr val="7030A0"/>
                </a:solidFill>
                <a:effectLst/>
              </a:rPr>
              <a:t>real/hypothetical comparator</a:t>
            </a:r>
            <a:endParaRPr lang="en-GB" sz="1500" dirty="0">
              <a:solidFill>
                <a:srgbClr val="7030A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5476546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CE577-7180-52E0-D7D0-3094394C0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D20A82-FACF-24B5-5C36-078B8235D26B}"/>
              </a:ext>
            </a:extLst>
          </p:cNvPr>
          <p:cNvSpPr>
            <a:spLocks noGrp="1"/>
          </p:cNvSpPr>
          <p:nvPr>
            <p:ph type="title"/>
          </p:nvPr>
        </p:nvSpPr>
        <p:spPr/>
        <p:txBody>
          <a:bodyPr/>
          <a:lstStyle/>
          <a:p>
            <a:r>
              <a:rPr lang="en-US" dirty="0"/>
              <a:t>Less </a:t>
            </a:r>
            <a:r>
              <a:rPr lang="en-US" dirty="0" err="1"/>
              <a:t>favourable</a:t>
            </a:r>
            <a:r>
              <a:rPr lang="en-US" dirty="0"/>
              <a:t> treatment (LFT)</a:t>
            </a:r>
          </a:p>
        </p:txBody>
      </p:sp>
      <p:sp>
        <p:nvSpPr>
          <p:cNvPr id="3" name="Content Placeholder 2">
            <a:extLst>
              <a:ext uri="{FF2B5EF4-FFF2-40B4-BE49-F238E27FC236}">
                <a16:creationId xmlns:a16="http://schemas.microsoft.com/office/drawing/2014/main" id="{FE720A71-380F-BCB3-128E-A220BAF5B2F0}"/>
              </a:ext>
            </a:extLst>
          </p:cNvPr>
          <p:cNvSpPr>
            <a:spLocks noGrp="1"/>
          </p:cNvSpPr>
          <p:nvPr>
            <p:ph idx="1"/>
          </p:nvPr>
        </p:nvSpPr>
        <p:spPr/>
        <p:txBody>
          <a:bodyPr>
            <a:normAutofit/>
          </a:bodyPr>
          <a:lstStyle/>
          <a:p>
            <a:r>
              <a:rPr lang="en-GB" sz="1500" dirty="0">
                <a:solidFill>
                  <a:srgbClr val="000000"/>
                </a:solidFill>
                <a:effectLst/>
              </a:rPr>
              <a:t>Treatment that puts an employee at a clear disadvantage compared with others, is usually classed as LFT. LFT could also involve being deprived of choice and opportunity</a:t>
            </a:r>
          </a:p>
          <a:p>
            <a:r>
              <a:rPr lang="en-GB" sz="1500" dirty="0">
                <a:solidFill>
                  <a:srgbClr val="000000"/>
                </a:solidFill>
                <a:effectLst/>
              </a:rPr>
              <a:t>Treating two people differently does not in itself mean that one has been treated less favourably than the other</a:t>
            </a:r>
          </a:p>
          <a:p>
            <a:r>
              <a:rPr lang="en-GB" sz="1500" dirty="0">
                <a:solidFill>
                  <a:srgbClr val="000000"/>
                </a:solidFill>
                <a:effectLst/>
              </a:rPr>
              <a:t>Less favourable treatment cannot be "cancelled out" by more favourable treatment</a:t>
            </a:r>
          </a:p>
          <a:p>
            <a:pPr marL="0" indent="0">
              <a:buNone/>
            </a:pP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866049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91528-8F32-5580-19D9-D0E7DB69253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53B3221-CADD-0F3B-CC6D-A76281E9BCB3}"/>
              </a:ext>
            </a:extLst>
          </p:cNvPr>
          <p:cNvSpPr>
            <a:spLocks noGrp="1"/>
          </p:cNvSpPr>
          <p:nvPr>
            <p:ph type="title"/>
          </p:nvPr>
        </p:nvSpPr>
        <p:spPr/>
        <p:txBody>
          <a:bodyPr/>
          <a:lstStyle/>
          <a:p>
            <a:r>
              <a:rPr lang="en-GB" dirty="0"/>
              <a:t>Indirect Discrimination </a:t>
            </a:r>
          </a:p>
        </p:txBody>
      </p:sp>
      <p:sp>
        <p:nvSpPr>
          <p:cNvPr id="7" name="Text Placeholder 6">
            <a:extLst>
              <a:ext uri="{FF2B5EF4-FFF2-40B4-BE49-F238E27FC236}">
                <a16:creationId xmlns:a16="http://schemas.microsoft.com/office/drawing/2014/main" id="{ADDCCA17-67C5-BC03-2DAF-B981DACBACD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289674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4F371-58E9-1672-D225-F1DE79D38B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62C6C-A665-6CB7-8DE5-EAEE4BD14814}"/>
              </a:ext>
            </a:extLst>
          </p:cNvPr>
          <p:cNvSpPr>
            <a:spLocks noGrp="1"/>
          </p:cNvSpPr>
          <p:nvPr>
            <p:ph type="title"/>
          </p:nvPr>
        </p:nvSpPr>
        <p:spPr>
          <a:xfrm>
            <a:off x="1219200" y="1021169"/>
            <a:ext cx="8761413" cy="706964"/>
          </a:xfrm>
        </p:spPr>
        <p:txBody>
          <a:bodyPr/>
          <a:lstStyle/>
          <a:p>
            <a:r>
              <a:rPr lang="en-US" dirty="0"/>
              <a:t>Indirect Discrimination </a:t>
            </a:r>
          </a:p>
        </p:txBody>
      </p:sp>
      <p:sp>
        <p:nvSpPr>
          <p:cNvPr id="3" name="Content Placeholder 2">
            <a:extLst>
              <a:ext uri="{FF2B5EF4-FFF2-40B4-BE49-F238E27FC236}">
                <a16:creationId xmlns:a16="http://schemas.microsoft.com/office/drawing/2014/main" id="{7BAE9A42-3988-4C3E-D0F1-8A40F149B9D9}"/>
              </a:ext>
            </a:extLst>
          </p:cNvPr>
          <p:cNvSpPr>
            <a:spLocks noGrp="1"/>
          </p:cNvSpPr>
          <p:nvPr>
            <p:ph idx="1"/>
          </p:nvPr>
        </p:nvSpPr>
        <p:spPr/>
        <p:txBody>
          <a:bodyPr>
            <a:normAutofit lnSpcReduction="10000"/>
          </a:bodyPr>
          <a:lstStyle/>
          <a:p>
            <a:pPr algn="l" fontAlgn="base"/>
            <a:r>
              <a:rPr lang="en-GB" sz="1500" dirty="0">
                <a:solidFill>
                  <a:srgbClr val="000000"/>
                </a:solidFill>
                <a:effectLst/>
              </a:rPr>
              <a:t>Indirect discrimination happens when there is a provision, criterion or practice that applies </a:t>
            </a:r>
            <a:r>
              <a:rPr lang="en-GB" sz="1500" b="0" i="0" u="none" strike="noStrike" dirty="0">
                <a:solidFill>
                  <a:srgbClr val="1F1F1F"/>
                </a:solidFill>
                <a:effectLst/>
              </a:rPr>
              <a:t>Indirect disability discrimination occurs where:</a:t>
            </a:r>
          </a:p>
          <a:p>
            <a:pPr lvl="1" fontAlgn="base"/>
            <a:r>
              <a:rPr lang="en-GB" sz="1500" b="0" i="0" u="none" strike="noStrike" dirty="0">
                <a:solidFill>
                  <a:srgbClr val="1F1F1F"/>
                </a:solidFill>
                <a:effectLst/>
              </a:rPr>
              <a:t>A applies to B a </a:t>
            </a:r>
            <a:r>
              <a:rPr lang="en-GB" sz="1500" b="1" i="0" u="none" strike="noStrike" dirty="0">
                <a:solidFill>
                  <a:srgbClr val="7030A0"/>
                </a:solidFill>
                <a:effectLst/>
              </a:rPr>
              <a:t>provision, criterion or practice</a:t>
            </a:r>
            <a:r>
              <a:rPr lang="en-GB" sz="1500" b="0" i="0" u="none" strike="noStrike" dirty="0">
                <a:solidFill>
                  <a:srgbClr val="1F1F1F"/>
                </a:solidFill>
                <a:effectLst/>
              </a:rPr>
              <a:t> (PCP)</a:t>
            </a:r>
          </a:p>
          <a:p>
            <a:pPr lvl="1" fontAlgn="base"/>
            <a:r>
              <a:rPr lang="en-GB" sz="1500" b="1" i="0" u="none" strike="noStrike" dirty="0">
                <a:solidFill>
                  <a:srgbClr val="7030A0"/>
                </a:solidFill>
                <a:effectLst/>
              </a:rPr>
              <a:t>B</a:t>
            </a:r>
            <a:r>
              <a:rPr lang="en-GB" sz="1500" b="0" i="0" u="none" strike="noStrike" dirty="0">
                <a:solidFill>
                  <a:srgbClr val="1F1F1F"/>
                </a:solidFill>
                <a:effectLst/>
              </a:rPr>
              <a:t> has a disability</a:t>
            </a:r>
          </a:p>
          <a:p>
            <a:pPr lvl="1" fontAlgn="base"/>
            <a:r>
              <a:rPr lang="en-GB" sz="1500" b="0" i="0" u="none" strike="noStrike" dirty="0">
                <a:solidFill>
                  <a:srgbClr val="1F1F1F"/>
                </a:solidFill>
                <a:effectLst/>
              </a:rPr>
              <a:t>A applies (or would apply) that PCP to </a:t>
            </a:r>
            <a:r>
              <a:rPr lang="en-GB" sz="1500" b="1" i="0" u="none" strike="noStrike" dirty="0">
                <a:solidFill>
                  <a:srgbClr val="7030A0"/>
                </a:solidFill>
                <a:effectLst/>
              </a:rPr>
              <a:t>persons who do not have B's disability</a:t>
            </a:r>
            <a:endParaRPr lang="en-GB" sz="1500" dirty="0">
              <a:solidFill>
                <a:srgbClr val="7030A0"/>
              </a:solidFill>
            </a:endParaRPr>
          </a:p>
          <a:p>
            <a:pPr lvl="1" fontAlgn="base"/>
            <a:r>
              <a:rPr lang="en-GB" sz="1500" b="0" i="0" u="none" strike="noStrike" dirty="0">
                <a:solidFill>
                  <a:srgbClr val="1F1F1F"/>
                </a:solidFill>
                <a:effectLst/>
              </a:rPr>
              <a:t>The PCP puts (or would put) those with B's disability at a </a:t>
            </a:r>
            <a:r>
              <a:rPr lang="en-GB" sz="1500" b="1" i="0" u="none" strike="noStrike" dirty="0">
                <a:solidFill>
                  <a:srgbClr val="7030A0"/>
                </a:solidFill>
                <a:effectLst/>
              </a:rPr>
              <a:t>particular</a:t>
            </a:r>
            <a:r>
              <a:rPr lang="en-GB" sz="1500" b="1" i="0" u="none" strike="noStrike" dirty="0">
                <a:solidFill>
                  <a:srgbClr val="1F1F1F"/>
                </a:solidFill>
                <a:effectLst/>
              </a:rPr>
              <a:t> </a:t>
            </a:r>
            <a:r>
              <a:rPr lang="en-GB" sz="1500" b="1" i="0" u="none" strike="noStrike" dirty="0">
                <a:solidFill>
                  <a:srgbClr val="7030A0"/>
                </a:solidFill>
                <a:effectLst/>
              </a:rPr>
              <a:t>disadvantage</a:t>
            </a:r>
            <a:r>
              <a:rPr lang="en-GB" sz="1500" b="0" i="0" u="none" strike="noStrike" dirty="0">
                <a:solidFill>
                  <a:srgbClr val="1F1F1F"/>
                </a:solidFill>
                <a:effectLst/>
              </a:rPr>
              <a:t> when compared to other persons</a:t>
            </a:r>
          </a:p>
          <a:p>
            <a:pPr lvl="1" fontAlgn="base"/>
            <a:r>
              <a:rPr lang="en-GB" sz="1500" b="0" i="0" u="none" strike="noStrike" dirty="0">
                <a:solidFill>
                  <a:srgbClr val="1F1F1F"/>
                </a:solidFill>
                <a:effectLst/>
              </a:rPr>
              <a:t>The PCP puts (or would put) </a:t>
            </a:r>
            <a:r>
              <a:rPr lang="en-GB" sz="1500" b="1" i="0" u="none" strike="noStrike" dirty="0">
                <a:solidFill>
                  <a:srgbClr val="7030A0"/>
                </a:solidFill>
                <a:effectLst/>
              </a:rPr>
              <a:t>B at that disadvantage</a:t>
            </a:r>
            <a:endParaRPr lang="en-GB" sz="1500" dirty="0">
              <a:solidFill>
                <a:srgbClr val="7030A0"/>
              </a:solidFill>
            </a:endParaRPr>
          </a:p>
          <a:p>
            <a:pPr lvl="1" fontAlgn="base"/>
            <a:r>
              <a:rPr lang="en-GB" sz="1500" b="0" i="0" u="none" strike="noStrike" dirty="0">
                <a:solidFill>
                  <a:srgbClr val="1F1F1F"/>
                </a:solidFill>
                <a:effectLst/>
              </a:rPr>
              <a:t>A cannot justify the PCP by showing it to be a </a:t>
            </a:r>
            <a:r>
              <a:rPr lang="en-GB" sz="1500" b="1" i="0" u="none" strike="noStrike" dirty="0">
                <a:solidFill>
                  <a:srgbClr val="7030A0"/>
                </a:solidFill>
                <a:effectLst/>
              </a:rPr>
              <a:t>proportionate means of achieving a legitimate aim</a:t>
            </a:r>
            <a:r>
              <a:rPr lang="en-GB" sz="1500" b="0" i="0" u="none" strike="noStrike" dirty="0">
                <a:solidFill>
                  <a:srgbClr val="1F1F1F"/>
                </a:solidFill>
                <a:effectLst/>
              </a:rPr>
              <a:t>. </a:t>
            </a:r>
          </a:p>
          <a:p>
            <a:pPr algn="l" fontAlgn="base"/>
            <a:r>
              <a:rPr lang="en-GB" sz="1500" i="1" dirty="0">
                <a:solidFill>
                  <a:schemeClr val="tx1"/>
                </a:solidFill>
              </a:rPr>
              <a:t>s</a:t>
            </a:r>
            <a:r>
              <a:rPr lang="en-GB" sz="1500" b="0" i="1" u="none" strike="noStrike" dirty="0">
                <a:solidFill>
                  <a:schemeClr val="tx1"/>
                </a:solidFill>
                <a:effectLst/>
              </a:rPr>
              <a:t>6 and s9 </a:t>
            </a:r>
            <a:r>
              <a:rPr lang="en-GB" sz="1500" b="0" i="1" u="none" strike="noStrike" dirty="0" err="1">
                <a:solidFill>
                  <a:schemeClr val="tx1"/>
                </a:solidFill>
                <a:effectLst/>
              </a:rPr>
              <a:t>EqA</a:t>
            </a:r>
            <a:r>
              <a:rPr lang="en-GB" sz="1500" b="0" i="1" u="none" strike="noStrike" dirty="0">
                <a:solidFill>
                  <a:schemeClr val="tx1"/>
                </a:solidFill>
                <a:effectLst/>
              </a:rPr>
              <a:t> 2010</a:t>
            </a:r>
            <a:r>
              <a:rPr lang="en-GB" sz="1500" b="0" i="0" u="none" strike="noStrike" dirty="0">
                <a:solidFill>
                  <a:schemeClr val="tx1"/>
                </a:solidFill>
                <a:effectLst/>
              </a:rPr>
              <a:t>. )</a:t>
            </a:r>
          </a:p>
          <a:p>
            <a:pPr marL="0" indent="0">
              <a:buNone/>
            </a:pPr>
            <a:endParaRPr lang="en-US" dirty="0"/>
          </a:p>
          <a:p>
            <a:endParaRPr lang="en-US" dirty="0"/>
          </a:p>
        </p:txBody>
      </p:sp>
    </p:spTree>
    <p:extLst>
      <p:ext uri="{BB962C8B-B14F-4D97-AF65-F5344CB8AC3E}">
        <p14:creationId xmlns:p14="http://schemas.microsoft.com/office/powerpoint/2010/main" val="40281799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B4E03-E9E8-EB71-9248-4DF05FFFC9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0894E-408D-A82F-6048-48962D894A99}"/>
              </a:ext>
            </a:extLst>
          </p:cNvPr>
          <p:cNvSpPr>
            <a:spLocks noGrp="1"/>
          </p:cNvSpPr>
          <p:nvPr>
            <p:ph type="title"/>
          </p:nvPr>
        </p:nvSpPr>
        <p:spPr>
          <a:xfrm>
            <a:off x="1219200" y="1021169"/>
            <a:ext cx="8761413" cy="706964"/>
          </a:xfrm>
        </p:spPr>
        <p:txBody>
          <a:bodyPr/>
          <a:lstStyle/>
          <a:p>
            <a:r>
              <a:rPr lang="en-US" dirty="0"/>
              <a:t>Indirect Discrimination </a:t>
            </a:r>
          </a:p>
        </p:txBody>
      </p:sp>
      <p:sp>
        <p:nvSpPr>
          <p:cNvPr id="3" name="Content Placeholder 2">
            <a:extLst>
              <a:ext uri="{FF2B5EF4-FFF2-40B4-BE49-F238E27FC236}">
                <a16:creationId xmlns:a16="http://schemas.microsoft.com/office/drawing/2014/main" id="{0388B155-13AE-200B-4285-143BB33EE6BF}"/>
              </a:ext>
            </a:extLst>
          </p:cNvPr>
          <p:cNvSpPr>
            <a:spLocks noGrp="1"/>
          </p:cNvSpPr>
          <p:nvPr>
            <p:ph idx="1"/>
          </p:nvPr>
        </p:nvSpPr>
        <p:spPr/>
        <p:txBody>
          <a:bodyPr>
            <a:normAutofit/>
          </a:bodyPr>
          <a:lstStyle/>
          <a:p>
            <a:r>
              <a:rPr lang="en-GB" sz="1500" dirty="0">
                <a:solidFill>
                  <a:srgbClr val="000000"/>
                </a:solidFill>
                <a:effectLst/>
              </a:rPr>
              <a:t>Indirect discrimination happens when there is a PCP that applies in the same way for everybody but disadvantages a group of people.</a:t>
            </a:r>
          </a:p>
          <a:p>
            <a:endParaRPr lang="en-GB" sz="1500" dirty="0">
              <a:solidFill>
                <a:schemeClr val="tx1"/>
              </a:solidFill>
              <a:effectLst/>
            </a:endParaRPr>
          </a:p>
          <a:p>
            <a:r>
              <a:rPr lang="en-GB" sz="1500" dirty="0">
                <a:solidFill>
                  <a:schemeClr val="tx1"/>
                </a:solidFill>
                <a:effectLst/>
              </a:rPr>
              <a:t>Is the PCP objectively justified?</a:t>
            </a:r>
          </a:p>
          <a:p>
            <a:endParaRPr lang="en-GB" sz="1500" dirty="0">
              <a:solidFill>
                <a:schemeClr val="tx1"/>
              </a:solidFill>
              <a:effectLst/>
            </a:endParaRPr>
          </a:p>
          <a:p>
            <a:r>
              <a:rPr lang="en-GB" sz="1500" dirty="0">
                <a:solidFill>
                  <a:schemeClr val="tx1"/>
                </a:solidFill>
                <a:effectLst/>
              </a:rPr>
              <a:t>Can the employer demonstrate a legitimate aim?</a:t>
            </a:r>
          </a:p>
          <a:p>
            <a:endParaRPr lang="en-US" sz="1500" dirty="0"/>
          </a:p>
          <a:p>
            <a:r>
              <a:rPr lang="en-US" sz="1500" dirty="0">
                <a:solidFill>
                  <a:srgbClr val="7030A0"/>
                </a:solidFill>
              </a:rPr>
              <a:t>Unfairly affects a group who share a protected characteristic at a particular disadvantage </a:t>
            </a:r>
          </a:p>
          <a:p>
            <a:pPr marL="0" indent="0">
              <a:buNone/>
            </a:pPr>
            <a:endParaRPr lang="en-US" dirty="0"/>
          </a:p>
          <a:p>
            <a:endParaRPr lang="en-US" dirty="0"/>
          </a:p>
        </p:txBody>
      </p:sp>
    </p:spTree>
    <p:extLst>
      <p:ext uri="{BB962C8B-B14F-4D97-AF65-F5344CB8AC3E}">
        <p14:creationId xmlns:p14="http://schemas.microsoft.com/office/powerpoint/2010/main" val="30104755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9A004-2369-5EF5-D5D8-C60E593266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5FAAA9-E7D4-52B5-0678-436AB586B18E}"/>
              </a:ext>
            </a:extLst>
          </p:cNvPr>
          <p:cNvSpPr>
            <a:spLocks noGrp="1"/>
          </p:cNvSpPr>
          <p:nvPr>
            <p:ph type="title"/>
          </p:nvPr>
        </p:nvSpPr>
        <p:spPr/>
        <p:txBody>
          <a:bodyPr/>
          <a:lstStyle/>
          <a:p>
            <a:r>
              <a:rPr lang="en-US"/>
              <a:t>Indirect discrimination examples</a:t>
            </a:r>
          </a:p>
        </p:txBody>
      </p:sp>
      <p:sp>
        <p:nvSpPr>
          <p:cNvPr id="3" name="Content Placeholder 2">
            <a:extLst>
              <a:ext uri="{FF2B5EF4-FFF2-40B4-BE49-F238E27FC236}">
                <a16:creationId xmlns:a16="http://schemas.microsoft.com/office/drawing/2014/main" id="{CA37E14F-48F8-AA12-0377-FF042DC28F91}"/>
              </a:ext>
            </a:extLst>
          </p:cNvPr>
          <p:cNvSpPr>
            <a:spLocks noGrp="1"/>
          </p:cNvSpPr>
          <p:nvPr>
            <p:ph idx="1"/>
          </p:nvPr>
        </p:nvSpPr>
        <p:spPr/>
        <p:txBody>
          <a:bodyPr vert="horz" lIns="91440" tIns="45720" rIns="91440" bIns="45720" rtlCol="0" anchor="t">
            <a:noAutofit/>
          </a:bodyPr>
          <a:lstStyle/>
          <a:p>
            <a:r>
              <a:rPr lang="en-US" sz="2400">
                <a:solidFill>
                  <a:srgbClr val="202020"/>
                </a:solidFill>
                <a:highlight>
                  <a:srgbClr val="FFFFFF"/>
                </a:highlight>
                <a:ea typeface="+mn-lt"/>
                <a:cs typeface="+mn-lt"/>
              </a:rPr>
              <a:t>An employer requires all employees to work full time. Female employees with childcare requirements may be disadvantaged disproportionately (because women are statistically more likely to have childcare responsibilities). A female employee who has difficulty working full time and is refused part-time or job sharing, would be subjected to indirect sex discrimination unless the employer can show that full-time working is essential, and it cannot accommodate or allow any flexibility.</a:t>
            </a:r>
            <a:endParaRPr lang="en-US" sz="2400" dirty="0"/>
          </a:p>
          <a:p>
            <a:pPr marL="0" indent="0">
              <a:buNone/>
            </a:pPr>
            <a:endParaRPr lang="en-US" sz="2800" dirty="0"/>
          </a:p>
        </p:txBody>
      </p:sp>
    </p:spTree>
    <p:extLst>
      <p:ext uri="{BB962C8B-B14F-4D97-AF65-F5344CB8AC3E}">
        <p14:creationId xmlns:p14="http://schemas.microsoft.com/office/powerpoint/2010/main" val="3076068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DA18A-CB6F-DFEA-833E-85CE9EB74FC7}"/>
              </a:ext>
            </a:extLst>
          </p:cNvPr>
          <p:cNvSpPr>
            <a:spLocks noGrp="1"/>
          </p:cNvSpPr>
          <p:nvPr>
            <p:ph type="title"/>
          </p:nvPr>
        </p:nvSpPr>
        <p:spPr/>
        <p:txBody>
          <a:bodyPr/>
          <a:lstStyle/>
          <a:p>
            <a:r>
              <a:rPr lang="en-US" dirty="0"/>
              <a:t>Indirect discrimination </a:t>
            </a:r>
            <a:r>
              <a:rPr lang="en-US"/>
              <a:t>examples</a:t>
            </a:r>
            <a:endParaRPr lang="en-US" dirty="0"/>
          </a:p>
        </p:txBody>
      </p:sp>
      <p:sp>
        <p:nvSpPr>
          <p:cNvPr id="3" name="Content Placeholder 2">
            <a:extLst>
              <a:ext uri="{FF2B5EF4-FFF2-40B4-BE49-F238E27FC236}">
                <a16:creationId xmlns:a16="http://schemas.microsoft.com/office/drawing/2014/main" id="{429A21A8-7863-A722-9042-CC429CA268B8}"/>
              </a:ext>
            </a:extLst>
          </p:cNvPr>
          <p:cNvSpPr>
            <a:spLocks noGrp="1"/>
          </p:cNvSpPr>
          <p:nvPr>
            <p:ph idx="1"/>
          </p:nvPr>
        </p:nvSpPr>
        <p:spPr/>
        <p:txBody>
          <a:bodyPr vert="horz" lIns="91440" tIns="45720" rIns="91440" bIns="45720" rtlCol="0" anchor="t">
            <a:noAutofit/>
          </a:bodyPr>
          <a:lstStyle/>
          <a:p>
            <a:r>
              <a:rPr lang="en-US" sz="2400" dirty="0">
                <a:solidFill>
                  <a:srgbClr val="202020"/>
                </a:solidFill>
                <a:highlight>
                  <a:srgbClr val="FFFFFF"/>
                </a:highlight>
                <a:ea typeface="+mn-lt"/>
                <a:cs typeface="+mn-lt"/>
              </a:rPr>
              <a:t>An arrangement that unsociable shifts must be undertaken by those without childcare responsibilities would disadvantage more men than women (again given childcare responsibilities). Also, as it is currently statistically less likely for same-sex couples to have children or young families, whilst the policy appears to treat all employees without childcare responsibilities equally, in practice it may place LGBT+ staff at a particular disadvantage and amount to indirect discrimination.</a:t>
            </a:r>
            <a:endParaRPr lang="en-US" sz="2400" dirty="0"/>
          </a:p>
          <a:p>
            <a:endParaRPr lang="en-US" sz="2400" dirty="0"/>
          </a:p>
        </p:txBody>
      </p:sp>
    </p:spTree>
    <p:extLst>
      <p:ext uri="{BB962C8B-B14F-4D97-AF65-F5344CB8AC3E}">
        <p14:creationId xmlns:p14="http://schemas.microsoft.com/office/powerpoint/2010/main" val="19241367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DB8E7-A54C-0EFB-5963-D33D6F6FC319}"/>
              </a:ext>
            </a:extLst>
          </p:cNvPr>
          <p:cNvSpPr>
            <a:spLocks noGrp="1"/>
          </p:cNvSpPr>
          <p:nvPr>
            <p:ph type="title"/>
          </p:nvPr>
        </p:nvSpPr>
        <p:spPr/>
        <p:txBody>
          <a:bodyPr/>
          <a:lstStyle/>
          <a:p>
            <a:r>
              <a:rPr lang="en-US"/>
              <a:t>Comparators</a:t>
            </a:r>
          </a:p>
        </p:txBody>
      </p:sp>
      <p:sp>
        <p:nvSpPr>
          <p:cNvPr id="3" name="Content Placeholder 2">
            <a:extLst>
              <a:ext uri="{FF2B5EF4-FFF2-40B4-BE49-F238E27FC236}">
                <a16:creationId xmlns:a16="http://schemas.microsoft.com/office/drawing/2014/main" id="{4A234250-9EB7-A2AD-281C-892BD721DC89}"/>
              </a:ext>
            </a:extLst>
          </p:cNvPr>
          <p:cNvSpPr>
            <a:spLocks noGrp="1"/>
          </p:cNvSpPr>
          <p:nvPr>
            <p:ph idx="1"/>
          </p:nvPr>
        </p:nvSpPr>
        <p:spPr/>
        <p:txBody>
          <a:bodyPr vert="horz" lIns="91440" tIns="45720" rIns="91440" bIns="45720" rtlCol="0" anchor="t">
            <a:normAutofit/>
          </a:bodyPr>
          <a:lstStyle/>
          <a:p>
            <a:r>
              <a:rPr lang="en-US"/>
              <a:t>Direct Discrimination — Comparator Generally Required</a:t>
            </a:r>
          </a:p>
          <a:p>
            <a:r>
              <a:rPr lang="en-US" dirty="0">
                <a:ea typeface="+mn-lt"/>
                <a:cs typeface="+mn-lt"/>
              </a:rPr>
              <a:t>Under </a:t>
            </a:r>
            <a:r>
              <a:rPr lang="en-US" b="1" dirty="0">
                <a:ea typeface="+mn-lt"/>
                <a:cs typeface="+mn-lt"/>
              </a:rPr>
              <a:t>s.13 </a:t>
            </a:r>
            <a:r>
              <a:rPr lang="en-US" b="1" dirty="0" err="1">
                <a:ea typeface="+mn-lt"/>
                <a:cs typeface="+mn-lt"/>
              </a:rPr>
              <a:t>EqA</a:t>
            </a:r>
            <a:r>
              <a:rPr lang="en-US" b="1" dirty="0">
                <a:ea typeface="+mn-lt"/>
                <a:cs typeface="+mn-lt"/>
              </a:rPr>
              <a:t> 2010</a:t>
            </a:r>
            <a:r>
              <a:rPr lang="en-US" dirty="0">
                <a:ea typeface="+mn-lt"/>
                <a:cs typeface="+mn-lt"/>
              </a:rPr>
              <a:t> less </a:t>
            </a:r>
            <a:r>
              <a:rPr lang="en-US" dirty="0" err="1">
                <a:ea typeface="+mn-lt"/>
                <a:cs typeface="+mn-lt"/>
              </a:rPr>
              <a:t>favourable</a:t>
            </a:r>
            <a:r>
              <a:rPr lang="en-US" dirty="0">
                <a:ea typeface="+mn-lt"/>
                <a:cs typeface="+mn-lt"/>
              </a:rPr>
              <a:t> treatment must be shown </a:t>
            </a:r>
            <a:r>
              <a:rPr lang="en-US" i="1" dirty="0">
                <a:ea typeface="+mn-lt"/>
                <a:cs typeface="+mn-lt"/>
              </a:rPr>
              <a:t>compared to</a:t>
            </a:r>
            <a:r>
              <a:rPr lang="en-US" dirty="0">
                <a:ea typeface="+mn-lt"/>
                <a:cs typeface="+mn-lt"/>
              </a:rPr>
              <a:t> someone else. However:</a:t>
            </a:r>
            <a:endParaRPr lang="en-US" dirty="0"/>
          </a:p>
          <a:p>
            <a:r>
              <a:rPr lang="en-US">
                <a:ea typeface="+mn-lt"/>
                <a:cs typeface="+mn-lt"/>
              </a:rPr>
              <a:t>A </a:t>
            </a:r>
            <a:r>
              <a:rPr lang="en-US" b="1">
                <a:ea typeface="+mn-lt"/>
                <a:cs typeface="+mn-lt"/>
              </a:rPr>
              <a:t>real comparator</a:t>
            </a:r>
            <a:r>
              <a:rPr lang="en-US">
                <a:ea typeface="+mn-lt"/>
                <a:cs typeface="+mn-lt"/>
              </a:rPr>
              <a:t> is not always available or necessary</a:t>
            </a:r>
            <a:endParaRPr lang="en-US"/>
          </a:p>
          <a:p>
            <a:r>
              <a:rPr lang="en-US">
                <a:ea typeface="+mn-lt"/>
                <a:cs typeface="+mn-lt"/>
              </a:rPr>
              <a:t>A </a:t>
            </a:r>
            <a:r>
              <a:rPr lang="en-US" b="1">
                <a:ea typeface="+mn-lt"/>
                <a:cs typeface="+mn-lt"/>
              </a:rPr>
              <a:t>hypothetical comparator</a:t>
            </a:r>
            <a:r>
              <a:rPr lang="en-US">
                <a:ea typeface="+mn-lt"/>
                <a:cs typeface="+mn-lt"/>
              </a:rPr>
              <a:t> can be constructed — </a:t>
            </a:r>
            <a:r>
              <a:rPr lang="en-US" i="1">
                <a:ea typeface="+mn-lt"/>
                <a:cs typeface="+mn-lt"/>
              </a:rPr>
              <a:t>how would the employer have treated someone without that characteristic in the same circumstances?</a:t>
            </a:r>
            <a:endParaRPr lang="en-US"/>
          </a:p>
          <a:p>
            <a:r>
              <a:rPr lang="en-US" b="1">
                <a:ea typeface="+mn-lt"/>
                <a:cs typeface="+mn-lt"/>
              </a:rPr>
              <a:t>Shamoon v Chief Constable of RUC [2003]</a:t>
            </a:r>
            <a:r>
              <a:rPr lang="en-US">
                <a:ea typeface="+mn-lt"/>
                <a:cs typeface="+mn-lt"/>
              </a:rPr>
              <a:t> — HL confirmed the comparator exercise and the "reason why" question are often the same question asked differently</a:t>
            </a:r>
            <a:endParaRPr lang="en-US"/>
          </a:p>
          <a:p>
            <a:endParaRPr lang="en-US" dirty="0"/>
          </a:p>
        </p:txBody>
      </p:sp>
    </p:spTree>
    <p:extLst>
      <p:ext uri="{BB962C8B-B14F-4D97-AF65-F5344CB8AC3E}">
        <p14:creationId xmlns:p14="http://schemas.microsoft.com/office/powerpoint/2010/main" val="844487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4F80B-6128-F456-AAA4-5931D6BBED8A}"/>
              </a:ext>
            </a:extLst>
          </p:cNvPr>
          <p:cNvSpPr>
            <a:spLocks noGrp="1"/>
          </p:cNvSpPr>
          <p:nvPr>
            <p:ph type="title"/>
          </p:nvPr>
        </p:nvSpPr>
        <p:spPr/>
        <p:txBody>
          <a:bodyPr/>
          <a:lstStyle/>
          <a:p>
            <a:r>
              <a:rPr lang="en-US"/>
              <a:t>Comparators not needed</a:t>
            </a:r>
          </a:p>
        </p:txBody>
      </p:sp>
      <p:sp>
        <p:nvSpPr>
          <p:cNvPr id="3" name="Content Placeholder 2">
            <a:extLst>
              <a:ext uri="{FF2B5EF4-FFF2-40B4-BE49-F238E27FC236}">
                <a16:creationId xmlns:a16="http://schemas.microsoft.com/office/drawing/2014/main" id="{08E2010C-E121-5B82-FA5D-D921960D50C4}"/>
              </a:ext>
            </a:extLst>
          </p:cNvPr>
          <p:cNvSpPr>
            <a:spLocks noGrp="1"/>
          </p:cNvSpPr>
          <p:nvPr>
            <p:ph idx="1"/>
          </p:nvPr>
        </p:nvSpPr>
        <p:spPr/>
        <p:txBody>
          <a:bodyPr vert="horz" lIns="91440" tIns="45720" rIns="91440" bIns="45720" rtlCol="0" anchor="t">
            <a:normAutofit/>
          </a:bodyPr>
          <a:lstStyle/>
          <a:p>
            <a:r>
              <a:rPr lang="en-US" dirty="0"/>
              <a:t>Pregnancy &amp; maternity (uni</a:t>
            </a:r>
            <a:r>
              <a:rPr lang="en-US"/>
              <a:t>quely a female condition)</a:t>
            </a:r>
          </a:p>
          <a:p>
            <a:r>
              <a:rPr lang="en-US"/>
              <a:t>Disability</a:t>
            </a:r>
          </a:p>
          <a:p>
            <a:r>
              <a:rPr lang="en-US"/>
              <a:t>Indirect discrimination</a:t>
            </a:r>
          </a:p>
          <a:p>
            <a:r>
              <a:rPr lang="en-US"/>
              <a:t>Harassment </a:t>
            </a:r>
            <a:endParaRPr lang="en-US" dirty="0"/>
          </a:p>
        </p:txBody>
      </p:sp>
    </p:spTree>
    <p:extLst>
      <p:ext uri="{BB962C8B-B14F-4D97-AF65-F5344CB8AC3E}">
        <p14:creationId xmlns:p14="http://schemas.microsoft.com/office/powerpoint/2010/main" val="10447107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26929-B761-7CEB-E576-78AE4751E8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61842-603E-B64F-3527-CEE432DC12D8}"/>
              </a:ext>
            </a:extLst>
          </p:cNvPr>
          <p:cNvSpPr>
            <a:spLocks noGrp="1"/>
          </p:cNvSpPr>
          <p:nvPr>
            <p:ph type="title"/>
          </p:nvPr>
        </p:nvSpPr>
        <p:spPr/>
        <p:txBody>
          <a:bodyPr/>
          <a:lstStyle/>
          <a:p>
            <a:r>
              <a:rPr lang="en-US" dirty="0"/>
              <a:t>Carreras v United First Partners Research [2015]</a:t>
            </a:r>
          </a:p>
        </p:txBody>
      </p:sp>
      <p:sp>
        <p:nvSpPr>
          <p:cNvPr id="3" name="Content Placeholder 2">
            <a:extLst>
              <a:ext uri="{FF2B5EF4-FFF2-40B4-BE49-F238E27FC236}">
                <a16:creationId xmlns:a16="http://schemas.microsoft.com/office/drawing/2014/main" id="{1732F570-E5A0-A5C7-012B-16C7902380C1}"/>
              </a:ext>
            </a:extLst>
          </p:cNvPr>
          <p:cNvSpPr>
            <a:spLocks noGrp="1"/>
          </p:cNvSpPr>
          <p:nvPr>
            <p:ph idx="1"/>
          </p:nvPr>
        </p:nvSpPr>
        <p:spPr/>
        <p:txBody>
          <a:bodyPr>
            <a:normAutofit/>
          </a:bodyPr>
          <a:lstStyle/>
          <a:p>
            <a:r>
              <a:rPr lang="en-US" dirty="0" err="1"/>
              <a:t>Mr</a:t>
            </a:r>
            <a:r>
              <a:rPr lang="en-US" dirty="0"/>
              <a:t> C had a serious bike accident and was off work for 6 months</a:t>
            </a:r>
          </a:p>
          <a:p>
            <a:r>
              <a:rPr lang="en-US" dirty="0"/>
              <a:t>Prior to the accident he worked 12 hours days, 6 days a week</a:t>
            </a:r>
          </a:p>
          <a:p>
            <a:r>
              <a:rPr lang="en-US" dirty="0"/>
              <a:t>On his return he worked 8-hour days</a:t>
            </a:r>
          </a:p>
          <a:p>
            <a:r>
              <a:rPr lang="en-US" dirty="0"/>
              <a:t>Pressure put upon him to work longer hours</a:t>
            </a:r>
          </a:p>
          <a:p>
            <a:r>
              <a:rPr lang="en-US" dirty="0"/>
              <a:t>He objected and a “heated exchange took place”</a:t>
            </a:r>
          </a:p>
          <a:p>
            <a:r>
              <a:rPr lang="en-US" dirty="0" err="1"/>
              <a:t>Mr</a:t>
            </a:r>
            <a:r>
              <a:rPr lang="en-US" dirty="0"/>
              <a:t> C resigned</a:t>
            </a:r>
          </a:p>
          <a:p>
            <a:r>
              <a:rPr lang="en-US" dirty="0"/>
              <a:t>EAT held:  T</a:t>
            </a:r>
            <a:r>
              <a:rPr lang="en-GB" b="0" i="0" u="none" strike="noStrike" dirty="0">
                <a:solidFill>
                  <a:srgbClr val="1F1F1F"/>
                </a:solidFill>
                <a:effectLst/>
              </a:rPr>
              <a:t>hat an expectation for an employee to work long hours, though not a strict requirement, was a PCP  </a:t>
            </a:r>
            <a:endParaRPr lang="en-US" dirty="0"/>
          </a:p>
          <a:p>
            <a:endParaRPr lang="en-US" dirty="0"/>
          </a:p>
        </p:txBody>
      </p:sp>
    </p:spTree>
    <p:extLst>
      <p:ext uri="{BB962C8B-B14F-4D97-AF65-F5344CB8AC3E}">
        <p14:creationId xmlns:p14="http://schemas.microsoft.com/office/powerpoint/2010/main" val="2170842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3A965-3CC2-C1BD-9E48-B0812EAF7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0D3C1-8322-87EB-1A1F-76314F3EC8A4}"/>
              </a:ext>
            </a:extLst>
          </p:cNvPr>
          <p:cNvSpPr>
            <a:spLocks noGrp="1"/>
          </p:cNvSpPr>
          <p:nvPr>
            <p:ph type="title"/>
          </p:nvPr>
        </p:nvSpPr>
        <p:spPr/>
        <p:txBody>
          <a:bodyPr/>
          <a:lstStyle/>
          <a:p>
            <a:r>
              <a:rPr lang="en-US" dirty="0"/>
              <a:t>Occupational Requirements (OR)</a:t>
            </a:r>
          </a:p>
        </p:txBody>
      </p:sp>
      <p:sp>
        <p:nvSpPr>
          <p:cNvPr id="3" name="Content Placeholder 2">
            <a:extLst>
              <a:ext uri="{FF2B5EF4-FFF2-40B4-BE49-F238E27FC236}">
                <a16:creationId xmlns:a16="http://schemas.microsoft.com/office/drawing/2014/main" id="{38C63D39-725C-1C2E-F939-A03F87D1C8A8}"/>
              </a:ext>
            </a:extLst>
          </p:cNvPr>
          <p:cNvSpPr>
            <a:spLocks noGrp="1"/>
          </p:cNvSpPr>
          <p:nvPr>
            <p:ph idx="1"/>
          </p:nvPr>
        </p:nvSpPr>
        <p:spPr/>
        <p:txBody>
          <a:bodyPr>
            <a:normAutofit/>
          </a:bodyPr>
          <a:lstStyle/>
          <a:p>
            <a:r>
              <a:rPr lang="en-GB" b="0" i="0" u="none" strike="noStrike" dirty="0">
                <a:solidFill>
                  <a:srgbClr val="1F1F1F"/>
                </a:solidFill>
                <a:effectLst/>
              </a:rPr>
              <a:t>The </a:t>
            </a:r>
            <a:r>
              <a:rPr lang="en-GB" b="0" i="0" u="none" strike="noStrike" dirty="0" err="1">
                <a:solidFill>
                  <a:srgbClr val="1F1F1F"/>
                </a:solidFill>
                <a:effectLst/>
              </a:rPr>
              <a:t>EqA</a:t>
            </a:r>
            <a:r>
              <a:rPr lang="en-GB" b="0" i="0" u="none" strike="noStrike" dirty="0">
                <a:solidFill>
                  <a:srgbClr val="1F1F1F"/>
                </a:solidFill>
                <a:effectLst/>
              </a:rPr>
              <a:t> 2010 sets out a number of OR exceptions that employers might rely on when facing discrimination claims</a:t>
            </a:r>
            <a:endParaRPr lang="en-GB" dirty="0">
              <a:solidFill>
                <a:srgbClr val="1F1F1F"/>
              </a:solidFill>
            </a:endParaRPr>
          </a:p>
          <a:p>
            <a:r>
              <a:rPr lang="en-GB" b="0" i="0" u="none" strike="noStrike" dirty="0">
                <a:solidFill>
                  <a:srgbClr val="1F1F1F"/>
                </a:solidFill>
                <a:effectLst/>
              </a:rPr>
              <a:t>These apply to claims concerning recruitment; access to promotion, transfer or training; and dismissal (except in relation to sex)</a:t>
            </a:r>
          </a:p>
          <a:p>
            <a:r>
              <a:rPr lang="en-GB" b="0" i="0" u="none" strike="noStrike" dirty="0">
                <a:solidFill>
                  <a:srgbClr val="1F1F1F"/>
                </a:solidFill>
                <a:effectLst/>
              </a:rPr>
              <a:t>An employer is only entitled to apply an OR where doing so is a "proportionate means of achieving a legitimate aim"</a:t>
            </a:r>
            <a:endParaRPr lang="en-US" dirty="0"/>
          </a:p>
          <a:p>
            <a:pPr marL="0" indent="0">
              <a:buNone/>
            </a:pPr>
            <a:endParaRPr lang="en-US" dirty="0"/>
          </a:p>
          <a:p>
            <a:endParaRPr lang="en-US" dirty="0"/>
          </a:p>
        </p:txBody>
      </p:sp>
    </p:spTree>
    <p:extLst>
      <p:ext uri="{BB962C8B-B14F-4D97-AF65-F5344CB8AC3E}">
        <p14:creationId xmlns:p14="http://schemas.microsoft.com/office/powerpoint/2010/main" val="2773115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3DFA0-D61A-4B8A-1B55-F39C20F451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6780F3-F67C-5902-24EE-41125FA27BA7}"/>
              </a:ext>
            </a:extLst>
          </p:cNvPr>
          <p:cNvSpPr>
            <a:spLocks noGrp="1"/>
          </p:cNvSpPr>
          <p:nvPr>
            <p:ph type="title"/>
          </p:nvPr>
        </p:nvSpPr>
        <p:spPr/>
        <p:txBody>
          <a:bodyPr/>
          <a:lstStyle/>
          <a:p>
            <a:r>
              <a:rPr lang="en-US" dirty="0"/>
              <a:t>Genuine Occupational Requirements</a:t>
            </a:r>
          </a:p>
        </p:txBody>
      </p:sp>
      <p:sp>
        <p:nvSpPr>
          <p:cNvPr id="3" name="Content Placeholder 2">
            <a:extLst>
              <a:ext uri="{FF2B5EF4-FFF2-40B4-BE49-F238E27FC236}">
                <a16:creationId xmlns:a16="http://schemas.microsoft.com/office/drawing/2014/main" id="{A04B768F-68C4-BD8E-E628-9868D21C4507}"/>
              </a:ext>
            </a:extLst>
          </p:cNvPr>
          <p:cNvSpPr>
            <a:spLocks noGrp="1"/>
          </p:cNvSpPr>
          <p:nvPr>
            <p:ph idx="1"/>
          </p:nvPr>
        </p:nvSpPr>
        <p:spPr/>
        <p:txBody>
          <a:bodyPr>
            <a:normAutofit/>
          </a:bodyPr>
          <a:lstStyle/>
          <a:p>
            <a:r>
              <a:rPr lang="en-GB" sz="1500" b="0" i="0" u="none" strike="noStrike" dirty="0">
                <a:solidFill>
                  <a:srgbClr val="1F1F1F"/>
                </a:solidFill>
                <a:effectLst/>
              </a:rPr>
              <a:t>This exception is available where, having regard to the nature or context of the work, being of a particular sex, race, disability, religion or belief, sexual orientation or age or being pregnant (or not being transsexual, married or a civil partner) is an OR</a:t>
            </a:r>
          </a:p>
          <a:p>
            <a:pPr marL="0" indent="0">
              <a:buNone/>
            </a:pPr>
            <a:endParaRPr lang="en-GB" sz="1500" b="0" i="0" u="none" strike="noStrike" dirty="0">
              <a:solidFill>
                <a:srgbClr val="1F1F1F"/>
              </a:solidFill>
              <a:effectLst/>
            </a:endParaRPr>
          </a:p>
          <a:p>
            <a:pPr algn="l" fontAlgn="base"/>
            <a:r>
              <a:rPr lang="en-GB" sz="1500" b="0" i="0" u="none" strike="noStrike" dirty="0">
                <a:solidFill>
                  <a:srgbClr val="1F1F1F"/>
                </a:solidFill>
                <a:effectLst/>
              </a:rPr>
              <a:t>To rely on the general OR exception, a respondent must show that, having regard to the nature or context of the work:</a:t>
            </a:r>
          </a:p>
          <a:p>
            <a:pPr lvl="1" fontAlgn="base"/>
            <a:r>
              <a:rPr lang="en-GB" sz="1200" b="0" i="0" u="none" strike="noStrike" dirty="0">
                <a:solidFill>
                  <a:srgbClr val="1F1F1F"/>
                </a:solidFill>
                <a:effectLst/>
              </a:rPr>
              <a:t>Being of a "particular" sex, race, disability, religion or belief, sexual orientation or age, or being pregnant, or not being, trans, married or a civil partner, is an OR</a:t>
            </a:r>
          </a:p>
          <a:p>
            <a:pPr lvl="1" fontAlgn="base"/>
            <a:r>
              <a:rPr lang="en-GB" sz="1200" b="0" i="0" u="none" strike="noStrike" dirty="0">
                <a:solidFill>
                  <a:srgbClr val="1F1F1F"/>
                </a:solidFill>
                <a:effectLst/>
              </a:rPr>
              <a:t>The application of the requirement is a proportionate means of achieving a legitimate aim</a:t>
            </a:r>
          </a:p>
          <a:p>
            <a:pPr lvl="1" fontAlgn="base"/>
            <a:r>
              <a:rPr lang="en-GB" sz="1200" b="0" i="0" u="none" strike="noStrike" dirty="0">
                <a:solidFill>
                  <a:srgbClr val="1F1F1F"/>
                </a:solidFill>
                <a:effectLst/>
              </a:rPr>
              <a:t>The claimant does not meet the requirement (or, other than in sex cases, the employer has reasonable grounds for not being satisfied that the claimant meets it)</a:t>
            </a:r>
          </a:p>
          <a:p>
            <a:endParaRPr lang="en-US" dirty="0"/>
          </a:p>
          <a:p>
            <a:endParaRPr lang="en-US" dirty="0"/>
          </a:p>
        </p:txBody>
      </p:sp>
    </p:spTree>
    <p:extLst>
      <p:ext uri="{BB962C8B-B14F-4D97-AF65-F5344CB8AC3E}">
        <p14:creationId xmlns:p14="http://schemas.microsoft.com/office/powerpoint/2010/main" val="26741018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FACE9-51A7-0BE4-4286-150996110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CE4B3-062E-3DF8-6AB9-3E6F1504650F}"/>
              </a:ext>
            </a:extLst>
          </p:cNvPr>
          <p:cNvSpPr>
            <a:spLocks noGrp="1"/>
          </p:cNvSpPr>
          <p:nvPr>
            <p:ph type="title"/>
          </p:nvPr>
        </p:nvSpPr>
        <p:spPr/>
        <p:txBody>
          <a:bodyPr/>
          <a:lstStyle/>
          <a:p>
            <a:r>
              <a:rPr lang="en-US" dirty="0" err="1"/>
              <a:t>Organised</a:t>
            </a:r>
            <a:r>
              <a:rPr lang="en-US" dirty="0"/>
              <a:t> religion</a:t>
            </a:r>
          </a:p>
        </p:txBody>
      </p:sp>
      <p:sp>
        <p:nvSpPr>
          <p:cNvPr id="3" name="Content Placeholder 2">
            <a:extLst>
              <a:ext uri="{FF2B5EF4-FFF2-40B4-BE49-F238E27FC236}">
                <a16:creationId xmlns:a16="http://schemas.microsoft.com/office/drawing/2014/main" id="{C71EA069-60CD-BF1A-E703-5BDF925849E6}"/>
              </a:ext>
            </a:extLst>
          </p:cNvPr>
          <p:cNvSpPr>
            <a:spLocks noGrp="1"/>
          </p:cNvSpPr>
          <p:nvPr>
            <p:ph idx="1"/>
          </p:nvPr>
        </p:nvSpPr>
        <p:spPr/>
        <p:txBody>
          <a:bodyPr>
            <a:normAutofit/>
          </a:bodyPr>
          <a:lstStyle/>
          <a:p>
            <a:r>
              <a:rPr lang="en-GB" b="0" i="0" u="none" strike="noStrike" dirty="0">
                <a:solidFill>
                  <a:srgbClr val="1F1F1F"/>
                </a:solidFill>
                <a:effectLst/>
              </a:rPr>
              <a:t>This only applies where the employment is "for the purposes of an organised religion". To comply with the doctrines of the religion or to avoid conflicting with the strongly held religious convictions of a significant number of the religion's followers, the employer might apply an OR that the employee be of a particular sex; that the employee not be a transsexual person, married or a civil partner; that the employee not be married to, or the civil partner of, a person who has a living former spouse or civil partner; relating to circumstances in which a marriage or civil partnership came to an end; or related to sexual orientation</a:t>
            </a:r>
            <a:endParaRPr lang="en-US" dirty="0"/>
          </a:p>
          <a:p>
            <a:endParaRPr lang="en-US" dirty="0"/>
          </a:p>
        </p:txBody>
      </p:sp>
    </p:spTree>
    <p:extLst>
      <p:ext uri="{BB962C8B-B14F-4D97-AF65-F5344CB8AC3E}">
        <p14:creationId xmlns:p14="http://schemas.microsoft.com/office/powerpoint/2010/main" val="5647996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D562C-F9AB-83A5-A219-4650F1608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8B40B5-AA1F-AD45-E777-2731E4C94CC6}"/>
              </a:ext>
            </a:extLst>
          </p:cNvPr>
          <p:cNvSpPr>
            <a:spLocks noGrp="1"/>
          </p:cNvSpPr>
          <p:nvPr>
            <p:ph type="title"/>
          </p:nvPr>
        </p:nvSpPr>
        <p:spPr/>
        <p:txBody>
          <a:bodyPr/>
          <a:lstStyle/>
          <a:p>
            <a:r>
              <a:rPr lang="en-US" dirty="0"/>
              <a:t>Employers with religious ethos</a:t>
            </a:r>
          </a:p>
        </p:txBody>
      </p:sp>
      <p:sp>
        <p:nvSpPr>
          <p:cNvPr id="3" name="Content Placeholder 2">
            <a:extLst>
              <a:ext uri="{FF2B5EF4-FFF2-40B4-BE49-F238E27FC236}">
                <a16:creationId xmlns:a16="http://schemas.microsoft.com/office/drawing/2014/main" id="{4DFEE2C1-8EE4-A5D2-1CFF-17CE6BB48F93}"/>
              </a:ext>
            </a:extLst>
          </p:cNvPr>
          <p:cNvSpPr>
            <a:spLocks noGrp="1"/>
          </p:cNvSpPr>
          <p:nvPr>
            <p:ph idx="1"/>
          </p:nvPr>
        </p:nvSpPr>
        <p:spPr/>
        <p:txBody>
          <a:bodyPr>
            <a:normAutofit/>
          </a:bodyPr>
          <a:lstStyle/>
          <a:p>
            <a:r>
              <a:rPr lang="en-GB" b="0" i="0" u="none" strike="noStrike" dirty="0">
                <a:solidFill>
                  <a:srgbClr val="1F1F1F"/>
                </a:solidFill>
                <a:effectLst/>
              </a:rPr>
              <a:t>This is available to an employer with an ethos based on religion or belief. The employer may, in certain circumstances, show that being of a particular religion or belief is an OR </a:t>
            </a:r>
            <a:endParaRPr lang="en-US" dirty="0"/>
          </a:p>
          <a:p>
            <a:endParaRPr lang="en-US" dirty="0"/>
          </a:p>
        </p:txBody>
      </p:sp>
    </p:spTree>
    <p:extLst>
      <p:ext uri="{BB962C8B-B14F-4D97-AF65-F5344CB8AC3E}">
        <p14:creationId xmlns:p14="http://schemas.microsoft.com/office/powerpoint/2010/main" val="5008423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6D55A-7FE8-238D-2DA9-80985FB76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A39C38-235F-2CAC-F958-DC01B24C1D4B}"/>
              </a:ext>
            </a:extLst>
          </p:cNvPr>
          <p:cNvSpPr>
            <a:spLocks noGrp="1"/>
          </p:cNvSpPr>
          <p:nvPr>
            <p:ph type="title"/>
          </p:nvPr>
        </p:nvSpPr>
        <p:spPr/>
        <p:txBody>
          <a:bodyPr/>
          <a:lstStyle/>
          <a:p>
            <a:r>
              <a:rPr lang="en-US" dirty="0"/>
              <a:t>Positive discrimination/action in recruitment</a:t>
            </a:r>
          </a:p>
        </p:txBody>
      </p:sp>
      <p:sp>
        <p:nvSpPr>
          <p:cNvPr id="3" name="Content Placeholder 2">
            <a:extLst>
              <a:ext uri="{FF2B5EF4-FFF2-40B4-BE49-F238E27FC236}">
                <a16:creationId xmlns:a16="http://schemas.microsoft.com/office/drawing/2014/main" id="{6489944D-0FBE-EEAF-6EC2-71DE96A1AB4E}"/>
              </a:ext>
            </a:extLst>
          </p:cNvPr>
          <p:cNvSpPr>
            <a:spLocks noGrp="1"/>
          </p:cNvSpPr>
          <p:nvPr>
            <p:ph idx="1"/>
          </p:nvPr>
        </p:nvSpPr>
        <p:spPr/>
        <p:txBody>
          <a:bodyPr>
            <a:normAutofit fontScale="32500" lnSpcReduction="20000"/>
          </a:bodyPr>
          <a:lstStyle/>
          <a:p>
            <a:r>
              <a:rPr lang="en-GB" sz="4600" dirty="0">
                <a:solidFill>
                  <a:srgbClr val="353C42"/>
                </a:solidFill>
                <a:effectLst/>
              </a:rPr>
              <a:t>Positive discrimination is unlawful (except</a:t>
            </a:r>
            <a:r>
              <a:rPr lang="en-GB" sz="4600" dirty="0">
                <a:solidFill>
                  <a:srgbClr val="353C42"/>
                </a:solidFill>
              </a:rPr>
              <a:t> </a:t>
            </a:r>
            <a:r>
              <a:rPr lang="en-GB" sz="4600" dirty="0">
                <a:solidFill>
                  <a:srgbClr val="353C42"/>
                </a:solidFill>
                <a:effectLst/>
              </a:rPr>
              <a:t>in relation to disabilities), HOWEVER,</a:t>
            </a:r>
            <a:r>
              <a:rPr lang="en-GB" sz="4600" dirty="0">
                <a:solidFill>
                  <a:srgbClr val="353C42"/>
                </a:solidFill>
              </a:rPr>
              <a:t> </a:t>
            </a:r>
            <a:r>
              <a:rPr lang="en-GB" sz="4600" dirty="0">
                <a:solidFill>
                  <a:srgbClr val="353C42"/>
                </a:solidFill>
                <a:effectLst/>
              </a:rPr>
              <a:t>positive action (in the circumstances set out</a:t>
            </a:r>
            <a:r>
              <a:rPr lang="en-GB" sz="4600" dirty="0">
                <a:solidFill>
                  <a:srgbClr val="353C42"/>
                </a:solidFill>
              </a:rPr>
              <a:t> </a:t>
            </a:r>
            <a:r>
              <a:rPr lang="en-GB" sz="4600" dirty="0">
                <a:solidFill>
                  <a:srgbClr val="353C42"/>
                </a:solidFill>
                <a:effectLst/>
              </a:rPr>
              <a:t>in the </a:t>
            </a:r>
            <a:r>
              <a:rPr lang="en-GB" sz="4600" dirty="0" err="1">
                <a:solidFill>
                  <a:srgbClr val="353C42"/>
                </a:solidFill>
                <a:effectLst/>
              </a:rPr>
              <a:t>EqA</a:t>
            </a:r>
            <a:r>
              <a:rPr lang="en-GB" sz="4600" dirty="0">
                <a:solidFill>
                  <a:srgbClr val="353C42"/>
                </a:solidFill>
                <a:effectLst/>
              </a:rPr>
              <a:t> 2010) is permitted</a:t>
            </a:r>
          </a:p>
          <a:p>
            <a:r>
              <a:rPr lang="en-GB" sz="4600" dirty="0">
                <a:solidFill>
                  <a:srgbClr val="353C42"/>
                </a:solidFill>
                <a:effectLst/>
              </a:rPr>
              <a:t>Positive discrimination occurs where a</a:t>
            </a:r>
            <a:r>
              <a:rPr lang="en-GB" sz="4600" dirty="0">
                <a:solidFill>
                  <a:srgbClr val="353C42"/>
                </a:solidFill>
              </a:rPr>
              <a:t> </a:t>
            </a:r>
            <a:r>
              <a:rPr lang="en-GB" sz="4600" dirty="0">
                <a:solidFill>
                  <a:srgbClr val="353C42"/>
                </a:solidFill>
                <a:effectLst/>
              </a:rPr>
              <a:t>disadvantaged or under-represented group that share a protected characteristic are treated</a:t>
            </a:r>
            <a:r>
              <a:rPr lang="en-GB" sz="4600" dirty="0">
                <a:solidFill>
                  <a:srgbClr val="353C42"/>
                </a:solidFill>
              </a:rPr>
              <a:t> </a:t>
            </a:r>
            <a:r>
              <a:rPr lang="en-GB" sz="4600" dirty="0">
                <a:solidFill>
                  <a:srgbClr val="353C42"/>
                </a:solidFill>
                <a:effectLst/>
              </a:rPr>
              <a:t>preferentially in order to address inequality</a:t>
            </a:r>
          </a:p>
          <a:p>
            <a:r>
              <a:rPr lang="en-GB" sz="4600" dirty="0">
                <a:solidFill>
                  <a:srgbClr val="353C42"/>
                </a:solidFill>
                <a:effectLst/>
              </a:rPr>
              <a:t>Positive action in recruitment is only</a:t>
            </a:r>
            <a:r>
              <a:rPr lang="en-GB" sz="4600" dirty="0">
                <a:solidFill>
                  <a:srgbClr val="353C42"/>
                </a:solidFill>
              </a:rPr>
              <a:t> </a:t>
            </a:r>
            <a:r>
              <a:rPr lang="en-GB" sz="4600" dirty="0">
                <a:solidFill>
                  <a:srgbClr val="353C42"/>
                </a:solidFill>
                <a:effectLst/>
              </a:rPr>
              <a:t>allowed where:</a:t>
            </a:r>
          </a:p>
          <a:p>
            <a:pPr lvl="1"/>
            <a:r>
              <a:rPr lang="en-GB" sz="4600" dirty="0">
                <a:solidFill>
                  <a:srgbClr val="353C42"/>
                </a:solidFill>
                <a:effectLst/>
              </a:rPr>
              <a:t>A is as qualified as B to be recruited</a:t>
            </a:r>
            <a:r>
              <a:rPr lang="en-GB" sz="4600" dirty="0">
                <a:solidFill>
                  <a:srgbClr val="353C42"/>
                </a:solidFill>
              </a:rPr>
              <a:t> </a:t>
            </a:r>
            <a:r>
              <a:rPr lang="en-GB" sz="4600" dirty="0">
                <a:solidFill>
                  <a:srgbClr val="353C42"/>
                </a:solidFill>
                <a:effectLst/>
              </a:rPr>
              <a:t>or promoted</a:t>
            </a:r>
          </a:p>
          <a:p>
            <a:pPr lvl="1"/>
            <a:r>
              <a:rPr lang="en-GB" sz="4600" dirty="0">
                <a:solidFill>
                  <a:srgbClr val="353C42"/>
                </a:solidFill>
                <a:effectLst/>
              </a:rPr>
              <a:t>The employer does not have a policy</a:t>
            </a:r>
            <a:r>
              <a:rPr lang="en-GB" sz="4600" dirty="0">
                <a:solidFill>
                  <a:srgbClr val="353C42"/>
                </a:solidFill>
              </a:rPr>
              <a:t> </a:t>
            </a:r>
            <a:r>
              <a:rPr lang="en-GB" sz="4600" dirty="0">
                <a:solidFill>
                  <a:srgbClr val="353C42"/>
                </a:solidFill>
                <a:effectLst/>
              </a:rPr>
              <a:t>of treating persons who share the</a:t>
            </a:r>
            <a:r>
              <a:rPr lang="en-GB" sz="4600" dirty="0">
                <a:solidFill>
                  <a:srgbClr val="353C42"/>
                </a:solidFill>
              </a:rPr>
              <a:t> </a:t>
            </a:r>
            <a:r>
              <a:rPr lang="en-GB" sz="4600" dirty="0">
                <a:solidFill>
                  <a:srgbClr val="353C42"/>
                </a:solidFill>
                <a:effectLst/>
              </a:rPr>
              <a:t>protected characteristic more favourably in connection with</a:t>
            </a:r>
            <a:r>
              <a:rPr lang="en-GB" sz="4600" dirty="0">
                <a:solidFill>
                  <a:srgbClr val="353C42"/>
                </a:solidFill>
              </a:rPr>
              <a:t> </a:t>
            </a:r>
            <a:r>
              <a:rPr lang="en-GB" sz="4600" dirty="0">
                <a:solidFill>
                  <a:srgbClr val="353C42"/>
                </a:solidFill>
                <a:effectLst/>
              </a:rPr>
              <a:t>recruitment or promotion than</a:t>
            </a:r>
            <a:r>
              <a:rPr lang="en-GB" sz="4600" dirty="0">
                <a:solidFill>
                  <a:srgbClr val="353C42"/>
                </a:solidFill>
              </a:rPr>
              <a:t> </a:t>
            </a:r>
            <a:r>
              <a:rPr lang="en-GB" sz="4600" dirty="0">
                <a:solidFill>
                  <a:srgbClr val="353C42"/>
                </a:solidFill>
                <a:effectLst/>
              </a:rPr>
              <a:t>persons who do not share it; and</a:t>
            </a:r>
          </a:p>
          <a:p>
            <a:pPr lvl="1"/>
            <a:r>
              <a:rPr lang="en-GB" sz="4600" dirty="0">
                <a:solidFill>
                  <a:srgbClr val="353C42"/>
                </a:solidFill>
                <a:effectLst/>
              </a:rPr>
              <a:t>Taking the action is a proportionate</a:t>
            </a:r>
            <a:r>
              <a:rPr lang="en-GB" sz="4600" dirty="0">
                <a:solidFill>
                  <a:srgbClr val="353C42"/>
                </a:solidFill>
              </a:rPr>
              <a:t> </a:t>
            </a:r>
            <a:r>
              <a:rPr lang="en-GB" sz="4600" dirty="0">
                <a:solidFill>
                  <a:srgbClr val="353C42"/>
                </a:solidFill>
                <a:effectLst/>
              </a:rPr>
              <a:t>means of achieving a legitimate aim</a:t>
            </a:r>
          </a:p>
          <a:p>
            <a:endParaRPr lang="en-GB" dirty="0">
              <a:solidFill>
                <a:srgbClr val="353C42"/>
              </a:solidFill>
              <a:effectLst/>
              <a:latin typeface="Georgia" panose="02040502050405020303"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0622759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E6BB9-CE5A-B8E6-ADE6-4A96850E7D7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4E4CE54-2DC0-3588-9EA4-300C42543ADE}"/>
              </a:ext>
            </a:extLst>
          </p:cNvPr>
          <p:cNvSpPr>
            <a:spLocks noGrp="1"/>
          </p:cNvSpPr>
          <p:nvPr>
            <p:ph type="title"/>
          </p:nvPr>
        </p:nvSpPr>
        <p:spPr/>
        <p:txBody>
          <a:bodyPr/>
          <a:lstStyle/>
          <a:p>
            <a:r>
              <a:rPr lang="en-GB" dirty="0"/>
              <a:t>Harassment</a:t>
            </a:r>
          </a:p>
        </p:txBody>
      </p:sp>
      <p:sp>
        <p:nvSpPr>
          <p:cNvPr id="7" name="Text Placeholder 6">
            <a:extLst>
              <a:ext uri="{FF2B5EF4-FFF2-40B4-BE49-F238E27FC236}">
                <a16:creationId xmlns:a16="http://schemas.microsoft.com/office/drawing/2014/main" id="{FD2766C8-2FAF-898D-13EB-4BBE525FEDAB}"/>
              </a:ext>
            </a:extLst>
          </p:cNvPr>
          <p:cNvSpPr>
            <a:spLocks noGrp="1"/>
          </p:cNvSpPr>
          <p:nvPr>
            <p:ph type="body" idx="1"/>
          </p:nvPr>
        </p:nvSpPr>
        <p:spPr/>
        <p:txBody>
          <a:bodyPr/>
          <a:lstStyle/>
          <a:p>
            <a:r>
              <a:rPr lang="en-GB"/>
              <a:t>29th April 2026</a:t>
            </a:r>
          </a:p>
        </p:txBody>
      </p:sp>
    </p:spTree>
    <p:extLst>
      <p:ext uri="{BB962C8B-B14F-4D97-AF65-F5344CB8AC3E}">
        <p14:creationId xmlns:p14="http://schemas.microsoft.com/office/powerpoint/2010/main" val="6686100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0600-0AE2-EC4A-915C-E76DD1E402C2}"/>
              </a:ext>
            </a:extLst>
          </p:cNvPr>
          <p:cNvSpPr>
            <a:spLocks noGrp="1"/>
          </p:cNvSpPr>
          <p:nvPr>
            <p:ph type="title"/>
          </p:nvPr>
        </p:nvSpPr>
        <p:spPr/>
        <p:txBody>
          <a:bodyPr/>
          <a:lstStyle/>
          <a:p>
            <a:r>
              <a:rPr lang="en-US"/>
              <a:t>Quick start</a:t>
            </a:r>
          </a:p>
        </p:txBody>
      </p:sp>
      <p:sp>
        <p:nvSpPr>
          <p:cNvPr id="3" name="Content Placeholder 2">
            <a:extLst>
              <a:ext uri="{FF2B5EF4-FFF2-40B4-BE49-F238E27FC236}">
                <a16:creationId xmlns:a16="http://schemas.microsoft.com/office/drawing/2014/main" id="{BC61C33A-CFC5-C240-A653-EE49F9BBA69E}"/>
              </a:ext>
            </a:extLst>
          </p:cNvPr>
          <p:cNvSpPr>
            <a:spLocks noGrp="1"/>
          </p:cNvSpPr>
          <p:nvPr>
            <p:ph idx="1"/>
          </p:nvPr>
        </p:nvSpPr>
        <p:spPr/>
        <p:txBody>
          <a:bodyPr vert="horz" lIns="91440" tIns="45720" rIns="91440" bIns="45720" rtlCol="0" anchor="t">
            <a:normAutofit/>
          </a:bodyPr>
          <a:lstStyle/>
          <a:p>
            <a:r>
              <a:rPr lang="en-US" sz="2800"/>
              <a:t>What is changing in relation to harassment in April 2026 and October 2026?</a:t>
            </a:r>
          </a:p>
        </p:txBody>
      </p:sp>
    </p:spTree>
    <p:extLst>
      <p:ext uri="{BB962C8B-B14F-4D97-AF65-F5344CB8AC3E}">
        <p14:creationId xmlns:p14="http://schemas.microsoft.com/office/powerpoint/2010/main" val="42401262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69047-E5CC-3086-DAA3-3B641B578304}"/>
              </a:ext>
            </a:extLst>
          </p:cNvPr>
          <p:cNvSpPr>
            <a:spLocks noGrp="1"/>
          </p:cNvSpPr>
          <p:nvPr>
            <p:ph type="title"/>
          </p:nvPr>
        </p:nvSpPr>
        <p:spPr/>
        <p:txBody>
          <a:bodyPr/>
          <a:lstStyle/>
          <a:p>
            <a:r>
              <a:rPr lang="en-US"/>
              <a:t>What do we mean by harassment?</a:t>
            </a:r>
          </a:p>
        </p:txBody>
      </p:sp>
      <p:sp>
        <p:nvSpPr>
          <p:cNvPr id="3" name="TextBox 2">
            <a:extLst>
              <a:ext uri="{FF2B5EF4-FFF2-40B4-BE49-F238E27FC236}">
                <a16:creationId xmlns:a16="http://schemas.microsoft.com/office/drawing/2014/main" id="{0DE1B576-E86F-0764-9A25-84973B3A96A1}"/>
              </a:ext>
            </a:extLst>
          </p:cNvPr>
          <p:cNvSpPr txBox="1"/>
          <p:nvPr/>
        </p:nvSpPr>
        <p:spPr>
          <a:xfrm>
            <a:off x="793562" y="2939786"/>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Workplace harassment is unwanted conduct that has the purpose or effect of either violating someone's dignity, or creating an intimidating, hostile, degrading, humiliating or offensive environment.</a:t>
            </a:r>
            <a:endParaRPr lang="en-US" dirty="0"/>
          </a:p>
        </p:txBody>
      </p:sp>
      <p:sp>
        <p:nvSpPr>
          <p:cNvPr id="5" name="TextBox 4">
            <a:extLst>
              <a:ext uri="{FF2B5EF4-FFF2-40B4-BE49-F238E27FC236}">
                <a16:creationId xmlns:a16="http://schemas.microsoft.com/office/drawing/2014/main" id="{03F121A8-8EB8-6DD2-45EA-3FCEA2DCCC4B}"/>
              </a:ext>
            </a:extLst>
          </p:cNvPr>
          <p:cNvSpPr txBox="1"/>
          <p:nvPr/>
        </p:nvSpPr>
        <p:spPr>
          <a:xfrm>
            <a:off x="5142412" y="2275114"/>
            <a:ext cx="725859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Under the </a:t>
            </a:r>
            <a:r>
              <a:rPr lang="en-US" b="1"/>
              <a:t>Equality Act 2010</a:t>
            </a:r>
            <a:r>
              <a:rPr lang="en-US"/>
              <a:t>, harassment is specifically linked to protected characteristics. There are three forms:</a:t>
            </a:r>
          </a:p>
          <a:p>
            <a:pPr>
              <a:buFont typeface=""/>
              <a:buAutoNum type="arabicPeriod"/>
            </a:pPr>
            <a:r>
              <a:rPr lang="en-US" b="1"/>
              <a:t>General harassment</a:t>
            </a:r>
            <a:r>
              <a:rPr lang="en-US"/>
              <a:t> – unwanted conduct related to a protected characteristic (age, disability, gender reassignment, race, religion or belief, sex, or sexual orientation) that has the purpose or effect described above.</a:t>
            </a:r>
          </a:p>
          <a:p>
            <a:pPr>
              <a:buFont typeface=""/>
              <a:buAutoNum type="arabicPeriod"/>
            </a:pPr>
            <a:r>
              <a:rPr lang="en-US" b="1"/>
              <a:t>Sexual harassment</a:t>
            </a:r>
            <a:r>
              <a:rPr lang="en-US"/>
              <a:t> – unwanted conduct of a sexual nature with the same purpose or effect.</a:t>
            </a:r>
          </a:p>
          <a:p>
            <a:pPr>
              <a:buFont typeface=""/>
              <a:buAutoNum type="arabicPeriod"/>
            </a:pPr>
            <a:r>
              <a:rPr lang="en-US" b="1"/>
              <a:t>Less favourable treatment for rejecting or submitting to harassment</a:t>
            </a:r>
            <a:r>
              <a:rPr lang="en-US"/>
              <a:t> – where someone is treated less favourably because they rejected or submitted to either of the above.</a:t>
            </a:r>
          </a:p>
          <a:p>
            <a:pPr algn="ctr"/>
            <a:endParaRPr lang="en-US"/>
          </a:p>
        </p:txBody>
      </p:sp>
    </p:spTree>
    <p:extLst>
      <p:ext uri="{BB962C8B-B14F-4D97-AF65-F5344CB8AC3E}">
        <p14:creationId xmlns:p14="http://schemas.microsoft.com/office/powerpoint/2010/main" val="17032422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08FA-3C8A-8979-F148-25698F5904E0}"/>
              </a:ext>
            </a:extLst>
          </p:cNvPr>
          <p:cNvSpPr>
            <a:spLocks noGrp="1"/>
          </p:cNvSpPr>
          <p:nvPr>
            <p:ph type="title"/>
          </p:nvPr>
        </p:nvSpPr>
        <p:spPr/>
        <p:txBody>
          <a:bodyPr/>
          <a:lstStyle/>
          <a:p>
            <a:r>
              <a:rPr lang="en-US"/>
              <a:t>Examples</a:t>
            </a:r>
          </a:p>
        </p:txBody>
      </p:sp>
      <p:sp>
        <p:nvSpPr>
          <p:cNvPr id="4" name="TextBox 3">
            <a:extLst>
              <a:ext uri="{FF2B5EF4-FFF2-40B4-BE49-F238E27FC236}">
                <a16:creationId xmlns:a16="http://schemas.microsoft.com/office/drawing/2014/main" id="{E85E58DD-5F18-91C7-AB0B-EED0B538CCE0}"/>
              </a:ext>
            </a:extLst>
          </p:cNvPr>
          <p:cNvSpPr txBox="1"/>
          <p:nvPr/>
        </p:nvSpPr>
        <p:spPr>
          <a:xfrm>
            <a:off x="1010479" y="3429000"/>
            <a:ext cx="863047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Derek is 58 and works in a tech company where most of his colleagues are in their twenties and thirties. He is regularly referred to as "Grandad," told he "wouldn't understand" new systems, and excluded from social events because colleagues assume he would not enjoy them. When a restructure is announced, his manager suggests he might want to "take the opportunity to retire." Each of these incidents individually, and certainly cumulatively, could constitute age-related harassment.</a:t>
            </a:r>
          </a:p>
          <a:p>
            <a:pPr algn="ctr"/>
            <a:endParaRPr lang="en-US"/>
          </a:p>
        </p:txBody>
      </p:sp>
    </p:spTree>
    <p:extLst>
      <p:ext uri="{BB962C8B-B14F-4D97-AF65-F5344CB8AC3E}">
        <p14:creationId xmlns:p14="http://schemas.microsoft.com/office/powerpoint/2010/main" val="27354414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13EC6-D445-C5E9-F8C9-0AC9EC2136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4ADE1-F943-1A9A-7706-4324E22AA6EB}"/>
              </a:ext>
            </a:extLst>
          </p:cNvPr>
          <p:cNvSpPr>
            <a:spLocks noGrp="1"/>
          </p:cNvSpPr>
          <p:nvPr>
            <p:ph type="title"/>
          </p:nvPr>
        </p:nvSpPr>
        <p:spPr/>
        <p:txBody>
          <a:bodyPr/>
          <a:lstStyle/>
          <a:p>
            <a:r>
              <a:rPr lang="en-US" dirty="0"/>
              <a:t>Unwanted conduct </a:t>
            </a:r>
          </a:p>
        </p:txBody>
      </p:sp>
      <p:sp>
        <p:nvSpPr>
          <p:cNvPr id="3" name="Content Placeholder 2">
            <a:extLst>
              <a:ext uri="{FF2B5EF4-FFF2-40B4-BE49-F238E27FC236}">
                <a16:creationId xmlns:a16="http://schemas.microsoft.com/office/drawing/2014/main" id="{E5F6FB3C-8B4B-C0D1-F7DA-E885BECE467E}"/>
              </a:ext>
            </a:extLst>
          </p:cNvPr>
          <p:cNvSpPr>
            <a:spLocks noGrp="1"/>
          </p:cNvSpPr>
          <p:nvPr>
            <p:ph idx="1"/>
          </p:nvPr>
        </p:nvSpPr>
        <p:spPr/>
        <p:txBody>
          <a:bodyPr>
            <a:normAutofit fontScale="92500" lnSpcReduction="20000"/>
          </a:bodyPr>
          <a:lstStyle/>
          <a:p>
            <a:r>
              <a:rPr lang="en-US" dirty="0"/>
              <a:t>Physical gestures/facial expressions </a:t>
            </a:r>
          </a:p>
          <a:p>
            <a:r>
              <a:rPr lang="en-US" dirty="0"/>
              <a:t>Imagery/graffiti</a:t>
            </a:r>
          </a:p>
          <a:p>
            <a:r>
              <a:rPr lang="en-US" dirty="0"/>
              <a:t>Does not mean that express objection is made to the conduct before it is deemed to be unwanted </a:t>
            </a:r>
          </a:p>
          <a:p>
            <a:r>
              <a:rPr lang="en-US" dirty="0"/>
              <a:t>Physical behaviour towards a person/their property </a:t>
            </a:r>
          </a:p>
          <a:p>
            <a:r>
              <a:rPr lang="en-US" dirty="0"/>
              <a:t>Jokes or pranks</a:t>
            </a:r>
          </a:p>
          <a:p>
            <a:r>
              <a:rPr lang="en-US" dirty="0"/>
              <a:t>“Unwanted” means the same essentially as “unwelcome” or “uninvited”</a:t>
            </a:r>
          </a:p>
          <a:p>
            <a:r>
              <a:rPr lang="en-US" dirty="0"/>
              <a:t>Spoken words/banter</a:t>
            </a:r>
          </a:p>
          <a:p>
            <a:r>
              <a:rPr lang="en-US" dirty="0"/>
              <a:t>Aggression </a:t>
            </a:r>
          </a:p>
          <a:p>
            <a:r>
              <a:rPr lang="en-US" dirty="0"/>
              <a:t>Written words/posts or conduct on social media</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3473511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32E37-D1BC-C803-3A33-A13AF532F2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B24066-5691-7269-9E57-D6E8B4D968EC}"/>
              </a:ext>
            </a:extLst>
          </p:cNvPr>
          <p:cNvSpPr>
            <a:spLocks noGrp="1"/>
          </p:cNvSpPr>
          <p:nvPr>
            <p:ph type="title"/>
          </p:nvPr>
        </p:nvSpPr>
        <p:spPr/>
        <p:txBody>
          <a:bodyPr/>
          <a:lstStyle/>
          <a:p>
            <a:r>
              <a:rPr lang="en-US" dirty="0"/>
              <a:t>Relating to a protected characteristic:  ECHR guidance </a:t>
            </a:r>
          </a:p>
        </p:txBody>
      </p:sp>
      <p:sp>
        <p:nvSpPr>
          <p:cNvPr id="3" name="Content Placeholder 2">
            <a:extLst>
              <a:ext uri="{FF2B5EF4-FFF2-40B4-BE49-F238E27FC236}">
                <a16:creationId xmlns:a16="http://schemas.microsoft.com/office/drawing/2014/main" id="{E955D9A1-E455-5A8F-B24D-F136FC724303}"/>
              </a:ext>
            </a:extLst>
          </p:cNvPr>
          <p:cNvSpPr>
            <a:spLocks noGrp="1"/>
          </p:cNvSpPr>
          <p:nvPr>
            <p:ph idx="1"/>
          </p:nvPr>
        </p:nvSpPr>
        <p:spPr/>
        <p:txBody>
          <a:bodyPr>
            <a:normAutofit fontScale="25000" lnSpcReduction="20000"/>
          </a:bodyPr>
          <a:lstStyle/>
          <a:p>
            <a:endParaRPr lang="en-US" sz="6000" dirty="0"/>
          </a:p>
          <a:p>
            <a:pPr marL="0" indent="0">
              <a:buNone/>
            </a:pPr>
            <a:endParaRPr lang="en-US" sz="6000" dirty="0"/>
          </a:p>
          <a:p>
            <a:r>
              <a:rPr lang="en-GB" sz="6000" dirty="0">
                <a:solidFill>
                  <a:srgbClr val="000000"/>
                </a:solidFill>
                <a:effectLst/>
              </a:rPr>
              <a:t>A Muslim worker has a conversation with a colleague about ''Islamic State" fighters. The worker mentions to the colleague some comments made by a journalist about Islamic State fighters which are of a positive nature</a:t>
            </a:r>
          </a:p>
          <a:p>
            <a:r>
              <a:rPr lang="en-GB" sz="6000" dirty="0">
                <a:solidFill>
                  <a:srgbClr val="000000"/>
                </a:solidFill>
                <a:effectLst/>
              </a:rPr>
              <a:t>Later that month the colleague approaches the worker and asks, "Are you still promoting Islamic State?". The worker is upset at the allegation that he promotes Islamic State and brings a claim of harassment related to religion/belief</a:t>
            </a:r>
          </a:p>
          <a:p>
            <a:r>
              <a:rPr lang="en-GB" sz="6000" dirty="0">
                <a:solidFill>
                  <a:srgbClr val="000000"/>
                </a:solidFill>
                <a:effectLst/>
              </a:rPr>
              <a:t>The tribunal finds that the colleague asked that question because of the worker’s previous comments, not because the worker is a Muslim or because of anything related to the worker’s religion. The question was therefore </a:t>
            </a:r>
            <a:r>
              <a:rPr lang="en-GB" sz="6000" b="1" dirty="0">
                <a:solidFill>
                  <a:srgbClr val="7030A0"/>
                </a:solidFill>
                <a:effectLst/>
              </a:rPr>
              <a:t>not</a:t>
            </a:r>
            <a:r>
              <a:rPr lang="en-GB" sz="6000" dirty="0">
                <a:solidFill>
                  <a:srgbClr val="7030A0"/>
                </a:solidFill>
              </a:rPr>
              <a:t> </a:t>
            </a:r>
            <a:r>
              <a:rPr lang="en-GB" sz="6000" b="1" dirty="0">
                <a:solidFill>
                  <a:srgbClr val="7030A0"/>
                </a:solidFill>
                <a:effectLst/>
              </a:rPr>
              <a:t>harassment</a:t>
            </a:r>
            <a:endParaRPr lang="en-GB" sz="6000" dirty="0">
              <a:solidFill>
                <a:srgbClr val="00000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3285239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B09E6-8702-EE71-9DA8-F369997D7DCB}"/>
              </a:ext>
            </a:extLst>
          </p:cNvPr>
          <p:cNvSpPr>
            <a:spLocks noGrp="1"/>
          </p:cNvSpPr>
          <p:nvPr>
            <p:ph type="title"/>
          </p:nvPr>
        </p:nvSpPr>
        <p:spPr/>
        <p:txBody>
          <a:bodyPr/>
          <a:lstStyle/>
          <a:p>
            <a:r>
              <a:rPr lang="en-US"/>
              <a:t>ECHR</a:t>
            </a:r>
          </a:p>
        </p:txBody>
      </p:sp>
      <p:sp>
        <p:nvSpPr>
          <p:cNvPr id="3" name="Content Placeholder 2">
            <a:extLst>
              <a:ext uri="{FF2B5EF4-FFF2-40B4-BE49-F238E27FC236}">
                <a16:creationId xmlns:a16="http://schemas.microsoft.com/office/drawing/2014/main" id="{C91AB79B-1F54-0FFC-BD8C-588427BA099D}"/>
              </a:ext>
            </a:extLst>
          </p:cNvPr>
          <p:cNvSpPr>
            <a:spLocks noGrp="1"/>
          </p:cNvSpPr>
          <p:nvPr>
            <p:ph idx="1"/>
          </p:nvPr>
        </p:nvSpPr>
        <p:spPr/>
        <p:txBody>
          <a:bodyPr vert="horz" lIns="91440" tIns="45720" rIns="91440" bIns="45720" rtlCol="0" anchor="t">
            <a:normAutofit/>
          </a:bodyPr>
          <a:lstStyle/>
          <a:p>
            <a:r>
              <a:rPr lang="en-US" b="1">
                <a:ea typeface="+mn-lt"/>
                <a:cs typeface="+mn-lt"/>
              </a:rPr>
              <a:t>Article 8</a:t>
            </a:r>
            <a:r>
              <a:rPr lang="en-US">
                <a:ea typeface="+mn-lt"/>
                <a:cs typeface="+mn-lt"/>
              </a:rPr>
              <a:t> — right to privacy (relevant to workplace monitoring, data protection)</a:t>
            </a:r>
            <a:endParaRPr lang="en-US" dirty="0"/>
          </a:p>
          <a:p>
            <a:r>
              <a:rPr lang="en-US" b="1" dirty="0">
                <a:ea typeface="+mn-lt"/>
                <a:cs typeface="+mn-lt"/>
              </a:rPr>
              <a:t>Article 9</a:t>
            </a:r>
            <a:r>
              <a:rPr lang="en-US" dirty="0">
                <a:ea typeface="+mn-lt"/>
                <a:cs typeface="+mn-lt"/>
              </a:rPr>
              <a:t> — freedom of thought, conscience and religion (relevant to religious discrimination cases)</a:t>
            </a:r>
            <a:endParaRPr lang="en-US" dirty="0"/>
          </a:p>
          <a:p>
            <a:r>
              <a:rPr lang="en-US" b="1">
                <a:ea typeface="+mn-lt"/>
                <a:cs typeface="+mn-lt"/>
              </a:rPr>
              <a:t>Article 10</a:t>
            </a:r>
            <a:r>
              <a:rPr lang="en-US">
                <a:ea typeface="+mn-lt"/>
                <a:cs typeface="+mn-lt"/>
              </a:rPr>
              <a:t> — freedom of expression (relevant to whistleblowing and dismissal for speech)</a:t>
            </a:r>
            <a:endParaRPr lang="en-US"/>
          </a:p>
          <a:p>
            <a:r>
              <a:rPr lang="en-US" b="1">
                <a:ea typeface="+mn-lt"/>
                <a:cs typeface="+mn-lt"/>
              </a:rPr>
              <a:t>Article 11</a:t>
            </a:r>
            <a:r>
              <a:rPr lang="en-US">
                <a:ea typeface="+mn-lt"/>
                <a:cs typeface="+mn-lt"/>
              </a:rPr>
              <a:t> — freedom of assembly and association (underpins trade union rights)</a:t>
            </a:r>
            <a:endParaRPr lang="en-US"/>
          </a:p>
          <a:p>
            <a:endParaRPr lang="en-US" dirty="0"/>
          </a:p>
        </p:txBody>
      </p:sp>
    </p:spTree>
    <p:extLst>
      <p:ext uri="{BB962C8B-B14F-4D97-AF65-F5344CB8AC3E}">
        <p14:creationId xmlns:p14="http://schemas.microsoft.com/office/powerpoint/2010/main" val="344790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27328-555D-A119-C4F7-74E7BCEC16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38D0D6-5A88-0682-BA06-59895A29C966}"/>
              </a:ext>
            </a:extLst>
          </p:cNvPr>
          <p:cNvSpPr>
            <a:spLocks noGrp="1"/>
          </p:cNvSpPr>
          <p:nvPr>
            <p:ph type="title"/>
          </p:nvPr>
        </p:nvSpPr>
        <p:spPr/>
        <p:txBody>
          <a:bodyPr/>
          <a:lstStyle/>
          <a:p>
            <a:r>
              <a:rPr lang="en-US" dirty="0"/>
              <a:t>Banter  </a:t>
            </a:r>
            <a:br>
              <a:rPr lang="en-US" dirty="0"/>
            </a:br>
            <a:r>
              <a:rPr lang="en-US" dirty="0"/>
              <a:t> </a:t>
            </a:r>
          </a:p>
        </p:txBody>
      </p:sp>
      <p:sp>
        <p:nvSpPr>
          <p:cNvPr id="3" name="Content Placeholder 2">
            <a:extLst>
              <a:ext uri="{FF2B5EF4-FFF2-40B4-BE49-F238E27FC236}">
                <a16:creationId xmlns:a16="http://schemas.microsoft.com/office/drawing/2014/main" id="{4F5377BE-41B8-A05E-DCE8-BA8ED16F8A75}"/>
              </a:ext>
            </a:extLst>
          </p:cNvPr>
          <p:cNvSpPr>
            <a:spLocks noGrp="1"/>
          </p:cNvSpPr>
          <p:nvPr>
            <p:ph idx="1"/>
          </p:nvPr>
        </p:nvSpPr>
        <p:spPr/>
        <p:txBody>
          <a:bodyPr vert="horz" lIns="91440" tIns="45720" rIns="91440" bIns="45720" rtlCol="0" anchor="t">
            <a:normAutofit fontScale="40000" lnSpcReduction="20000"/>
          </a:bodyPr>
          <a:lstStyle/>
          <a:p>
            <a:endParaRPr lang="en-US" sz="6000" dirty="0"/>
          </a:p>
          <a:p>
            <a:r>
              <a:rPr lang="en-GB" sz="5000" u="sng">
                <a:solidFill>
                  <a:srgbClr val="000000"/>
                </a:solidFill>
                <a:effectLst/>
              </a:rPr>
              <a:t>Evans v Xactly Corporations Ltd</a:t>
            </a:r>
            <a:r>
              <a:rPr lang="en-GB" sz="5000" u="sng">
                <a:solidFill>
                  <a:srgbClr val="000000"/>
                </a:solidFill>
              </a:rPr>
              <a:t> [2018] UKEAT/0128/18</a:t>
            </a:r>
            <a:endParaRPr lang="en-GB" sz="5000" u="sng">
              <a:solidFill>
                <a:srgbClr val="000000"/>
              </a:solidFill>
              <a:effectLst/>
            </a:endParaRPr>
          </a:p>
          <a:p>
            <a:r>
              <a:rPr lang="en-GB" sz="4600" dirty="0">
                <a:solidFill>
                  <a:srgbClr val="000000"/>
                </a:solidFill>
                <a:effectLst/>
              </a:rPr>
              <a:t>There was an office culture of banter. Employees would “give as good as they got”. The claimant was called a “fat ginger pikey”</a:t>
            </a:r>
          </a:p>
          <a:p>
            <a:r>
              <a:rPr lang="en-GB" sz="4600" dirty="0">
                <a:solidFill>
                  <a:srgbClr val="000000"/>
                </a:solidFill>
                <a:effectLst/>
              </a:rPr>
              <a:t>The tribunal had been entitled to find that the comments were not </a:t>
            </a:r>
            <a:r>
              <a:rPr lang="en-GB" sz="4600" b="1" dirty="0">
                <a:solidFill>
                  <a:srgbClr val="7030A0"/>
                </a:solidFill>
                <a:effectLst/>
              </a:rPr>
              <a:t>unwanted</a:t>
            </a:r>
            <a:r>
              <a:rPr lang="en-GB" sz="4600" b="1" dirty="0">
                <a:solidFill>
                  <a:srgbClr val="000000"/>
                </a:solidFill>
                <a:effectLst/>
              </a:rPr>
              <a:t> </a:t>
            </a:r>
            <a:r>
              <a:rPr lang="en-GB" sz="4600" dirty="0">
                <a:solidFill>
                  <a:srgbClr val="000000"/>
                </a:solidFill>
                <a:effectLst/>
              </a:rPr>
              <a:t>as the claimant was an active participant in the banter culture, and it did not have the purpose or effect of violating his dignity or creating an intimidating, hostile, degrading, humiliating or offensive environment for him</a:t>
            </a:r>
          </a:p>
          <a:p>
            <a:endParaRPr lang="en-US" dirty="0"/>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6649391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2153B-E751-1F96-BCF0-FA83F1712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E1A992-1618-F86E-6311-1D648BBA95CA}"/>
              </a:ext>
            </a:extLst>
          </p:cNvPr>
          <p:cNvSpPr>
            <a:spLocks noGrp="1"/>
          </p:cNvSpPr>
          <p:nvPr>
            <p:ph type="title"/>
          </p:nvPr>
        </p:nvSpPr>
        <p:spPr/>
        <p:txBody>
          <a:bodyPr/>
          <a:lstStyle/>
          <a:p>
            <a:r>
              <a:rPr lang="en-US" dirty="0"/>
              <a:t>Banter</a:t>
            </a:r>
          </a:p>
        </p:txBody>
      </p:sp>
      <p:sp>
        <p:nvSpPr>
          <p:cNvPr id="3" name="Content Placeholder 2">
            <a:extLst>
              <a:ext uri="{FF2B5EF4-FFF2-40B4-BE49-F238E27FC236}">
                <a16:creationId xmlns:a16="http://schemas.microsoft.com/office/drawing/2014/main" id="{EFC5B9F7-C70D-C607-1F94-427B5F05EE06}"/>
              </a:ext>
            </a:extLst>
          </p:cNvPr>
          <p:cNvSpPr>
            <a:spLocks noGrp="1"/>
          </p:cNvSpPr>
          <p:nvPr>
            <p:ph idx="1"/>
          </p:nvPr>
        </p:nvSpPr>
        <p:spPr/>
        <p:txBody>
          <a:bodyPr>
            <a:normAutofit/>
          </a:bodyPr>
          <a:lstStyle/>
          <a:p>
            <a:r>
              <a:rPr lang="en-US" dirty="0"/>
              <a:t>Cases are fact sensitive</a:t>
            </a:r>
          </a:p>
          <a:p>
            <a:endParaRPr lang="en-US" dirty="0"/>
          </a:p>
          <a:p>
            <a:r>
              <a:rPr lang="en-GB" dirty="0">
                <a:solidFill>
                  <a:srgbClr val="353C42"/>
                </a:solidFill>
                <a:effectLst/>
              </a:rPr>
              <a:t>There may be circumstances in which a course of conduct is not</a:t>
            </a:r>
            <a:r>
              <a:rPr lang="en-GB" dirty="0">
                <a:solidFill>
                  <a:srgbClr val="353C42"/>
                </a:solidFill>
              </a:rPr>
              <a:t> </a:t>
            </a:r>
            <a:r>
              <a:rPr lang="en-GB" dirty="0">
                <a:solidFill>
                  <a:srgbClr val="353C42"/>
                </a:solidFill>
                <a:effectLst/>
              </a:rPr>
              <a:t>unwanted in the earlier stages, but at some point "oversteps the mark”</a:t>
            </a:r>
          </a:p>
          <a:p>
            <a:pPr marL="0" indent="0">
              <a:buNone/>
            </a:pPr>
            <a:endParaRPr lang="en-US" dirty="0"/>
          </a:p>
          <a:p>
            <a:r>
              <a:rPr lang="en-GB" dirty="0">
                <a:solidFill>
                  <a:srgbClr val="353C42"/>
                </a:solidFill>
                <a:effectLst/>
              </a:rPr>
              <a:t>The fact that a claimant has put up with the conduct, or</a:t>
            </a:r>
            <a:r>
              <a:rPr lang="en-GB" dirty="0">
                <a:solidFill>
                  <a:srgbClr val="353C42"/>
                </a:solidFill>
              </a:rPr>
              <a:t> </a:t>
            </a:r>
            <a:r>
              <a:rPr lang="en-GB" dirty="0">
                <a:solidFill>
                  <a:srgbClr val="353C42"/>
                </a:solidFill>
                <a:effectLst/>
              </a:rPr>
              <a:t>joined in with "banter", does not necessarily mean that the</a:t>
            </a:r>
            <a:r>
              <a:rPr lang="en-GB" dirty="0">
                <a:solidFill>
                  <a:srgbClr val="353C42"/>
                </a:solidFill>
              </a:rPr>
              <a:t> </a:t>
            </a:r>
            <a:r>
              <a:rPr lang="en-GB" dirty="0">
                <a:solidFill>
                  <a:srgbClr val="353C42"/>
                </a:solidFill>
                <a:effectLst/>
              </a:rPr>
              <a:t>conduct is not "unwanted”</a:t>
            </a:r>
          </a:p>
          <a:p>
            <a:pPr marL="0" indent="0">
              <a:buNone/>
            </a:pPr>
            <a:endParaRPr lang="en-US" dirty="0"/>
          </a:p>
          <a:p>
            <a:endParaRPr lang="en-US" dirty="0"/>
          </a:p>
        </p:txBody>
      </p:sp>
    </p:spTree>
    <p:extLst>
      <p:ext uri="{BB962C8B-B14F-4D97-AF65-F5344CB8AC3E}">
        <p14:creationId xmlns:p14="http://schemas.microsoft.com/office/powerpoint/2010/main" val="41736186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5EEC-9D20-C386-6227-75D68F407DB0}"/>
              </a:ext>
            </a:extLst>
          </p:cNvPr>
          <p:cNvSpPr>
            <a:spLocks noGrp="1"/>
          </p:cNvSpPr>
          <p:nvPr>
            <p:ph type="title"/>
          </p:nvPr>
        </p:nvSpPr>
        <p:spPr/>
        <p:txBody>
          <a:bodyPr/>
          <a:lstStyle/>
          <a:p>
            <a:r>
              <a:rPr lang="en-US"/>
              <a:t>More on banter</a:t>
            </a:r>
          </a:p>
        </p:txBody>
      </p:sp>
      <p:sp>
        <p:nvSpPr>
          <p:cNvPr id="3" name="Content Placeholder 2">
            <a:extLst>
              <a:ext uri="{FF2B5EF4-FFF2-40B4-BE49-F238E27FC236}">
                <a16:creationId xmlns:a16="http://schemas.microsoft.com/office/drawing/2014/main" id="{C78944F7-8E5E-231F-EF84-3304B692A48A}"/>
              </a:ext>
            </a:extLst>
          </p:cNvPr>
          <p:cNvSpPr>
            <a:spLocks noGrp="1"/>
          </p:cNvSpPr>
          <p:nvPr>
            <p:ph idx="1"/>
          </p:nvPr>
        </p:nvSpPr>
        <p:spPr/>
        <p:txBody>
          <a:bodyPr vert="horz" lIns="91440" tIns="45720" rIns="91440" bIns="45720" rtlCol="0" anchor="t">
            <a:normAutofit/>
          </a:bodyPr>
          <a:lstStyle/>
          <a:p>
            <a:r>
              <a:rPr lang="en-US">
                <a:ea typeface="+mn-lt"/>
                <a:cs typeface="+mn-lt"/>
              </a:rPr>
              <a:t>Munchkins Restaurant Ltd v Karmazyn</a:t>
            </a:r>
          </a:p>
          <a:p>
            <a:r>
              <a:rPr lang="en-US" dirty="0"/>
              <a:t>Whilst the team participated on conversations about their sex lives and asked questions back, the conduct was still harassment.</a:t>
            </a:r>
          </a:p>
          <a:p>
            <a:r>
              <a:rPr lang="en-US"/>
              <a:t>Participation alone does not mean consent</a:t>
            </a:r>
            <a:endParaRPr lang="en-US" dirty="0"/>
          </a:p>
          <a:p>
            <a:r>
              <a:rPr lang="en-US" dirty="0"/>
              <a:t>Banter </a:t>
            </a:r>
            <a:r>
              <a:rPr lang="en-US" dirty="0" err="1"/>
              <a:t>defence</a:t>
            </a:r>
            <a:r>
              <a:rPr lang="en-US" dirty="0"/>
              <a:t>, in fact, is not a </a:t>
            </a:r>
            <a:r>
              <a:rPr lang="en-US" dirty="0" err="1"/>
              <a:t>defence</a:t>
            </a:r>
          </a:p>
        </p:txBody>
      </p:sp>
    </p:spTree>
    <p:extLst>
      <p:ext uri="{BB962C8B-B14F-4D97-AF65-F5344CB8AC3E}">
        <p14:creationId xmlns:p14="http://schemas.microsoft.com/office/powerpoint/2010/main" val="5870915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B7E22-66A4-CED8-72EF-CD8EC170BFBF}"/>
              </a:ext>
            </a:extLst>
          </p:cNvPr>
          <p:cNvSpPr>
            <a:spLocks noGrp="1"/>
          </p:cNvSpPr>
          <p:nvPr>
            <p:ph type="title"/>
          </p:nvPr>
        </p:nvSpPr>
        <p:spPr/>
        <p:txBody>
          <a:bodyPr/>
          <a:lstStyle/>
          <a:p>
            <a:r>
              <a:rPr lang="en-US"/>
              <a:t>Important points</a:t>
            </a:r>
          </a:p>
        </p:txBody>
      </p:sp>
      <p:sp>
        <p:nvSpPr>
          <p:cNvPr id="3" name="Content Placeholder 2">
            <a:extLst>
              <a:ext uri="{FF2B5EF4-FFF2-40B4-BE49-F238E27FC236}">
                <a16:creationId xmlns:a16="http://schemas.microsoft.com/office/drawing/2014/main" id="{43DEFD55-38D3-3578-B2D2-B09657281B5F}"/>
              </a:ext>
            </a:extLst>
          </p:cNvPr>
          <p:cNvSpPr>
            <a:spLocks noGrp="1"/>
          </p:cNvSpPr>
          <p:nvPr>
            <p:ph idx="1"/>
          </p:nvPr>
        </p:nvSpPr>
        <p:spPr/>
        <p:txBody>
          <a:bodyPr vert="horz" lIns="91440" tIns="45720" rIns="91440" bIns="45720" rtlCol="0" anchor="t">
            <a:normAutofit fontScale="92500" lnSpcReduction="10000"/>
          </a:bodyPr>
          <a:lstStyle/>
          <a:p>
            <a:r>
              <a:rPr lang="en-US" b="1">
                <a:ea typeface="+mn-lt"/>
                <a:cs typeface="+mn-lt"/>
              </a:rPr>
              <a:t>Participation ≠ consent.</a:t>
            </a:r>
            <a:r>
              <a:rPr lang="en-US">
                <a:ea typeface="+mn-lt"/>
                <a:cs typeface="+mn-lt"/>
              </a:rPr>
              <a:t> Just because a claimant joins in does not mean the conduct was wanted or acceptable.</a:t>
            </a:r>
            <a:endParaRPr lang="en-US"/>
          </a:p>
          <a:p>
            <a:r>
              <a:rPr lang="en-US" b="1" dirty="0">
                <a:ea typeface="+mn-lt"/>
                <a:cs typeface="+mn-lt"/>
              </a:rPr>
              <a:t>Staying in the job is not acquiescence.</a:t>
            </a:r>
            <a:r>
              <a:rPr lang="en-US" dirty="0">
                <a:ea typeface="+mn-lt"/>
                <a:cs typeface="+mn-lt"/>
              </a:rPr>
              <a:t> Remaining in employment, even for years, does not defeat a harassment claim.</a:t>
            </a:r>
            <a:endParaRPr lang="en-US" dirty="0"/>
          </a:p>
          <a:p>
            <a:r>
              <a:rPr lang="en-US" b="1" dirty="0">
                <a:ea typeface="+mn-lt"/>
                <a:cs typeface="+mn-lt"/>
              </a:rPr>
              <a:t>Power dynamics matter.</a:t>
            </a:r>
            <a:r>
              <a:rPr lang="en-US" dirty="0">
                <a:ea typeface="+mn-lt"/>
                <a:cs typeface="+mn-lt"/>
              </a:rPr>
              <a:t> Hierarchical and managerial power are central to understanding why such a workplace culture develops. As the climate of disrespect within an </a:t>
            </a:r>
            <a:r>
              <a:rPr lang="en-US" dirty="0" err="1">
                <a:ea typeface="+mn-lt"/>
                <a:cs typeface="+mn-lt"/>
              </a:rPr>
              <a:t>organisation</a:t>
            </a:r>
            <a:r>
              <a:rPr lang="en-US" dirty="0">
                <a:ea typeface="+mn-lt"/>
                <a:cs typeface="+mn-lt"/>
              </a:rPr>
              <a:t> increases, the more likely it is that certain inappropriate </a:t>
            </a:r>
            <a:r>
              <a:rPr lang="en-US" dirty="0" err="1">
                <a:ea typeface="+mn-lt"/>
                <a:cs typeface="+mn-lt"/>
              </a:rPr>
              <a:t>behaviours</a:t>
            </a:r>
            <a:r>
              <a:rPr lang="en-US" dirty="0">
                <a:ea typeface="+mn-lt"/>
                <a:cs typeface="+mn-lt"/>
              </a:rPr>
              <a:t> are taken for granted, leading to the creation of an "incivility spiral" where uncivil </a:t>
            </a:r>
            <a:r>
              <a:rPr lang="en-US" dirty="0" err="1">
                <a:ea typeface="+mn-lt"/>
                <a:cs typeface="+mn-lt"/>
              </a:rPr>
              <a:t>behaviour</a:t>
            </a:r>
            <a:r>
              <a:rPr lang="en-US" dirty="0">
                <a:ea typeface="+mn-lt"/>
                <a:cs typeface="+mn-lt"/>
              </a:rPr>
              <a:t> becomes routine and regarded as the norm. </a:t>
            </a:r>
            <a:endParaRPr lang="en-US" dirty="0"/>
          </a:p>
          <a:p>
            <a:r>
              <a:rPr lang="en-US" b="1" dirty="0">
                <a:ea typeface="+mn-lt"/>
                <a:cs typeface="+mn-lt"/>
              </a:rPr>
              <a:t>Vicarious liability.</a:t>
            </a:r>
            <a:r>
              <a:rPr lang="en-US" dirty="0">
                <a:ea typeface="+mn-lt"/>
                <a:cs typeface="+mn-lt"/>
              </a:rPr>
              <a:t> Because </a:t>
            </a:r>
            <a:r>
              <a:rPr lang="en-US" dirty="0" err="1">
                <a:ea typeface="+mn-lt"/>
                <a:cs typeface="+mn-lt"/>
              </a:rPr>
              <a:t>Mr</a:t>
            </a:r>
            <a:r>
              <a:rPr lang="en-US" dirty="0">
                <a:ea typeface="+mn-lt"/>
                <a:cs typeface="+mn-lt"/>
              </a:rPr>
              <a:t> Moss was the controlling shareholder and driving force of the business, the company could not distance itself from his conduct.</a:t>
            </a:r>
            <a:endParaRPr lang="en-US" dirty="0"/>
          </a:p>
          <a:p>
            <a:endParaRPr lang="en-US" dirty="0"/>
          </a:p>
        </p:txBody>
      </p:sp>
    </p:spTree>
    <p:extLst>
      <p:ext uri="{BB962C8B-B14F-4D97-AF65-F5344CB8AC3E}">
        <p14:creationId xmlns:p14="http://schemas.microsoft.com/office/powerpoint/2010/main" val="26972629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DABA-597C-CD2C-4E7B-7864B99E05C2}"/>
              </a:ext>
            </a:extLst>
          </p:cNvPr>
          <p:cNvSpPr>
            <a:spLocks noGrp="1"/>
          </p:cNvSpPr>
          <p:nvPr>
            <p:ph type="title"/>
          </p:nvPr>
        </p:nvSpPr>
        <p:spPr/>
        <p:txBody>
          <a:bodyPr/>
          <a:lstStyle/>
          <a:p>
            <a:r>
              <a:rPr lang="en-US"/>
              <a:t>Vicarious liability</a:t>
            </a:r>
          </a:p>
        </p:txBody>
      </p:sp>
      <p:sp>
        <p:nvSpPr>
          <p:cNvPr id="3" name="Content Placeholder 2">
            <a:extLst>
              <a:ext uri="{FF2B5EF4-FFF2-40B4-BE49-F238E27FC236}">
                <a16:creationId xmlns:a16="http://schemas.microsoft.com/office/drawing/2014/main" id="{26F5508F-B20D-7ECB-92F8-43A7CC1AF73F}"/>
              </a:ext>
            </a:extLst>
          </p:cNvPr>
          <p:cNvSpPr>
            <a:spLocks noGrp="1"/>
          </p:cNvSpPr>
          <p:nvPr>
            <p:ph idx="1"/>
          </p:nvPr>
        </p:nvSpPr>
        <p:spPr/>
        <p:txBody>
          <a:bodyPr vert="horz" lIns="91440" tIns="45720" rIns="91440" bIns="45720" rtlCol="0" anchor="t">
            <a:normAutofit lnSpcReduction="10000"/>
          </a:bodyPr>
          <a:lstStyle/>
          <a:p>
            <a:r>
              <a:rPr lang="en-US" dirty="0"/>
              <a:t>S109 </a:t>
            </a:r>
            <a:r>
              <a:rPr lang="en-US"/>
              <a:t>Equality Act</a:t>
            </a:r>
          </a:p>
          <a:p>
            <a:r>
              <a:rPr lang="en-US" dirty="0">
                <a:ea typeface="+mn-lt"/>
                <a:cs typeface="+mn-lt"/>
              </a:rPr>
              <a:t>Vicarious liability is the legal principle by which an employer can be held </a:t>
            </a:r>
            <a:r>
              <a:rPr lang="en-US" b="1" dirty="0">
                <a:ea typeface="+mn-lt"/>
                <a:cs typeface="+mn-lt"/>
              </a:rPr>
              <a:t>legally responsible for the wrongful acts of its employees</a:t>
            </a:r>
            <a:r>
              <a:rPr lang="en-US" dirty="0">
                <a:ea typeface="+mn-lt"/>
                <a:cs typeface="+mn-lt"/>
              </a:rPr>
              <a:t>, even if the employer did not </a:t>
            </a:r>
            <a:r>
              <a:rPr lang="en-US" dirty="0" err="1">
                <a:ea typeface="+mn-lt"/>
                <a:cs typeface="+mn-lt"/>
              </a:rPr>
              <a:t>authorise</a:t>
            </a:r>
            <a:r>
              <a:rPr lang="en-US" dirty="0">
                <a:ea typeface="+mn-lt"/>
                <a:cs typeface="+mn-lt"/>
              </a:rPr>
              <a:t>, know about, or approve of those acts.</a:t>
            </a:r>
          </a:p>
          <a:p>
            <a:r>
              <a:rPr lang="en-US"/>
              <a:t>Interpretation: </a:t>
            </a:r>
          </a:p>
          <a:p>
            <a:pPr lvl="1">
              <a:buFont typeface="Courier New" charset="2"/>
              <a:buChar char="o"/>
            </a:pPr>
            <a:r>
              <a:rPr lang="en-US" dirty="0"/>
              <a:t>Work socials and </a:t>
            </a:r>
            <a:r>
              <a:rPr lang="en-US" dirty="0" err="1"/>
              <a:t>christmas</a:t>
            </a:r>
            <a:r>
              <a:rPr lang="en-US" dirty="0"/>
              <a:t> parties</a:t>
            </a:r>
          </a:p>
          <a:p>
            <a:pPr lvl="1">
              <a:buFont typeface="Courier New" charset="2"/>
              <a:buChar char="o"/>
            </a:pPr>
            <a:r>
              <a:rPr lang="en-US"/>
              <a:t>Work trips and conferences</a:t>
            </a:r>
          </a:p>
          <a:p>
            <a:pPr lvl="1">
              <a:buFont typeface="Courier New" charset="2"/>
              <a:buChar char="o"/>
            </a:pPr>
            <a:r>
              <a:rPr lang="en-US"/>
              <a:t>Group chats and messaging apps</a:t>
            </a:r>
            <a:endParaRPr lang="en-US" dirty="0"/>
          </a:p>
          <a:p>
            <a:pPr lvl="1">
              <a:buFont typeface="Courier New" charset="2"/>
              <a:buChar char="o"/>
            </a:pPr>
            <a:r>
              <a:rPr lang="en-US" dirty="0"/>
              <a:t>Any setting where</a:t>
            </a:r>
            <a:r>
              <a:rPr lang="en-US"/>
              <a:t> the employment relationship provides the context or opportunity</a:t>
            </a:r>
            <a:endParaRPr lang="en-US" dirty="0"/>
          </a:p>
        </p:txBody>
      </p:sp>
    </p:spTree>
    <p:extLst>
      <p:ext uri="{BB962C8B-B14F-4D97-AF65-F5344CB8AC3E}">
        <p14:creationId xmlns:p14="http://schemas.microsoft.com/office/powerpoint/2010/main" val="9002691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9AB5A-EA8D-7A3A-4C91-595E010BEEBF}"/>
              </a:ext>
            </a:extLst>
          </p:cNvPr>
          <p:cNvSpPr>
            <a:spLocks noGrp="1"/>
          </p:cNvSpPr>
          <p:nvPr>
            <p:ph type="title"/>
          </p:nvPr>
        </p:nvSpPr>
        <p:spPr/>
        <p:txBody>
          <a:bodyPr/>
          <a:lstStyle/>
          <a:p>
            <a:r>
              <a:rPr lang="en-US" dirty="0" err="1"/>
              <a:t>Defence</a:t>
            </a:r>
          </a:p>
        </p:txBody>
      </p:sp>
      <p:sp>
        <p:nvSpPr>
          <p:cNvPr id="3" name="Content Placeholder 2">
            <a:extLst>
              <a:ext uri="{FF2B5EF4-FFF2-40B4-BE49-F238E27FC236}">
                <a16:creationId xmlns:a16="http://schemas.microsoft.com/office/drawing/2014/main" id="{D0B3EEAA-4A70-E835-C77C-6290F4F6D86F}"/>
              </a:ext>
            </a:extLst>
          </p:cNvPr>
          <p:cNvSpPr>
            <a:spLocks noGrp="1"/>
          </p:cNvSpPr>
          <p:nvPr>
            <p:ph idx="1"/>
          </p:nvPr>
        </p:nvSpPr>
        <p:spPr/>
        <p:txBody>
          <a:bodyPr vert="horz" lIns="91440" tIns="45720" rIns="91440" bIns="45720" rtlCol="0" anchor="t">
            <a:normAutofit/>
          </a:bodyPr>
          <a:lstStyle/>
          <a:p>
            <a:r>
              <a:rPr lang="en-US"/>
              <a:t>All reasonable steps</a:t>
            </a:r>
          </a:p>
          <a:p>
            <a:r>
              <a:rPr lang="en-US">
                <a:ea typeface="+mn-lt"/>
                <a:cs typeface="+mn-lt"/>
              </a:rPr>
              <a:t>Reasonable steps typically include:</a:t>
            </a:r>
            <a:endParaRPr lang="en-US" dirty="0"/>
          </a:p>
          <a:p>
            <a:pPr lvl="1">
              <a:buFont typeface="Courier New" charset="2"/>
              <a:buChar char="o"/>
            </a:pPr>
            <a:r>
              <a:rPr lang="en-US">
                <a:ea typeface="+mn-lt"/>
                <a:cs typeface="+mn-lt"/>
              </a:rPr>
              <a:t>Having a clear, up-to-date anti-harassment policy</a:t>
            </a:r>
            <a:endParaRPr lang="en-US"/>
          </a:p>
          <a:p>
            <a:pPr lvl="1">
              <a:buFont typeface="Courier New" charset="2"/>
              <a:buChar char="o"/>
            </a:pPr>
            <a:r>
              <a:rPr lang="en-US">
                <a:ea typeface="+mn-lt"/>
                <a:cs typeface="+mn-lt"/>
              </a:rPr>
              <a:t>Providing regular equality and diversity training</a:t>
            </a:r>
            <a:endParaRPr lang="en-US"/>
          </a:p>
          <a:p>
            <a:pPr lvl="1">
              <a:buFont typeface="Courier New" charset="2"/>
              <a:buChar char="o"/>
            </a:pPr>
            <a:r>
              <a:rPr lang="en-US">
                <a:ea typeface="+mn-lt"/>
                <a:cs typeface="+mn-lt"/>
              </a:rPr>
              <a:t>Ensuring staff know how to report concerns</a:t>
            </a:r>
            <a:endParaRPr lang="en-US"/>
          </a:p>
          <a:p>
            <a:pPr lvl="1">
              <a:buFont typeface="Courier New" charset="2"/>
              <a:buChar char="o"/>
            </a:pPr>
            <a:r>
              <a:rPr lang="en-US">
                <a:ea typeface="+mn-lt"/>
                <a:cs typeface="+mn-lt"/>
              </a:rPr>
              <a:t>Taking complaints seriously and investigating promptly</a:t>
            </a:r>
            <a:endParaRPr lang="en-US"/>
          </a:p>
          <a:p>
            <a:pPr lvl="1">
              <a:buFont typeface="Courier New" charset="2"/>
              <a:buChar char="o"/>
            </a:pPr>
            <a:r>
              <a:rPr lang="en-US" dirty="0">
                <a:ea typeface="+mn-lt"/>
                <a:cs typeface="+mn-lt"/>
              </a:rPr>
              <a:t>Acting on previous incidents rather than ignoring them</a:t>
            </a:r>
            <a:endParaRPr lang="en-US"/>
          </a:p>
          <a:p>
            <a:endParaRPr lang="en-US" dirty="0"/>
          </a:p>
        </p:txBody>
      </p:sp>
    </p:spTree>
    <p:extLst>
      <p:ext uri="{BB962C8B-B14F-4D97-AF65-F5344CB8AC3E}">
        <p14:creationId xmlns:p14="http://schemas.microsoft.com/office/powerpoint/2010/main" val="41816649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E0C98-BD39-F579-B052-7BBAB5918542}"/>
              </a:ext>
            </a:extLst>
          </p:cNvPr>
          <p:cNvSpPr>
            <a:spLocks noGrp="1"/>
          </p:cNvSpPr>
          <p:nvPr>
            <p:ph type="title"/>
          </p:nvPr>
        </p:nvSpPr>
        <p:spPr/>
        <p:txBody>
          <a:bodyPr/>
          <a:lstStyle/>
          <a:p>
            <a:r>
              <a:rPr lang="en-US"/>
              <a:t>What must employers do? (Sexual)</a:t>
            </a:r>
          </a:p>
        </p:txBody>
      </p:sp>
      <p:sp>
        <p:nvSpPr>
          <p:cNvPr id="3" name="Content Placeholder 2">
            <a:extLst>
              <a:ext uri="{FF2B5EF4-FFF2-40B4-BE49-F238E27FC236}">
                <a16:creationId xmlns:a16="http://schemas.microsoft.com/office/drawing/2014/main" id="{9CA75751-4B1F-AFCB-80AA-0B29801F9C92}"/>
              </a:ext>
            </a:extLst>
          </p:cNvPr>
          <p:cNvSpPr>
            <a:spLocks noGrp="1"/>
          </p:cNvSpPr>
          <p:nvPr>
            <p:ph idx="1"/>
          </p:nvPr>
        </p:nvSpPr>
        <p:spPr/>
        <p:txBody>
          <a:bodyPr vert="horz" lIns="91440" tIns="45720" rIns="91440" bIns="45720" rtlCol="0" anchor="t">
            <a:normAutofit/>
          </a:bodyPr>
          <a:lstStyle/>
          <a:p>
            <a:r>
              <a:rPr lang="en-US" sz="2800">
                <a:solidFill>
                  <a:srgbClr val="000000"/>
                </a:solidFill>
                <a:latin typeface="Open Sans"/>
                <a:ea typeface="Open Sans"/>
                <a:cs typeface="Open Sans"/>
              </a:rPr>
              <a:t>Worker Protection (Amendment of Equality Act 2010) Act 2023</a:t>
            </a:r>
            <a:endParaRPr lang="en-US" sz="2800">
              <a:solidFill>
                <a:srgbClr val="404040"/>
              </a:solidFill>
              <a:latin typeface="Century Gothic" panose="020B0502020202020204"/>
              <a:ea typeface="Open Sans"/>
              <a:cs typeface="Open Sans"/>
            </a:endParaRPr>
          </a:p>
          <a:p>
            <a:r>
              <a:rPr lang="en-US" sz="2800">
                <a:solidFill>
                  <a:srgbClr val="000000"/>
                </a:solidFill>
                <a:latin typeface="Open Sans"/>
                <a:ea typeface="Open Sans"/>
                <a:cs typeface="Open Sans"/>
              </a:rPr>
              <a:t>Assess risks and put measures in place</a:t>
            </a:r>
          </a:p>
          <a:p>
            <a:r>
              <a:rPr lang="en-US" sz="2800" dirty="0">
                <a:solidFill>
                  <a:srgbClr val="000000"/>
                </a:solidFill>
                <a:latin typeface="Open Sans"/>
                <a:ea typeface="Open Sans"/>
                <a:cs typeface="Open Sans"/>
              </a:rPr>
              <a:t>EHRC could take action</a:t>
            </a:r>
          </a:p>
        </p:txBody>
      </p:sp>
    </p:spTree>
    <p:extLst>
      <p:ext uri="{BB962C8B-B14F-4D97-AF65-F5344CB8AC3E}">
        <p14:creationId xmlns:p14="http://schemas.microsoft.com/office/powerpoint/2010/main" val="1640117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48C86-9D94-0871-D6BB-D875593B6648}"/>
              </a:ext>
            </a:extLst>
          </p:cNvPr>
          <p:cNvSpPr>
            <a:spLocks noGrp="1"/>
          </p:cNvSpPr>
          <p:nvPr>
            <p:ph type="title"/>
          </p:nvPr>
        </p:nvSpPr>
        <p:spPr/>
        <p:txBody>
          <a:bodyPr/>
          <a:lstStyle/>
          <a:p>
            <a:r>
              <a:rPr lang="en-US"/>
              <a:t>What to consider (ACAS)</a:t>
            </a:r>
          </a:p>
        </p:txBody>
      </p:sp>
      <p:sp>
        <p:nvSpPr>
          <p:cNvPr id="3" name="Content Placeholder 2">
            <a:extLst>
              <a:ext uri="{FF2B5EF4-FFF2-40B4-BE49-F238E27FC236}">
                <a16:creationId xmlns:a16="http://schemas.microsoft.com/office/drawing/2014/main" id="{E9DCD00D-4365-6595-4660-2753FFE39EE4}"/>
              </a:ext>
            </a:extLst>
          </p:cNvPr>
          <p:cNvSpPr>
            <a:spLocks noGrp="1"/>
          </p:cNvSpPr>
          <p:nvPr>
            <p:ph idx="1"/>
          </p:nvPr>
        </p:nvSpPr>
        <p:spPr/>
        <p:txBody>
          <a:bodyPr vert="horz" lIns="91440" tIns="45720" rIns="91440" bIns="45720" rtlCol="0" anchor="t">
            <a:normAutofit lnSpcReduction="10000"/>
          </a:bodyPr>
          <a:lstStyle/>
          <a:p>
            <a:r>
              <a:rPr lang="en-US" sz="2000">
                <a:solidFill>
                  <a:srgbClr val="000000"/>
                </a:solidFill>
                <a:latin typeface="Open Sans"/>
                <a:ea typeface="Open Sans"/>
                <a:cs typeface="Open Sans"/>
              </a:rPr>
              <a:t>The law covers sexual harassment from:</a:t>
            </a:r>
            <a:endParaRPr lang="en-US" sz="2000" dirty="0"/>
          </a:p>
          <a:p>
            <a:pPr lvl="1">
              <a:buFont typeface="Courier New" charset="2"/>
              <a:buChar char="o"/>
            </a:pPr>
            <a:r>
              <a:rPr lang="en-US" sz="2000">
                <a:solidFill>
                  <a:srgbClr val="000000"/>
                </a:solidFill>
                <a:latin typeface="Open Sans"/>
                <a:ea typeface="Open Sans"/>
                <a:cs typeface="Open Sans"/>
              </a:rPr>
              <a:t>other people at work</a:t>
            </a:r>
            <a:endParaRPr lang="en-US" sz="2000" dirty="0"/>
          </a:p>
          <a:p>
            <a:pPr lvl="1">
              <a:buFont typeface="Courier New" charset="2"/>
              <a:buChar char="o"/>
            </a:pPr>
            <a:r>
              <a:rPr lang="en-US" sz="2000">
                <a:solidFill>
                  <a:srgbClr val="000000"/>
                </a:solidFill>
                <a:latin typeface="Open Sans"/>
                <a:ea typeface="Open Sans"/>
                <a:cs typeface="Open Sans"/>
              </a:rPr>
              <a:t>third parties – for example customers and clients</a:t>
            </a:r>
            <a:endParaRPr lang="en-US" sz="2000" dirty="0"/>
          </a:p>
          <a:p>
            <a:r>
              <a:rPr lang="en-US" sz="2000" dirty="0">
                <a:solidFill>
                  <a:srgbClr val="000000"/>
                </a:solidFill>
                <a:latin typeface="Open Sans"/>
                <a:ea typeface="Open Sans"/>
                <a:cs typeface="Open Sans"/>
              </a:rPr>
              <a:t>consider the risks of sexual harassment happening in your </a:t>
            </a:r>
            <a:r>
              <a:rPr lang="en-US" sz="2000" dirty="0" err="1">
                <a:solidFill>
                  <a:srgbClr val="000000"/>
                </a:solidFill>
                <a:latin typeface="Open Sans"/>
                <a:ea typeface="Open Sans"/>
                <a:cs typeface="Open Sans"/>
              </a:rPr>
              <a:t>organisation</a:t>
            </a:r>
            <a:endParaRPr lang="en-US" sz="2000" dirty="0" err="1"/>
          </a:p>
          <a:p>
            <a:r>
              <a:rPr lang="en-US" sz="2000">
                <a:solidFill>
                  <a:srgbClr val="000000"/>
                </a:solidFill>
                <a:latin typeface="Open Sans"/>
                <a:ea typeface="Open Sans"/>
                <a:cs typeface="Open Sans"/>
              </a:rPr>
              <a:t>consider steps you could take to reduce the risks of sexual harassment happening</a:t>
            </a:r>
            <a:endParaRPr lang="en-US" sz="2000"/>
          </a:p>
          <a:p>
            <a:r>
              <a:rPr lang="en-US" sz="2000">
                <a:solidFill>
                  <a:srgbClr val="000000"/>
                </a:solidFill>
                <a:latin typeface="Open Sans"/>
                <a:ea typeface="Open Sans"/>
                <a:cs typeface="Open Sans"/>
              </a:rPr>
              <a:t>consider which of those steps are reasonable for you to take</a:t>
            </a:r>
            <a:endParaRPr lang="en-US" sz="2000"/>
          </a:p>
          <a:p>
            <a:r>
              <a:rPr lang="en-US" sz="2000">
                <a:solidFill>
                  <a:srgbClr val="000000"/>
                </a:solidFill>
                <a:latin typeface="Open Sans"/>
                <a:ea typeface="Open Sans"/>
                <a:cs typeface="Open Sans"/>
              </a:rPr>
              <a:t>take those steps</a:t>
            </a:r>
            <a:endParaRPr lang="en-US" sz="2000"/>
          </a:p>
          <a:p>
            <a:endParaRPr lang="en-US" sz="2000" dirty="0"/>
          </a:p>
        </p:txBody>
      </p:sp>
    </p:spTree>
    <p:extLst>
      <p:ext uri="{BB962C8B-B14F-4D97-AF65-F5344CB8AC3E}">
        <p14:creationId xmlns:p14="http://schemas.microsoft.com/office/powerpoint/2010/main" val="24221464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82D8-54A3-3F05-224E-3BEC9E90E66F}"/>
              </a:ext>
            </a:extLst>
          </p:cNvPr>
          <p:cNvSpPr>
            <a:spLocks noGrp="1"/>
          </p:cNvSpPr>
          <p:nvPr>
            <p:ph type="title"/>
          </p:nvPr>
        </p:nvSpPr>
        <p:spPr/>
        <p:txBody>
          <a:bodyPr/>
          <a:lstStyle/>
          <a:p>
            <a:r>
              <a:rPr lang="en-US"/>
              <a:t>What would you advise?</a:t>
            </a:r>
          </a:p>
        </p:txBody>
      </p:sp>
      <p:sp>
        <p:nvSpPr>
          <p:cNvPr id="3" name="Content Placeholder 2">
            <a:extLst>
              <a:ext uri="{FF2B5EF4-FFF2-40B4-BE49-F238E27FC236}">
                <a16:creationId xmlns:a16="http://schemas.microsoft.com/office/drawing/2014/main" id="{B0653E87-FBD8-C9E0-F270-96583313D732}"/>
              </a:ext>
            </a:extLst>
          </p:cNvPr>
          <p:cNvSpPr>
            <a:spLocks noGrp="1"/>
          </p:cNvSpPr>
          <p:nvPr>
            <p:ph idx="1"/>
          </p:nvPr>
        </p:nvSpPr>
        <p:spPr/>
        <p:txBody>
          <a:bodyPr vert="horz" lIns="91440" tIns="45720" rIns="91440" bIns="45720" rtlCol="0" anchor="t">
            <a:normAutofit/>
          </a:bodyPr>
          <a:lstStyle/>
          <a:p>
            <a:r>
              <a:rPr lang="en-US"/>
              <a:t>What sort of measures?</a:t>
            </a:r>
          </a:p>
          <a:p>
            <a:r>
              <a:rPr lang="en-US" dirty="0"/>
              <a:t>What steps should the </a:t>
            </a:r>
            <a:r>
              <a:rPr lang="en-US"/>
              <a:t>employer take?</a:t>
            </a:r>
          </a:p>
          <a:p>
            <a:r>
              <a:rPr lang="en-US"/>
              <a:t>Go beyond policies</a:t>
            </a:r>
            <a:endParaRPr lang="en-US" dirty="0"/>
          </a:p>
          <a:p>
            <a:endParaRPr lang="en-US" dirty="0"/>
          </a:p>
        </p:txBody>
      </p:sp>
    </p:spTree>
    <p:extLst>
      <p:ext uri="{BB962C8B-B14F-4D97-AF65-F5344CB8AC3E}">
        <p14:creationId xmlns:p14="http://schemas.microsoft.com/office/powerpoint/2010/main" val="13138263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9F36B-A03E-E5B7-B25B-BA0A3E69E1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8CBC1C-42D9-F13C-C345-F9450B62C2AC}"/>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9AFF8544-5AB1-D1FF-5C63-D5817E7447E8}"/>
              </a:ext>
            </a:extLst>
          </p:cNvPr>
          <p:cNvSpPr>
            <a:spLocks noGrp="1"/>
          </p:cNvSpPr>
          <p:nvPr>
            <p:ph idx="1"/>
          </p:nvPr>
        </p:nvSpPr>
        <p:spPr/>
        <p:txBody>
          <a:bodyPr>
            <a:normAutofit/>
          </a:bodyPr>
          <a:lstStyle/>
          <a:p>
            <a:r>
              <a:rPr lang="en-GB" dirty="0">
                <a:solidFill>
                  <a:schemeClr val="tx1"/>
                </a:solidFill>
                <a:effectLst/>
              </a:rPr>
              <a:t>26 October 2024 –</a:t>
            </a:r>
            <a:r>
              <a:rPr lang="en-GB" dirty="0">
                <a:solidFill>
                  <a:schemeClr val="tx1"/>
                </a:solidFill>
              </a:rPr>
              <a:t>A new preventative and proactive duty came into force</a:t>
            </a:r>
          </a:p>
          <a:p>
            <a:r>
              <a:rPr lang="en-GB" dirty="0">
                <a:solidFill>
                  <a:schemeClr val="tx1"/>
                </a:solidFill>
                <a:effectLst/>
              </a:rPr>
              <a:t>Duty is place on employers to take reasonable steps to prevent sexual harassment of their employees </a:t>
            </a:r>
          </a:p>
          <a:p>
            <a:r>
              <a:rPr lang="en-GB" dirty="0">
                <a:solidFill>
                  <a:schemeClr val="tx1"/>
                </a:solidFill>
                <a:effectLst/>
              </a:rPr>
              <a:t>Employer's must take proactive preventative action in respect of workers and third parties </a:t>
            </a:r>
          </a:p>
          <a:p>
            <a:r>
              <a:rPr lang="en-GB" dirty="0">
                <a:solidFill>
                  <a:schemeClr val="tx1"/>
                </a:solidFill>
              </a:rPr>
              <a:t>Employees can complain directly to ECHR to inform them that their employer has not taken reasonable steps to prevent sexual harassment</a:t>
            </a:r>
            <a:endParaRPr lang="en-GB" dirty="0">
              <a:solidFill>
                <a:schemeClr val="tx1"/>
              </a:solidFill>
              <a:effectLst/>
            </a:endParaRPr>
          </a:p>
          <a:p>
            <a:r>
              <a:rPr lang="en-GB" dirty="0">
                <a:solidFill>
                  <a:schemeClr val="tx1"/>
                </a:solidFill>
              </a:rPr>
              <a:t>ECHR can take enforcement action against the employer</a:t>
            </a:r>
          </a:p>
          <a:p>
            <a:r>
              <a:rPr lang="en-GB" dirty="0">
                <a:solidFill>
                  <a:schemeClr val="tx1"/>
                </a:solidFill>
                <a:effectLst/>
              </a:rPr>
              <a:t>ET – increase compensation by up to 25% if breach their duty</a:t>
            </a:r>
          </a:p>
          <a:p>
            <a:endParaRPr lang="en-GB" dirty="0">
              <a:solidFill>
                <a:schemeClr val="tx1"/>
              </a:solidFill>
              <a:effectLst/>
            </a:endParaRPr>
          </a:p>
          <a:p>
            <a:endParaRPr lang="en-GB" dirty="0"/>
          </a:p>
        </p:txBody>
      </p:sp>
    </p:spTree>
    <p:extLst>
      <p:ext uri="{BB962C8B-B14F-4D97-AF65-F5344CB8AC3E}">
        <p14:creationId xmlns:p14="http://schemas.microsoft.com/office/powerpoint/2010/main" val="35311682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E38E-6FFA-43B7-3C4A-83D0B67726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60D18-0153-E10B-C5E6-1E34BB23FAF9}"/>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C28B0945-973E-EAA2-54F1-EE2C9CC1079B}"/>
              </a:ext>
            </a:extLst>
          </p:cNvPr>
          <p:cNvSpPr>
            <a:spLocks noGrp="1"/>
          </p:cNvSpPr>
          <p:nvPr>
            <p:ph idx="1"/>
          </p:nvPr>
        </p:nvSpPr>
        <p:spPr>
          <a:xfrm>
            <a:off x="1154954" y="2656508"/>
            <a:ext cx="8825659" cy="3416300"/>
          </a:xfrm>
        </p:spPr>
        <p:txBody>
          <a:bodyPr>
            <a:normAutofit fontScale="25000" lnSpcReduction="20000"/>
          </a:bodyPr>
          <a:lstStyle/>
          <a:p>
            <a:pPr algn="l">
              <a:spcAft>
                <a:spcPts val="1950"/>
              </a:spcAft>
            </a:pPr>
            <a:r>
              <a:rPr lang="en-GB" sz="6000" b="0" i="0" u="none" strike="noStrike" dirty="0">
                <a:solidFill>
                  <a:srgbClr val="666666"/>
                </a:solidFill>
                <a:effectLst/>
              </a:rPr>
              <a:t>If the EHRC find that the employer has not taken reasonable steps, they can take the following enforcement action against the employer:</a:t>
            </a:r>
          </a:p>
          <a:p>
            <a:pPr lvl="1">
              <a:spcAft>
                <a:spcPts val="1950"/>
              </a:spcAft>
            </a:pPr>
            <a:r>
              <a:rPr lang="en-GB" sz="5800" b="0" i="0" u="none" strike="noStrike" dirty="0">
                <a:solidFill>
                  <a:srgbClr val="666666"/>
                </a:solidFill>
                <a:effectLst/>
              </a:rPr>
              <a:t>Issue an unlawful act notice and requiring the employer to put an action plan in place to prevent future breaches</a:t>
            </a:r>
          </a:p>
          <a:p>
            <a:pPr lvl="1">
              <a:spcAft>
                <a:spcPts val="1950"/>
              </a:spcAft>
            </a:pPr>
            <a:r>
              <a:rPr lang="en-GB" sz="5800" b="0" i="0" u="none" strike="noStrike" dirty="0">
                <a:solidFill>
                  <a:srgbClr val="666666"/>
                </a:solidFill>
                <a:effectLst/>
              </a:rPr>
              <a:t>Enter a formal, legally binding agreement with an employer to prevent future unlawful acts</a:t>
            </a:r>
          </a:p>
          <a:p>
            <a:pPr lvl="1">
              <a:spcAft>
                <a:spcPts val="1950"/>
              </a:spcAft>
            </a:pPr>
            <a:r>
              <a:rPr lang="en-GB" sz="5800" b="0" i="0" u="none" strike="noStrike" dirty="0">
                <a:solidFill>
                  <a:srgbClr val="666666"/>
                </a:solidFill>
                <a:effectLst/>
              </a:rPr>
              <a:t>Asking the court for an injunction to restrain an employer from committing an unlawful act</a:t>
            </a:r>
          </a:p>
          <a:p>
            <a:pPr algn="l">
              <a:spcAft>
                <a:spcPts val="1950"/>
              </a:spcAft>
            </a:pPr>
            <a:endParaRPr lang="en-GB" sz="6000" dirty="0">
              <a:solidFill>
                <a:schemeClr val="tx1"/>
              </a:solidFill>
              <a:effectLst/>
            </a:endParaRPr>
          </a:p>
          <a:p>
            <a:endParaRPr lang="en-GB" dirty="0"/>
          </a:p>
        </p:txBody>
      </p:sp>
    </p:spTree>
    <p:extLst>
      <p:ext uri="{BB962C8B-B14F-4D97-AF65-F5344CB8AC3E}">
        <p14:creationId xmlns:p14="http://schemas.microsoft.com/office/powerpoint/2010/main" val="369131327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F7BF3-DB6C-C1CA-B704-4BC3926F84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E5902C-F2FB-B721-F3A5-86F0848B1A72}"/>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A9B7C207-5273-1E14-4924-8EB3ADC011F2}"/>
              </a:ext>
            </a:extLst>
          </p:cNvPr>
          <p:cNvSpPr>
            <a:spLocks noGrp="1"/>
          </p:cNvSpPr>
          <p:nvPr>
            <p:ph idx="1"/>
          </p:nvPr>
        </p:nvSpPr>
        <p:spPr>
          <a:xfrm>
            <a:off x="1154954" y="2656508"/>
            <a:ext cx="8825659" cy="3416300"/>
          </a:xfrm>
        </p:spPr>
        <p:txBody>
          <a:bodyPr vert="horz" lIns="91440" tIns="45720" rIns="91440" bIns="45720" rtlCol="0" anchor="t">
            <a:normAutofit fontScale="25000" lnSpcReduction="20000"/>
          </a:bodyPr>
          <a:lstStyle/>
          <a:p>
            <a:pPr algn="l">
              <a:spcAft>
                <a:spcPts val="1950"/>
              </a:spcAft>
            </a:pPr>
            <a:r>
              <a:rPr lang="en-GB" sz="6000">
                <a:solidFill>
                  <a:srgbClr val="666666"/>
                </a:solidFill>
              </a:rPr>
              <a:t>Employers</a:t>
            </a:r>
            <a:r>
              <a:rPr lang="en-GB" sz="6000" b="0" i="0" u="none" strike="noStrike">
                <a:solidFill>
                  <a:srgbClr val="666666"/>
                </a:solidFill>
                <a:effectLst/>
              </a:rPr>
              <a:t> must ensure that they consider the involvement of third parties on the business </a:t>
            </a:r>
            <a:r>
              <a:rPr lang="en-GB" sz="6000" b="0" i="0" u="none" strike="noStrike" dirty="0">
                <a:solidFill>
                  <a:srgbClr val="666666"/>
                </a:solidFill>
                <a:effectLst/>
              </a:rPr>
              <a:t>and ensure that they consider how to prevent third party harassment, one way to do this, is when completing a risk assessment, as to what steps can be taken</a:t>
            </a:r>
          </a:p>
          <a:p>
            <a:pPr algn="l">
              <a:spcAft>
                <a:spcPts val="1950"/>
              </a:spcAft>
            </a:pPr>
            <a:r>
              <a:rPr lang="en-GB" sz="6000" b="0" i="0" u="none" strike="noStrike" dirty="0">
                <a:solidFill>
                  <a:srgbClr val="666666"/>
                </a:solidFill>
                <a:effectLst/>
              </a:rPr>
              <a:t>Enforcement for third parties is different.  Examples: </a:t>
            </a:r>
          </a:p>
          <a:p>
            <a:pPr lvl="1">
              <a:spcAft>
                <a:spcPts val="1950"/>
              </a:spcAft>
            </a:pPr>
            <a:r>
              <a:rPr lang="en-GB" sz="5800" b="0" i="0" u="none" strike="noStrike" dirty="0">
                <a:solidFill>
                  <a:srgbClr val="666666"/>
                </a:solidFill>
                <a:effectLst/>
              </a:rPr>
              <a:t>An employee is sexually harassed by a customer at a hotel she works at. The employee cannot make a claim to the Employment Tribunal that the employer is liable. If, however, it had been a colleague who had sexually harassed the employee, then they could make a claim to the Employment Tribunal.</a:t>
            </a:r>
          </a:p>
          <a:p>
            <a:pPr lvl="1">
              <a:spcAft>
                <a:spcPts val="1950"/>
              </a:spcAft>
            </a:pPr>
            <a:r>
              <a:rPr lang="en-GB" sz="5800" b="0" i="0" u="none" strike="noStrike" dirty="0">
                <a:solidFill>
                  <a:srgbClr val="666666"/>
                </a:solidFill>
                <a:effectLst/>
              </a:rPr>
              <a:t>If an employee reports to the EHRC that their employer is failing to take reasonable steps to prevent harassment by customers (even if no allegation or complaint has been made) the EHRC can take enforcement action against the employer, as per previous slide</a:t>
            </a:r>
          </a:p>
          <a:p>
            <a:endParaRPr lang="en-GB" sz="6000" dirty="0">
              <a:solidFill>
                <a:schemeClr val="tx1"/>
              </a:solidFill>
              <a:effectLst/>
            </a:endParaRPr>
          </a:p>
          <a:p>
            <a:endParaRPr lang="en-GB" dirty="0"/>
          </a:p>
        </p:txBody>
      </p:sp>
    </p:spTree>
    <p:extLst>
      <p:ext uri="{BB962C8B-B14F-4D97-AF65-F5344CB8AC3E}">
        <p14:creationId xmlns:p14="http://schemas.microsoft.com/office/powerpoint/2010/main" val="222840179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FC60F-055E-6E8D-CC63-FFE549A09A39}"/>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A09BAD0-8B9E-ADC0-03B7-7277E646D32B}"/>
              </a:ext>
            </a:extLst>
          </p:cNvPr>
          <p:cNvSpPr>
            <a:spLocks noGrp="1"/>
          </p:cNvSpPr>
          <p:nvPr>
            <p:ph type="title"/>
          </p:nvPr>
        </p:nvSpPr>
        <p:spPr/>
        <p:txBody>
          <a:bodyPr/>
          <a:lstStyle/>
          <a:p>
            <a:r>
              <a:rPr lang="en-GB"/>
              <a:t>Victimisation</a:t>
            </a:r>
            <a:r>
              <a:rPr lang="en-GB" dirty="0"/>
              <a:t> </a:t>
            </a:r>
          </a:p>
        </p:txBody>
      </p:sp>
      <p:sp>
        <p:nvSpPr>
          <p:cNvPr id="7" name="Text Placeholder 6">
            <a:extLst>
              <a:ext uri="{FF2B5EF4-FFF2-40B4-BE49-F238E27FC236}">
                <a16:creationId xmlns:a16="http://schemas.microsoft.com/office/drawing/2014/main" id="{0BF5D81D-4A1A-94AD-0A30-3F48AC99700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615555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8CFCE-3A32-2ACF-F261-D69F761F09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D0DF76-640E-FFAC-ED3B-145D1C3A9BCA}"/>
              </a:ext>
            </a:extLst>
          </p:cNvPr>
          <p:cNvSpPr>
            <a:spLocks noGrp="1"/>
          </p:cNvSpPr>
          <p:nvPr>
            <p:ph type="title"/>
          </p:nvPr>
        </p:nvSpPr>
        <p:spPr/>
        <p:txBody>
          <a:bodyPr/>
          <a:lstStyle/>
          <a:p>
            <a:r>
              <a:rPr lang="en-GB" dirty="0"/>
              <a:t>Victimisaiton </a:t>
            </a:r>
          </a:p>
        </p:txBody>
      </p:sp>
      <p:sp>
        <p:nvSpPr>
          <p:cNvPr id="3" name="Content Placeholder 2">
            <a:extLst>
              <a:ext uri="{FF2B5EF4-FFF2-40B4-BE49-F238E27FC236}">
                <a16:creationId xmlns:a16="http://schemas.microsoft.com/office/drawing/2014/main" id="{06DF4659-7B7B-DD2A-138A-6983F3BDE7EE}"/>
              </a:ext>
            </a:extLst>
          </p:cNvPr>
          <p:cNvSpPr>
            <a:spLocks noGrp="1"/>
          </p:cNvSpPr>
          <p:nvPr>
            <p:ph idx="1"/>
          </p:nvPr>
        </p:nvSpPr>
        <p:spPr/>
        <p:txBody>
          <a:bodyPr/>
          <a:lstStyle/>
          <a:p>
            <a:r>
              <a:rPr lang="en-GB" dirty="0">
                <a:solidFill>
                  <a:schemeClr val="tx1"/>
                </a:solidFill>
                <a:effectLst/>
              </a:rPr>
              <a:t>Victimisation occurs where a person</a:t>
            </a:r>
            <a:r>
              <a:rPr lang="en-GB" dirty="0">
                <a:solidFill>
                  <a:schemeClr val="tx1"/>
                </a:solidFill>
              </a:rPr>
              <a:t> </a:t>
            </a:r>
            <a:r>
              <a:rPr lang="en-GB" dirty="0">
                <a:solidFill>
                  <a:schemeClr val="tx1"/>
                </a:solidFill>
                <a:effectLst/>
              </a:rPr>
              <a:t>(A) subjects another person (B) to a detriment because either:</a:t>
            </a:r>
          </a:p>
          <a:p>
            <a:pPr lvl="1"/>
            <a:r>
              <a:rPr lang="en-GB" dirty="0">
                <a:solidFill>
                  <a:schemeClr val="tx1"/>
                </a:solidFill>
                <a:effectLst/>
              </a:rPr>
              <a:t>B has done a protected act</a:t>
            </a:r>
          </a:p>
          <a:p>
            <a:pPr lvl="1"/>
            <a:r>
              <a:rPr lang="en-GB" dirty="0">
                <a:solidFill>
                  <a:schemeClr val="tx1"/>
                </a:solidFill>
                <a:effectLst/>
              </a:rPr>
              <a:t>A believes that B has</a:t>
            </a:r>
            <a:r>
              <a:rPr lang="en-GB" dirty="0">
                <a:solidFill>
                  <a:schemeClr val="tx1"/>
                </a:solidFill>
              </a:rPr>
              <a:t> </a:t>
            </a:r>
            <a:r>
              <a:rPr lang="en-GB" dirty="0">
                <a:solidFill>
                  <a:schemeClr val="tx1"/>
                </a:solidFill>
                <a:effectLst/>
              </a:rPr>
              <a:t>done, or may do, a</a:t>
            </a:r>
            <a:r>
              <a:rPr lang="en-GB" dirty="0">
                <a:solidFill>
                  <a:schemeClr val="tx1"/>
                </a:solidFill>
              </a:rPr>
              <a:t> </a:t>
            </a:r>
            <a:r>
              <a:rPr lang="en-GB" dirty="0">
                <a:solidFill>
                  <a:schemeClr val="tx1"/>
                </a:solidFill>
                <a:effectLst/>
              </a:rPr>
              <a:t>protected act</a:t>
            </a:r>
          </a:p>
          <a:p>
            <a:endParaRPr lang="en-GB" dirty="0"/>
          </a:p>
        </p:txBody>
      </p:sp>
    </p:spTree>
    <p:extLst>
      <p:ext uri="{BB962C8B-B14F-4D97-AF65-F5344CB8AC3E}">
        <p14:creationId xmlns:p14="http://schemas.microsoft.com/office/powerpoint/2010/main" val="3562432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85AC8D-2432-38F0-B23C-F4B386336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C88822-1E70-4493-A263-5DE0341776EC}"/>
              </a:ext>
            </a:extLst>
          </p:cNvPr>
          <p:cNvSpPr>
            <a:spLocks noGrp="1"/>
          </p:cNvSpPr>
          <p:nvPr>
            <p:ph type="title"/>
          </p:nvPr>
        </p:nvSpPr>
        <p:spPr/>
        <p:txBody>
          <a:bodyPr/>
          <a:lstStyle/>
          <a:p>
            <a:r>
              <a:rPr lang="en-GB" dirty="0"/>
              <a:t>Protected acts</a:t>
            </a:r>
          </a:p>
        </p:txBody>
      </p:sp>
      <p:sp>
        <p:nvSpPr>
          <p:cNvPr id="3" name="Content Placeholder 2">
            <a:extLst>
              <a:ext uri="{FF2B5EF4-FFF2-40B4-BE49-F238E27FC236}">
                <a16:creationId xmlns:a16="http://schemas.microsoft.com/office/drawing/2014/main" id="{D2B22B69-5C89-AF2D-551A-E4BF3790FA62}"/>
              </a:ext>
            </a:extLst>
          </p:cNvPr>
          <p:cNvSpPr>
            <a:spLocks noGrp="1"/>
          </p:cNvSpPr>
          <p:nvPr>
            <p:ph idx="1"/>
          </p:nvPr>
        </p:nvSpPr>
        <p:spPr/>
        <p:txBody>
          <a:bodyPr>
            <a:normAutofit fontScale="25000" lnSpcReduction="20000"/>
          </a:bodyPr>
          <a:lstStyle/>
          <a:p>
            <a:endParaRPr lang="en-GB" sz="6000" dirty="0">
              <a:solidFill>
                <a:schemeClr val="tx1"/>
              </a:solidFill>
            </a:endParaRPr>
          </a:p>
          <a:p>
            <a:r>
              <a:rPr lang="en-GB" sz="6000" dirty="0">
                <a:solidFill>
                  <a:schemeClr val="tx1"/>
                </a:solidFill>
                <a:effectLst/>
              </a:rPr>
              <a:t>Giving evidence or information in connection with</a:t>
            </a:r>
            <a:r>
              <a:rPr lang="en-GB" sz="6000" dirty="0">
                <a:solidFill>
                  <a:schemeClr val="tx1"/>
                </a:solidFill>
              </a:rPr>
              <a:t> </a:t>
            </a:r>
            <a:r>
              <a:rPr lang="en-GB" sz="6000" dirty="0">
                <a:solidFill>
                  <a:schemeClr val="tx1"/>
                </a:solidFill>
                <a:effectLst/>
              </a:rPr>
              <a:t>proceedings under the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Bringing</a:t>
            </a:r>
            <a:r>
              <a:rPr lang="en-GB" sz="6000" dirty="0">
                <a:solidFill>
                  <a:schemeClr val="tx1"/>
                </a:solidFill>
              </a:rPr>
              <a:t> </a:t>
            </a:r>
            <a:r>
              <a:rPr lang="en-GB" sz="6000" dirty="0">
                <a:solidFill>
                  <a:schemeClr val="tx1"/>
                </a:solidFill>
                <a:effectLst/>
              </a:rPr>
              <a:t>proceedings under</a:t>
            </a:r>
            <a:r>
              <a:rPr lang="en-GB" sz="6000" dirty="0">
                <a:solidFill>
                  <a:schemeClr val="tx1"/>
                </a:solidFill>
              </a:rPr>
              <a:t> </a:t>
            </a:r>
            <a:r>
              <a:rPr lang="en-GB" sz="6000" dirty="0">
                <a:solidFill>
                  <a:schemeClr val="tx1"/>
                </a:solidFill>
                <a:effectLst/>
              </a:rPr>
              <a:t>the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Doing any other</a:t>
            </a:r>
            <a:r>
              <a:rPr lang="en-GB" sz="6000" dirty="0">
                <a:solidFill>
                  <a:schemeClr val="tx1"/>
                </a:solidFill>
              </a:rPr>
              <a:t> </a:t>
            </a:r>
            <a:r>
              <a:rPr lang="en-GB" sz="6000" dirty="0">
                <a:solidFill>
                  <a:schemeClr val="tx1"/>
                </a:solidFill>
                <a:effectLst/>
              </a:rPr>
              <a:t>thing for the</a:t>
            </a:r>
            <a:r>
              <a:rPr lang="en-GB" sz="6000" dirty="0">
                <a:solidFill>
                  <a:schemeClr val="tx1"/>
                </a:solidFill>
              </a:rPr>
              <a:t> </a:t>
            </a:r>
            <a:r>
              <a:rPr lang="en-GB" sz="6000" dirty="0">
                <a:solidFill>
                  <a:schemeClr val="tx1"/>
                </a:solidFill>
                <a:effectLst/>
              </a:rPr>
              <a:t>purposes of or in</a:t>
            </a:r>
            <a:r>
              <a:rPr lang="en-GB" sz="6000" dirty="0">
                <a:solidFill>
                  <a:schemeClr val="tx1"/>
                </a:solidFill>
              </a:rPr>
              <a:t> </a:t>
            </a:r>
            <a:r>
              <a:rPr lang="en-GB" sz="6000" dirty="0">
                <a:solidFill>
                  <a:schemeClr val="tx1"/>
                </a:solidFill>
                <a:effectLst/>
              </a:rPr>
              <a:t>connection with the</a:t>
            </a:r>
            <a:r>
              <a:rPr lang="en-GB" sz="6000" dirty="0">
                <a:solidFill>
                  <a:schemeClr val="tx1"/>
                </a:solidFill>
              </a:rPr>
              <a:t>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Relevant pay</a:t>
            </a:r>
            <a:r>
              <a:rPr lang="en-GB" sz="6000" dirty="0">
                <a:solidFill>
                  <a:schemeClr val="tx1"/>
                </a:solidFill>
              </a:rPr>
              <a:t> </a:t>
            </a:r>
            <a:r>
              <a:rPr lang="en-GB" sz="6000" dirty="0">
                <a:solidFill>
                  <a:schemeClr val="tx1"/>
                </a:solidFill>
                <a:effectLst/>
              </a:rPr>
              <a:t>disclosures</a:t>
            </a:r>
          </a:p>
          <a:p>
            <a:r>
              <a:rPr lang="en-GB" sz="6000" dirty="0">
                <a:solidFill>
                  <a:schemeClr val="tx1"/>
                </a:solidFill>
                <a:effectLst/>
              </a:rPr>
              <a:t>Alleging (whether expressly or</a:t>
            </a:r>
            <a:r>
              <a:rPr lang="en-GB" sz="6000" dirty="0">
                <a:solidFill>
                  <a:schemeClr val="tx1"/>
                </a:solidFill>
              </a:rPr>
              <a:t> </a:t>
            </a:r>
            <a:r>
              <a:rPr lang="en-GB" sz="6000" dirty="0">
                <a:solidFill>
                  <a:schemeClr val="tx1"/>
                </a:solidFill>
                <a:effectLst/>
              </a:rPr>
              <a:t>otherwise) that the respondent</a:t>
            </a:r>
            <a:r>
              <a:rPr lang="en-GB" sz="6000" dirty="0">
                <a:solidFill>
                  <a:schemeClr val="tx1"/>
                </a:solidFill>
              </a:rPr>
              <a:t> </a:t>
            </a:r>
            <a:r>
              <a:rPr lang="en-GB" sz="6000" dirty="0">
                <a:solidFill>
                  <a:schemeClr val="tx1"/>
                </a:solidFill>
                <a:effectLst/>
              </a:rPr>
              <a:t>or another person has</a:t>
            </a:r>
            <a:r>
              <a:rPr lang="en-GB" sz="6000" dirty="0">
                <a:solidFill>
                  <a:schemeClr val="tx1"/>
                </a:solidFill>
              </a:rPr>
              <a:t> </a:t>
            </a:r>
            <a:r>
              <a:rPr lang="en-GB" sz="6000" dirty="0">
                <a:solidFill>
                  <a:schemeClr val="tx1"/>
                </a:solidFill>
                <a:effectLst/>
              </a:rPr>
              <a:t>contravened the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Giving false evidence/information, or making a</a:t>
            </a:r>
            <a:r>
              <a:rPr lang="en-GB" sz="6000" dirty="0">
                <a:solidFill>
                  <a:schemeClr val="tx1"/>
                </a:solidFill>
              </a:rPr>
              <a:t> </a:t>
            </a:r>
            <a:r>
              <a:rPr lang="en-GB" sz="6000" dirty="0">
                <a:solidFill>
                  <a:schemeClr val="tx1"/>
                </a:solidFill>
                <a:effectLst/>
              </a:rPr>
              <a:t>false allegation, will not</a:t>
            </a:r>
            <a:r>
              <a:rPr lang="en-GB" sz="6000" dirty="0">
                <a:solidFill>
                  <a:schemeClr val="tx1"/>
                </a:solidFill>
              </a:rPr>
              <a:t> </a:t>
            </a:r>
            <a:r>
              <a:rPr lang="en-GB" sz="6000" dirty="0">
                <a:solidFill>
                  <a:schemeClr val="tx1"/>
                </a:solidFill>
                <a:effectLst/>
              </a:rPr>
              <a:t>be a protected act if done</a:t>
            </a:r>
            <a:r>
              <a:rPr lang="en-GB" sz="6000" dirty="0">
                <a:solidFill>
                  <a:schemeClr val="tx1"/>
                </a:solidFill>
              </a:rPr>
              <a:t> </a:t>
            </a:r>
            <a:r>
              <a:rPr lang="en-GB" sz="6000" dirty="0">
                <a:solidFill>
                  <a:schemeClr val="tx1"/>
                </a:solidFill>
                <a:effectLst/>
              </a:rPr>
              <a:t>in bad faith</a:t>
            </a:r>
          </a:p>
          <a:p>
            <a:r>
              <a:rPr lang="en-GB" sz="6000" dirty="0">
                <a:solidFill>
                  <a:schemeClr val="tx1"/>
                </a:solidFill>
                <a:effectLst/>
              </a:rPr>
              <a:t>A claimant does not</a:t>
            </a:r>
            <a:r>
              <a:rPr lang="en-GB" sz="6000" dirty="0">
                <a:solidFill>
                  <a:schemeClr val="tx1"/>
                </a:solidFill>
              </a:rPr>
              <a:t> n</a:t>
            </a:r>
            <a:r>
              <a:rPr lang="en-GB" sz="6000" dirty="0">
                <a:solidFill>
                  <a:schemeClr val="tx1"/>
                </a:solidFill>
                <a:effectLst/>
              </a:rPr>
              <a:t>eed to have a</a:t>
            </a:r>
            <a:r>
              <a:rPr lang="en-GB" sz="6000" dirty="0">
                <a:solidFill>
                  <a:schemeClr val="tx1"/>
                </a:solidFill>
              </a:rPr>
              <a:t> </a:t>
            </a:r>
            <a:r>
              <a:rPr lang="en-GB" sz="6000" dirty="0">
                <a:solidFill>
                  <a:schemeClr val="tx1"/>
                </a:solidFill>
                <a:effectLst/>
              </a:rPr>
              <a:t>protected</a:t>
            </a:r>
            <a:r>
              <a:rPr lang="en-GB" sz="6000" dirty="0">
                <a:solidFill>
                  <a:schemeClr val="tx1"/>
                </a:solidFill>
              </a:rPr>
              <a:t> </a:t>
            </a:r>
            <a:r>
              <a:rPr lang="en-GB" sz="6000" dirty="0">
                <a:solidFill>
                  <a:schemeClr val="tx1"/>
                </a:solidFill>
                <a:effectLst/>
              </a:rPr>
              <a:t>characteristic in</a:t>
            </a:r>
            <a:r>
              <a:rPr lang="en-GB" sz="6000" dirty="0">
                <a:solidFill>
                  <a:schemeClr val="tx1"/>
                </a:solidFill>
              </a:rPr>
              <a:t> </a:t>
            </a:r>
            <a:r>
              <a:rPr lang="en-GB" sz="6000" dirty="0">
                <a:solidFill>
                  <a:schemeClr val="tx1"/>
                </a:solidFill>
                <a:effectLst/>
              </a:rPr>
              <a:t>order to be</a:t>
            </a:r>
            <a:r>
              <a:rPr lang="en-GB" sz="6000" dirty="0">
                <a:solidFill>
                  <a:schemeClr val="tx1"/>
                </a:solidFill>
              </a:rPr>
              <a:t> </a:t>
            </a:r>
            <a:r>
              <a:rPr lang="en-GB" sz="6000" dirty="0">
                <a:solidFill>
                  <a:schemeClr val="tx1"/>
                </a:solidFill>
                <a:effectLst/>
              </a:rPr>
              <a:t>protected against</a:t>
            </a:r>
            <a:r>
              <a:rPr lang="en-GB" sz="6000" dirty="0">
                <a:solidFill>
                  <a:schemeClr val="tx1"/>
                </a:solidFill>
              </a:rPr>
              <a:t> </a:t>
            </a:r>
            <a:r>
              <a:rPr lang="en-GB" sz="6000" dirty="0">
                <a:solidFill>
                  <a:schemeClr val="tx1"/>
                </a:solidFill>
                <a:effectLst/>
              </a:rPr>
              <a:t>victimisation </a:t>
            </a:r>
          </a:p>
          <a:p>
            <a:endParaRPr lang="en-GB" dirty="0"/>
          </a:p>
        </p:txBody>
      </p:sp>
    </p:spTree>
    <p:extLst>
      <p:ext uri="{BB962C8B-B14F-4D97-AF65-F5344CB8AC3E}">
        <p14:creationId xmlns:p14="http://schemas.microsoft.com/office/powerpoint/2010/main" val="35751882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95563-2A3A-42B3-3803-AC1CAB13E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A5035-6915-37D4-7D10-8013A61A31F6}"/>
              </a:ext>
            </a:extLst>
          </p:cNvPr>
          <p:cNvSpPr>
            <a:spLocks noGrp="1"/>
          </p:cNvSpPr>
          <p:nvPr>
            <p:ph type="title"/>
          </p:nvPr>
        </p:nvSpPr>
        <p:spPr/>
        <p:txBody>
          <a:bodyPr/>
          <a:lstStyle/>
          <a:p>
            <a:r>
              <a:rPr lang="en-GB" dirty="0"/>
              <a:t>Detriment </a:t>
            </a:r>
          </a:p>
        </p:txBody>
      </p:sp>
      <p:sp>
        <p:nvSpPr>
          <p:cNvPr id="3" name="Content Placeholder 2">
            <a:extLst>
              <a:ext uri="{FF2B5EF4-FFF2-40B4-BE49-F238E27FC236}">
                <a16:creationId xmlns:a16="http://schemas.microsoft.com/office/drawing/2014/main" id="{DDC9FC0D-36B0-77BB-BB7B-117ED90667F5}"/>
              </a:ext>
            </a:extLst>
          </p:cNvPr>
          <p:cNvSpPr>
            <a:spLocks noGrp="1"/>
          </p:cNvSpPr>
          <p:nvPr>
            <p:ph idx="1"/>
          </p:nvPr>
        </p:nvSpPr>
        <p:spPr/>
        <p:txBody>
          <a:bodyPr>
            <a:normAutofit/>
          </a:bodyPr>
          <a:lstStyle/>
          <a:p>
            <a:r>
              <a:rPr lang="en-GB" sz="1500" dirty="0">
                <a:solidFill>
                  <a:schemeClr val="tx1"/>
                </a:solidFill>
              </a:rPr>
              <a:t>No comparator required</a:t>
            </a:r>
          </a:p>
          <a:p>
            <a:r>
              <a:rPr lang="en-GB" sz="1500" dirty="0">
                <a:solidFill>
                  <a:schemeClr val="tx1"/>
                </a:solidFill>
                <a:effectLst/>
              </a:rPr>
              <a:t>If a reasonable worker</a:t>
            </a:r>
            <a:r>
              <a:rPr lang="en-GB" sz="1500" dirty="0">
                <a:solidFill>
                  <a:schemeClr val="tx1"/>
                </a:solidFill>
              </a:rPr>
              <a:t> </a:t>
            </a:r>
            <a:r>
              <a:rPr lang="en-GB" sz="1500" dirty="0">
                <a:solidFill>
                  <a:schemeClr val="tx1"/>
                </a:solidFill>
                <a:effectLst/>
              </a:rPr>
              <a:t>would or might take the view that they had been</a:t>
            </a:r>
            <a:r>
              <a:rPr lang="en-GB" sz="1500" dirty="0">
                <a:solidFill>
                  <a:schemeClr val="tx1"/>
                </a:solidFill>
              </a:rPr>
              <a:t> </a:t>
            </a:r>
            <a:r>
              <a:rPr lang="en-GB" sz="1500" dirty="0">
                <a:solidFill>
                  <a:schemeClr val="tx1"/>
                </a:solidFill>
                <a:effectLst/>
              </a:rPr>
              <a:t>disadvantaged in the</a:t>
            </a:r>
            <a:r>
              <a:rPr lang="en-GB" sz="1500" dirty="0">
                <a:solidFill>
                  <a:schemeClr val="tx1"/>
                </a:solidFill>
              </a:rPr>
              <a:t> </a:t>
            </a:r>
            <a:r>
              <a:rPr lang="en-GB" sz="1500" dirty="0">
                <a:solidFill>
                  <a:schemeClr val="tx1"/>
                </a:solidFill>
                <a:effectLst/>
              </a:rPr>
              <a:t>circumstances in which he had to work</a:t>
            </a:r>
            <a:endParaRPr lang="en-GB" sz="1500" dirty="0">
              <a:solidFill>
                <a:schemeClr val="tx1"/>
              </a:solidFill>
            </a:endParaRPr>
          </a:p>
          <a:p>
            <a:r>
              <a:rPr lang="en-GB" sz="1500" dirty="0">
                <a:solidFill>
                  <a:schemeClr val="tx1"/>
                </a:solidFill>
                <a:effectLst/>
              </a:rPr>
              <a:t>Claimant only needs to show that they have been</a:t>
            </a:r>
            <a:r>
              <a:rPr lang="en-GB" sz="1500" dirty="0">
                <a:solidFill>
                  <a:schemeClr val="tx1"/>
                </a:solidFill>
              </a:rPr>
              <a:t> </a:t>
            </a:r>
            <a:r>
              <a:rPr lang="en-GB" sz="1500" dirty="0">
                <a:solidFill>
                  <a:schemeClr val="tx1"/>
                </a:solidFill>
                <a:effectLst/>
              </a:rPr>
              <a:t>subjected to a detriment because of a protected</a:t>
            </a:r>
            <a:r>
              <a:rPr lang="en-GB" sz="1500" dirty="0">
                <a:solidFill>
                  <a:schemeClr val="tx1"/>
                </a:solidFill>
              </a:rPr>
              <a:t> </a:t>
            </a:r>
            <a:r>
              <a:rPr lang="en-GB" sz="1500" dirty="0">
                <a:solidFill>
                  <a:schemeClr val="tx1"/>
                </a:solidFill>
                <a:effectLst/>
              </a:rPr>
              <a:t>act</a:t>
            </a:r>
          </a:p>
          <a:p>
            <a:r>
              <a:rPr lang="en-GB" sz="1500" dirty="0">
                <a:solidFill>
                  <a:schemeClr val="tx1"/>
                </a:solidFill>
                <a:effectLst/>
              </a:rPr>
              <a:t>Victimisation need not be</a:t>
            </a:r>
            <a:r>
              <a:rPr lang="en-GB" sz="1500" dirty="0">
                <a:solidFill>
                  <a:schemeClr val="tx1"/>
                </a:solidFill>
              </a:rPr>
              <a:t> </a:t>
            </a:r>
            <a:r>
              <a:rPr lang="en-GB" sz="1500" dirty="0">
                <a:solidFill>
                  <a:schemeClr val="tx1"/>
                </a:solidFill>
                <a:effectLst/>
              </a:rPr>
              <a:t>consciously motivated. If A’s</a:t>
            </a:r>
            <a:r>
              <a:rPr lang="en-GB" sz="1500" dirty="0">
                <a:solidFill>
                  <a:schemeClr val="tx1"/>
                </a:solidFill>
              </a:rPr>
              <a:t> </a:t>
            </a:r>
            <a:r>
              <a:rPr lang="en-GB" sz="1500" dirty="0">
                <a:solidFill>
                  <a:schemeClr val="tx1"/>
                </a:solidFill>
                <a:effectLst/>
              </a:rPr>
              <a:t>reason for subjecting B to a</a:t>
            </a:r>
            <a:r>
              <a:rPr lang="en-GB" sz="1500" dirty="0">
                <a:solidFill>
                  <a:schemeClr val="tx1"/>
                </a:solidFill>
              </a:rPr>
              <a:t> </a:t>
            </a:r>
            <a:r>
              <a:rPr lang="en-GB" sz="1500" dirty="0">
                <a:solidFill>
                  <a:schemeClr val="tx1"/>
                </a:solidFill>
                <a:effectLst/>
              </a:rPr>
              <a:t>detriment was unconscious</a:t>
            </a:r>
          </a:p>
          <a:p>
            <a:r>
              <a:rPr lang="en-GB" sz="1500" dirty="0">
                <a:solidFill>
                  <a:schemeClr val="tx1"/>
                </a:solidFill>
                <a:effectLst/>
              </a:rPr>
              <a:t>The protected act need not be the main or only</a:t>
            </a:r>
            <a:r>
              <a:rPr lang="en-GB" sz="1500" dirty="0">
                <a:solidFill>
                  <a:schemeClr val="tx1"/>
                </a:solidFill>
              </a:rPr>
              <a:t> </a:t>
            </a:r>
            <a:r>
              <a:rPr lang="en-GB" sz="1500" dirty="0">
                <a:solidFill>
                  <a:schemeClr val="tx1"/>
                </a:solidFill>
                <a:effectLst/>
              </a:rPr>
              <a:t>reason for the treatment; victimisation will occur</a:t>
            </a:r>
            <a:r>
              <a:rPr lang="en-GB" sz="1500" dirty="0">
                <a:solidFill>
                  <a:schemeClr val="tx1"/>
                </a:solidFill>
              </a:rPr>
              <a:t> </a:t>
            </a:r>
            <a:r>
              <a:rPr lang="en-GB" sz="1500" dirty="0">
                <a:solidFill>
                  <a:schemeClr val="tx1"/>
                </a:solidFill>
                <a:effectLst/>
              </a:rPr>
              <a:t>where it is one of the reasons</a:t>
            </a:r>
          </a:p>
        </p:txBody>
      </p:sp>
    </p:spTree>
    <p:extLst>
      <p:ext uri="{BB962C8B-B14F-4D97-AF65-F5344CB8AC3E}">
        <p14:creationId xmlns:p14="http://schemas.microsoft.com/office/powerpoint/2010/main" val="8856096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B2C5C-3380-CDC7-121C-93312BC4AC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97D657-5488-2C31-2D8E-C7BD5E2F1280}"/>
              </a:ext>
            </a:extLst>
          </p:cNvPr>
          <p:cNvSpPr>
            <a:spLocks noGrp="1"/>
          </p:cNvSpPr>
          <p:nvPr>
            <p:ph type="title"/>
          </p:nvPr>
        </p:nvSpPr>
        <p:spPr/>
        <p:txBody>
          <a:bodyPr/>
          <a:lstStyle/>
          <a:p>
            <a:r>
              <a:rPr lang="en-GB" dirty="0"/>
              <a:t>Victimisation by colleagues</a:t>
            </a:r>
          </a:p>
        </p:txBody>
      </p:sp>
      <p:sp>
        <p:nvSpPr>
          <p:cNvPr id="3" name="Content Placeholder 2">
            <a:extLst>
              <a:ext uri="{FF2B5EF4-FFF2-40B4-BE49-F238E27FC236}">
                <a16:creationId xmlns:a16="http://schemas.microsoft.com/office/drawing/2014/main" id="{9A938F78-5773-1983-8401-703189995C83}"/>
              </a:ext>
            </a:extLst>
          </p:cNvPr>
          <p:cNvSpPr>
            <a:spLocks noGrp="1"/>
          </p:cNvSpPr>
          <p:nvPr>
            <p:ph idx="1"/>
          </p:nvPr>
        </p:nvSpPr>
        <p:spPr/>
        <p:txBody>
          <a:bodyPr>
            <a:normAutofit/>
          </a:bodyPr>
          <a:lstStyle/>
          <a:p>
            <a:r>
              <a:rPr lang="en-GB" sz="1500" dirty="0">
                <a:solidFill>
                  <a:srgbClr val="7030A0"/>
                </a:solidFill>
                <a:effectLst/>
              </a:rPr>
              <a:t>It does not matter whether the employer knows about or approves of the acts of their employee</a:t>
            </a:r>
          </a:p>
          <a:p>
            <a:endParaRPr lang="en-GB" sz="1500" dirty="0">
              <a:solidFill>
                <a:srgbClr val="7030A0"/>
              </a:solidFill>
              <a:effectLst/>
            </a:endParaRPr>
          </a:p>
          <a:p>
            <a:r>
              <a:rPr lang="en-GB" sz="1500" dirty="0">
                <a:solidFill>
                  <a:srgbClr val="353C42"/>
                </a:solidFill>
                <a:effectLst/>
              </a:rPr>
              <a:t>Like harassment, an employer is legally responsible for victimisation committed by their employees in the course of employment</a:t>
            </a:r>
          </a:p>
          <a:p>
            <a:pPr marL="0" indent="0">
              <a:buNone/>
            </a:pPr>
            <a:endParaRPr lang="en-GB" sz="1500" dirty="0">
              <a:solidFill>
                <a:srgbClr val="DD1B06"/>
              </a:solidFill>
            </a:endParaRPr>
          </a:p>
          <a:p>
            <a:r>
              <a:rPr lang="en-GB" sz="1500" dirty="0">
                <a:solidFill>
                  <a:srgbClr val="353C42"/>
                </a:solidFill>
              </a:rPr>
              <a:t>There is a potential defence available </a:t>
            </a:r>
            <a:r>
              <a:rPr lang="en-GB" sz="1500" dirty="0">
                <a:solidFill>
                  <a:srgbClr val="353C42"/>
                </a:solidFill>
                <a:effectLst/>
              </a:rPr>
              <a:t>to an</a:t>
            </a:r>
            <a:r>
              <a:rPr lang="en-GB" sz="1500" dirty="0">
                <a:solidFill>
                  <a:srgbClr val="353C42"/>
                </a:solidFill>
              </a:rPr>
              <a:t> </a:t>
            </a:r>
            <a:r>
              <a:rPr lang="en-GB" sz="1500" dirty="0">
                <a:solidFill>
                  <a:srgbClr val="353C42"/>
                </a:solidFill>
                <a:effectLst/>
              </a:rPr>
              <a:t>employer, if it can show that it took "all reasonable steps" to prevent the employee from</a:t>
            </a:r>
            <a:r>
              <a:rPr lang="en-GB" sz="1500" dirty="0">
                <a:solidFill>
                  <a:srgbClr val="353C42"/>
                </a:solidFill>
              </a:rPr>
              <a:t> </a:t>
            </a:r>
            <a:r>
              <a:rPr lang="en-GB" sz="1500" dirty="0">
                <a:solidFill>
                  <a:srgbClr val="353C42"/>
                </a:solidFill>
                <a:effectLst/>
              </a:rPr>
              <a:t>doing the discriminatory act or from doing</a:t>
            </a:r>
            <a:r>
              <a:rPr lang="en-GB" sz="1500" dirty="0">
                <a:solidFill>
                  <a:srgbClr val="353C42"/>
                </a:solidFill>
              </a:rPr>
              <a:t> </a:t>
            </a:r>
            <a:r>
              <a:rPr lang="en-GB" sz="1500" dirty="0">
                <a:solidFill>
                  <a:srgbClr val="353C42"/>
                </a:solidFill>
                <a:effectLst/>
              </a:rPr>
              <a:t>anything of that description</a:t>
            </a:r>
          </a:p>
          <a:p>
            <a:endParaRPr lang="en-GB" dirty="0"/>
          </a:p>
        </p:txBody>
      </p:sp>
    </p:spTree>
    <p:extLst>
      <p:ext uri="{BB962C8B-B14F-4D97-AF65-F5344CB8AC3E}">
        <p14:creationId xmlns:p14="http://schemas.microsoft.com/office/powerpoint/2010/main" val="12746882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F23AC-3774-82BF-2837-98ED0D835170}"/>
              </a:ext>
            </a:extLst>
          </p:cNvPr>
          <p:cNvSpPr>
            <a:spLocks noGrp="1"/>
          </p:cNvSpPr>
          <p:nvPr>
            <p:ph type="title"/>
          </p:nvPr>
        </p:nvSpPr>
        <p:spPr/>
        <p:txBody>
          <a:bodyPr/>
          <a:lstStyle/>
          <a:p>
            <a:r>
              <a:rPr lang="en-US"/>
              <a:t>Why does this matter in harassment cases?</a:t>
            </a:r>
          </a:p>
        </p:txBody>
      </p:sp>
      <p:sp>
        <p:nvSpPr>
          <p:cNvPr id="3" name="Content Placeholder 2">
            <a:extLst>
              <a:ext uri="{FF2B5EF4-FFF2-40B4-BE49-F238E27FC236}">
                <a16:creationId xmlns:a16="http://schemas.microsoft.com/office/drawing/2014/main" id="{B1655FE1-EBE9-A28F-DFAF-28A7DEE482C2}"/>
              </a:ext>
            </a:extLst>
          </p:cNvPr>
          <p:cNvSpPr>
            <a:spLocks noGrp="1"/>
          </p:cNvSpPr>
          <p:nvPr>
            <p:ph idx="1"/>
          </p:nvPr>
        </p:nvSpPr>
        <p:spPr/>
        <p:txBody>
          <a:bodyPr vert="horz" lIns="91440" tIns="45720" rIns="91440" bIns="45720" rtlCol="0" anchor="t">
            <a:normAutofit/>
          </a:bodyPr>
          <a:lstStyle/>
          <a:p>
            <a:r>
              <a:rPr lang="en-US">
                <a:ea typeface="+mn-lt"/>
                <a:cs typeface="+mn-lt"/>
              </a:rPr>
              <a:t>Many employees are deterred from making complaints precisely because they fear retaliation</a:t>
            </a:r>
            <a:endParaRPr lang="en-US"/>
          </a:p>
          <a:p>
            <a:r>
              <a:rPr lang="en-US" dirty="0">
                <a:ea typeface="+mn-lt"/>
                <a:cs typeface="+mn-lt"/>
              </a:rPr>
              <a:t>Where </a:t>
            </a:r>
            <a:r>
              <a:rPr lang="en-US" dirty="0" err="1">
                <a:ea typeface="+mn-lt"/>
                <a:cs typeface="+mn-lt"/>
              </a:rPr>
              <a:t>victimisation</a:t>
            </a:r>
            <a:r>
              <a:rPr lang="en-US" dirty="0">
                <a:ea typeface="+mn-lt"/>
                <a:cs typeface="+mn-lt"/>
              </a:rPr>
              <a:t> does occur it compounds the original harm significantly</a:t>
            </a:r>
            <a:endParaRPr lang="en-US" dirty="0"/>
          </a:p>
          <a:p>
            <a:r>
              <a:rPr lang="en-US" dirty="0">
                <a:ea typeface="+mn-lt"/>
                <a:cs typeface="+mn-lt"/>
              </a:rPr>
              <a:t>It can lead to a separate and additional claim on top of the underlying harassment claim</a:t>
            </a:r>
            <a:endParaRPr lang="en-US" dirty="0"/>
          </a:p>
          <a:p>
            <a:r>
              <a:rPr lang="en-US">
                <a:ea typeface="+mn-lt"/>
                <a:cs typeface="+mn-lt"/>
              </a:rPr>
              <a:t>It is often what pushes a claimant toward constructive dismissal — where the treatment following a complaint makes their position untenable</a:t>
            </a:r>
            <a:endParaRPr lang="en-US"/>
          </a:p>
          <a:p>
            <a:endParaRPr lang="en-US" dirty="0"/>
          </a:p>
        </p:txBody>
      </p:sp>
    </p:spTree>
    <p:extLst>
      <p:ext uri="{BB962C8B-B14F-4D97-AF65-F5344CB8AC3E}">
        <p14:creationId xmlns:p14="http://schemas.microsoft.com/office/powerpoint/2010/main" val="517595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64805-D500-DE3E-9B5A-BA1FA7B80E6F}"/>
              </a:ext>
            </a:extLst>
          </p:cNvPr>
          <p:cNvSpPr>
            <a:spLocks noGrp="1"/>
          </p:cNvSpPr>
          <p:nvPr>
            <p:ph type="title"/>
          </p:nvPr>
        </p:nvSpPr>
        <p:spPr/>
        <p:txBody>
          <a:bodyPr/>
          <a:lstStyle/>
          <a:p>
            <a:r>
              <a:rPr lang="en-GB" dirty="0"/>
              <a:t>Remedies under the </a:t>
            </a:r>
            <a:r>
              <a:rPr lang="en-GB" dirty="0" err="1"/>
              <a:t>EqA</a:t>
            </a:r>
            <a:r>
              <a:rPr lang="en-GB" dirty="0"/>
              <a:t> 2010</a:t>
            </a:r>
          </a:p>
        </p:txBody>
      </p:sp>
      <p:sp>
        <p:nvSpPr>
          <p:cNvPr id="3" name="Content Placeholder 2">
            <a:extLst>
              <a:ext uri="{FF2B5EF4-FFF2-40B4-BE49-F238E27FC236}">
                <a16:creationId xmlns:a16="http://schemas.microsoft.com/office/drawing/2014/main" id="{A7FF95AC-194C-A1A2-20FE-17795866DD23}"/>
              </a:ext>
            </a:extLst>
          </p:cNvPr>
          <p:cNvSpPr>
            <a:spLocks noGrp="1"/>
          </p:cNvSpPr>
          <p:nvPr>
            <p:ph idx="1"/>
          </p:nvPr>
        </p:nvSpPr>
        <p:spPr/>
        <p:txBody>
          <a:bodyPr vert="horz" lIns="91440" tIns="45720" rIns="91440" bIns="45720" rtlCol="0" anchor="t">
            <a:noAutofit/>
          </a:bodyPr>
          <a:lstStyle/>
          <a:p>
            <a:r>
              <a:rPr lang="en-GB" sz="1500" dirty="0"/>
              <a:t>Discrimination claims can attract potential uncapped compensation awards</a:t>
            </a:r>
          </a:p>
          <a:p>
            <a:r>
              <a:rPr lang="en-GB" sz="1500"/>
              <a:t>Injury to feelings – the Vento bands</a:t>
            </a:r>
            <a:endParaRPr lang="en-GB" sz="1500" dirty="0"/>
          </a:p>
          <a:p>
            <a:pPr lvl="1"/>
            <a:r>
              <a:rPr lang="en-GB" sz="1300" dirty="0"/>
              <a:t>Lower band (less serious, perhaps one-off) £1,300-£12,600</a:t>
            </a:r>
          </a:p>
          <a:p>
            <a:pPr lvl="1"/>
            <a:r>
              <a:rPr lang="en-GB" sz="1300"/>
              <a:t>Middle band – more serious (£12,600 - £37,700</a:t>
            </a:r>
            <a:endParaRPr lang="en-GB" sz="1300" dirty="0"/>
          </a:p>
          <a:p>
            <a:pPr lvl="1"/>
            <a:r>
              <a:rPr lang="en-GB" sz="1300" dirty="0"/>
              <a:t>Upper band – the most serious </a:t>
            </a:r>
            <a:r>
              <a:rPr lang="en-GB" sz="1300"/>
              <a:t>exceed £62,900</a:t>
            </a:r>
            <a:endParaRPr lang="en-GB" sz="1300" dirty="0"/>
          </a:p>
          <a:p>
            <a:pPr lvl="1"/>
            <a:endParaRPr lang="en-GB" sz="1300" dirty="0"/>
          </a:p>
          <a:p>
            <a:pPr lvl="1"/>
            <a:r>
              <a:rPr lang="en-GB" sz="1300" dirty="0"/>
              <a:t>Financial loss:</a:t>
            </a:r>
          </a:p>
          <a:p>
            <a:pPr lvl="2">
              <a:buFont typeface="Wingdings" charset="2"/>
              <a:buChar char="§"/>
            </a:pPr>
            <a:r>
              <a:rPr lang="en-GB" sz="1100"/>
              <a:t>Loss of earnings</a:t>
            </a:r>
            <a:endParaRPr lang="en-GB" sz="1100" dirty="0"/>
          </a:p>
          <a:p>
            <a:pPr lvl="2">
              <a:buFont typeface="Wingdings" charset="2"/>
              <a:buChar char="§"/>
            </a:pPr>
            <a:r>
              <a:rPr lang="en-GB" sz="1100"/>
              <a:t>Future loss of earnings</a:t>
            </a:r>
            <a:endParaRPr lang="en-GB" sz="1100" dirty="0"/>
          </a:p>
          <a:p>
            <a:pPr lvl="2">
              <a:buFont typeface="Wingdings" charset="2"/>
              <a:buChar char="§"/>
            </a:pPr>
            <a:r>
              <a:rPr lang="en-GB" sz="1100" dirty="0"/>
              <a:t>Loss of statutory </a:t>
            </a:r>
            <a:r>
              <a:rPr lang="en-GB" sz="1100" dirty="0" err="1"/>
              <a:t>righ</a:t>
            </a:r>
            <a:r>
              <a:rPr lang="en-GB" sz="1100" dirty="0"/>
              <a:t>ts</a:t>
            </a:r>
          </a:p>
          <a:p>
            <a:pPr lvl="2">
              <a:buFont typeface="Wingdings" charset="2"/>
              <a:buChar char="§"/>
            </a:pPr>
            <a:r>
              <a:rPr lang="en-GB" sz="1100"/>
              <a:t>pension</a:t>
            </a:r>
            <a:endParaRPr lang="en-GB" sz="1100" dirty="0"/>
          </a:p>
          <a:p>
            <a:endParaRPr lang="en-GB" sz="1500" dirty="0"/>
          </a:p>
        </p:txBody>
      </p:sp>
    </p:spTree>
    <p:extLst>
      <p:ext uri="{BB962C8B-B14F-4D97-AF65-F5344CB8AC3E}">
        <p14:creationId xmlns:p14="http://schemas.microsoft.com/office/powerpoint/2010/main" val="66116851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5B1F8-C7B1-13C6-5499-3FD437291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4CD52A-B001-3816-3928-99ECE458AB7A}"/>
              </a:ext>
            </a:extLst>
          </p:cNvPr>
          <p:cNvSpPr>
            <a:spLocks noGrp="1"/>
          </p:cNvSpPr>
          <p:nvPr>
            <p:ph type="title"/>
          </p:nvPr>
        </p:nvSpPr>
        <p:spPr/>
        <p:txBody>
          <a:bodyPr/>
          <a:lstStyle/>
          <a:p>
            <a:r>
              <a:rPr lang="en-GB" dirty="0"/>
              <a:t>Remedies under the </a:t>
            </a:r>
            <a:r>
              <a:rPr lang="en-GB" dirty="0" err="1"/>
              <a:t>EqA</a:t>
            </a:r>
            <a:r>
              <a:rPr lang="en-GB" dirty="0"/>
              <a:t> 2010</a:t>
            </a:r>
          </a:p>
        </p:txBody>
      </p:sp>
      <p:sp>
        <p:nvSpPr>
          <p:cNvPr id="3" name="Content Placeholder 2">
            <a:extLst>
              <a:ext uri="{FF2B5EF4-FFF2-40B4-BE49-F238E27FC236}">
                <a16:creationId xmlns:a16="http://schemas.microsoft.com/office/drawing/2014/main" id="{2B9F3B2B-2D54-D475-9247-AE1CE6F4B5AA}"/>
              </a:ext>
            </a:extLst>
          </p:cNvPr>
          <p:cNvSpPr>
            <a:spLocks noGrp="1"/>
          </p:cNvSpPr>
          <p:nvPr>
            <p:ph idx="1"/>
          </p:nvPr>
        </p:nvSpPr>
        <p:spPr/>
        <p:txBody>
          <a:bodyPr>
            <a:noAutofit/>
          </a:bodyPr>
          <a:lstStyle/>
          <a:p>
            <a:r>
              <a:rPr lang="en-GB" sz="1500" dirty="0"/>
              <a:t>Recommendations</a:t>
            </a:r>
          </a:p>
          <a:p>
            <a:pPr lvl="1"/>
            <a:r>
              <a:rPr lang="en-GB" sz="1300" b="0" i="0" u="none" strike="noStrike" dirty="0">
                <a:solidFill>
                  <a:srgbClr val="1F1F1F"/>
                </a:solidFill>
                <a:effectLst/>
              </a:rPr>
              <a:t>"a recommendation that within a specified period the respondent takes specified steps for the purpose of obviating or reducing the adverse effect on the complainant of any matter to which the proceedings relate”</a:t>
            </a:r>
          </a:p>
          <a:p>
            <a:pPr marL="457200" lvl="1" indent="0">
              <a:buNone/>
            </a:pPr>
            <a:endParaRPr lang="en-GB" sz="1300" dirty="0"/>
          </a:p>
          <a:p>
            <a:r>
              <a:rPr lang="en-GB" sz="1500" dirty="0"/>
              <a:t>Declarations </a:t>
            </a:r>
          </a:p>
          <a:p>
            <a:pPr lvl="1"/>
            <a:r>
              <a:rPr lang="en-GB" sz="1300" b="0" i="0" u="none" strike="noStrike" dirty="0">
                <a:solidFill>
                  <a:srgbClr val="1F1F1F"/>
                </a:solidFill>
                <a:effectLst/>
              </a:rPr>
              <a:t>"make a declaration as to the rights of the complainant and the respondent in relation to the matters to which the proceedings relate" </a:t>
            </a:r>
            <a:endParaRPr lang="en-GB" sz="1300" dirty="0"/>
          </a:p>
        </p:txBody>
      </p:sp>
    </p:spTree>
    <p:extLst>
      <p:ext uri="{BB962C8B-B14F-4D97-AF65-F5344CB8AC3E}">
        <p14:creationId xmlns:p14="http://schemas.microsoft.com/office/powerpoint/2010/main" val="11396454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6B104-0588-CC4A-6076-135BE15D65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0EF833-17C8-5278-B604-BC87B0E7C4F6}"/>
              </a:ext>
            </a:extLst>
          </p:cNvPr>
          <p:cNvSpPr>
            <a:spLocks noGrp="1"/>
          </p:cNvSpPr>
          <p:nvPr>
            <p:ph type="title"/>
          </p:nvPr>
        </p:nvSpPr>
        <p:spPr/>
        <p:txBody>
          <a:bodyPr/>
          <a:lstStyle/>
          <a:p>
            <a:r>
              <a:rPr lang="en-US" dirty="0"/>
              <a:t>Relationship between different forms </a:t>
            </a:r>
            <a:r>
              <a:rPr lang="en-US"/>
              <a:t>of discrimination</a:t>
            </a:r>
          </a:p>
        </p:txBody>
      </p:sp>
      <p:graphicFrame>
        <p:nvGraphicFramePr>
          <p:cNvPr id="5" name="Content Placeholder 4">
            <a:extLst>
              <a:ext uri="{FF2B5EF4-FFF2-40B4-BE49-F238E27FC236}">
                <a16:creationId xmlns:a16="http://schemas.microsoft.com/office/drawing/2014/main" id="{6F8DDB83-D641-C090-6D84-A801BB7D6D22}"/>
              </a:ext>
            </a:extLst>
          </p:cNvPr>
          <p:cNvGraphicFramePr>
            <a:graphicFrameLocks noGrp="1"/>
          </p:cNvGraphicFramePr>
          <p:nvPr>
            <p:ph idx="1"/>
          </p:nvPr>
        </p:nvGraphicFramePr>
        <p:xfrm>
          <a:off x="1155700" y="2603500"/>
          <a:ext cx="8824912" cy="4114800"/>
        </p:xfrm>
        <a:graphic>
          <a:graphicData uri="http://schemas.openxmlformats.org/drawingml/2006/table">
            <a:tbl>
              <a:tblPr bandRow="1">
                <a:tableStyleId>{5C22544A-7EE6-4342-B048-85BDC9FD1C3A}</a:tableStyleId>
              </a:tblPr>
              <a:tblGrid>
                <a:gridCol w="4412456">
                  <a:extLst>
                    <a:ext uri="{9D8B030D-6E8A-4147-A177-3AD203B41FA5}">
                      <a16:colId xmlns:a16="http://schemas.microsoft.com/office/drawing/2014/main" val="3739227834"/>
                    </a:ext>
                  </a:extLst>
                </a:gridCol>
                <a:gridCol w="4412456">
                  <a:extLst>
                    <a:ext uri="{9D8B030D-6E8A-4147-A177-3AD203B41FA5}">
                      <a16:colId xmlns:a16="http://schemas.microsoft.com/office/drawing/2014/main" val="2594461355"/>
                    </a:ext>
                  </a:extLst>
                </a:gridCol>
              </a:tblGrid>
              <a:tr h="0">
                <a:tc>
                  <a:txBody>
                    <a:bodyPr/>
                    <a:lstStyle/>
                    <a:p>
                      <a:pPr>
                        <a:buNone/>
                      </a:pPr>
                      <a:r>
                        <a:rPr lang="en-US"/>
                        <a:t>Type of claim</a:t>
                      </a:r>
                    </a:p>
                  </a:txBody>
                  <a:tcPr anchor="ctr">
                    <a:lnL>
                      <a:noFill/>
                    </a:lnL>
                    <a:lnR>
                      <a:noFill/>
                    </a:lnR>
                    <a:lnT>
                      <a:noFill/>
                    </a:lnT>
                    <a:lnB>
                      <a:noFill/>
                    </a:lnB>
                    <a:noFill/>
                  </a:tcPr>
                </a:tc>
                <a:tc>
                  <a:txBody>
                    <a:bodyPr/>
                    <a:lstStyle/>
                    <a:p>
                      <a:pPr>
                        <a:buNone/>
                      </a:pPr>
                      <a:r>
                        <a:rPr lang="en-US"/>
                        <a:t>What must be shown</a:t>
                      </a:r>
                    </a:p>
                  </a:txBody>
                  <a:tcPr anchor="ctr">
                    <a:lnL>
                      <a:noFill/>
                    </a:lnL>
                    <a:lnR>
                      <a:noFill/>
                    </a:lnR>
                    <a:lnT>
                      <a:noFill/>
                    </a:lnT>
                    <a:lnB>
                      <a:noFill/>
                    </a:lnB>
                    <a:noFill/>
                  </a:tcPr>
                </a:tc>
                <a:extLst>
                  <a:ext uri="{0D108BD9-81ED-4DB2-BD59-A6C34878D82A}">
                    <a16:rowId xmlns:a16="http://schemas.microsoft.com/office/drawing/2014/main" val="774110913"/>
                  </a:ext>
                </a:extLst>
              </a:tr>
              <a:tr h="0">
                <a:tc>
                  <a:txBody>
                    <a:bodyPr/>
                    <a:lstStyle/>
                    <a:p>
                      <a:pPr>
                        <a:buNone/>
                      </a:pPr>
                      <a:r>
                        <a:rPr lang="en-US"/>
                        <a:t>Direct discrimination</a:t>
                      </a:r>
                    </a:p>
                  </a:txBody>
                  <a:tcPr anchor="ctr">
                    <a:lnL>
                      <a:noFill/>
                    </a:lnL>
                    <a:lnR>
                      <a:noFill/>
                    </a:lnR>
                    <a:lnT>
                      <a:noFill/>
                    </a:lnT>
                    <a:lnB>
                      <a:noFill/>
                    </a:lnB>
                    <a:noFill/>
                  </a:tcPr>
                </a:tc>
                <a:tc>
                  <a:txBody>
                    <a:bodyPr/>
                    <a:lstStyle/>
                    <a:p>
                      <a:pPr>
                        <a:buNone/>
                      </a:pPr>
                      <a:r>
                        <a:rPr lang="en-US"/>
                        <a:t>Less favourable treatment </a:t>
                      </a:r>
                      <a:r>
                        <a:rPr lang="en-US" b="1"/>
                        <a:t>because of</a:t>
                      </a:r>
                      <a:r>
                        <a:rPr lang="en-US"/>
                        <a:t> disability</a:t>
                      </a:r>
                    </a:p>
                  </a:txBody>
                  <a:tcPr anchor="ctr">
                    <a:lnL>
                      <a:noFill/>
                    </a:lnL>
                    <a:lnR>
                      <a:noFill/>
                    </a:lnR>
                    <a:lnT>
                      <a:noFill/>
                    </a:lnT>
                    <a:lnB>
                      <a:noFill/>
                    </a:lnB>
                    <a:noFill/>
                  </a:tcPr>
                </a:tc>
                <a:extLst>
                  <a:ext uri="{0D108BD9-81ED-4DB2-BD59-A6C34878D82A}">
                    <a16:rowId xmlns:a16="http://schemas.microsoft.com/office/drawing/2014/main" val="3408253117"/>
                  </a:ext>
                </a:extLst>
              </a:tr>
              <a:tr h="0">
                <a:tc>
                  <a:txBody>
                    <a:bodyPr/>
                    <a:lstStyle/>
                    <a:p>
                      <a:pPr>
                        <a:buNone/>
                      </a:pPr>
                      <a:r>
                        <a:rPr lang="en-US"/>
                        <a:t>Indirect discrimination</a:t>
                      </a:r>
                    </a:p>
                  </a:txBody>
                  <a:tcPr anchor="ctr">
                    <a:lnL>
                      <a:noFill/>
                    </a:lnL>
                    <a:lnR>
                      <a:noFill/>
                    </a:lnR>
                    <a:lnT>
                      <a:noFill/>
                    </a:lnT>
                    <a:lnB>
                      <a:noFill/>
                    </a:lnB>
                    <a:noFill/>
                  </a:tcPr>
                </a:tc>
                <a:tc>
                  <a:txBody>
                    <a:bodyPr/>
                    <a:lstStyle/>
                    <a:p>
                      <a:pPr>
                        <a:buNone/>
                      </a:pPr>
                      <a:r>
                        <a:rPr lang="en-US"/>
                        <a:t>A PCP that disadvantages disabled people as a group</a:t>
                      </a:r>
                    </a:p>
                  </a:txBody>
                  <a:tcPr anchor="ctr">
                    <a:lnL>
                      <a:noFill/>
                    </a:lnL>
                    <a:lnR>
                      <a:noFill/>
                    </a:lnR>
                    <a:lnT>
                      <a:noFill/>
                    </a:lnT>
                    <a:lnB>
                      <a:noFill/>
                    </a:lnB>
                    <a:noFill/>
                  </a:tcPr>
                </a:tc>
                <a:extLst>
                  <a:ext uri="{0D108BD9-81ED-4DB2-BD59-A6C34878D82A}">
                    <a16:rowId xmlns:a16="http://schemas.microsoft.com/office/drawing/2014/main" val="48986354"/>
                  </a:ext>
                </a:extLst>
              </a:tr>
              <a:tr h="0">
                <a:tc>
                  <a:txBody>
                    <a:bodyPr/>
                    <a:lstStyle/>
                    <a:p>
                      <a:pPr>
                        <a:buNone/>
                      </a:pPr>
                      <a:r>
                        <a:rPr lang="en-US"/>
                        <a:t>Discrimination arising from disability (s.15)</a:t>
                      </a:r>
                    </a:p>
                  </a:txBody>
                  <a:tcPr anchor="ctr">
                    <a:lnL>
                      <a:noFill/>
                    </a:lnL>
                    <a:lnR>
                      <a:noFill/>
                    </a:lnR>
                    <a:lnT>
                      <a:noFill/>
                    </a:lnT>
                    <a:lnB>
                      <a:noFill/>
                    </a:lnB>
                    <a:noFill/>
                  </a:tcPr>
                </a:tc>
                <a:tc>
                  <a:txBody>
                    <a:bodyPr/>
                    <a:lstStyle/>
                    <a:p>
                      <a:pPr>
                        <a:buNone/>
                      </a:pPr>
                      <a:r>
                        <a:rPr lang="en-US"/>
                        <a:t>Unfavourable treatment </a:t>
                      </a:r>
                      <a:r>
                        <a:rPr lang="en-US" b="1"/>
                        <a:t>because of something arising in consequence</a:t>
                      </a:r>
                      <a:r>
                        <a:rPr lang="en-US"/>
                        <a:t> of disability</a:t>
                      </a:r>
                    </a:p>
                  </a:txBody>
                  <a:tcPr anchor="ctr">
                    <a:lnL>
                      <a:noFill/>
                    </a:lnL>
                    <a:lnR>
                      <a:noFill/>
                    </a:lnR>
                    <a:lnT>
                      <a:noFill/>
                    </a:lnT>
                    <a:lnB>
                      <a:noFill/>
                    </a:lnB>
                    <a:noFill/>
                  </a:tcPr>
                </a:tc>
                <a:extLst>
                  <a:ext uri="{0D108BD9-81ED-4DB2-BD59-A6C34878D82A}">
                    <a16:rowId xmlns:a16="http://schemas.microsoft.com/office/drawing/2014/main" val="4260410284"/>
                  </a:ext>
                </a:extLst>
              </a:tr>
              <a:tr h="0">
                <a:tc>
                  <a:txBody>
                    <a:bodyPr/>
                    <a:lstStyle/>
                    <a:p>
                      <a:pPr>
                        <a:buNone/>
                      </a:pPr>
                      <a:r>
                        <a:rPr lang="en-US"/>
                        <a:t>Failure to make reasonable adjustments</a:t>
                      </a:r>
                    </a:p>
                  </a:txBody>
                  <a:tcPr anchor="ctr">
                    <a:lnL>
                      <a:noFill/>
                    </a:lnL>
                    <a:lnR>
                      <a:noFill/>
                    </a:lnR>
                    <a:lnT>
                      <a:noFill/>
                    </a:lnT>
                    <a:lnB>
                      <a:noFill/>
                    </a:lnB>
                    <a:noFill/>
                  </a:tcPr>
                </a:tc>
                <a:tc>
                  <a:txBody>
                    <a:bodyPr/>
                    <a:lstStyle/>
                    <a:p>
                      <a:pPr>
                        <a:buNone/>
                      </a:pPr>
                      <a:r>
                        <a:rPr lang="en-US"/>
                        <a:t>A PCP, physical feature or absence of auxiliary aid puts disabled person at substantial disadvantage</a:t>
                      </a:r>
                    </a:p>
                  </a:txBody>
                  <a:tcPr anchor="ctr">
                    <a:lnL>
                      <a:noFill/>
                    </a:lnL>
                    <a:lnR>
                      <a:noFill/>
                    </a:lnR>
                    <a:lnT>
                      <a:noFill/>
                    </a:lnT>
                    <a:lnB>
                      <a:noFill/>
                    </a:lnB>
                    <a:noFill/>
                  </a:tcPr>
                </a:tc>
                <a:extLst>
                  <a:ext uri="{0D108BD9-81ED-4DB2-BD59-A6C34878D82A}">
                    <a16:rowId xmlns:a16="http://schemas.microsoft.com/office/drawing/2014/main" val="166112546"/>
                  </a:ext>
                </a:extLst>
              </a:tr>
              <a:tr h="0">
                <a:tc>
                  <a:txBody>
                    <a:bodyPr/>
                    <a:lstStyle/>
                    <a:p>
                      <a:pPr>
                        <a:buNone/>
                      </a:pPr>
                      <a:r>
                        <a:rPr lang="en-US"/>
                        <a:t>Harassment</a:t>
                      </a:r>
                    </a:p>
                  </a:txBody>
                  <a:tcPr anchor="ctr">
                    <a:lnL>
                      <a:noFill/>
                    </a:lnL>
                    <a:lnR>
                      <a:noFill/>
                    </a:lnR>
                    <a:lnT>
                      <a:noFill/>
                    </a:lnT>
                    <a:lnB>
                      <a:noFill/>
                    </a:lnB>
                    <a:noFill/>
                  </a:tcPr>
                </a:tc>
                <a:tc>
                  <a:txBody>
                    <a:bodyPr/>
                    <a:lstStyle/>
                    <a:p>
                      <a:pPr>
                        <a:buNone/>
                      </a:pPr>
                      <a:r>
                        <a:rPr lang="en-US"/>
                        <a:t>Unwanted conduct related to disability</a:t>
                      </a:r>
                    </a:p>
                  </a:txBody>
                  <a:tcPr anchor="ctr">
                    <a:lnL>
                      <a:noFill/>
                    </a:lnL>
                    <a:lnR>
                      <a:noFill/>
                    </a:lnR>
                    <a:lnT>
                      <a:noFill/>
                    </a:lnT>
                    <a:lnB>
                      <a:noFill/>
                    </a:lnB>
                    <a:noFill/>
                  </a:tcPr>
                </a:tc>
                <a:extLst>
                  <a:ext uri="{0D108BD9-81ED-4DB2-BD59-A6C34878D82A}">
                    <a16:rowId xmlns:a16="http://schemas.microsoft.com/office/drawing/2014/main" val="3613779841"/>
                  </a:ext>
                </a:extLst>
              </a:tr>
            </a:tbl>
          </a:graphicData>
        </a:graphic>
      </p:graphicFrame>
    </p:spTree>
    <p:extLst>
      <p:ext uri="{BB962C8B-B14F-4D97-AF65-F5344CB8AC3E}">
        <p14:creationId xmlns:p14="http://schemas.microsoft.com/office/powerpoint/2010/main" val="2448827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1467</TotalTime>
  <Words>3541</Words>
  <Application>Microsoft Office PowerPoint</Application>
  <PresentationFormat>Widescreen</PresentationFormat>
  <Paragraphs>282</Paragraphs>
  <Slides>70</Slides>
  <Notes>29</Notes>
  <HiddenSlides>0</HiddenSlides>
  <MMClips>0</MMClip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Ion Boardroom</vt:lpstr>
      <vt:lpstr>Discrimination and Harassment  </vt:lpstr>
      <vt:lpstr>Brain teaser and warm-up</vt:lpstr>
      <vt:lpstr>The Equality Act 2010 (EqA 2010)</vt:lpstr>
      <vt:lpstr>Protected  Characteristics</vt:lpstr>
      <vt:lpstr>But why?</vt:lpstr>
      <vt:lpstr>PowerPoint Presentation</vt:lpstr>
      <vt:lpstr>Intersectionality</vt:lpstr>
      <vt:lpstr>A useful framework</vt:lpstr>
      <vt:lpstr>Protected characteristics</vt:lpstr>
      <vt:lpstr>Protected characteristics</vt:lpstr>
      <vt:lpstr>Protected characteristics</vt:lpstr>
      <vt:lpstr>Protected characteristics</vt:lpstr>
      <vt:lpstr>What isn't covered adequately?</vt:lpstr>
      <vt:lpstr>The Business Case problem</vt:lpstr>
      <vt:lpstr>Public Sector Equality Duty</vt:lpstr>
      <vt:lpstr>Public Sector Equality Duty</vt:lpstr>
      <vt:lpstr>PSED aims</vt:lpstr>
      <vt:lpstr>Private sector HR professionals</vt:lpstr>
      <vt:lpstr>Disability</vt:lpstr>
      <vt:lpstr>Questions to ask</vt:lpstr>
      <vt:lpstr>Relationship between different forms of discrimination</vt:lpstr>
      <vt:lpstr>Reasonable adjustments (ss 20 &amp; 21)</vt:lpstr>
      <vt:lpstr>More on RAs</vt:lpstr>
      <vt:lpstr>More</vt:lpstr>
      <vt:lpstr>Anticipatory duty</vt:lpstr>
      <vt:lpstr>But what does reasonable mean?</vt:lpstr>
      <vt:lpstr>Direct Discrimination </vt:lpstr>
      <vt:lpstr>Direct Discrimination </vt:lpstr>
      <vt:lpstr>Less favourable treatment (LFT)</vt:lpstr>
      <vt:lpstr>Indirect Discrimination </vt:lpstr>
      <vt:lpstr>Indirect Discrimination </vt:lpstr>
      <vt:lpstr>Indirect Discrimination </vt:lpstr>
      <vt:lpstr>Indirect discrimination examples</vt:lpstr>
      <vt:lpstr>Indirect discrimination examples</vt:lpstr>
      <vt:lpstr>Comparators</vt:lpstr>
      <vt:lpstr>Comparators not needed</vt:lpstr>
      <vt:lpstr>Carreras v United First Partners Research [2015]</vt:lpstr>
      <vt:lpstr>Occupational Requirements (OR)</vt:lpstr>
      <vt:lpstr>Genuine Occupational Requirements</vt:lpstr>
      <vt:lpstr>Organised religion</vt:lpstr>
      <vt:lpstr>Employers with religious ethos</vt:lpstr>
      <vt:lpstr>Positive discrimination/action in recruitment</vt:lpstr>
      <vt:lpstr>Harassment</vt:lpstr>
      <vt:lpstr>Quick start</vt:lpstr>
      <vt:lpstr>What do we mean by harassment?</vt:lpstr>
      <vt:lpstr>Examples</vt:lpstr>
      <vt:lpstr>Unwanted conduct </vt:lpstr>
      <vt:lpstr>Relating to a protected characteristic:  ECHR guidance </vt:lpstr>
      <vt:lpstr>ECHR</vt:lpstr>
      <vt:lpstr>Banter    </vt:lpstr>
      <vt:lpstr>Banter</vt:lpstr>
      <vt:lpstr>More on banter</vt:lpstr>
      <vt:lpstr>Important points</vt:lpstr>
      <vt:lpstr>Vicarious liability</vt:lpstr>
      <vt:lpstr>Defence</vt:lpstr>
      <vt:lpstr>What must employers do? (Sexual)</vt:lpstr>
      <vt:lpstr>What to consider (ACAS)</vt:lpstr>
      <vt:lpstr>What would you advise?</vt:lpstr>
      <vt:lpstr>Sexual harassment</vt:lpstr>
      <vt:lpstr>Sexual harassment</vt:lpstr>
      <vt:lpstr>Sexual harassment</vt:lpstr>
      <vt:lpstr>Victimisation </vt:lpstr>
      <vt:lpstr>Victimisaiton </vt:lpstr>
      <vt:lpstr>Protected acts</vt:lpstr>
      <vt:lpstr>Detriment </vt:lpstr>
      <vt:lpstr>Victimisation by colleagues</vt:lpstr>
      <vt:lpstr>Why does this matter in harassment cases?</vt:lpstr>
      <vt:lpstr>Remedies under the EqA 2010</vt:lpstr>
      <vt:lpstr>Remedies under the EqA 2010</vt:lpstr>
      <vt:lpstr>Relationship between different forms of discrimination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859</cp:revision>
  <dcterms:created xsi:type="dcterms:W3CDTF">2024-11-07T21:49:00Z</dcterms:created>
  <dcterms:modified xsi:type="dcterms:W3CDTF">2026-04-29T15:53:56Z</dcterms:modified>
</cp:coreProperties>
</file>