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rels/.rels" ContentType="application/vnd.openxmlformats-package.relationship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notesMasters/_rels/notesMaster1.xml.rels" ContentType="application/vnd.openxmlformats-package.relationships+xml"/>
  <Override PartName="/ppt/notesMasters/notesMaster1.xml" ContentType="application/vnd.openxmlformats-officedocument.presentationml.notesMaster+xml"/>
  <Override PartName="/ppt/slideMasters/_rels/slideMaster1.xml.rels" ContentType="application/vnd.openxmlformats-package.relationships+xml"/>
  <Override PartName="/ppt/slideMasters/slideMaster1.xml" ContentType="application/vnd.openxmlformats-officedocument.presentationml.slideMaster+xml"/>
  <Override PartName="/ppt/_rels/presentation.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s/_rels/slide1.xml.rels" ContentType="application/vnd.openxmlformats-package.relationships+xml"/>
  <Override PartName="/ppt/slides/slide1.xml" ContentType="application/vnd.openxmlformats-officedocument.presentationml.slide+xml"/>
  <Override PartName="/ppt/notesSlides/_rels/notesSlide1.xml.rels" ContentType="application/vnd.openxmlformats-package.relationships+xml"/>
  <Override PartName="/ppt/notesSlides/notesSlide1.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rtl="0">
  <p:sldMasterIdLst>
    <p:sldMasterId id="2147483648" r:id="rId2"/>
  </p:sldMasterIdLst>
  <p:notesMasterIdLst>
    <p:notesMasterId r:id="rId3"/>
  </p:notesMasterIdLst>
  <p:sldIdLst>
    <p:sldId id="256" r:id="rId4"/>
  </p:sldIdLst>
  <p:sldSz cx="10688638" cy="7562850"/>
  <p:notesSz cx="7562850" cy="10688638"/>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r>
              <a:rPr b="0" lang="en-US" sz="1800" strike="noStrike" u="none">
                <a:solidFill>
                  <a:schemeClr val="dk1"/>
                </a:solidFill>
                <a:uFillTx/>
                <a:latin typeface="Aptos"/>
              </a:rPr>
              <a:t>Double-tap to move the slide</a:t>
            </a:r>
            <a:endParaRPr b="0" lang="en-US" sz="1800" strike="noStrike" u="none">
              <a:solidFill>
                <a:schemeClr val="dk1"/>
              </a:solidFill>
              <a:uFillTx/>
              <a:latin typeface="Aptos"/>
            </a:endParaRPr>
          </a:p>
        </p:txBody>
      </p:sp>
      <p:sp>
        <p:nvSpPr>
          <p:cNvPr id="1"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216000">
              <a:buNone/>
            </a:pPr>
            <a:r>
              <a:rPr b="0" lang="en-US" sz="2000" strike="noStrike" u="none">
                <a:solidFill>
                  <a:srgbClr val="000000"/>
                </a:solidFill>
                <a:uFillTx/>
                <a:latin typeface="Arial"/>
              </a:rPr>
              <a:t>Double-tap to edit the notes format</a:t>
            </a:r>
            <a:endParaRPr b="0" lang="en-US" sz="2000" strike="noStrike" u="none">
              <a:solidFill>
                <a:srgbClr val="000000"/>
              </a:solidFill>
              <a:uFillTx/>
              <a:latin typeface="Arial"/>
            </a:endParaRPr>
          </a:p>
        </p:txBody>
      </p:sp>
      <p:sp>
        <p:nvSpPr>
          <p:cNvPr id="2"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US" sz="1400" strike="noStrike" u="none">
                <a:solidFill>
                  <a:srgbClr val="000000"/>
                </a:solidFill>
                <a:uFillTx/>
                <a:latin typeface="Arial"/>
              </a:rPr>
              <a:t>&lt;header&gt;</a:t>
            </a:r>
            <a:endParaRPr b="0" lang="en-US" sz="1400" strike="noStrike" u="none">
              <a:solidFill>
                <a:srgbClr val="000000"/>
              </a:solidFill>
              <a:uFillTx/>
              <a:latin typeface="Arial"/>
            </a:endParaRPr>
          </a:p>
        </p:txBody>
      </p:sp>
      <p:sp>
        <p:nvSpPr>
          <p:cNvPr id="3" name="PlaceHolder 4"/>
          <p:cNvSpPr>
            <a:spLocks noGrp="1"/>
          </p:cNvSpPr>
          <p:nvPr>
            <p:ph type="dt" idx="1"/>
          </p:nvPr>
        </p:nvSpPr>
        <p:spPr>
          <a:xfrm>
            <a:off x="4278960" y="0"/>
            <a:ext cx="3280680" cy="534240"/>
          </a:xfrm>
          <a:prstGeom prst="rect">
            <a:avLst/>
          </a:prstGeom>
          <a:noFill/>
          <a:ln w="0">
            <a:noFill/>
          </a:ln>
        </p:spPr>
        <p:txBody>
          <a:bodyPr lIns="0" rIns="0" tIns="0" bIns="0" anchor="t">
            <a:noAutofit/>
          </a:bodyPr>
          <a:lstStyle>
            <a:lvl1pPr indent="0" algn="r">
              <a:buNone/>
              <a:defRPr b="0" lang="en-US" sz="1400" strike="noStrike" u="none">
                <a:solidFill>
                  <a:srgbClr val="000000"/>
                </a:solidFill>
                <a:uFillTx/>
                <a:latin typeface="Arial"/>
              </a:defRPr>
            </a:lvl1pPr>
          </a:lstStyle>
          <a:p>
            <a:pPr indent="0" algn="r">
              <a:buNone/>
            </a:pPr>
            <a:r>
              <a:rPr b="0" lang="en-US" sz="1400" strike="noStrike" u="none">
                <a:solidFill>
                  <a:srgbClr val="000000"/>
                </a:solidFill>
                <a:uFillTx/>
                <a:latin typeface="Arial"/>
              </a:rPr>
              <a:t>&lt;date/time&gt;</a:t>
            </a:r>
            <a:endParaRPr b="0" lang="en-US" sz="1400" strike="noStrike" u="none">
              <a:solidFill>
                <a:srgbClr val="000000"/>
              </a:solidFill>
              <a:uFillTx/>
              <a:latin typeface="Arial"/>
            </a:endParaRPr>
          </a:p>
        </p:txBody>
      </p:sp>
      <p:sp>
        <p:nvSpPr>
          <p:cNvPr id="4" name="PlaceHolder 5"/>
          <p:cNvSpPr>
            <a:spLocks noGrp="1"/>
          </p:cNvSpPr>
          <p:nvPr>
            <p:ph type="ftr" idx="2"/>
          </p:nvPr>
        </p:nvSpPr>
        <p:spPr>
          <a:xfrm>
            <a:off x="0" y="10157400"/>
            <a:ext cx="3280680" cy="534240"/>
          </a:xfrm>
          <a:prstGeom prst="rect">
            <a:avLst/>
          </a:prstGeom>
          <a:noFill/>
          <a:ln w="0">
            <a:noFill/>
          </a:ln>
        </p:spPr>
        <p:txBody>
          <a:bodyPr lIns="0" rIns="0" tIns="0" bIns="0" anchor="b">
            <a:noAutofit/>
          </a:bodyPr>
          <a:lstStyle>
            <a:lvl1pPr indent="0">
              <a:buNone/>
              <a:defRPr b="0" lang="en-US" sz="1400" strike="noStrike" u="none">
                <a:solidFill>
                  <a:srgbClr val="000000"/>
                </a:solidFill>
                <a:uFillTx/>
                <a:latin typeface="Arial"/>
              </a:defRPr>
            </a:lvl1pPr>
          </a:lstStyle>
          <a:p>
            <a:pPr indent="0">
              <a:buNone/>
            </a:pPr>
            <a:r>
              <a:rPr b="0" lang="en-US" sz="1400" strike="noStrike" u="none">
                <a:solidFill>
                  <a:srgbClr val="000000"/>
                </a:solidFill>
                <a:uFillTx/>
                <a:latin typeface="Arial"/>
              </a:rPr>
              <a:t>&lt;footer&gt;</a:t>
            </a:r>
            <a:endParaRPr b="0" lang="en-US" sz="1400" strike="noStrike" u="none">
              <a:solidFill>
                <a:srgbClr val="000000"/>
              </a:solidFill>
              <a:uFillTx/>
              <a:latin typeface="Arial"/>
            </a:endParaRPr>
          </a:p>
        </p:txBody>
      </p:sp>
      <p:sp>
        <p:nvSpPr>
          <p:cNvPr id="5" name="PlaceHolder 6"/>
          <p:cNvSpPr>
            <a:spLocks noGrp="1"/>
          </p:cNvSpPr>
          <p:nvPr>
            <p:ph type="sldNum" idx="3"/>
          </p:nvPr>
        </p:nvSpPr>
        <p:spPr>
          <a:xfrm>
            <a:off x="4278960" y="10157400"/>
            <a:ext cx="3280680" cy="534240"/>
          </a:xfrm>
          <a:prstGeom prst="rect">
            <a:avLst/>
          </a:prstGeom>
          <a:noFill/>
          <a:ln w="0">
            <a:noFill/>
          </a:ln>
        </p:spPr>
        <p:txBody>
          <a:bodyPr lIns="0" rIns="0" tIns="0" bIns="0" anchor="b">
            <a:noAutofit/>
          </a:bodyPr>
          <a:lstStyle>
            <a:lvl1pPr indent="0" algn="r">
              <a:buNone/>
              <a:defRPr b="0" lang="en-US" sz="1400" strike="noStrike" u="none">
                <a:solidFill>
                  <a:srgbClr val="000000"/>
                </a:solidFill>
                <a:uFillTx/>
                <a:latin typeface="Arial"/>
              </a:defRPr>
            </a:lvl1pPr>
          </a:lstStyle>
          <a:p>
            <a:pPr indent="0" algn="r">
              <a:buNone/>
            </a:pPr>
            <a:fld id="{DF3332C6-A64B-4ADD-AC40-C29FDD3DFFE9}" type="slidenum">
              <a:rPr b="0" lang="en-US" sz="1400" strike="noStrike" u="none">
                <a:solidFill>
                  <a:srgbClr val="000000"/>
                </a:solidFill>
                <a:uFillTx/>
                <a:latin typeface="Arial"/>
              </a:rPr>
              <a:t>&lt;number&gt;</a:t>
            </a:fld>
            <a:endParaRPr b="0" lang="en-US" sz="1400" strike="noStrike" u="none">
              <a:solidFill>
                <a:srgbClr val="000000"/>
              </a:solidFill>
              <a:uFillTx/>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PlaceHolder 1"/>
          <p:cNvSpPr>
            <a:spLocks noGrp="1"/>
          </p:cNvSpPr>
          <p:nvPr>
            <p:ph type="sldImg"/>
          </p:nvPr>
        </p:nvSpPr>
        <p:spPr>
          <a:xfrm>
            <a:off x="0" y="0"/>
            <a:ext cx="0" cy="0"/>
          </a:xfrm>
          <a:prstGeom prst="rect">
            <a:avLst/>
          </a:prstGeom>
          <a:ln w="0">
            <a:noFill/>
          </a:ln>
        </p:spPr>
      </p:sp>
      <p:sp>
        <p:nvSpPr>
          <p:cNvPr id="91" name="PlaceHolder 2"/>
          <p:cNvSpPr>
            <a:spLocks noGrp="1"/>
          </p:cNvSpPr>
          <p:nvPr>
            <p:ph type="body"/>
          </p:nvPr>
        </p:nvSpPr>
        <p:spPr>
          <a:xfrm>
            <a:off x="0" y="0"/>
            <a:ext cx="0" cy="0"/>
          </a:xfrm>
          <a:prstGeom prst="rect">
            <a:avLst/>
          </a:prstGeom>
          <a:noFill/>
          <a:ln w="0">
            <a:noFill/>
          </a:ln>
        </p:spPr>
        <p:txBody>
          <a:bodyPr lIns="90000" rIns="90000" tIns="-45000" bIns="-45000" anchor="t">
            <a:noAutofit/>
          </a:bodyPr>
          <a:p>
            <a:pPr marL="216000" indent="-216000">
              <a:buNone/>
            </a:pPr>
            <a:endParaRPr b="0" lang="en-US" sz="1800" strike="noStrike" u="none">
              <a:solidFill>
                <a:srgbClr val="000000"/>
              </a:solidFill>
              <a:uFillTx/>
              <a:latin typeface="Arial"/>
            </a:endParaRPr>
          </a:p>
        </p:txBody>
      </p:sp>
      <p:sp>
        <p:nvSpPr>
          <p:cNvPr id="92" name="PlaceHolder 3"/>
          <p:cNvSpPr>
            <a:spLocks noGrp="1"/>
          </p:cNvSpPr>
          <p:nvPr>
            <p:ph type="sldNum" idx="4"/>
          </p:nvPr>
        </p:nvSpPr>
        <p:spPr>
          <a:xfrm>
            <a:off x="0" y="0"/>
            <a:ext cx="0" cy="0"/>
          </a:xfrm>
          <a:prstGeom prst="rect">
            <a:avLst/>
          </a:prstGeom>
          <a:noFill/>
          <a:ln w="0">
            <a:noFill/>
          </a:ln>
        </p:spPr>
        <p:txBody>
          <a:bodyPr lIns="90000" rIns="90000" tIns="-45000" bIns="-45000" anchor="t">
            <a:noAutofit/>
          </a:bodyPr>
          <a:lstStyle>
            <a:lvl1pPr indent="0" defTabSz="914400">
              <a:lnSpc>
                <a:spcPct val="100000"/>
              </a:lnSpc>
              <a:buNone/>
              <a:defRPr b="0" lang="en-US" sz="1800" strike="noStrike" u="none">
                <a:solidFill>
                  <a:schemeClr val="dk1"/>
                </a:solidFill>
                <a:uFillTx/>
                <a:latin typeface="+mn-lt"/>
                <a:ea typeface="+mn-ea"/>
              </a:defRPr>
            </a:lvl1pPr>
          </a:lstStyle>
          <a:p>
            <a:pPr indent="0" defTabSz="914400">
              <a:lnSpc>
                <a:spcPct val="100000"/>
              </a:lnSpc>
              <a:buNone/>
            </a:pPr>
            <a:fld id="{95C833CB-13CF-4252-8B5D-C05FCF7022E2}" type="slidenum">
              <a:rPr b="0" lang="en-US" sz="1800" strike="noStrike" u="none">
                <a:solidFill>
                  <a:schemeClr val="dk1"/>
                </a:solidFill>
                <a:uFillTx/>
                <a:latin typeface="+mn-lt"/>
                <a:ea typeface="+mn-ea"/>
              </a:rPr>
              <a:t>&lt;number&gt;</a:t>
            </a:fld>
            <a:endParaRPr b="0" lang="en-US" sz="1800" strike="noStrike" u="none">
              <a:solidFill>
                <a:srgbClr val="000000"/>
              </a:solidFill>
              <a:uFillTx/>
              <a:latin typeface="Arial"/>
            </a:endParaRP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p:spTree>
      <p:nvGrpSpPr>
        <p:cNvPr id="1" name=""/>
        <p:cNvGrpSpPr/>
        <p:nvPr/>
      </p:nvGrpSpPr>
      <p:grpSpPr>
        <a:xfrm>
          <a:off x="0" y="0"/>
          <a:ext cx="0" cy="0"/>
          <a:chOff x="0" y="0"/>
          <a:chExt cx="0" cy="0"/>
        </a:xfrm>
      </p:grpSpPr>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2"/>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7fafc"/>
        </a:solidFill>
      </p:bgPr>
    </p:bg>
    <p:spTree>
      <p:nvGrpSpPr>
        <p:cNvPr id="1" name=""/>
        <p:cNvGrpSpPr/>
        <p:nvPr/>
      </p:nvGrpSpPr>
      <p:grpSpPr>
        <a:xfrm>
          <a:off x="0" y="0"/>
          <a:ext cx="0" cy="0"/>
          <a:chOff x="0" y="0"/>
          <a:chExt cx="0" cy="0"/>
        </a:xfrm>
      </p:grpSpPr>
      <p:sp>
        <p:nvSpPr>
          <p:cNvPr id="6" name="Shape 0"/>
          <p:cNvSpPr/>
          <p:nvPr/>
        </p:nvSpPr>
        <p:spPr>
          <a:xfrm>
            <a:off x="0" y="0"/>
            <a:ext cx="10689120" cy="749520"/>
          </a:xfrm>
          <a:prstGeom prst="rect">
            <a:avLst/>
          </a:prstGeom>
          <a:solidFill>
            <a:srgbClr val="082b49"/>
          </a:solidFill>
          <a:ln w="12700">
            <a:solidFill>
              <a:srgbClr val="082b49">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7" name="Shape 1"/>
          <p:cNvSpPr/>
          <p:nvPr/>
        </p:nvSpPr>
        <p:spPr>
          <a:xfrm>
            <a:off x="0" y="749880"/>
            <a:ext cx="10689120" cy="50040"/>
          </a:xfrm>
          <a:prstGeom prst="rect">
            <a:avLst/>
          </a:prstGeom>
          <a:solidFill>
            <a:srgbClr val="f6c445"/>
          </a:solidFill>
          <a:ln w="12700">
            <a:solidFill>
              <a:srgbClr val="f6c445">
                <a:alpha val="0"/>
              </a:srgbClr>
            </a:solidFill>
            <a:round/>
          </a:ln>
        </p:spPr>
        <p:style>
          <a:lnRef idx="0"/>
          <a:fillRef idx="0"/>
          <a:effectRef idx="0"/>
          <a:fontRef idx="minor"/>
        </p:style>
        <p:txBody>
          <a:bodyPr lIns="90000" rIns="90000" tIns="5400" bIns="5400" anchor="t">
            <a:noAutofit/>
          </a:bodyPr>
          <a:p>
            <a:endParaRPr b="0" lang="en-US" sz="1800" strike="noStrike" u="none">
              <a:solidFill>
                <a:srgbClr val="000000"/>
              </a:solidFill>
              <a:uFillTx/>
              <a:latin typeface="Arial"/>
            </a:endParaRPr>
          </a:p>
        </p:txBody>
      </p:sp>
      <p:sp>
        <p:nvSpPr>
          <p:cNvPr id="8" name="Text 2"/>
          <p:cNvSpPr/>
          <p:nvPr/>
        </p:nvSpPr>
        <p:spPr>
          <a:xfrm>
            <a:off x="292680" y="118800"/>
            <a:ext cx="6903360" cy="31968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1" lang="en-US" sz="2000" strike="noStrike" u="none">
                <a:solidFill>
                  <a:srgbClr val="ffffff"/>
                </a:solidFill>
                <a:uFillTx/>
                <a:latin typeface="Aptos"/>
                <a:ea typeface="Aptos"/>
              </a:rPr>
              <a:t>Emotional Intelligence for Better Academic Decisions</a:t>
            </a:r>
            <a:endParaRPr b="0" lang="en-US" sz="2000" strike="noStrike" u="none">
              <a:solidFill>
                <a:srgbClr val="000000"/>
              </a:solidFill>
              <a:uFillTx/>
              <a:latin typeface="Arial"/>
            </a:endParaRPr>
          </a:p>
        </p:txBody>
      </p:sp>
      <p:sp>
        <p:nvSpPr>
          <p:cNvPr id="9" name="Text 3"/>
          <p:cNvSpPr/>
          <p:nvPr/>
        </p:nvSpPr>
        <p:spPr>
          <a:xfrm>
            <a:off x="311040" y="457200"/>
            <a:ext cx="6674760" cy="1825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839" strike="noStrike" u="none">
                <a:solidFill>
                  <a:srgbClr val="d7e8f6"/>
                </a:solidFill>
                <a:uFillTx/>
                <a:latin typeface="Aptos"/>
                <a:ea typeface="Aptos"/>
              </a:rPr>
              <a:t>How emotional awareness, self-regulation and mindfulness can support learning, judgement and employability</a:t>
            </a:r>
            <a:endParaRPr b="0" lang="en-US" sz="839" strike="noStrike" u="none">
              <a:solidFill>
                <a:srgbClr val="000000"/>
              </a:solidFill>
              <a:uFillTx/>
              <a:latin typeface="Arial"/>
            </a:endParaRPr>
          </a:p>
        </p:txBody>
      </p:sp>
      <p:sp>
        <p:nvSpPr>
          <p:cNvPr id="10" name="Text 4"/>
          <p:cNvSpPr/>
          <p:nvPr/>
        </p:nvSpPr>
        <p:spPr>
          <a:xfrm>
            <a:off x="7406640" y="137160"/>
            <a:ext cx="2925720" cy="438480"/>
          </a:xfrm>
          <a:prstGeom prst="rect">
            <a:avLst/>
          </a:prstGeom>
          <a:noFill/>
          <a:ln w="0">
            <a:noFill/>
          </a:ln>
        </p:spPr>
        <p:style>
          <a:lnRef idx="0"/>
          <a:fillRef idx="0"/>
          <a:effectRef idx="0"/>
          <a:fontRef idx="minor"/>
        </p:style>
        <p:txBody>
          <a:bodyPr lIns="0" rIns="0" tIns="0" bIns="0" anchor="t">
            <a:normAutofit/>
          </a:bodyPr>
          <a:p>
            <a:pPr algn="r" defTabSz="914400">
              <a:lnSpc>
                <a:spcPct val="100000"/>
              </a:lnSpc>
              <a:tabLst>
                <a:tab algn="l" pos="0"/>
              </a:tabLst>
            </a:pPr>
            <a:r>
              <a:rPr b="0" lang="en-US" sz="720" strike="noStrike" u="none">
                <a:solidFill>
                  <a:srgbClr val="ffffff"/>
                </a:solidFill>
                <a:uFillTx/>
                <a:latin typeface="Aptos"/>
                <a:ea typeface="Aptos"/>
              </a:rPr>
              <a:t>Student: Mohammed shanawaz afzal  |  ID:2424009 </a:t>
            </a:r>
            <a:endParaRPr b="0" lang="en-US" sz="720" strike="noStrike" u="none">
              <a:solidFill>
                <a:srgbClr val="000000"/>
              </a:solidFill>
              <a:uFillTx/>
              <a:latin typeface="Arial"/>
            </a:endParaRPr>
          </a:p>
          <a:p>
            <a:pPr algn="r" defTabSz="914400">
              <a:lnSpc>
                <a:spcPct val="100000"/>
              </a:lnSpc>
              <a:tabLst>
                <a:tab algn="l" pos="0"/>
              </a:tabLst>
            </a:pPr>
            <a:r>
              <a:rPr b="0" lang="en-US" sz="720" strike="noStrike" u="none">
                <a:solidFill>
                  <a:srgbClr val="ffffff"/>
                </a:solidFill>
                <a:uFillTx/>
                <a:latin typeface="Aptos"/>
                <a:ea typeface="Aptos"/>
              </a:rPr>
              <a:t>Module: LCLM5006  |  Lecturer: Nishi Ramsurrun / Abdallah Naser</a:t>
            </a:r>
            <a:endParaRPr b="0" lang="en-US" sz="720" strike="noStrike" u="none">
              <a:solidFill>
                <a:srgbClr val="000000"/>
              </a:solidFill>
              <a:uFillTx/>
              <a:latin typeface="Arial"/>
            </a:endParaRPr>
          </a:p>
        </p:txBody>
      </p:sp>
      <p:sp>
        <p:nvSpPr>
          <p:cNvPr id="11" name="Shape 5"/>
          <p:cNvSpPr/>
          <p:nvPr/>
        </p:nvSpPr>
        <p:spPr>
          <a:xfrm>
            <a:off x="274320" y="932760"/>
            <a:ext cx="2697120" cy="2029680"/>
          </a:xfrm>
          <a:prstGeom prst="roundRect">
            <a:avLst>
              <a:gd name="adj" fmla="val 5405"/>
            </a:avLst>
          </a:prstGeom>
          <a:solidFill>
            <a:srgbClr val="eaf3ff"/>
          </a:solidFill>
          <a:ln w="8890">
            <a:solidFill>
              <a:srgbClr val="d9e2ec"/>
            </a:solidFill>
            <a:round/>
          </a:ln>
          <a:effectLst>
            <a:outerShdw dist="50402" dir="2700000" blurRad="12600" sx="100000" sy="100000" algn="bl" rotWithShape="0">
              <a:srgbClr val="000000">
                <a:alpha val="12000"/>
              </a:srgbClr>
            </a:outerShdw>
          </a:effectLst>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12" name="Shape 6"/>
          <p:cNvSpPr/>
          <p:nvPr/>
        </p:nvSpPr>
        <p:spPr>
          <a:xfrm>
            <a:off x="274320" y="932760"/>
            <a:ext cx="2697120" cy="310680"/>
          </a:xfrm>
          <a:prstGeom prst="rect">
            <a:avLst/>
          </a:prstGeom>
          <a:solidFill>
            <a:srgbClr val="0e3b5c"/>
          </a:solidFill>
          <a:ln w="12700">
            <a:solidFill>
              <a:srgbClr val="0e3b5c">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13" name="Text 7"/>
          <p:cNvSpPr/>
          <p:nvPr/>
        </p:nvSpPr>
        <p:spPr>
          <a:xfrm>
            <a:off x="393120" y="987480"/>
            <a:ext cx="2459520" cy="20088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1" lang="en-US" sz="1050" strike="noStrike" u="none">
                <a:solidFill>
                  <a:srgbClr val="ffffff"/>
                </a:solidFill>
                <a:uFillTx/>
                <a:latin typeface="Aptos"/>
                <a:ea typeface="Aptos"/>
              </a:rPr>
              <a:t>1. Introduction</a:t>
            </a:r>
            <a:endParaRPr b="0" lang="en-US" sz="1050" strike="noStrike" u="none">
              <a:solidFill>
                <a:srgbClr val="000000"/>
              </a:solidFill>
              <a:uFillTx/>
              <a:latin typeface="Arial"/>
            </a:endParaRPr>
          </a:p>
        </p:txBody>
      </p:sp>
      <p:sp>
        <p:nvSpPr>
          <p:cNvPr id="14" name="Text 8"/>
          <p:cNvSpPr/>
          <p:nvPr/>
        </p:nvSpPr>
        <p:spPr>
          <a:xfrm>
            <a:off x="393120" y="1344240"/>
            <a:ext cx="2459520" cy="152676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0" lang="en-US" sz="820" strike="noStrike" u="none">
                <a:solidFill>
                  <a:srgbClr val="44515e"/>
                </a:solidFill>
                <a:uFillTx/>
                <a:latin typeface="Aptos"/>
                <a:ea typeface="Aptos"/>
              </a:rPr>
              <a:t>Emotional intelligence (EI) is used here as the ability to notice emotions, understand their meaning and use them to guide thinking rather than allowing feelings to control behaviour. In academic study, emotions influence attention, judgement, motivation and persistence. This poster reflects on how EI can improve my learning choices and prepare me for workplace decision-making (Yılmaz, 2023).</a:t>
            </a:r>
            <a:endParaRPr b="0" lang="en-US" sz="820" strike="noStrike" u="none">
              <a:solidFill>
                <a:srgbClr val="000000"/>
              </a:solidFill>
              <a:uFillTx/>
              <a:latin typeface="Arial"/>
            </a:endParaRPr>
          </a:p>
        </p:txBody>
      </p:sp>
      <p:sp>
        <p:nvSpPr>
          <p:cNvPr id="15" name="Shape 9"/>
          <p:cNvSpPr/>
          <p:nvPr/>
        </p:nvSpPr>
        <p:spPr>
          <a:xfrm>
            <a:off x="274320" y="3136320"/>
            <a:ext cx="2697120" cy="1481040"/>
          </a:xfrm>
          <a:prstGeom prst="roundRect">
            <a:avLst>
              <a:gd name="adj" fmla="val 7407"/>
            </a:avLst>
          </a:prstGeom>
          <a:solidFill>
            <a:srgbClr val="ffffff"/>
          </a:solidFill>
          <a:ln w="8890">
            <a:solidFill>
              <a:srgbClr val="d9e2ec"/>
            </a:solidFill>
            <a:round/>
          </a:ln>
          <a:effectLst>
            <a:outerShdw dist="50402" dir="2700000" blurRad="12600" sx="100000" sy="100000" algn="bl" rotWithShape="0">
              <a:srgbClr val="000000">
                <a:alpha val="12000"/>
              </a:srgbClr>
            </a:outerShdw>
          </a:effectLst>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16" name="Shape 10"/>
          <p:cNvSpPr/>
          <p:nvPr/>
        </p:nvSpPr>
        <p:spPr>
          <a:xfrm>
            <a:off x="274320" y="3136320"/>
            <a:ext cx="2697120" cy="310680"/>
          </a:xfrm>
          <a:prstGeom prst="rect">
            <a:avLst/>
          </a:prstGeom>
          <a:solidFill>
            <a:srgbClr val="0d7377"/>
          </a:solidFill>
          <a:ln w="12700">
            <a:solidFill>
              <a:srgbClr val="0d7377">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17" name="Text 11"/>
          <p:cNvSpPr/>
          <p:nvPr/>
        </p:nvSpPr>
        <p:spPr>
          <a:xfrm>
            <a:off x="393120" y="3191400"/>
            <a:ext cx="2459520" cy="20088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1" lang="en-US" sz="1050" strike="noStrike" u="none">
                <a:solidFill>
                  <a:srgbClr val="ffffff"/>
                </a:solidFill>
                <a:uFillTx/>
                <a:latin typeface="Aptos"/>
                <a:ea typeface="Aptos"/>
              </a:rPr>
              <a:t>2. Method</a:t>
            </a:r>
            <a:endParaRPr b="0" lang="en-US" sz="1050" strike="noStrike" u="none">
              <a:solidFill>
                <a:srgbClr val="000000"/>
              </a:solidFill>
              <a:uFillTx/>
              <a:latin typeface="Arial"/>
            </a:endParaRPr>
          </a:p>
        </p:txBody>
      </p:sp>
      <p:sp>
        <p:nvSpPr>
          <p:cNvPr id="18" name="Text 12"/>
          <p:cNvSpPr/>
          <p:nvPr/>
        </p:nvSpPr>
        <p:spPr>
          <a:xfrm>
            <a:off x="393120" y="3547800"/>
            <a:ext cx="2459520" cy="97812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0" lang="en-US" sz="800" strike="noStrike" u="none">
                <a:solidFill>
                  <a:srgbClr val="44515e"/>
                </a:solidFill>
                <a:uFillTx/>
                <a:latin typeface="Aptos"/>
                <a:ea typeface="Aptos"/>
              </a:rPr>
              <a:t>The poster was developed from recent peer-reviewed literature on EI, decision-making, self-regulation, academic stress, mindfulness and procrastination. Sources were selected because they focus on university students, academic success or professional practice. I used the literature to connect theory with my own learning experience.</a:t>
            </a:r>
            <a:endParaRPr b="0" lang="en-US" sz="800" strike="noStrike" u="none">
              <a:solidFill>
                <a:srgbClr val="000000"/>
              </a:solidFill>
              <a:uFillTx/>
              <a:latin typeface="Arial"/>
            </a:endParaRPr>
          </a:p>
        </p:txBody>
      </p:sp>
      <p:sp>
        <p:nvSpPr>
          <p:cNvPr id="19" name="Shape 13"/>
          <p:cNvSpPr/>
          <p:nvPr/>
        </p:nvSpPr>
        <p:spPr>
          <a:xfrm>
            <a:off x="3173040" y="932760"/>
            <a:ext cx="3657240" cy="2029680"/>
          </a:xfrm>
          <a:prstGeom prst="roundRect">
            <a:avLst>
              <a:gd name="adj" fmla="val 5405"/>
            </a:avLst>
          </a:prstGeom>
          <a:solidFill>
            <a:srgbClr val="ffffff"/>
          </a:solidFill>
          <a:ln w="8890">
            <a:solidFill>
              <a:srgbClr val="d9e2ec"/>
            </a:solidFill>
            <a:round/>
          </a:ln>
          <a:effectLst>
            <a:outerShdw dist="50402" dir="2700000" blurRad="12600" sx="100000" sy="100000" algn="bl" rotWithShape="0">
              <a:srgbClr val="000000">
                <a:alpha val="12000"/>
              </a:srgbClr>
            </a:outerShdw>
          </a:effectLst>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20" name="Shape 14"/>
          <p:cNvSpPr/>
          <p:nvPr/>
        </p:nvSpPr>
        <p:spPr>
          <a:xfrm>
            <a:off x="3173040" y="932760"/>
            <a:ext cx="3657240" cy="310680"/>
          </a:xfrm>
          <a:prstGeom prst="rect">
            <a:avLst/>
          </a:prstGeom>
          <a:solidFill>
            <a:srgbClr val="7868e6"/>
          </a:solidFill>
          <a:ln w="12700">
            <a:solidFill>
              <a:srgbClr val="7868e6">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21" name="Text 15"/>
          <p:cNvSpPr/>
          <p:nvPr/>
        </p:nvSpPr>
        <p:spPr>
          <a:xfrm>
            <a:off x="3291840" y="987480"/>
            <a:ext cx="3419640" cy="20088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1" lang="en-US" sz="1050" strike="noStrike" u="none">
                <a:solidFill>
                  <a:srgbClr val="ffffff"/>
                </a:solidFill>
                <a:uFillTx/>
                <a:latin typeface="Aptos"/>
                <a:ea typeface="Aptos"/>
              </a:rPr>
              <a:t>Q1. Emotional awareness and decision-making</a:t>
            </a:r>
            <a:endParaRPr b="0" lang="en-US" sz="1050" strike="noStrike" u="none">
              <a:solidFill>
                <a:srgbClr val="000000"/>
              </a:solidFill>
              <a:uFillTx/>
              <a:latin typeface="Arial"/>
            </a:endParaRPr>
          </a:p>
        </p:txBody>
      </p:sp>
      <p:sp>
        <p:nvSpPr>
          <p:cNvPr id="22" name="Text 16"/>
          <p:cNvSpPr/>
          <p:nvPr/>
        </p:nvSpPr>
        <p:spPr>
          <a:xfrm>
            <a:off x="3291840" y="1344240"/>
            <a:ext cx="3419640" cy="78588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0" lang="en-US" sz="800" strike="noStrike" u="none">
                <a:solidFill>
                  <a:srgbClr val="44515e"/>
                </a:solidFill>
                <a:uFillTx/>
                <a:latin typeface="Aptos"/>
                <a:ea typeface="Aptos"/>
              </a:rPr>
              <a:t>Emotions influence how I interpret feedback, judge tasks, avoid difficult work and react under pressure. Stress can narrow attention; calm awareness creates space for balanced judgement. A useful self-regulation process is:</a:t>
            </a:r>
            <a:endParaRPr b="0" lang="en-US" sz="800" strike="noStrike" u="none">
              <a:solidFill>
                <a:srgbClr val="000000"/>
              </a:solidFill>
              <a:uFillTx/>
              <a:latin typeface="Arial"/>
            </a:endParaRPr>
          </a:p>
        </p:txBody>
      </p:sp>
      <p:sp>
        <p:nvSpPr>
          <p:cNvPr id="23" name="Shape 17"/>
          <p:cNvSpPr/>
          <p:nvPr/>
        </p:nvSpPr>
        <p:spPr>
          <a:xfrm>
            <a:off x="3364920" y="2331720"/>
            <a:ext cx="392760" cy="392760"/>
          </a:xfrm>
          <a:prstGeom prst="ellipse">
            <a:avLst/>
          </a:prstGeom>
          <a:solidFill>
            <a:srgbClr val="7868e6"/>
          </a:solidFill>
          <a:ln w="12700">
            <a:solidFill>
              <a:srgbClr val="7868e6">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24" name="Text 18"/>
          <p:cNvSpPr/>
          <p:nvPr/>
        </p:nvSpPr>
        <p:spPr>
          <a:xfrm>
            <a:off x="3364920" y="2436840"/>
            <a:ext cx="392760" cy="21924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80" strike="noStrike" u="none">
                <a:solidFill>
                  <a:srgbClr val="ffffff"/>
                </a:solidFill>
                <a:uFillTx/>
                <a:latin typeface="Aptos"/>
                <a:ea typeface="Aptos"/>
              </a:rPr>
              <a:t>1</a:t>
            </a:r>
            <a:endParaRPr b="0" lang="en-US" sz="680" strike="noStrike" u="none">
              <a:solidFill>
                <a:srgbClr val="000000"/>
              </a:solidFill>
              <a:uFillTx/>
              <a:latin typeface="Arial"/>
            </a:endParaRPr>
          </a:p>
          <a:p>
            <a:pPr algn="ctr" defTabSz="914400">
              <a:lnSpc>
                <a:spcPct val="100000"/>
              </a:lnSpc>
              <a:tabLst>
                <a:tab algn="l" pos="0"/>
              </a:tabLst>
            </a:pPr>
            <a:r>
              <a:rPr b="1" lang="en-US" sz="680" strike="noStrike" u="none">
                <a:solidFill>
                  <a:srgbClr val="ffffff"/>
                </a:solidFill>
                <a:uFillTx/>
                <a:latin typeface="Aptos"/>
                <a:ea typeface="Aptos"/>
              </a:rPr>
              <a:t>Notice</a:t>
            </a:r>
            <a:endParaRPr b="0" lang="en-US" sz="680" strike="noStrike" u="none">
              <a:solidFill>
                <a:srgbClr val="000000"/>
              </a:solidFill>
              <a:uFillTx/>
              <a:latin typeface="Arial"/>
            </a:endParaRPr>
          </a:p>
        </p:txBody>
      </p:sp>
      <p:sp>
        <p:nvSpPr>
          <p:cNvPr id="25" name="Shape 19"/>
          <p:cNvSpPr/>
          <p:nvPr/>
        </p:nvSpPr>
        <p:spPr>
          <a:xfrm>
            <a:off x="3813120" y="2450520"/>
            <a:ext cx="164160" cy="155160"/>
          </a:xfrm>
          <a:prstGeom prst="chevron">
            <a:avLst>
              <a:gd name="adj" fmla="val 50000"/>
            </a:avLst>
          </a:prstGeom>
          <a:solidFill>
            <a:srgbClr val="b8c2cc"/>
          </a:solidFill>
          <a:ln w="12700">
            <a:solidFill>
              <a:srgbClr val="b8c2cc">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26" name="Shape 20"/>
          <p:cNvSpPr/>
          <p:nvPr/>
        </p:nvSpPr>
        <p:spPr>
          <a:xfrm>
            <a:off x="4023360" y="2331720"/>
            <a:ext cx="392760" cy="392760"/>
          </a:xfrm>
          <a:prstGeom prst="ellipse">
            <a:avLst/>
          </a:prstGeom>
          <a:solidFill>
            <a:srgbClr val="1ba7a6"/>
          </a:solidFill>
          <a:ln w="12700">
            <a:solidFill>
              <a:srgbClr val="1ba7a6">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27" name="Text 21"/>
          <p:cNvSpPr/>
          <p:nvPr/>
        </p:nvSpPr>
        <p:spPr>
          <a:xfrm>
            <a:off x="4023360" y="2436840"/>
            <a:ext cx="392760" cy="21924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80" strike="noStrike" u="none">
                <a:solidFill>
                  <a:srgbClr val="ffffff"/>
                </a:solidFill>
                <a:uFillTx/>
                <a:latin typeface="Aptos"/>
                <a:ea typeface="Aptos"/>
              </a:rPr>
              <a:t>2</a:t>
            </a:r>
            <a:endParaRPr b="0" lang="en-US" sz="680" strike="noStrike" u="none">
              <a:solidFill>
                <a:srgbClr val="000000"/>
              </a:solidFill>
              <a:uFillTx/>
              <a:latin typeface="Arial"/>
            </a:endParaRPr>
          </a:p>
          <a:p>
            <a:pPr algn="ctr" defTabSz="914400">
              <a:lnSpc>
                <a:spcPct val="100000"/>
              </a:lnSpc>
              <a:tabLst>
                <a:tab algn="l" pos="0"/>
              </a:tabLst>
            </a:pPr>
            <a:r>
              <a:rPr b="1" lang="en-US" sz="680" strike="noStrike" u="none">
                <a:solidFill>
                  <a:srgbClr val="ffffff"/>
                </a:solidFill>
                <a:uFillTx/>
                <a:latin typeface="Aptos"/>
                <a:ea typeface="Aptos"/>
              </a:rPr>
              <a:t>Name</a:t>
            </a:r>
            <a:endParaRPr b="0" lang="en-US" sz="680" strike="noStrike" u="none">
              <a:solidFill>
                <a:srgbClr val="000000"/>
              </a:solidFill>
              <a:uFillTx/>
              <a:latin typeface="Arial"/>
            </a:endParaRPr>
          </a:p>
        </p:txBody>
      </p:sp>
      <p:sp>
        <p:nvSpPr>
          <p:cNvPr id="28" name="Shape 22"/>
          <p:cNvSpPr/>
          <p:nvPr/>
        </p:nvSpPr>
        <p:spPr>
          <a:xfrm>
            <a:off x="4471560" y="2450520"/>
            <a:ext cx="164160" cy="155160"/>
          </a:xfrm>
          <a:prstGeom prst="chevron">
            <a:avLst>
              <a:gd name="adj" fmla="val 50000"/>
            </a:avLst>
          </a:prstGeom>
          <a:solidFill>
            <a:srgbClr val="b8c2cc"/>
          </a:solidFill>
          <a:ln w="12700">
            <a:solidFill>
              <a:srgbClr val="b8c2cc">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29" name="Shape 23"/>
          <p:cNvSpPr/>
          <p:nvPr/>
        </p:nvSpPr>
        <p:spPr>
          <a:xfrm>
            <a:off x="4681800" y="2331720"/>
            <a:ext cx="392760" cy="392760"/>
          </a:xfrm>
          <a:prstGeom prst="ellipse">
            <a:avLst/>
          </a:prstGeom>
          <a:solidFill>
            <a:srgbClr val="f6c445"/>
          </a:solidFill>
          <a:ln w="12700">
            <a:solidFill>
              <a:srgbClr val="f6c445">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30" name="Text 24"/>
          <p:cNvSpPr/>
          <p:nvPr/>
        </p:nvSpPr>
        <p:spPr>
          <a:xfrm>
            <a:off x="4681800" y="2436840"/>
            <a:ext cx="392760" cy="21924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80" strike="noStrike" u="none">
                <a:solidFill>
                  <a:srgbClr val="082b49"/>
                </a:solidFill>
                <a:uFillTx/>
                <a:latin typeface="Aptos"/>
                <a:ea typeface="Aptos"/>
              </a:rPr>
              <a:t>3</a:t>
            </a:r>
            <a:endParaRPr b="0" lang="en-US" sz="680" strike="noStrike" u="none">
              <a:solidFill>
                <a:srgbClr val="000000"/>
              </a:solidFill>
              <a:uFillTx/>
              <a:latin typeface="Arial"/>
            </a:endParaRPr>
          </a:p>
          <a:p>
            <a:pPr algn="ctr" defTabSz="914400">
              <a:lnSpc>
                <a:spcPct val="100000"/>
              </a:lnSpc>
              <a:tabLst>
                <a:tab algn="l" pos="0"/>
              </a:tabLst>
            </a:pPr>
            <a:r>
              <a:rPr b="1" lang="en-US" sz="680" strike="noStrike" u="none">
                <a:solidFill>
                  <a:srgbClr val="082b49"/>
                </a:solidFill>
                <a:uFillTx/>
                <a:latin typeface="Aptos"/>
                <a:ea typeface="Aptos"/>
              </a:rPr>
              <a:t>Pause</a:t>
            </a:r>
            <a:endParaRPr b="0" lang="en-US" sz="680" strike="noStrike" u="none">
              <a:solidFill>
                <a:srgbClr val="000000"/>
              </a:solidFill>
              <a:uFillTx/>
              <a:latin typeface="Arial"/>
            </a:endParaRPr>
          </a:p>
        </p:txBody>
      </p:sp>
      <p:sp>
        <p:nvSpPr>
          <p:cNvPr id="31" name="Shape 25"/>
          <p:cNvSpPr/>
          <p:nvPr/>
        </p:nvSpPr>
        <p:spPr>
          <a:xfrm>
            <a:off x="5129640" y="2450520"/>
            <a:ext cx="164160" cy="155160"/>
          </a:xfrm>
          <a:prstGeom prst="chevron">
            <a:avLst>
              <a:gd name="adj" fmla="val 50000"/>
            </a:avLst>
          </a:prstGeom>
          <a:solidFill>
            <a:srgbClr val="b8c2cc"/>
          </a:solidFill>
          <a:ln w="12700">
            <a:solidFill>
              <a:srgbClr val="b8c2cc">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32" name="Shape 26"/>
          <p:cNvSpPr/>
          <p:nvPr/>
        </p:nvSpPr>
        <p:spPr>
          <a:xfrm>
            <a:off x="5340240" y="2331720"/>
            <a:ext cx="392760" cy="392760"/>
          </a:xfrm>
          <a:prstGeom prst="ellipse">
            <a:avLst/>
          </a:prstGeom>
          <a:solidFill>
            <a:srgbClr val="f47b6b"/>
          </a:solidFill>
          <a:ln w="12700">
            <a:solidFill>
              <a:srgbClr val="f47b6b">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33" name="Text 27"/>
          <p:cNvSpPr/>
          <p:nvPr/>
        </p:nvSpPr>
        <p:spPr>
          <a:xfrm>
            <a:off x="5340240" y="2436840"/>
            <a:ext cx="392760" cy="21924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80" strike="noStrike" u="none">
                <a:solidFill>
                  <a:srgbClr val="ffffff"/>
                </a:solidFill>
                <a:uFillTx/>
                <a:latin typeface="Aptos"/>
                <a:ea typeface="Aptos"/>
              </a:rPr>
              <a:t>4</a:t>
            </a:r>
            <a:endParaRPr b="0" lang="en-US" sz="680" strike="noStrike" u="none">
              <a:solidFill>
                <a:srgbClr val="000000"/>
              </a:solidFill>
              <a:uFillTx/>
              <a:latin typeface="Arial"/>
            </a:endParaRPr>
          </a:p>
          <a:p>
            <a:pPr algn="ctr" defTabSz="914400">
              <a:lnSpc>
                <a:spcPct val="100000"/>
              </a:lnSpc>
              <a:tabLst>
                <a:tab algn="l" pos="0"/>
              </a:tabLst>
            </a:pPr>
            <a:r>
              <a:rPr b="1" lang="en-US" sz="680" strike="noStrike" u="none">
                <a:solidFill>
                  <a:srgbClr val="ffffff"/>
                </a:solidFill>
                <a:uFillTx/>
                <a:latin typeface="Aptos"/>
                <a:ea typeface="Aptos"/>
              </a:rPr>
              <a:t>Choose</a:t>
            </a:r>
            <a:endParaRPr b="0" lang="en-US" sz="680" strike="noStrike" u="none">
              <a:solidFill>
                <a:srgbClr val="000000"/>
              </a:solidFill>
              <a:uFillTx/>
              <a:latin typeface="Arial"/>
            </a:endParaRPr>
          </a:p>
        </p:txBody>
      </p:sp>
      <p:sp>
        <p:nvSpPr>
          <p:cNvPr id="34" name="Shape 28"/>
          <p:cNvSpPr/>
          <p:nvPr/>
        </p:nvSpPr>
        <p:spPr>
          <a:xfrm>
            <a:off x="5788080" y="2450520"/>
            <a:ext cx="164160" cy="155160"/>
          </a:xfrm>
          <a:prstGeom prst="chevron">
            <a:avLst>
              <a:gd name="adj" fmla="val 50000"/>
            </a:avLst>
          </a:prstGeom>
          <a:solidFill>
            <a:srgbClr val="b8c2cc"/>
          </a:solidFill>
          <a:ln w="12700">
            <a:solidFill>
              <a:srgbClr val="b8c2cc">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35" name="Shape 29"/>
          <p:cNvSpPr/>
          <p:nvPr/>
        </p:nvSpPr>
        <p:spPr>
          <a:xfrm>
            <a:off x="5998320" y="2331720"/>
            <a:ext cx="392760" cy="392760"/>
          </a:xfrm>
          <a:prstGeom prst="ellipse">
            <a:avLst/>
          </a:prstGeom>
          <a:solidFill>
            <a:srgbClr val="4caf50"/>
          </a:solidFill>
          <a:ln w="12700">
            <a:solidFill>
              <a:srgbClr val="4caf50">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36" name="Text 30"/>
          <p:cNvSpPr/>
          <p:nvPr/>
        </p:nvSpPr>
        <p:spPr>
          <a:xfrm>
            <a:off x="5998320" y="2436840"/>
            <a:ext cx="392760" cy="21924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80" strike="noStrike" u="none">
                <a:solidFill>
                  <a:srgbClr val="ffffff"/>
                </a:solidFill>
                <a:uFillTx/>
                <a:latin typeface="Aptos"/>
                <a:ea typeface="Aptos"/>
              </a:rPr>
              <a:t>5</a:t>
            </a:r>
            <a:endParaRPr b="0" lang="en-US" sz="680" strike="noStrike" u="none">
              <a:solidFill>
                <a:srgbClr val="000000"/>
              </a:solidFill>
              <a:uFillTx/>
              <a:latin typeface="Arial"/>
            </a:endParaRPr>
          </a:p>
          <a:p>
            <a:pPr algn="ctr" defTabSz="914400">
              <a:lnSpc>
                <a:spcPct val="100000"/>
              </a:lnSpc>
              <a:tabLst>
                <a:tab algn="l" pos="0"/>
              </a:tabLst>
            </a:pPr>
            <a:r>
              <a:rPr b="1" lang="en-US" sz="680" strike="noStrike" u="none">
                <a:solidFill>
                  <a:srgbClr val="ffffff"/>
                </a:solidFill>
                <a:uFillTx/>
                <a:latin typeface="Aptos"/>
                <a:ea typeface="Aptos"/>
              </a:rPr>
              <a:t>Reflect</a:t>
            </a:r>
            <a:endParaRPr b="0" lang="en-US" sz="680" strike="noStrike" u="none">
              <a:solidFill>
                <a:srgbClr val="000000"/>
              </a:solidFill>
              <a:uFillTx/>
              <a:latin typeface="Arial"/>
            </a:endParaRPr>
          </a:p>
        </p:txBody>
      </p:sp>
      <p:sp>
        <p:nvSpPr>
          <p:cNvPr id="37" name="Text 31"/>
          <p:cNvSpPr/>
          <p:nvPr/>
        </p:nvSpPr>
        <p:spPr>
          <a:xfrm>
            <a:off x="3346560" y="2807280"/>
            <a:ext cx="3245760" cy="1184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i="1" lang="en-US" sz="670" strike="noStrike" u="none">
                <a:solidFill>
                  <a:srgbClr val="44515e"/>
                </a:solidFill>
                <a:uFillTx/>
                <a:latin typeface="Aptos"/>
                <a:ea typeface="Aptos"/>
              </a:rPr>
              <a:t>“</a:t>
            </a:r>
            <a:r>
              <a:rPr b="0" i="1" lang="en-US" sz="670" strike="noStrike" u="none">
                <a:solidFill>
                  <a:srgbClr val="44515e"/>
                </a:solidFill>
                <a:uFillTx/>
                <a:latin typeface="Aptos"/>
                <a:ea typeface="Aptos"/>
              </a:rPr>
              <a:t>Pause before response” turns emotion into information, not impulse (Yılmaz, 2023).</a:t>
            </a:r>
            <a:endParaRPr b="0" lang="en-US" sz="670" strike="noStrike" u="none">
              <a:solidFill>
                <a:srgbClr val="000000"/>
              </a:solidFill>
              <a:uFillTx/>
              <a:latin typeface="Arial"/>
            </a:endParaRPr>
          </a:p>
        </p:txBody>
      </p:sp>
      <p:sp>
        <p:nvSpPr>
          <p:cNvPr id="38" name="Shape 32"/>
          <p:cNvSpPr/>
          <p:nvPr/>
        </p:nvSpPr>
        <p:spPr>
          <a:xfrm>
            <a:off x="7040880" y="932760"/>
            <a:ext cx="3364560" cy="2029680"/>
          </a:xfrm>
          <a:prstGeom prst="roundRect">
            <a:avLst>
              <a:gd name="adj" fmla="val 5405"/>
            </a:avLst>
          </a:prstGeom>
          <a:solidFill>
            <a:srgbClr val="e8f8f5"/>
          </a:solidFill>
          <a:ln w="8890">
            <a:solidFill>
              <a:srgbClr val="d9e2ec"/>
            </a:solidFill>
            <a:round/>
          </a:ln>
          <a:effectLst>
            <a:outerShdw dist="50402" dir="2700000" blurRad="12600" sx="100000" sy="100000" algn="bl" rotWithShape="0">
              <a:srgbClr val="000000">
                <a:alpha val="12000"/>
              </a:srgbClr>
            </a:outerShdw>
          </a:effectLst>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39" name="Shape 33"/>
          <p:cNvSpPr/>
          <p:nvPr/>
        </p:nvSpPr>
        <p:spPr>
          <a:xfrm>
            <a:off x="7040880" y="932760"/>
            <a:ext cx="3364560" cy="310680"/>
          </a:xfrm>
          <a:prstGeom prst="rect">
            <a:avLst/>
          </a:prstGeom>
          <a:solidFill>
            <a:srgbClr val="0d7377"/>
          </a:solidFill>
          <a:ln w="12700">
            <a:solidFill>
              <a:srgbClr val="0d7377">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40" name="Text 34"/>
          <p:cNvSpPr/>
          <p:nvPr/>
        </p:nvSpPr>
        <p:spPr>
          <a:xfrm>
            <a:off x="7159680" y="987480"/>
            <a:ext cx="3126960" cy="20088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1" lang="en-US" sz="1050" strike="noStrike" u="none">
                <a:solidFill>
                  <a:srgbClr val="ffffff"/>
                </a:solidFill>
                <a:uFillTx/>
                <a:latin typeface="Aptos"/>
                <a:ea typeface="Aptos"/>
              </a:rPr>
              <a:t>Q2. EI and academic success</a:t>
            </a:r>
            <a:endParaRPr b="0" lang="en-US" sz="1050" strike="noStrike" u="none">
              <a:solidFill>
                <a:srgbClr val="000000"/>
              </a:solidFill>
              <a:uFillTx/>
              <a:latin typeface="Arial"/>
            </a:endParaRPr>
          </a:p>
        </p:txBody>
      </p:sp>
      <p:sp>
        <p:nvSpPr>
          <p:cNvPr id="41" name="Text 35"/>
          <p:cNvSpPr/>
          <p:nvPr/>
        </p:nvSpPr>
        <p:spPr>
          <a:xfrm>
            <a:off x="7159680" y="1344240"/>
            <a:ext cx="3126960" cy="152676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0" lang="en-US" sz="800" strike="noStrike" u="none">
                <a:solidFill>
                  <a:srgbClr val="44515e"/>
                </a:solidFill>
                <a:uFillTx/>
                <a:latin typeface="Aptos"/>
                <a:ea typeface="Aptos"/>
              </a:rPr>
              <a:t>Key emotional factors are stress, motivation and resilience. EI supports academic success when students regulate frustration, keep clear goals, recover after setbacks and ask for support when needed. Evidence links EI with academic self-regulation and stronger academic performance (Bordbar et al., 2025).</a:t>
            </a:r>
            <a:endParaRPr b="0" lang="en-US" sz="800" strike="noStrike" u="none">
              <a:solidFill>
                <a:srgbClr val="000000"/>
              </a:solidFill>
              <a:uFillTx/>
              <a:latin typeface="Arial"/>
            </a:endParaRPr>
          </a:p>
        </p:txBody>
      </p:sp>
      <p:sp>
        <p:nvSpPr>
          <p:cNvPr id="42" name="Shape 36"/>
          <p:cNvSpPr/>
          <p:nvPr/>
        </p:nvSpPr>
        <p:spPr>
          <a:xfrm>
            <a:off x="7269480" y="2441520"/>
            <a:ext cx="785880" cy="411120"/>
          </a:xfrm>
          <a:prstGeom prst="rect">
            <a:avLst/>
          </a:prstGeom>
          <a:solidFill>
            <a:srgbClr val="f47b6b"/>
          </a:solidFill>
          <a:ln w="12700">
            <a:solidFill>
              <a:srgbClr val="f47b6b">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43" name="Text 37"/>
          <p:cNvSpPr/>
          <p:nvPr/>
        </p:nvSpPr>
        <p:spPr>
          <a:xfrm>
            <a:off x="7269480" y="2514600"/>
            <a:ext cx="785880" cy="25560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40" strike="noStrike" u="none">
                <a:solidFill>
                  <a:srgbClr val="ffffff"/>
                </a:solidFill>
                <a:uFillTx/>
                <a:latin typeface="Aptos"/>
                <a:ea typeface="Aptos"/>
              </a:rPr>
              <a:t>Stress</a:t>
            </a:r>
            <a:endParaRPr b="0" lang="en-US" sz="640" strike="noStrike" u="none">
              <a:solidFill>
                <a:srgbClr val="000000"/>
              </a:solidFill>
              <a:uFillTx/>
              <a:latin typeface="Arial"/>
            </a:endParaRPr>
          </a:p>
          <a:p>
            <a:pPr algn="ctr" defTabSz="914400">
              <a:lnSpc>
                <a:spcPct val="100000"/>
              </a:lnSpc>
              <a:tabLst>
                <a:tab algn="l" pos="0"/>
              </a:tabLst>
            </a:pPr>
            <a:r>
              <a:rPr b="1" lang="en-US" sz="640" strike="noStrike" u="none">
                <a:solidFill>
                  <a:srgbClr val="ffffff"/>
                </a:solidFill>
                <a:uFillTx/>
                <a:latin typeface="Aptos"/>
                <a:ea typeface="Aptos"/>
              </a:rPr>
              <a:t>control</a:t>
            </a:r>
            <a:endParaRPr b="0" lang="en-US" sz="640" strike="noStrike" u="none">
              <a:solidFill>
                <a:srgbClr val="000000"/>
              </a:solidFill>
              <a:uFillTx/>
              <a:latin typeface="Arial"/>
            </a:endParaRPr>
          </a:p>
        </p:txBody>
      </p:sp>
      <p:sp>
        <p:nvSpPr>
          <p:cNvPr id="44" name="Shape 38"/>
          <p:cNvSpPr/>
          <p:nvPr/>
        </p:nvSpPr>
        <p:spPr>
          <a:xfrm>
            <a:off x="8256960" y="2441520"/>
            <a:ext cx="785880" cy="411120"/>
          </a:xfrm>
          <a:prstGeom prst="rect">
            <a:avLst/>
          </a:prstGeom>
          <a:solidFill>
            <a:srgbClr val="f6c445"/>
          </a:solidFill>
          <a:ln w="12700">
            <a:solidFill>
              <a:srgbClr val="f6c445">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45" name="Text 39"/>
          <p:cNvSpPr/>
          <p:nvPr/>
        </p:nvSpPr>
        <p:spPr>
          <a:xfrm>
            <a:off x="8256960" y="2514600"/>
            <a:ext cx="785880" cy="25560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40" strike="noStrike" u="none">
                <a:solidFill>
                  <a:srgbClr val="082b49"/>
                </a:solidFill>
                <a:uFillTx/>
                <a:latin typeface="Aptos"/>
                <a:ea typeface="Aptos"/>
              </a:rPr>
              <a:t>Motivation</a:t>
            </a:r>
            <a:endParaRPr b="0" lang="en-US" sz="640" strike="noStrike" u="none">
              <a:solidFill>
                <a:srgbClr val="000000"/>
              </a:solidFill>
              <a:uFillTx/>
              <a:latin typeface="Arial"/>
            </a:endParaRPr>
          </a:p>
          <a:p>
            <a:pPr algn="ctr" defTabSz="914400">
              <a:lnSpc>
                <a:spcPct val="100000"/>
              </a:lnSpc>
              <a:tabLst>
                <a:tab algn="l" pos="0"/>
              </a:tabLst>
            </a:pPr>
            <a:r>
              <a:rPr b="1" lang="en-US" sz="640" strike="noStrike" u="none">
                <a:solidFill>
                  <a:srgbClr val="082b49"/>
                </a:solidFill>
                <a:uFillTx/>
                <a:latin typeface="Aptos"/>
                <a:ea typeface="Aptos"/>
              </a:rPr>
              <a:t>&amp; goals</a:t>
            </a:r>
            <a:endParaRPr b="0" lang="en-US" sz="640" strike="noStrike" u="none">
              <a:solidFill>
                <a:srgbClr val="000000"/>
              </a:solidFill>
              <a:uFillTx/>
              <a:latin typeface="Arial"/>
            </a:endParaRPr>
          </a:p>
        </p:txBody>
      </p:sp>
      <p:sp>
        <p:nvSpPr>
          <p:cNvPr id="46" name="Shape 40"/>
          <p:cNvSpPr/>
          <p:nvPr/>
        </p:nvSpPr>
        <p:spPr>
          <a:xfrm>
            <a:off x="9244440" y="2441520"/>
            <a:ext cx="785880" cy="411120"/>
          </a:xfrm>
          <a:prstGeom prst="rect">
            <a:avLst/>
          </a:prstGeom>
          <a:solidFill>
            <a:srgbClr val="4caf50"/>
          </a:solidFill>
          <a:ln w="12700">
            <a:solidFill>
              <a:srgbClr val="4caf50">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47" name="Text 41"/>
          <p:cNvSpPr/>
          <p:nvPr/>
        </p:nvSpPr>
        <p:spPr>
          <a:xfrm>
            <a:off x="9244440" y="2514600"/>
            <a:ext cx="785880" cy="25560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40" strike="noStrike" u="none">
                <a:solidFill>
                  <a:srgbClr val="ffffff"/>
                </a:solidFill>
                <a:uFillTx/>
                <a:latin typeface="Aptos"/>
                <a:ea typeface="Aptos"/>
              </a:rPr>
              <a:t>Resilience</a:t>
            </a:r>
            <a:endParaRPr b="0" lang="en-US" sz="640" strike="noStrike" u="none">
              <a:solidFill>
                <a:srgbClr val="000000"/>
              </a:solidFill>
              <a:uFillTx/>
              <a:latin typeface="Arial"/>
            </a:endParaRPr>
          </a:p>
          <a:p>
            <a:pPr algn="ctr" defTabSz="914400">
              <a:lnSpc>
                <a:spcPct val="100000"/>
              </a:lnSpc>
              <a:tabLst>
                <a:tab algn="l" pos="0"/>
              </a:tabLst>
            </a:pPr>
            <a:r>
              <a:rPr b="1" lang="en-US" sz="640" strike="noStrike" u="none">
                <a:solidFill>
                  <a:srgbClr val="ffffff"/>
                </a:solidFill>
                <a:uFillTx/>
                <a:latin typeface="Aptos"/>
                <a:ea typeface="Aptos"/>
              </a:rPr>
              <a:t>&amp; recovery</a:t>
            </a:r>
            <a:endParaRPr b="0" lang="en-US" sz="640" strike="noStrike" u="none">
              <a:solidFill>
                <a:srgbClr val="000000"/>
              </a:solidFill>
              <a:uFillTx/>
              <a:latin typeface="Arial"/>
            </a:endParaRPr>
          </a:p>
        </p:txBody>
      </p:sp>
      <p:sp>
        <p:nvSpPr>
          <p:cNvPr id="48" name="Shape 42"/>
          <p:cNvSpPr/>
          <p:nvPr/>
        </p:nvSpPr>
        <p:spPr>
          <a:xfrm>
            <a:off x="7178040" y="2898720"/>
            <a:ext cx="2761200" cy="54360"/>
          </a:xfrm>
          <a:prstGeom prst="rect">
            <a:avLst/>
          </a:prstGeom>
          <a:solidFill>
            <a:srgbClr val="082b49"/>
          </a:solidFill>
          <a:ln w="12700">
            <a:solidFill>
              <a:srgbClr val="082b49">
                <a:alpha val="0"/>
              </a:srgbClr>
            </a:solidFill>
            <a:round/>
          </a:ln>
        </p:spPr>
        <p:style>
          <a:lnRef idx="0"/>
          <a:fillRef idx="0"/>
          <a:effectRef idx="0"/>
          <a:fontRef idx="minor"/>
        </p:style>
        <p:txBody>
          <a:bodyPr lIns="90000" rIns="90000" tIns="9720" bIns="9720" anchor="t">
            <a:noAutofit/>
          </a:bodyPr>
          <a:p>
            <a:endParaRPr b="0" lang="en-US" sz="1800" strike="noStrike" u="none">
              <a:solidFill>
                <a:srgbClr val="ffffff"/>
              </a:solidFill>
              <a:uFillTx/>
              <a:latin typeface="Arial"/>
            </a:endParaRPr>
          </a:p>
        </p:txBody>
      </p:sp>
      <p:sp>
        <p:nvSpPr>
          <p:cNvPr id="49" name="Text 43"/>
          <p:cNvSpPr/>
          <p:nvPr/>
        </p:nvSpPr>
        <p:spPr>
          <a:xfrm>
            <a:off x="7169040" y="2971800"/>
            <a:ext cx="2834280" cy="10944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650" strike="noStrike" u="none">
                <a:solidFill>
                  <a:srgbClr val="082b49"/>
                </a:solidFill>
                <a:uFillTx/>
                <a:latin typeface="Aptos"/>
                <a:ea typeface="Aptos"/>
              </a:rPr>
              <a:t>Academic success = regulated emotion + purposeful action</a:t>
            </a:r>
            <a:endParaRPr b="0" lang="en-US" sz="650" strike="noStrike" u="none">
              <a:solidFill>
                <a:srgbClr val="000000"/>
              </a:solidFill>
              <a:uFillTx/>
              <a:latin typeface="Arial"/>
            </a:endParaRPr>
          </a:p>
        </p:txBody>
      </p:sp>
      <p:sp>
        <p:nvSpPr>
          <p:cNvPr id="50" name="Shape 44"/>
          <p:cNvSpPr/>
          <p:nvPr/>
        </p:nvSpPr>
        <p:spPr>
          <a:xfrm>
            <a:off x="274320" y="4827960"/>
            <a:ext cx="3053880" cy="1352880"/>
          </a:xfrm>
          <a:prstGeom prst="roundRect">
            <a:avLst>
              <a:gd name="adj" fmla="val 8108"/>
            </a:avLst>
          </a:prstGeom>
          <a:solidFill>
            <a:srgbClr val="f1efff"/>
          </a:solidFill>
          <a:ln w="8890">
            <a:solidFill>
              <a:srgbClr val="d9e2ec"/>
            </a:solidFill>
            <a:round/>
          </a:ln>
          <a:effectLst>
            <a:outerShdw dist="50402" dir="2700000" blurRad="12600" sx="100000" sy="100000" algn="bl" rotWithShape="0">
              <a:srgbClr val="000000">
                <a:alpha val="12000"/>
              </a:srgbClr>
            </a:outerShdw>
          </a:effectLst>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51" name="Shape 45"/>
          <p:cNvSpPr/>
          <p:nvPr/>
        </p:nvSpPr>
        <p:spPr>
          <a:xfrm>
            <a:off x="274320" y="4827960"/>
            <a:ext cx="3053880" cy="310680"/>
          </a:xfrm>
          <a:prstGeom prst="rect">
            <a:avLst/>
          </a:prstGeom>
          <a:solidFill>
            <a:srgbClr val="7868e6"/>
          </a:solidFill>
          <a:ln w="12700">
            <a:solidFill>
              <a:srgbClr val="7868e6">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52" name="Text 46"/>
          <p:cNvSpPr/>
          <p:nvPr/>
        </p:nvSpPr>
        <p:spPr>
          <a:xfrm>
            <a:off x="393120" y="4883040"/>
            <a:ext cx="2815920" cy="20088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1" lang="en-US" sz="1050" strike="noStrike" u="none">
                <a:solidFill>
                  <a:srgbClr val="ffffff"/>
                </a:solidFill>
                <a:uFillTx/>
                <a:latin typeface="Aptos"/>
                <a:ea typeface="Aptos"/>
              </a:rPr>
              <a:t>Q3. Critical personal reflection</a:t>
            </a:r>
            <a:endParaRPr b="0" lang="en-US" sz="1050" strike="noStrike" u="none">
              <a:solidFill>
                <a:srgbClr val="000000"/>
              </a:solidFill>
              <a:uFillTx/>
              <a:latin typeface="Arial"/>
            </a:endParaRPr>
          </a:p>
        </p:txBody>
      </p:sp>
      <p:sp>
        <p:nvSpPr>
          <p:cNvPr id="53" name="Text 47"/>
          <p:cNvSpPr/>
          <p:nvPr/>
        </p:nvSpPr>
        <p:spPr>
          <a:xfrm>
            <a:off x="393120" y="5239440"/>
            <a:ext cx="2815920" cy="84996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0" lang="en-US" sz="770" strike="noStrike" u="none">
                <a:solidFill>
                  <a:srgbClr val="44515e"/>
                </a:solidFill>
                <a:uFillTx/>
                <a:latin typeface="Aptos"/>
                <a:ea typeface="Aptos"/>
              </a:rPr>
              <a:t>Mindfulness can improve my learning because it helps me notice emotional triggers before reacting. Emotional regulation can reduce avoidance after disappointment and help me return to study more quickly. Longitudinal evidence connects mindfulness, EI, motivation and academic stress in higher education (Zhang et al., 2024).</a:t>
            </a:r>
            <a:endParaRPr b="0" lang="en-US" sz="770" strike="noStrike" u="none">
              <a:solidFill>
                <a:srgbClr val="000000"/>
              </a:solidFill>
              <a:uFillTx/>
              <a:latin typeface="Arial"/>
            </a:endParaRPr>
          </a:p>
        </p:txBody>
      </p:sp>
      <p:sp>
        <p:nvSpPr>
          <p:cNvPr id="54" name="Shape 48"/>
          <p:cNvSpPr/>
          <p:nvPr/>
        </p:nvSpPr>
        <p:spPr>
          <a:xfrm>
            <a:off x="420480" y="6282000"/>
            <a:ext cx="2742840" cy="667080"/>
          </a:xfrm>
          <a:prstGeom prst="roundRect">
            <a:avLst>
              <a:gd name="adj" fmla="val 13699"/>
            </a:avLst>
          </a:prstGeom>
          <a:solidFill>
            <a:srgbClr val="ffffff"/>
          </a:solidFill>
          <a:ln w="10160">
            <a:solidFill>
              <a:srgbClr val="d9d3ff"/>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55" name="Shape 49"/>
          <p:cNvSpPr/>
          <p:nvPr/>
        </p:nvSpPr>
        <p:spPr>
          <a:xfrm>
            <a:off x="539640" y="6382440"/>
            <a:ext cx="868320" cy="255600"/>
          </a:xfrm>
          <a:prstGeom prst="roundRect">
            <a:avLst>
              <a:gd name="adj" fmla="val 42857"/>
            </a:avLst>
          </a:prstGeom>
          <a:solidFill>
            <a:srgbClr val="7868e6"/>
          </a:solidFill>
          <a:ln w="12700">
            <a:solidFill>
              <a:srgbClr val="7868e6">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56" name="Text 50"/>
          <p:cNvSpPr/>
          <p:nvPr/>
        </p:nvSpPr>
        <p:spPr>
          <a:xfrm>
            <a:off x="585360" y="6432840"/>
            <a:ext cx="776880" cy="15516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570" strike="noStrike" u="none">
                <a:solidFill>
                  <a:srgbClr val="ffffff"/>
                </a:solidFill>
                <a:uFillTx/>
                <a:latin typeface="Aptos"/>
                <a:ea typeface="Aptos"/>
              </a:rPr>
              <a:t>3-minute breathing</a:t>
            </a:r>
            <a:endParaRPr b="0" lang="en-US" sz="570" strike="noStrike" u="none">
              <a:solidFill>
                <a:srgbClr val="000000"/>
              </a:solidFill>
              <a:uFillTx/>
              <a:latin typeface="Arial"/>
            </a:endParaRPr>
          </a:p>
        </p:txBody>
      </p:sp>
      <p:sp>
        <p:nvSpPr>
          <p:cNvPr id="57" name="Shape 51"/>
          <p:cNvSpPr/>
          <p:nvPr/>
        </p:nvSpPr>
        <p:spPr>
          <a:xfrm>
            <a:off x="1472040" y="6382440"/>
            <a:ext cx="795240" cy="255600"/>
          </a:xfrm>
          <a:prstGeom prst="roundRect">
            <a:avLst>
              <a:gd name="adj" fmla="val 42857"/>
            </a:avLst>
          </a:prstGeom>
          <a:solidFill>
            <a:srgbClr val="1ba7a6"/>
          </a:solidFill>
          <a:ln w="12700">
            <a:solidFill>
              <a:srgbClr val="1ba7a6">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58" name="Text 52"/>
          <p:cNvSpPr/>
          <p:nvPr/>
        </p:nvSpPr>
        <p:spPr>
          <a:xfrm>
            <a:off x="1517760" y="6432840"/>
            <a:ext cx="703800" cy="15516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1" lang="en-US" sz="570" strike="noStrike" u="none">
                <a:solidFill>
                  <a:srgbClr val="ffffff"/>
                </a:solidFill>
                <a:uFillTx/>
                <a:latin typeface="Aptos"/>
                <a:ea typeface="Aptos"/>
              </a:rPr>
              <a:t>2 study priorities</a:t>
            </a:r>
            <a:endParaRPr b="0" lang="en-US" sz="570" strike="noStrike" u="none">
              <a:solidFill>
                <a:srgbClr val="000000"/>
              </a:solidFill>
              <a:uFillTx/>
              <a:latin typeface="Arial"/>
            </a:endParaRPr>
          </a:p>
        </p:txBody>
      </p:sp>
      <p:sp>
        <p:nvSpPr>
          <p:cNvPr id="59" name="Shape 53"/>
          <p:cNvSpPr/>
          <p:nvPr/>
        </p:nvSpPr>
        <p:spPr>
          <a:xfrm>
            <a:off x="2331720" y="6382440"/>
            <a:ext cx="694440" cy="255600"/>
          </a:xfrm>
          <a:prstGeom prst="roundRect">
            <a:avLst>
              <a:gd name="adj" fmla="val 42857"/>
            </a:avLst>
          </a:prstGeom>
          <a:solidFill>
            <a:srgbClr val="f6c445"/>
          </a:solidFill>
          <a:ln w="12700">
            <a:solidFill>
              <a:srgbClr val="f6c445">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60" name="Text 54"/>
          <p:cNvSpPr/>
          <p:nvPr/>
        </p:nvSpPr>
        <p:spPr>
          <a:xfrm>
            <a:off x="2377440" y="6432840"/>
            <a:ext cx="603000" cy="155160"/>
          </a:xfrm>
          <a:prstGeom prst="rect">
            <a:avLst/>
          </a:prstGeom>
          <a:noFill/>
          <a:ln w="0">
            <a:noFill/>
          </a:ln>
        </p:spPr>
        <p:style>
          <a:lnRef idx="0"/>
          <a:fillRef idx="0"/>
          <a:effectRef idx="0"/>
          <a:fontRef idx="minor"/>
        </p:style>
        <p:txBody>
          <a:bodyPr lIns="0" rIns="0" tIns="0" bIns="0" anchor="t">
            <a:normAutofit lnSpcReduction="9999"/>
          </a:bodyPr>
          <a:p>
            <a:pPr algn="ctr" defTabSz="914400">
              <a:lnSpc>
                <a:spcPct val="100000"/>
              </a:lnSpc>
              <a:tabLst>
                <a:tab algn="l" pos="0"/>
              </a:tabLst>
            </a:pPr>
            <a:r>
              <a:rPr b="1" lang="en-US" sz="540" strike="noStrike" u="none">
                <a:solidFill>
                  <a:srgbClr val="082b49"/>
                </a:solidFill>
                <a:uFillTx/>
                <a:latin typeface="Aptos"/>
                <a:ea typeface="Aptos"/>
              </a:rPr>
              <a:t>1 reflection question</a:t>
            </a:r>
            <a:endParaRPr b="0" lang="en-US" sz="540" strike="noStrike" u="none">
              <a:solidFill>
                <a:srgbClr val="000000"/>
              </a:solidFill>
              <a:uFillTx/>
              <a:latin typeface="Arial"/>
            </a:endParaRPr>
          </a:p>
        </p:txBody>
      </p:sp>
      <p:sp>
        <p:nvSpPr>
          <p:cNvPr id="61" name="Text 55"/>
          <p:cNvSpPr/>
          <p:nvPr/>
        </p:nvSpPr>
        <p:spPr>
          <a:xfrm>
            <a:off x="658440" y="6693480"/>
            <a:ext cx="2194200" cy="10944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0" lang="en-US" sz="640" strike="noStrike" u="none">
                <a:solidFill>
                  <a:srgbClr val="44515e"/>
                </a:solidFill>
                <a:uFillTx/>
                <a:latin typeface="Aptos"/>
                <a:ea typeface="Aptos"/>
              </a:rPr>
              <a:t>Daily 3–2–1 routine before study.</a:t>
            </a:r>
            <a:endParaRPr b="0" lang="en-US" sz="640" strike="noStrike" u="none">
              <a:solidFill>
                <a:srgbClr val="000000"/>
              </a:solidFill>
              <a:uFillTx/>
              <a:latin typeface="Arial"/>
            </a:endParaRPr>
          </a:p>
        </p:txBody>
      </p:sp>
      <p:sp>
        <p:nvSpPr>
          <p:cNvPr id="62" name="Shape 56"/>
          <p:cNvSpPr/>
          <p:nvPr/>
        </p:nvSpPr>
        <p:spPr>
          <a:xfrm>
            <a:off x="3557160" y="3136320"/>
            <a:ext cx="3273120" cy="3044520"/>
          </a:xfrm>
          <a:prstGeom prst="roundRect">
            <a:avLst>
              <a:gd name="adj" fmla="val 3604"/>
            </a:avLst>
          </a:prstGeom>
          <a:solidFill>
            <a:srgbClr val="ffffff"/>
          </a:solidFill>
          <a:ln w="8890">
            <a:solidFill>
              <a:srgbClr val="d9e2ec"/>
            </a:solidFill>
            <a:round/>
          </a:ln>
          <a:effectLst>
            <a:outerShdw dist="50402" dir="2700000" blurRad="12600" sx="100000" sy="100000" algn="bl" rotWithShape="0">
              <a:srgbClr val="000000">
                <a:alpha val="12000"/>
              </a:srgbClr>
            </a:outerShdw>
          </a:effectLst>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63" name="Shape 57"/>
          <p:cNvSpPr/>
          <p:nvPr/>
        </p:nvSpPr>
        <p:spPr>
          <a:xfrm>
            <a:off x="3557160" y="3136320"/>
            <a:ext cx="3273120" cy="310680"/>
          </a:xfrm>
          <a:prstGeom prst="rect">
            <a:avLst/>
          </a:prstGeom>
          <a:solidFill>
            <a:srgbClr val="f47b6b"/>
          </a:solidFill>
          <a:ln w="12700">
            <a:solidFill>
              <a:srgbClr val="f47b6b">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64" name="Text 58"/>
          <p:cNvSpPr/>
          <p:nvPr/>
        </p:nvSpPr>
        <p:spPr>
          <a:xfrm>
            <a:off x="3675960" y="3191400"/>
            <a:ext cx="3035520" cy="20088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1" lang="en-US" sz="1050" strike="noStrike" u="none">
                <a:solidFill>
                  <a:srgbClr val="ffffff"/>
                </a:solidFill>
                <a:uFillTx/>
                <a:latin typeface="Aptos"/>
                <a:ea typeface="Aptos"/>
              </a:rPr>
              <a:t>Applied EI toolkit for study challenges</a:t>
            </a:r>
            <a:endParaRPr b="0" lang="en-US" sz="1050" strike="noStrike" u="none">
              <a:solidFill>
                <a:srgbClr val="000000"/>
              </a:solidFill>
              <a:uFillTx/>
              <a:latin typeface="Arial"/>
            </a:endParaRPr>
          </a:p>
        </p:txBody>
      </p:sp>
      <p:sp>
        <p:nvSpPr>
          <p:cNvPr id="65" name="Text 59"/>
          <p:cNvSpPr/>
          <p:nvPr/>
        </p:nvSpPr>
        <p:spPr>
          <a:xfrm>
            <a:off x="3675960" y="3547800"/>
            <a:ext cx="3035520" cy="254160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endParaRPr b="0" lang="en-US" sz="820" strike="noStrike" u="none">
              <a:solidFill>
                <a:schemeClr val="dk1"/>
              </a:solidFill>
              <a:uFillTx/>
              <a:latin typeface="Aptos"/>
            </a:endParaRPr>
          </a:p>
        </p:txBody>
      </p:sp>
      <p:sp>
        <p:nvSpPr>
          <p:cNvPr id="66" name="Shape 60"/>
          <p:cNvSpPr/>
          <p:nvPr/>
        </p:nvSpPr>
        <p:spPr>
          <a:xfrm>
            <a:off x="3703320" y="3611880"/>
            <a:ext cx="2998800" cy="273960"/>
          </a:xfrm>
          <a:prstGeom prst="rect">
            <a:avLst/>
          </a:prstGeom>
          <a:solidFill>
            <a:srgbClr val="0e3b5c"/>
          </a:solidFill>
          <a:ln w="12700">
            <a:solidFill>
              <a:srgbClr val="0e3b5c">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67" name="Text 61"/>
          <p:cNvSpPr/>
          <p:nvPr/>
        </p:nvSpPr>
        <p:spPr>
          <a:xfrm>
            <a:off x="3740040" y="3684960"/>
            <a:ext cx="712800" cy="1094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1" lang="en-US" sz="620" strike="noStrike" u="none">
                <a:solidFill>
                  <a:srgbClr val="ffffff"/>
                </a:solidFill>
                <a:uFillTx/>
                <a:latin typeface="Aptos"/>
                <a:ea typeface="Aptos"/>
              </a:rPr>
              <a:t>Challenge</a:t>
            </a:r>
            <a:endParaRPr b="0" lang="en-US" sz="620" strike="noStrike" u="none">
              <a:solidFill>
                <a:srgbClr val="000000"/>
              </a:solidFill>
              <a:uFillTx/>
              <a:latin typeface="Arial"/>
            </a:endParaRPr>
          </a:p>
        </p:txBody>
      </p:sp>
      <p:sp>
        <p:nvSpPr>
          <p:cNvPr id="68" name="Text 62"/>
          <p:cNvSpPr/>
          <p:nvPr/>
        </p:nvSpPr>
        <p:spPr>
          <a:xfrm>
            <a:off x="4489560" y="3684960"/>
            <a:ext cx="840960" cy="1094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1" lang="en-US" sz="620" strike="noStrike" u="none">
                <a:solidFill>
                  <a:srgbClr val="ffffff"/>
                </a:solidFill>
                <a:uFillTx/>
                <a:latin typeface="Aptos"/>
                <a:ea typeface="Aptos"/>
              </a:rPr>
              <a:t>Emotional signal</a:t>
            </a:r>
            <a:endParaRPr b="0" lang="en-US" sz="620" strike="noStrike" u="none">
              <a:solidFill>
                <a:srgbClr val="000000"/>
              </a:solidFill>
              <a:uFillTx/>
              <a:latin typeface="Arial"/>
            </a:endParaRPr>
          </a:p>
        </p:txBody>
      </p:sp>
      <p:sp>
        <p:nvSpPr>
          <p:cNvPr id="69" name="Text 63"/>
          <p:cNvSpPr/>
          <p:nvPr/>
        </p:nvSpPr>
        <p:spPr>
          <a:xfrm>
            <a:off x="5403960" y="3684960"/>
            <a:ext cx="1206720" cy="1094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1" lang="en-US" sz="620" strike="noStrike" u="none">
                <a:solidFill>
                  <a:srgbClr val="ffffff"/>
                </a:solidFill>
                <a:uFillTx/>
                <a:latin typeface="Aptos"/>
                <a:ea typeface="Aptos"/>
              </a:rPr>
              <a:t>EI response</a:t>
            </a:r>
            <a:endParaRPr b="0" lang="en-US" sz="620" strike="noStrike" u="none">
              <a:solidFill>
                <a:srgbClr val="000000"/>
              </a:solidFill>
              <a:uFillTx/>
              <a:latin typeface="Arial"/>
            </a:endParaRPr>
          </a:p>
        </p:txBody>
      </p:sp>
      <p:sp>
        <p:nvSpPr>
          <p:cNvPr id="70" name="Shape 64"/>
          <p:cNvSpPr/>
          <p:nvPr/>
        </p:nvSpPr>
        <p:spPr>
          <a:xfrm>
            <a:off x="3703320" y="3931920"/>
            <a:ext cx="2998800" cy="529920"/>
          </a:xfrm>
          <a:prstGeom prst="rect">
            <a:avLst/>
          </a:prstGeom>
          <a:solidFill>
            <a:srgbClr val="fff0ee"/>
          </a:solidFill>
          <a:ln w="6350">
            <a:solidFill>
              <a:srgbClr val="f1d4cf"/>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71" name="Text 65"/>
          <p:cNvSpPr/>
          <p:nvPr/>
        </p:nvSpPr>
        <p:spPr>
          <a:xfrm>
            <a:off x="3740040" y="4005000"/>
            <a:ext cx="65808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1" lang="en-US" sz="640" strike="noStrike" u="none">
                <a:solidFill>
                  <a:srgbClr val="082b49"/>
                </a:solidFill>
                <a:uFillTx/>
                <a:latin typeface="Aptos"/>
                <a:ea typeface="Aptos"/>
              </a:rPr>
              <a:t>Procrastination</a:t>
            </a:r>
            <a:endParaRPr b="0" lang="en-US" sz="640" strike="noStrike" u="none">
              <a:solidFill>
                <a:srgbClr val="000000"/>
              </a:solidFill>
              <a:uFillTx/>
              <a:latin typeface="Arial"/>
            </a:endParaRPr>
          </a:p>
        </p:txBody>
      </p:sp>
      <p:sp>
        <p:nvSpPr>
          <p:cNvPr id="72" name="Text 66"/>
          <p:cNvSpPr/>
          <p:nvPr/>
        </p:nvSpPr>
        <p:spPr>
          <a:xfrm>
            <a:off x="4471560" y="4005000"/>
            <a:ext cx="82260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630" strike="noStrike" u="none">
                <a:solidFill>
                  <a:srgbClr val="44515e"/>
                </a:solidFill>
                <a:uFillTx/>
                <a:latin typeface="Aptos"/>
                <a:ea typeface="Aptos"/>
              </a:rPr>
              <a:t>fear / boredom</a:t>
            </a:r>
            <a:endParaRPr b="0" lang="en-US" sz="630" strike="noStrike" u="none">
              <a:solidFill>
                <a:srgbClr val="000000"/>
              </a:solidFill>
              <a:uFillTx/>
              <a:latin typeface="Arial"/>
            </a:endParaRPr>
          </a:p>
        </p:txBody>
      </p:sp>
      <p:sp>
        <p:nvSpPr>
          <p:cNvPr id="73" name="Text 67"/>
          <p:cNvSpPr/>
          <p:nvPr/>
        </p:nvSpPr>
        <p:spPr>
          <a:xfrm>
            <a:off x="5367600" y="4005000"/>
            <a:ext cx="122508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620" strike="noStrike" u="none">
                <a:solidFill>
                  <a:srgbClr val="44515e"/>
                </a:solidFill>
                <a:uFillTx/>
                <a:latin typeface="Aptos"/>
                <a:ea typeface="Aptos"/>
              </a:rPr>
              <a:t>Label feeling → start 20-min task → remove distraction</a:t>
            </a:r>
            <a:endParaRPr b="0" lang="en-US" sz="620" strike="noStrike" u="none">
              <a:solidFill>
                <a:srgbClr val="000000"/>
              </a:solidFill>
              <a:uFillTx/>
              <a:latin typeface="Arial"/>
            </a:endParaRPr>
          </a:p>
        </p:txBody>
      </p:sp>
      <p:sp>
        <p:nvSpPr>
          <p:cNvPr id="74" name="Shape 68"/>
          <p:cNvSpPr/>
          <p:nvPr/>
        </p:nvSpPr>
        <p:spPr>
          <a:xfrm>
            <a:off x="3703320" y="4517280"/>
            <a:ext cx="2998800" cy="529920"/>
          </a:xfrm>
          <a:prstGeom prst="rect">
            <a:avLst/>
          </a:prstGeom>
          <a:solidFill>
            <a:srgbClr val="fff9f4"/>
          </a:solidFill>
          <a:ln w="6350">
            <a:solidFill>
              <a:srgbClr val="f1d4cf"/>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75" name="Text 69"/>
          <p:cNvSpPr/>
          <p:nvPr/>
        </p:nvSpPr>
        <p:spPr>
          <a:xfrm>
            <a:off x="3740040" y="4590360"/>
            <a:ext cx="65808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1" lang="en-US" sz="640" strike="noStrike" u="none">
                <a:solidFill>
                  <a:srgbClr val="082b49"/>
                </a:solidFill>
                <a:uFillTx/>
                <a:latin typeface="Aptos"/>
                <a:ea typeface="Aptos"/>
              </a:rPr>
              <a:t>Anxiety</a:t>
            </a:r>
            <a:endParaRPr b="0" lang="en-US" sz="640" strike="noStrike" u="none">
              <a:solidFill>
                <a:srgbClr val="000000"/>
              </a:solidFill>
              <a:uFillTx/>
              <a:latin typeface="Arial"/>
            </a:endParaRPr>
          </a:p>
        </p:txBody>
      </p:sp>
      <p:sp>
        <p:nvSpPr>
          <p:cNvPr id="76" name="Text 70"/>
          <p:cNvSpPr/>
          <p:nvPr/>
        </p:nvSpPr>
        <p:spPr>
          <a:xfrm>
            <a:off x="4471560" y="4590360"/>
            <a:ext cx="82260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630" strike="noStrike" u="none">
                <a:solidFill>
                  <a:srgbClr val="44515e"/>
                </a:solidFill>
                <a:uFillTx/>
                <a:latin typeface="Aptos"/>
                <a:ea typeface="Aptos"/>
              </a:rPr>
              <a:t>threat / overload</a:t>
            </a:r>
            <a:endParaRPr b="0" lang="en-US" sz="630" strike="noStrike" u="none">
              <a:solidFill>
                <a:srgbClr val="000000"/>
              </a:solidFill>
              <a:uFillTx/>
              <a:latin typeface="Arial"/>
            </a:endParaRPr>
          </a:p>
        </p:txBody>
      </p:sp>
      <p:sp>
        <p:nvSpPr>
          <p:cNvPr id="77" name="Text 71"/>
          <p:cNvSpPr/>
          <p:nvPr/>
        </p:nvSpPr>
        <p:spPr>
          <a:xfrm>
            <a:off x="5367600" y="4590360"/>
            <a:ext cx="122508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620" strike="noStrike" u="none">
                <a:solidFill>
                  <a:srgbClr val="44515e"/>
                </a:solidFill>
                <a:uFillTx/>
                <a:latin typeface="Aptos"/>
                <a:ea typeface="Aptos"/>
              </a:rPr>
              <a:t>Breathe → plan smaller steps → seek academic support</a:t>
            </a:r>
            <a:endParaRPr b="0" lang="en-US" sz="620" strike="noStrike" u="none">
              <a:solidFill>
                <a:srgbClr val="000000"/>
              </a:solidFill>
              <a:uFillTx/>
              <a:latin typeface="Arial"/>
            </a:endParaRPr>
          </a:p>
        </p:txBody>
      </p:sp>
      <p:sp>
        <p:nvSpPr>
          <p:cNvPr id="78" name="Shape 72"/>
          <p:cNvSpPr/>
          <p:nvPr/>
        </p:nvSpPr>
        <p:spPr>
          <a:xfrm>
            <a:off x="3703320" y="5102280"/>
            <a:ext cx="2998800" cy="529920"/>
          </a:xfrm>
          <a:prstGeom prst="rect">
            <a:avLst/>
          </a:prstGeom>
          <a:solidFill>
            <a:srgbClr val="fff0ee"/>
          </a:solidFill>
          <a:ln w="6350">
            <a:solidFill>
              <a:srgbClr val="f1d4cf"/>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79" name="Text 73"/>
          <p:cNvSpPr/>
          <p:nvPr/>
        </p:nvSpPr>
        <p:spPr>
          <a:xfrm>
            <a:off x="3740040" y="5175360"/>
            <a:ext cx="65808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1" lang="en-US" sz="640" strike="noStrike" u="none">
                <a:solidFill>
                  <a:srgbClr val="082b49"/>
                </a:solidFill>
                <a:uFillTx/>
                <a:latin typeface="Aptos"/>
                <a:ea typeface="Aptos"/>
              </a:rPr>
              <a:t>Low motivation</a:t>
            </a:r>
            <a:endParaRPr b="0" lang="en-US" sz="640" strike="noStrike" u="none">
              <a:solidFill>
                <a:srgbClr val="000000"/>
              </a:solidFill>
              <a:uFillTx/>
              <a:latin typeface="Arial"/>
            </a:endParaRPr>
          </a:p>
        </p:txBody>
      </p:sp>
      <p:sp>
        <p:nvSpPr>
          <p:cNvPr id="80" name="Text 74"/>
          <p:cNvSpPr/>
          <p:nvPr/>
        </p:nvSpPr>
        <p:spPr>
          <a:xfrm>
            <a:off x="4471560" y="5175360"/>
            <a:ext cx="82260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630" strike="noStrike" u="none">
                <a:solidFill>
                  <a:srgbClr val="44515e"/>
                </a:solidFill>
                <a:uFillTx/>
                <a:latin typeface="Aptos"/>
                <a:ea typeface="Aptos"/>
              </a:rPr>
              <a:t>low value / fatigue</a:t>
            </a:r>
            <a:endParaRPr b="0" lang="en-US" sz="630" strike="noStrike" u="none">
              <a:solidFill>
                <a:srgbClr val="000000"/>
              </a:solidFill>
              <a:uFillTx/>
              <a:latin typeface="Arial"/>
            </a:endParaRPr>
          </a:p>
        </p:txBody>
      </p:sp>
      <p:sp>
        <p:nvSpPr>
          <p:cNvPr id="81" name="Text 75"/>
          <p:cNvSpPr/>
          <p:nvPr/>
        </p:nvSpPr>
        <p:spPr>
          <a:xfrm>
            <a:off x="5367600" y="5175360"/>
            <a:ext cx="1225080" cy="347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620" strike="noStrike" u="none">
                <a:solidFill>
                  <a:srgbClr val="44515e"/>
                </a:solidFill>
                <a:uFillTx/>
                <a:latin typeface="Aptos"/>
                <a:ea typeface="Aptos"/>
              </a:rPr>
              <a:t>Reconnect to goal → reward progress → track wins</a:t>
            </a:r>
            <a:endParaRPr b="0" lang="en-US" sz="620" strike="noStrike" u="none">
              <a:solidFill>
                <a:srgbClr val="000000"/>
              </a:solidFill>
              <a:uFillTx/>
              <a:latin typeface="Arial"/>
            </a:endParaRPr>
          </a:p>
        </p:txBody>
      </p:sp>
      <p:sp>
        <p:nvSpPr>
          <p:cNvPr id="82" name="Text 76"/>
          <p:cNvSpPr/>
          <p:nvPr/>
        </p:nvSpPr>
        <p:spPr>
          <a:xfrm>
            <a:off x="3703320" y="5715000"/>
            <a:ext cx="2971440" cy="31968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i="1" lang="en-US" sz="680" strike="noStrike" u="none">
                <a:solidFill>
                  <a:srgbClr val="44515e"/>
                </a:solidFill>
                <a:uFillTx/>
                <a:latin typeface="Aptos"/>
                <a:ea typeface="Aptos"/>
              </a:rPr>
              <a:t>EI is not “always feeling positive”; it is recognising emotion and choosing a constructive action. Lower EI has been associated with greater academic procrastination (Chávez-Fernández et al., 2024).</a:t>
            </a:r>
            <a:endParaRPr b="0" lang="en-US" sz="680" strike="noStrike" u="none">
              <a:solidFill>
                <a:srgbClr val="000000"/>
              </a:solidFill>
              <a:uFillTx/>
              <a:latin typeface="Arial"/>
            </a:endParaRPr>
          </a:p>
        </p:txBody>
      </p:sp>
      <p:sp>
        <p:nvSpPr>
          <p:cNvPr id="83" name="Shape 77"/>
          <p:cNvSpPr/>
          <p:nvPr/>
        </p:nvSpPr>
        <p:spPr>
          <a:xfrm>
            <a:off x="7040880" y="3136320"/>
            <a:ext cx="3364560" cy="3044520"/>
          </a:xfrm>
          <a:prstGeom prst="roundRect">
            <a:avLst>
              <a:gd name="adj" fmla="val 3604"/>
            </a:avLst>
          </a:prstGeom>
          <a:solidFill>
            <a:srgbClr val="fff5d5"/>
          </a:solidFill>
          <a:ln w="8890">
            <a:solidFill>
              <a:srgbClr val="d9e2ec"/>
            </a:solidFill>
            <a:round/>
          </a:ln>
          <a:effectLst>
            <a:outerShdw dist="50402" dir="2700000" blurRad="12600" sx="100000" sy="100000" algn="bl" rotWithShape="0">
              <a:srgbClr val="000000">
                <a:alpha val="12000"/>
              </a:srgbClr>
            </a:outerShdw>
          </a:effectLst>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84" name="Shape 78"/>
          <p:cNvSpPr/>
          <p:nvPr/>
        </p:nvSpPr>
        <p:spPr>
          <a:xfrm>
            <a:off x="7040880" y="3136320"/>
            <a:ext cx="3364560" cy="310680"/>
          </a:xfrm>
          <a:prstGeom prst="rect">
            <a:avLst/>
          </a:prstGeom>
          <a:solidFill>
            <a:srgbClr val="0e3b5c"/>
          </a:solidFill>
          <a:ln w="12700">
            <a:solidFill>
              <a:srgbClr val="0e3b5c">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
        <p:nvSpPr>
          <p:cNvPr id="85" name="Text 79"/>
          <p:cNvSpPr/>
          <p:nvPr/>
        </p:nvSpPr>
        <p:spPr>
          <a:xfrm>
            <a:off x="7159680" y="3191400"/>
            <a:ext cx="3126960" cy="20088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1" lang="en-US" sz="1050" strike="noStrike" u="none">
                <a:solidFill>
                  <a:srgbClr val="ffffff"/>
                </a:solidFill>
                <a:uFillTx/>
                <a:latin typeface="Aptos"/>
                <a:ea typeface="Aptos"/>
              </a:rPr>
              <a:t>Workplace transfer and conclusion</a:t>
            </a:r>
            <a:endParaRPr b="0" lang="en-US" sz="1050" strike="noStrike" u="none">
              <a:solidFill>
                <a:srgbClr val="000000"/>
              </a:solidFill>
              <a:uFillTx/>
              <a:latin typeface="Arial"/>
            </a:endParaRPr>
          </a:p>
        </p:txBody>
      </p:sp>
      <p:sp>
        <p:nvSpPr>
          <p:cNvPr id="86" name="Text 80"/>
          <p:cNvSpPr/>
          <p:nvPr/>
        </p:nvSpPr>
        <p:spPr>
          <a:xfrm>
            <a:off x="7159680" y="3547800"/>
            <a:ext cx="3126960" cy="2541600"/>
          </a:xfrm>
          <a:prstGeom prst="rect">
            <a:avLst/>
          </a:prstGeom>
          <a:noFill/>
          <a:ln w="0">
            <a:noFill/>
          </a:ln>
        </p:spPr>
        <p:style>
          <a:lnRef idx="0"/>
          <a:fillRef idx="0"/>
          <a:effectRef idx="0"/>
          <a:fontRef idx="minor"/>
        </p:style>
        <p:txBody>
          <a:bodyPr lIns="360" rIns="360" tIns="360" bIns="360" anchor="t">
            <a:normAutofit/>
          </a:bodyPr>
          <a:p>
            <a:pPr defTabSz="914400">
              <a:lnSpc>
                <a:spcPct val="100000"/>
              </a:lnSpc>
              <a:tabLst>
                <a:tab algn="l" pos="0"/>
              </a:tabLst>
            </a:pPr>
            <a:r>
              <a:rPr b="0" lang="en-US" sz="770" strike="noStrike" u="none">
                <a:solidFill>
                  <a:srgbClr val="44515e"/>
                </a:solidFill>
                <a:uFillTx/>
                <a:latin typeface="Aptos"/>
                <a:ea typeface="Aptos"/>
              </a:rPr>
              <a:t>EI is relevant beyond university because the same skills support responsible decision-making, communication, conflict management and feedback acceptance. For my future workplace practice, the most important lesson is to treat emotions as data: I should notice them, question them, and then choose a response that fits the evidence and the goal.</a:t>
            </a:r>
            <a:endParaRPr b="0" lang="en-US" sz="770" strike="noStrike" u="none">
              <a:solidFill>
                <a:srgbClr val="000000"/>
              </a:solidFill>
              <a:uFillTx/>
              <a:latin typeface="Arial"/>
            </a:endParaRPr>
          </a:p>
          <a:p>
            <a:pPr defTabSz="914400">
              <a:lnSpc>
                <a:spcPct val="100000"/>
              </a:lnSpc>
              <a:tabLst>
                <a:tab algn="l" pos="0"/>
              </a:tabLst>
            </a:pPr>
            <a:endParaRPr b="0" lang="en-US" sz="770" strike="noStrike" u="none">
              <a:solidFill>
                <a:srgbClr val="000000"/>
              </a:solidFill>
              <a:uFillTx/>
              <a:latin typeface="Arial"/>
            </a:endParaRPr>
          </a:p>
          <a:p>
            <a:pPr defTabSz="914400">
              <a:lnSpc>
                <a:spcPct val="100000"/>
              </a:lnSpc>
              <a:tabLst>
                <a:tab algn="l" pos="0"/>
              </a:tabLst>
            </a:pPr>
            <a:r>
              <a:rPr b="0" lang="en-US" sz="770" strike="noStrike" u="none">
                <a:solidFill>
                  <a:srgbClr val="44515e"/>
                </a:solidFill>
                <a:uFillTx/>
                <a:latin typeface="Aptos"/>
                <a:ea typeface="Aptos"/>
              </a:rPr>
              <a:t>Overall, emotional awareness, self-regulation and mindfulness can improve my learning experience by reducing impulsive choices, strengthening resilience and making study behaviour more intentional.</a:t>
            </a:r>
            <a:endParaRPr b="0" lang="en-US" sz="770" strike="noStrike" u="none">
              <a:solidFill>
                <a:srgbClr val="000000"/>
              </a:solidFill>
              <a:uFillTx/>
              <a:latin typeface="Arial"/>
            </a:endParaRPr>
          </a:p>
        </p:txBody>
      </p:sp>
      <p:sp>
        <p:nvSpPr>
          <p:cNvPr id="87" name="Shape 81"/>
          <p:cNvSpPr/>
          <p:nvPr/>
        </p:nvSpPr>
        <p:spPr>
          <a:xfrm>
            <a:off x="274320" y="7013520"/>
            <a:ext cx="10131120" cy="237240"/>
          </a:xfrm>
          <a:prstGeom prst="roundRect">
            <a:avLst>
              <a:gd name="adj" fmla="val 26923"/>
            </a:avLst>
          </a:prstGeom>
          <a:solidFill>
            <a:srgbClr val="ffffff"/>
          </a:solidFill>
          <a:ln w="7620">
            <a:solidFill>
              <a:srgbClr val="d9e2ec"/>
            </a:solidFill>
            <a:round/>
          </a:ln>
        </p:spPr>
        <p:style>
          <a:lnRef idx="0"/>
          <a:fillRef idx="0"/>
          <a:effectRef idx="0"/>
          <a:fontRef idx="minor"/>
        </p:style>
        <p:txBody>
          <a:bodyPr lIns="90000" rIns="90000" tIns="45000" bIns="45000" anchor="t">
            <a:noAutofit/>
          </a:bodyPr>
          <a:p>
            <a:endParaRPr b="0" lang="en-US" sz="1800" strike="noStrike" u="none">
              <a:solidFill>
                <a:srgbClr val="000000"/>
              </a:solidFill>
              <a:uFillTx/>
              <a:latin typeface="Arial"/>
            </a:endParaRPr>
          </a:p>
        </p:txBody>
      </p:sp>
      <p:sp>
        <p:nvSpPr>
          <p:cNvPr id="88" name="Text 82"/>
          <p:cNvSpPr/>
          <p:nvPr/>
        </p:nvSpPr>
        <p:spPr>
          <a:xfrm>
            <a:off x="429840" y="7068240"/>
            <a:ext cx="9829440" cy="100080"/>
          </a:xfrm>
          <a:prstGeom prst="rect">
            <a:avLst/>
          </a:prstGeom>
          <a:noFill/>
          <a:ln w="0">
            <a:noFill/>
          </a:ln>
        </p:spPr>
        <p:style>
          <a:lnRef idx="0"/>
          <a:fillRef idx="0"/>
          <a:effectRef idx="0"/>
          <a:fontRef idx="minor"/>
        </p:style>
        <p:txBody>
          <a:bodyPr lIns="0" rIns="0" tIns="0" bIns="0" anchor="t">
            <a:normAutofit/>
          </a:bodyPr>
          <a:p>
            <a:pPr algn="ctr" defTabSz="914400">
              <a:lnSpc>
                <a:spcPct val="100000"/>
              </a:lnSpc>
              <a:tabLst>
                <a:tab algn="l" pos="0"/>
              </a:tabLst>
            </a:pPr>
            <a:r>
              <a:rPr b="0" lang="en-US" sz="640" strike="noStrike" u="none">
                <a:solidFill>
                  <a:srgbClr val="44515e"/>
                </a:solidFill>
                <a:uFillTx/>
                <a:latin typeface="Aptos"/>
                <a:ea typeface="Aptos"/>
              </a:rPr>
              <a:t>Selected poster references: Bordbar et al. (2025); Chávez-Fernández et al. (2024); Yılmaz (2023); Zhang et al. (2024). Full Harvard references and AI-use declaration are in Appendix.</a:t>
            </a:r>
            <a:endParaRPr b="0" lang="en-US" sz="640" strike="noStrike" u="none">
              <a:solidFill>
                <a:srgbClr val="000000"/>
              </a:solidFill>
              <a:uFillTx/>
              <a:latin typeface="Arial"/>
            </a:endParaRPr>
          </a:p>
        </p:txBody>
      </p:sp>
      <p:sp>
        <p:nvSpPr>
          <p:cNvPr id="89" name="Shape 83"/>
          <p:cNvSpPr/>
          <p:nvPr/>
        </p:nvSpPr>
        <p:spPr>
          <a:xfrm>
            <a:off x="0" y="7333560"/>
            <a:ext cx="10689120" cy="228240"/>
          </a:xfrm>
          <a:prstGeom prst="rect">
            <a:avLst/>
          </a:prstGeom>
          <a:solidFill>
            <a:srgbClr val="082b49"/>
          </a:solidFill>
          <a:ln w="12700">
            <a:solidFill>
              <a:srgbClr val="082b49">
                <a:alpha val="0"/>
              </a:srgbClr>
            </a:solidFill>
            <a:round/>
          </a:ln>
        </p:spPr>
        <p:style>
          <a:lnRef idx="0"/>
          <a:fillRef idx="0"/>
          <a:effectRef idx="0"/>
          <a:fontRef idx="minor"/>
        </p:style>
        <p:txBody>
          <a:bodyPr lIns="90000" rIns="90000" tIns="45000" bIns="45000" anchor="t">
            <a:noAutofit/>
          </a:bodyPr>
          <a:p>
            <a:endParaRPr b="0" lang="en-US"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itchFamily="0" charset="1"/>
        <a:ea typeface=""/>
        <a:cs typeface=""/>
      </a:majorFont>
      <a:minorFont>
        <a:latin typeface="Aptos"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2</TotalTime>
  <Application>LibreOfficeDev/24.8.7.2.0$Android_AARCH64 LibreOffice_project/</Application>
  <AppVersion>15.0000</AppVersion>
  <Words>592</Words>
  <Paragraphs>56</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2026-09-23T11:58:00Z</dcterms:created>
  <dc:creator>hp</dc:creator>
  <dc:description/>
  <dc:language>en-US</dc:language>
  <cp:lastModifiedBy/>
  <dcterms:modified xsi:type="dcterms:W3CDTF">2026-09-27T20:07:54Z</dcterms:modified>
  <cp:revision>3</cp:revision>
  <dc:subject>LCLM5006 Individual Poster Presentation</dc:subject>
  <dc:title>Emotional Intelligence for Better Academic Decisions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vt:i4>
  </property>
  <property fmtid="{D5CDD505-2E9C-101B-9397-08002B2CF9AE}" pid="3" name="PresentationFormat">
    <vt:lpwstr>Custom</vt:lpwstr>
  </property>
  <property fmtid="{D5CDD505-2E9C-101B-9397-08002B2CF9AE}" pid="4" name="Slides">
    <vt:i4>1</vt:i4>
  </property>
</Properties>
</file>