
<file path=[Content_Types].xml><?xml version="1.0" encoding="utf-8"?>
<Types xmlns="http://schemas.openxmlformats.org/package/2006/content-types">
  <Default Extension="jfif" ContentType="image/jpeg"/>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651" r:id="rId5"/>
    <p:sldId id="654" r:id="rId6"/>
    <p:sldId id="652" r:id="rId7"/>
    <p:sldId id="653" r:id="rId8"/>
    <p:sldId id="259" r:id="rId9"/>
    <p:sldId id="655" r:id="rId10"/>
    <p:sldId id="656" r:id="rId11"/>
    <p:sldId id="657" r:id="rId12"/>
    <p:sldId id="650" r:id="rId1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劉 思宇" initials="劉" lastIdx="1" clrIdx="0">
    <p:extLst>
      <p:ext uri="{19B8F6BF-5375-455C-9EA6-DF929625EA0E}">
        <p15:presenceInfo xmlns:p15="http://schemas.microsoft.com/office/powerpoint/2012/main" userId="f4c2a5fe6f0957c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B2C1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1" d="100"/>
          <a:sy n="91" d="100"/>
        </p:scale>
        <p:origin x="76" y="12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1-16T09:31:06.855" idx="1">
    <p:pos x="10" y="10"/>
    <p:text/>
    <p:extLst>
      <p:ext uri="{C676402C-5697-4E1C-873F-D02D1690AC5C}">
        <p15:threadingInfo xmlns:p15="http://schemas.microsoft.com/office/powerpoint/2012/main" timeZoneBias="-4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4D818-5029-49A7-A99B-70A1C265D16D}" type="datetimeFigureOut">
              <a:rPr lang="zh-CN" altLang="en-US" smtClean="0"/>
              <a:t>2020/11/19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83C8C-2406-410E-B991-D8FD32A4417A}" type="slidenum">
              <a:rPr lang="zh-CN" altLang="en-US" smtClean="0"/>
              <a:t>‹#›</a:t>
            </a:fld>
            <a:endParaRPr lang="zh-CN" altLang="en-US"/>
          </a:p>
        </p:txBody>
      </p:sp>
    </p:spTree>
    <p:extLst>
      <p:ext uri="{BB962C8B-B14F-4D97-AF65-F5344CB8AC3E}">
        <p14:creationId xmlns:p14="http://schemas.microsoft.com/office/powerpoint/2010/main" val="1465865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6983C8C-2406-410E-B991-D8FD32A4417A}" type="slidenum">
              <a:rPr lang="zh-CN" altLang="en-US" smtClean="0"/>
              <a:t>6</a:t>
            </a:fld>
            <a:endParaRPr lang="zh-CN" altLang="en-US"/>
          </a:p>
        </p:txBody>
      </p:sp>
    </p:spTree>
    <p:extLst>
      <p:ext uri="{BB962C8B-B14F-4D97-AF65-F5344CB8AC3E}">
        <p14:creationId xmlns:p14="http://schemas.microsoft.com/office/powerpoint/2010/main" val="3084227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91E0D47-DE8C-488A-8220-0BC93A23E28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EEC8125-165C-4CA0-86BD-1E24FA11F2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D6B565FE-2B7E-47A5-9D40-C4154B6EFE50}"/>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5" name="页脚占位符 4">
            <a:extLst>
              <a:ext uri="{FF2B5EF4-FFF2-40B4-BE49-F238E27FC236}">
                <a16:creationId xmlns:a16="http://schemas.microsoft.com/office/drawing/2014/main" id="{2FD1CFB6-7391-4A37-B090-7F8FD74C5F68}"/>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28F3E91-66E8-4CC6-9C6B-979A7D9520B1}"/>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1844731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382888B-E777-48D2-83BF-DCA0CAF33CA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85EB18C3-4CEE-4535-92BE-47B780C49D8F}"/>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0F84CE8-425E-41E8-B41F-02546F31D923}"/>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5" name="页脚占位符 4">
            <a:extLst>
              <a:ext uri="{FF2B5EF4-FFF2-40B4-BE49-F238E27FC236}">
                <a16:creationId xmlns:a16="http://schemas.microsoft.com/office/drawing/2014/main" id="{12A74AB3-7C5D-4942-B287-39661283701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1DAE13E-C2B1-42C6-9F28-C3C72EA48925}"/>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892422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DD36017-4A9D-4BB1-8140-CF12918CE2BA}"/>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2E37A011-97D5-4007-97A3-C57E5F9CFE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FE4782A2-A5B1-4189-90DE-83D695A451E0}"/>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5" name="页脚占位符 4">
            <a:extLst>
              <a:ext uri="{FF2B5EF4-FFF2-40B4-BE49-F238E27FC236}">
                <a16:creationId xmlns:a16="http://schemas.microsoft.com/office/drawing/2014/main" id="{9F38F3A7-A5DF-4470-933B-DA0679D983A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3B555E6-2D41-43F6-A88E-9707B4C54E35}"/>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793151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30FE17C-373E-4951-A70C-3D26E1B1301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EB787A43-FF66-450B-A3B7-ADD11385D83C}"/>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A95DE56A-5BD0-4C38-8E8E-A57A40C2F0EC}"/>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61369A67-FEDF-4E77-834F-4B3CDA2D1E4D}"/>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6" name="页脚占位符 5">
            <a:extLst>
              <a:ext uri="{FF2B5EF4-FFF2-40B4-BE49-F238E27FC236}">
                <a16:creationId xmlns:a16="http://schemas.microsoft.com/office/drawing/2014/main" id="{0AFCA39E-929F-4191-BF53-6FDEAA93783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02885BA-DA07-4DA7-9893-ADD561B64ADA}"/>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521253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A424660-D032-4ACC-9B1B-2E70A39C132B}"/>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A4CE6DC1-1179-45FB-A903-254171F7EC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15EB08ED-4691-4FDF-9B27-51A2936358CB}"/>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B5791233-9E33-4804-AF8F-7011446901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A1FE0E61-DE97-4729-9B89-652F66261838}"/>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AF487A61-BBCE-401C-B524-99682E389993}"/>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8" name="页脚占位符 7">
            <a:extLst>
              <a:ext uri="{FF2B5EF4-FFF2-40B4-BE49-F238E27FC236}">
                <a16:creationId xmlns:a16="http://schemas.microsoft.com/office/drawing/2014/main" id="{A8C1F01D-6C29-45FF-BDDE-5BB20397496A}"/>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BAC81E94-DBD4-46C3-AE6C-B80EEB2F4D1F}"/>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1133188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7F42180-465A-41CA-B3F7-600DB0F98E78}"/>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3D527FF6-A28C-443F-8814-D79F53356972}"/>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4" name="页脚占位符 3">
            <a:extLst>
              <a:ext uri="{FF2B5EF4-FFF2-40B4-BE49-F238E27FC236}">
                <a16:creationId xmlns:a16="http://schemas.microsoft.com/office/drawing/2014/main" id="{B72D0AC9-9683-4226-B8CB-33433B512577}"/>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61A7A4EF-19C5-4B25-9CD2-66E8C7CEB45C}"/>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2994896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FCDC30F7-92BE-4153-8A90-73DF1D38BE9A}"/>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3" name="页脚占位符 2">
            <a:extLst>
              <a:ext uri="{FF2B5EF4-FFF2-40B4-BE49-F238E27FC236}">
                <a16:creationId xmlns:a16="http://schemas.microsoft.com/office/drawing/2014/main" id="{A5B4586C-FD6E-4F48-B379-907CCA154D35}"/>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57E31EA6-3ECB-4F7B-866D-131BE5EAB955}"/>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
        <p:nvSpPr>
          <p:cNvPr id="5" name="矩形 4">
            <a:extLst>
              <a:ext uri="{FF2B5EF4-FFF2-40B4-BE49-F238E27FC236}">
                <a16:creationId xmlns:a16="http://schemas.microsoft.com/office/drawing/2014/main" id="{E484EB66-3732-4F1E-9BA9-E2BF2D72B83D}"/>
              </a:ext>
            </a:extLst>
          </p:cNvPr>
          <p:cNvSpPr/>
          <p:nvPr userDrawn="1"/>
        </p:nvSpPr>
        <p:spPr>
          <a:xfrm>
            <a:off x="601363" y="808357"/>
            <a:ext cx="10989273" cy="5780012"/>
          </a:xfrm>
          <a:prstGeom prst="rect">
            <a:avLst/>
          </a:prstGeom>
          <a:noFill/>
          <a:ln w="22225">
            <a:solidFill>
              <a:srgbClr val="3B2C1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 name="图片 5">
            <a:extLst>
              <a:ext uri="{FF2B5EF4-FFF2-40B4-BE49-F238E27FC236}">
                <a16:creationId xmlns:a16="http://schemas.microsoft.com/office/drawing/2014/main" id="{8387875E-1F3E-406A-BFAC-7521A7265A2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2959" t="34615" r="50000" b="9966"/>
          <a:stretch/>
        </p:blipFill>
        <p:spPr>
          <a:xfrm>
            <a:off x="304801" y="0"/>
            <a:ext cx="1758462" cy="1165164"/>
          </a:xfrm>
          <a:prstGeom prst="rect">
            <a:avLst/>
          </a:prstGeom>
        </p:spPr>
      </p:pic>
      <p:pic>
        <p:nvPicPr>
          <p:cNvPr id="7" name="图片 6">
            <a:extLst>
              <a:ext uri="{FF2B5EF4-FFF2-40B4-BE49-F238E27FC236}">
                <a16:creationId xmlns:a16="http://schemas.microsoft.com/office/drawing/2014/main" id="{57582477-9727-4FBB-9917-113A1CC0B8DC}"/>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l="39157" t="1849" r="39418" b="1849"/>
          <a:stretch/>
        </p:blipFill>
        <p:spPr>
          <a:xfrm rot="1528863" flipH="1">
            <a:off x="10425753" y="3915385"/>
            <a:ext cx="1059842" cy="2853416"/>
          </a:xfrm>
          <a:prstGeom prst="rect">
            <a:avLst/>
          </a:prstGeom>
        </p:spPr>
      </p:pic>
      <p:pic>
        <p:nvPicPr>
          <p:cNvPr id="9" name="图片 8">
            <a:extLst>
              <a:ext uri="{FF2B5EF4-FFF2-40B4-BE49-F238E27FC236}">
                <a16:creationId xmlns:a16="http://schemas.microsoft.com/office/drawing/2014/main" id="{12C48553-DB5F-4CE5-BCD2-1EFFC9B2A54B}"/>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l="54567" t="31019" r="31811" b="44624"/>
          <a:stretch/>
        </p:blipFill>
        <p:spPr>
          <a:xfrm>
            <a:off x="9203543" y="79759"/>
            <a:ext cx="724528" cy="728598"/>
          </a:xfrm>
          <a:prstGeom prst="rect">
            <a:avLst/>
          </a:prstGeom>
        </p:spPr>
      </p:pic>
      <p:sp>
        <p:nvSpPr>
          <p:cNvPr id="10" name="文本框 9">
            <a:extLst>
              <a:ext uri="{FF2B5EF4-FFF2-40B4-BE49-F238E27FC236}">
                <a16:creationId xmlns:a16="http://schemas.microsoft.com/office/drawing/2014/main" id="{01940187-756C-4841-B5C6-3D9FDF4777DA}"/>
              </a:ext>
            </a:extLst>
          </p:cNvPr>
          <p:cNvSpPr txBox="1"/>
          <p:nvPr userDrawn="1"/>
        </p:nvSpPr>
        <p:spPr>
          <a:xfrm>
            <a:off x="9867087" y="158987"/>
            <a:ext cx="1723549" cy="400110"/>
          </a:xfrm>
          <a:prstGeom prst="rect">
            <a:avLst/>
          </a:prstGeom>
          <a:noFill/>
        </p:spPr>
        <p:txBody>
          <a:bodyPr wrap="none" rtlCol="0">
            <a:spAutoFit/>
          </a:bodyPr>
          <a:lstStyle/>
          <a:p>
            <a:r>
              <a:rPr lang="zh-CN" altLang="en-US" sz="2000" dirty="0">
                <a:solidFill>
                  <a:srgbClr val="3B2C12"/>
                </a:solidFill>
                <a:latin typeface="印品溜溜圆" panose="02000000000000000000" pitchFamily="2" charset="-122"/>
                <a:ea typeface="印品溜溜圆" panose="02000000000000000000" pitchFamily="2" charset="-122"/>
              </a:rPr>
              <a:t>上海某某大学</a:t>
            </a:r>
          </a:p>
        </p:txBody>
      </p:sp>
      <p:sp>
        <p:nvSpPr>
          <p:cNvPr id="11" name="文本框 10">
            <a:extLst>
              <a:ext uri="{FF2B5EF4-FFF2-40B4-BE49-F238E27FC236}">
                <a16:creationId xmlns:a16="http://schemas.microsoft.com/office/drawing/2014/main" id="{FBC66A6D-DCE3-410C-A011-1A09D4DC60DA}"/>
              </a:ext>
            </a:extLst>
          </p:cNvPr>
          <p:cNvSpPr txBox="1"/>
          <p:nvPr userDrawn="1"/>
        </p:nvSpPr>
        <p:spPr>
          <a:xfrm>
            <a:off x="9928071" y="493004"/>
            <a:ext cx="1603238" cy="261610"/>
          </a:xfrm>
          <a:prstGeom prst="rect">
            <a:avLst/>
          </a:prstGeom>
          <a:noFill/>
        </p:spPr>
        <p:txBody>
          <a:bodyPr wrap="square" rtlCol="0">
            <a:spAutoFit/>
          </a:bodyPr>
          <a:lstStyle/>
          <a:p>
            <a:pPr algn="dist"/>
            <a:r>
              <a:rPr lang="en-US" altLang="zh-CN" sz="1100" dirty="0">
                <a:solidFill>
                  <a:srgbClr val="3B2C12"/>
                </a:solidFill>
                <a:latin typeface="印品溜溜圆" panose="02000000000000000000" pitchFamily="2" charset="-122"/>
                <a:ea typeface="印品溜溜圆" panose="02000000000000000000" pitchFamily="2" charset="-122"/>
              </a:rPr>
              <a:t>YOUR SCHOOL NAME</a:t>
            </a:r>
            <a:endParaRPr lang="zh-CN" altLang="en-US" sz="1100" dirty="0">
              <a:solidFill>
                <a:srgbClr val="3B2C12"/>
              </a:solidFill>
              <a:latin typeface="印品溜溜圆" panose="02000000000000000000" pitchFamily="2" charset="-122"/>
              <a:ea typeface="印品溜溜圆" panose="02000000000000000000" pitchFamily="2" charset="-122"/>
            </a:endParaRPr>
          </a:p>
        </p:txBody>
      </p:sp>
    </p:spTree>
    <p:extLst>
      <p:ext uri="{BB962C8B-B14F-4D97-AF65-F5344CB8AC3E}">
        <p14:creationId xmlns:p14="http://schemas.microsoft.com/office/powerpoint/2010/main" val="214315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500" fill="hold"/>
                                        <p:tgtEl>
                                          <p:spTgt spid="9"/>
                                        </p:tgtEl>
                                        <p:attrNameLst>
                                          <p:attrName>ppt_w</p:attrName>
                                        </p:attrNameLst>
                                      </p:cBhvr>
                                      <p:tavLst>
                                        <p:tav tm="0">
                                          <p:val>
                                            <p:fltVal val="0"/>
                                          </p:val>
                                        </p:tav>
                                        <p:tav tm="100000">
                                          <p:val>
                                            <p:strVal val="#ppt_w"/>
                                          </p:val>
                                        </p:tav>
                                      </p:tavLst>
                                    </p:anim>
                                    <p:anim calcmode="lin" valueType="num">
                                      <p:cBhvr>
                                        <p:cTn id="15" dur="500" fill="hold"/>
                                        <p:tgtEl>
                                          <p:spTgt spid="9"/>
                                        </p:tgtEl>
                                        <p:attrNameLst>
                                          <p:attrName>ppt_h</p:attrName>
                                        </p:attrNameLst>
                                      </p:cBhvr>
                                      <p:tavLst>
                                        <p:tav tm="0">
                                          <p:val>
                                            <p:fltVal val="0"/>
                                          </p:val>
                                        </p:tav>
                                        <p:tav tm="100000">
                                          <p:val>
                                            <p:strVal val="#ppt_h"/>
                                          </p:val>
                                        </p:tav>
                                      </p:tavLst>
                                    </p:anim>
                                    <p:animEffect transition="in" filter="fade">
                                      <p:cBhvr>
                                        <p:cTn id="16" dur="500"/>
                                        <p:tgtEl>
                                          <p:spTgt spid="9"/>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down)">
                                      <p:cBhvr>
                                        <p:cTn id="19" dur="500"/>
                                        <p:tgtEl>
                                          <p:spTgt spid="10"/>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par>
                                <p:cTn id="23" presetID="22" presetClass="entr" presetSubtype="4"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FABBA87-22A7-4502-BA46-D24319435AE3}"/>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BE9A38AB-96D2-4B90-9A35-1D2F5DF4DC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E6A9C1A6-A57D-40D0-B6F7-F2C3184B06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35AD529B-D492-454C-9053-EED0E7604D48}"/>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6" name="页脚占位符 5">
            <a:extLst>
              <a:ext uri="{FF2B5EF4-FFF2-40B4-BE49-F238E27FC236}">
                <a16:creationId xmlns:a16="http://schemas.microsoft.com/office/drawing/2014/main" id="{36CABC70-D7E2-4AC0-A20F-EC47C5158FC2}"/>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81E74613-9857-4EAB-A78E-5F95F2D37322}"/>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324727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BFCA8BF-1535-4A0C-9F05-61FFBFD7535F}"/>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D5B3C12C-AF85-4DD2-BDBE-5E6E60E74D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E30BFD6F-59B4-49A5-931E-4DF71B8158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7C6DFD71-F6FE-4BFF-959E-E7D4E29718A9}"/>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6" name="页脚占位符 5">
            <a:extLst>
              <a:ext uri="{FF2B5EF4-FFF2-40B4-BE49-F238E27FC236}">
                <a16:creationId xmlns:a16="http://schemas.microsoft.com/office/drawing/2014/main" id="{FF6FD3FC-D7E3-4ABA-B3DD-D969F52889F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DD4C8DBC-BBBA-49FA-8122-59A4D90FBAAB}"/>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563333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94B634E-7269-42C6-93CC-EA6592413031}"/>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DA303A5B-796A-48A7-9FA3-ACA78B91389E}"/>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E39C62B-0546-42C0-BA4C-212DED91B050}"/>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5" name="页脚占位符 4">
            <a:extLst>
              <a:ext uri="{FF2B5EF4-FFF2-40B4-BE49-F238E27FC236}">
                <a16:creationId xmlns:a16="http://schemas.microsoft.com/office/drawing/2014/main" id="{AEB6F30A-3822-4D97-991E-28749B54D0C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16C28EF-A022-4770-A5A0-A7E2A707ECEA}"/>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2170735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BDF5CFDE-3AAA-4F92-B91A-8FC28643D5DE}"/>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9D794272-3AA6-4371-B467-960A8675AB3D}"/>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BEE9F55E-D378-4A6B-934D-B666C3BF4FFF}"/>
              </a:ext>
            </a:extLst>
          </p:cNvPr>
          <p:cNvSpPr>
            <a:spLocks noGrp="1"/>
          </p:cNvSpPr>
          <p:nvPr>
            <p:ph type="dt" sz="half" idx="10"/>
          </p:nvPr>
        </p:nvSpPr>
        <p:spPr/>
        <p:txBody>
          <a:bodyPr/>
          <a:lstStyle/>
          <a:p>
            <a:fld id="{6050CBFA-C046-453C-BF84-6700CCEDCB8E}" type="datetimeFigureOut">
              <a:rPr lang="zh-CN" altLang="en-US" smtClean="0"/>
              <a:t>2020/11/19</a:t>
            </a:fld>
            <a:endParaRPr lang="zh-CN" altLang="en-US"/>
          </a:p>
        </p:txBody>
      </p:sp>
      <p:sp>
        <p:nvSpPr>
          <p:cNvPr id="5" name="页脚占位符 4">
            <a:extLst>
              <a:ext uri="{FF2B5EF4-FFF2-40B4-BE49-F238E27FC236}">
                <a16:creationId xmlns:a16="http://schemas.microsoft.com/office/drawing/2014/main" id="{4909A2A3-0DE7-415E-A941-7FECAAF22DF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FF90096-AA92-47D4-A248-FA9438505DCD}"/>
              </a:ext>
            </a:extLst>
          </p:cNvPr>
          <p:cNvSpPr>
            <a:spLocks noGrp="1"/>
          </p:cNvSpPr>
          <p:nvPr>
            <p:ph type="sldNum" sz="quarter" idx="12"/>
          </p:nvPr>
        </p:nvSpPr>
        <p:spPr/>
        <p:txBody>
          <a:body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2400232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A49DF1B7-082C-49C4-BC95-44D2CF3F5B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E9CFC87D-26CD-4041-AEED-778D8325B1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67B406-1C43-4583-A716-A71F36968A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0CBFA-C046-453C-BF84-6700CCEDCB8E}" type="datetimeFigureOut">
              <a:rPr lang="zh-CN" altLang="en-US" smtClean="0"/>
              <a:t>2020/11/19</a:t>
            </a:fld>
            <a:endParaRPr lang="zh-CN" altLang="en-US"/>
          </a:p>
        </p:txBody>
      </p:sp>
      <p:sp>
        <p:nvSpPr>
          <p:cNvPr id="5" name="页脚占位符 4">
            <a:extLst>
              <a:ext uri="{FF2B5EF4-FFF2-40B4-BE49-F238E27FC236}">
                <a16:creationId xmlns:a16="http://schemas.microsoft.com/office/drawing/2014/main" id="{CB06F9A8-BBB6-4BA1-A436-E4C70DE588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FD830318-9E5F-41C8-BCC7-718878062F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1EB98C-D05D-4C99-BE18-1B15E72E52BB}" type="slidenum">
              <a:rPr lang="zh-CN" altLang="en-US" smtClean="0"/>
              <a:t>‹#›</a:t>
            </a:fld>
            <a:endParaRPr lang="zh-CN" altLang="en-US"/>
          </a:p>
        </p:txBody>
      </p:sp>
    </p:spTree>
    <p:extLst>
      <p:ext uri="{BB962C8B-B14F-4D97-AF65-F5344CB8AC3E}">
        <p14:creationId xmlns:p14="http://schemas.microsoft.com/office/powerpoint/2010/main" val="1677647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f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0.jfif"/><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5.xml"/><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2" Type="http://schemas.openxmlformats.org/officeDocument/2006/relationships/image" Target="../media/image14.jfif"/><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a:extLst>
              <a:ext uri="{FF2B5EF4-FFF2-40B4-BE49-F238E27FC236}">
                <a16:creationId xmlns:a16="http://schemas.microsoft.com/office/drawing/2014/main" id="{103BF4B6-6FC2-4BAE-85BD-483C59987151}"/>
              </a:ext>
            </a:extLst>
          </p:cNvPr>
          <p:cNvSpPr/>
          <p:nvPr/>
        </p:nvSpPr>
        <p:spPr>
          <a:xfrm>
            <a:off x="725937" y="279206"/>
            <a:ext cx="10908106" cy="5962711"/>
          </a:xfrm>
          <a:prstGeom prst="rect">
            <a:avLst/>
          </a:prstGeom>
          <a:noFill/>
          <a:ln w="22225">
            <a:solidFill>
              <a:srgbClr val="3B2C1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9" name="图片 8">
            <a:extLst>
              <a:ext uri="{FF2B5EF4-FFF2-40B4-BE49-F238E27FC236}">
                <a16:creationId xmlns:a16="http://schemas.microsoft.com/office/drawing/2014/main" id="{D9C402BE-AB64-4285-BA84-6D3B372D99F9}"/>
              </a:ext>
            </a:extLst>
          </p:cNvPr>
          <p:cNvPicPr>
            <a:picLocks noChangeAspect="1"/>
          </p:cNvPicPr>
          <p:nvPr/>
        </p:nvPicPr>
        <p:blipFill rotWithShape="1">
          <a:blip r:embed="rId4">
            <a:extLst>
              <a:ext uri="{28A0092B-C50C-407E-A947-70E740481C1C}">
                <a14:useLocalDpi xmlns:a14="http://schemas.microsoft.com/office/drawing/2010/main" val="0"/>
              </a:ext>
            </a:extLst>
          </a:blip>
          <a:srcRect l="2959" t="34615" r="50000" b="9966"/>
          <a:stretch/>
        </p:blipFill>
        <p:spPr>
          <a:xfrm>
            <a:off x="119176" y="3350766"/>
            <a:ext cx="5182339" cy="3433838"/>
          </a:xfrm>
          <a:prstGeom prst="rect">
            <a:avLst/>
          </a:prstGeom>
        </p:spPr>
      </p:pic>
      <p:cxnSp>
        <p:nvCxnSpPr>
          <p:cNvPr id="22" name="直接连接符 21">
            <a:extLst>
              <a:ext uri="{FF2B5EF4-FFF2-40B4-BE49-F238E27FC236}">
                <a16:creationId xmlns:a16="http://schemas.microsoft.com/office/drawing/2014/main" id="{C531E6AB-9E08-4139-90AA-B16947AB41F8}"/>
              </a:ext>
            </a:extLst>
          </p:cNvPr>
          <p:cNvCxnSpPr>
            <a:cxnSpLocks/>
          </p:cNvCxnSpPr>
          <p:nvPr/>
        </p:nvCxnSpPr>
        <p:spPr>
          <a:xfrm>
            <a:off x="1774011" y="3038334"/>
            <a:ext cx="8643977" cy="0"/>
          </a:xfrm>
          <a:prstGeom prst="line">
            <a:avLst/>
          </a:prstGeom>
          <a:ln w="12700">
            <a:solidFill>
              <a:srgbClr val="3B2C12"/>
            </a:solidFill>
            <a:prstDash val="dash"/>
          </a:ln>
        </p:spPr>
        <p:style>
          <a:lnRef idx="1">
            <a:schemeClr val="accent1"/>
          </a:lnRef>
          <a:fillRef idx="0">
            <a:schemeClr val="accent1"/>
          </a:fillRef>
          <a:effectRef idx="0">
            <a:schemeClr val="accent1"/>
          </a:effectRef>
          <a:fontRef idx="minor">
            <a:schemeClr val="tx1"/>
          </a:fontRef>
        </p:style>
      </p:cxnSp>
      <p:sp>
        <p:nvSpPr>
          <p:cNvPr id="37" name="文本框 36">
            <a:extLst>
              <a:ext uri="{FF2B5EF4-FFF2-40B4-BE49-F238E27FC236}">
                <a16:creationId xmlns:a16="http://schemas.microsoft.com/office/drawing/2014/main" id="{55A489AD-285B-4317-B44B-6767A4A78965}"/>
              </a:ext>
            </a:extLst>
          </p:cNvPr>
          <p:cNvSpPr txBox="1"/>
          <p:nvPr/>
        </p:nvSpPr>
        <p:spPr>
          <a:xfrm>
            <a:off x="6940203" y="3358696"/>
            <a:ext cx="4285814" cy="2251065"/>
          </a:xfrm>
          <a:prstGeom prst="rect">
            <a:avLst/>
          </a:prstGeom>
          <a:noFill/>
        </p:spPr>
        <p:txBody>
          <a:bodyPr wrap="square" rtlCol="0">
            <a:spAutoFit/>
          </a:bodyPr>
          <a:lstStyle/>
          <a:p>
            <a:pPr>
              <a:lnSpc>
                <a:spcPct val="150000"/>
              </a:lnSpc>
            </a:pPr>
            <a:r>
              <a:rPr lang="en-US" altLang="zh-CN" sz="2400" dirty="0">
                <a:solidFill>
                  <a:srgbClr val="3B2C12"/>
                </a:solidFill>
                <a:cs typeface="+mn-ea"/>
                <a:sym typeface="+mn-lt"/>
              </a:rPr>
              <a:t>Module Code:SICH4001</a:t>
            </a:r>
          </a:p>
          <a:p>
            <a:pPr>
              <a:lnSpc>
                <a:spcPct val="150000"/>
              </a:lnSpc>
            </a:pPr>
            <a:r>
              <a:rPr lang="en-US" altLang="zh-CN" sz="2400" dirty="0"/>
              <a:t>Module Tutor: Li Yue</a:t>
            </a:r>
          </a:p>
          <a:p>
            <a:pPr>
              <a:lnSpc>
                <a:spcPct val="150000"/>
              </a:lnSpc>
            </a:pPr>
            <a:r>
              <a:rPr lang="en-US" altLang="zh-CN" sz="2400" dirty="0"/>
              <a:t>Student Name: </a:t>
            </a:r>
            <a:r>
              <a:rPr lang="en-US" altLang="zh-CN" sz="2400" dirty="0" err="1"/>
              <a:t>Siyu</a:t>
            </a:r>
            <a:r>
              <a:rPr lang="en-US" altLang="zh-CN" sz="2400" dirty="0"/>
              <a:t> Liu(1804594) </a:t>
            </a:r>
          </a:p>
          <a:p>
            <a:pPr>
              <a:lnSpc>
                <a:spcPct val="150000"/>
              </a:lnSpc>
            </a:pPr>
            <a:r>
              <a:rPr lang="en-US" altLang="zh-CN" sz="2400" dirty="0"/>
              <a:t>Due Date: 20th Nov. 2020</a:t>
            </a:r>
            <a:endParaRPr lang="zh-CN" altLang="en-US" sz="2400" dirty="0">
              <a:solidFill>
                <a:srgbClr val="3B2C12"/>
              </a:solidFill>
              <a:cs typeface="+mn-ea"/>
              <a:sym typeface="+mn-lt"/>
            </a:endParaRPr>
          </a:p>
        </p:txBody>
      </p:sp>
      <p:cxnSp>
        <p:nvCxnSpPr>
          <p:cNvPr id="40" name="直接连接符 39">
            <a:extLst>
              <a:ext uri="{FF2B5EF4-FFF2-40B4-BE49-F238E27FC236}">
                <a16:creationId xmlns:a16="http://schemas.microsoft.com/office/drawing/2014/main" id="{D1A9F49E-D791-42B7-9C25-2F1400034A24}"/>
              </a:ext>
            </a:extLst>
          </p:cNvPr>
          <p:cNvCxnSpPr>
            <a:cxnSpLocks/>
          </p:cNvCxnSpPr>
          <p:nvPr/>
        </p:nvCxnSpPr>
        <p:spPr>
          <a:xfrm>
            <a:off x="7064320" y="5798801"/>
            <a:ext cx="3650214" cy="0"/>
          </a:xfrm>
          <a:prstGeom prst="line">
            <a:avLst/>
          </a:prstGeom>
          <a:ln w="12700">
            <a:solidFill>
              <a:srgbClr val="3B2C12"/>
            </a:solidFill>
            <a:prstDash val="dash"/>
          </a:ln>
        </p:spPr>
        <p:style>
          <a:lnRef idx="1">
            <a:schemeClr val="accent1"/>
          </a:lnRef>
          <a:fillRef idx="0">
            <a:schemeClr val="accent1"/>
          </a:fillRef>
          <a:effectRef idx="0">
            <a:schemeClr val="accent1"/>
          </a:effectRef>
          <a:fontRef idx="minor">
            <a:schemeClr val="tx1"/>
          </a:fontRef>
        </p:style>
      </p:cxnSp>
      <p:pic>
        <p:nvPicPr>
          <p:cNvPr id="52" name="图片 51">
            <a:extLst>
              <a:ext uri="{FF2B5EF4-FFF2-40B4-BE49-F238E27FC236}">
                <a16:creationId xmlns:a16="http://schemas.microsoft.com/office/drawing/2014/main" id="{17AB135D-0E3E-47F5-8BF9-A8148B6E7E5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9157" t="1849" r="39418" b="1849"/>
          <a:stretch/>
        </p:blipFill>
        <p:spPr>
          <a:xfrm rot="1528863" flipH="1">
            <a:off x="5257152" y="3009432"/>
            <a:ext cx="1059842" cy="2853416"/>
          </a:xfrm>
          <a:prstGeom prst="rect">
            <a:avLst/>
          </a:prstGeom>
        </p:spPr>
      </p:pic>
      <p:pic>
        <p:nvPicPr>
          <p:cNvPr id="2" name="pd-5b7672fc00df5550">
            <a:hlinkClick r:id="" action="ppaction://media"/>
            <a:extLst>
              <a:ext uri="{FF2B5EF4-FFF2-40B4-BE49-F238E27FC236}">
                <a16:creationId xmlns:a16="http://schemas.microsoft.com/office/drawing/2014/main" id="{6216BD25-01C7-48A7-8816-A3FFE33C4C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1200" y="36231"/>
            <a:ext cx="609600" cy="609600"/>
          </a:xfrm>
          <a:prstGeom prst="rect">
            <a:avLst/>
          </a:prstGeom>
        </p:spPr>
      </p:pic>
      <p:sp>
        <p:nvSpPr>
          <p:cNvPr id="11" name="文本框 10">
            <a:extLst>
              <a:ext uri="{FF2B5EF4-FFF2-40B4-BE49-F238E27FC236}">
                <a16:creationId xmlns:a16="http://schemas.microsoft.com/office/drawing/2014/main" id="{85688397-E9FE-4297-8CE6-3DF92F14D310}"/>
              </a:ext>
            </a:extLst>
          </p:cNvPr>
          <p:cNvSpPr txBox="1"/>
          <p:nvPr/>
        </p:nvSpPr>
        <p:spPr>
          <a:xfrm>
            <a:off x="1534596" y="1650658"/>
            <a:ext cx="8963554" cy="3991927"/>
          </a:xfrm>
          <a:prstGeom prst="rect">
            <a:avLst/>
          </a:prstGeom>
          <a:noFill/>
        </p:spPr>
        <p:txBody>
          <a:bodyPr wrap="square" rtlCol="0">
            <a:spAutoFit/>
          </a:bodyPr>
          <a:lstStyle/>
          <a:p>
            <a:pPr algn="ctr">
              <a:lnSpc>
                <a:spcPct val="150000"/>
              </a:lnSpc>
            </a:pPr>
            <a:r>
              <a:rPr lang="en-US" altLang="zh-CN" sz="4800" b="1" dirty="0">
                <a:latin typeface="Cambria" panose="02040503050406030204" pitchFamily="18" charset="0"/>
                <a:ea typeface="Cambria" panose="02040503050406030204" pitchFamily="18" charset="0"/>
              </a:rPr>
              <a:t>Finding Peace in Your Studies</a:t>
            </a:r>
            <a:endParaRPr lang="zh-CN" altLang="zh-CN" sz="4800" dirty="0">
              <a:latin typeface="Cambria" panose="02040503050406030204" pitchFamily="18" charset="0"/>
            </a:endParaRPr>
          </a:p>
          <a:p>
            <a:pPr algn="ctr">
              <a:lnSpc>
                <a:spcPct val="150000"/>
              </a:lnSpc>
            </a:pPr>
            <a:endParaRPr lang="zh-CN" altLang="en-US" sz="13800" dirty="0">
              <a:solidFill>
                <a:srgbClr val="3B2C12"/>
              </a:solidFill>
              <a:latin typeface="Cambria" panose="02040503050406030204" pitchFamily="18" charset="0"/>
              <a:cs typeface="+mn-ea"/>
              <a:sym typeface="+mn-lt"/>
            </a:endParaRPr>
          </a:p>
        </p:txBody>
      </p:sp>
    </p:spTree>
    <p:extLst>
      <p:ext uri="{BB962C8B-B14F-4D97-AF65-F5344CB8AC3E}">
        <p14:creationId xmlns:p14="http://schemas.microsoft.com/office/powerpoint/2010/main" val="216418934"/>
      </p:ext>
    </p:extLst>
  </p:cSld>
  <p:clrMapOvr>
    <a:masterClrMapping/>
  </p:clrMapOvr>
  <p:transition spd="slow" advTm="0">
    <p:randomBar dir="vert"/>
  </p:transition>
  <p:timing>
    <p:tnLst>
      <p:par>
        <p:cTn id="1" dur="indefinite" restart="never" nodeType="tmRoot">
          <p:childTnLst>
            <p:audio>
              <p:cMediaNode vol="80000" numSld="999" showWhenStopped="0">
                <p:cTn id="2" repeatCount="indefinite" fill="remove"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A5BCFEB8-11BE-47BD-961B-CF2AA2FAC043}"/>
              </a:ext>
            </a:extLst>
          </p:cNvPr>
          <p:cNvSpPr/>
          <p:nvPr/>
        </p:nvSpPr>
        <p:spPr>
          <a:xfrm>
            <a:off x="1440638" y="461904"/>
            <a:ext cx="10471021" cy="5924935"/>
          </a:xfrm>
          <a:prstGeom prst="rect">
            <a:avLst/>
          </a:prstGeom>
          <a:noFill/>
          <a:ln w="22225">
            <a:solidFill>
              <a:srgbClr val="3B2C1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5" name="图片 4">
            <a:extLst>
              <a:ext uri="{FF2B5EF4-FFF2-40B4-BE49-F238E27FC236}">
                <a16:creationId xmlns:a16="http://schemas.microsoft.com/office/drawing/2014/main" id="{841D7F7A-EF05-432F-89D6-15D9C65B45C2}"/>
              </a:ext>
            </a:extLst>
          </p:cNvPr>
          <p:cNvPicPr>
            <a:picLocks noChangeAspect="1"/>
          </p:cNvPicPr>
          <p:nvPr/>
        </p:nvPicPr>
        <p:blipFill rotWithShape="1">
          <a:blip r:embed="rId2">
            <a:extLst>
              <a:ext uri="{28A0092B-C50C-407E-A947-70E740481C1C}">
                <a14:useLocalDpi xmlns:a14="http://schemas.microsoft.com/office/drawing/2010/main" val="0"/>
              </a:ext>
            </a:extLst>
          </a:blip>
          <a:srcRect l="2959" t="34615" r="50000" b="9966"/>
          <a:stretch/>
        </p:blipFill>
        <p:spPr>
          <a:xfrm>
            <a:off x="458604" y="3424162"/>
            <a:ext cx="5182339" cy="3433838"/>
          </a:xfrm>
          <a:prstGeom prst="rect">
            <a:avLst/>
          </a:prstGeom>
        </p:spPr>
      </p:pic>
      <p:sp>
        <p:nvSpPr>
          <p:cNvPr id="11" name="TextBox 48">
            <a:extLst>
              <a:ext uri="{FF2B5EF4-FFF2-40B4-BE49-F238E27FC236}">
                <a16:creationId xmlns:a16="http://schemas.microsoft.com/office/drawing/2014/main" id="{DA0A3558-9A56-4E07-8897-9A55E80C0DA9}"/>
              </a:ext>
            </a:extLst>
          </p:cNvPr>
          <p:cNvSpPr txBox="1"/>
          <p:nvPr/>
        </p:nvSpPr>
        <p:spPr>
          <a:xfrm>
            <a:off x="4407807" y="2512905"/>
            <a:ext cx="7751489" cy="2062103"/>
          </a:xfrm>
          <a:prstGeom prst="rect">
            <a:avLst/>
          </a:prstGeom>
          <a:noFill/>
        </p:spPr>
        <p:txBody>
          <a:bodyPr wrap="square" rtlCol="0">
            <a:spAutoFit/>
          </a:bodyPr>
          <a:lstStyle>
            <a:defPPr>
              <a:defRPr lang="zh-CN"/>
            </a:defPPr>
            <a:lvl1pPr>
              <a:defRPr sz="3200">
                <a:latin typeface="微软雅黑" panose="020B0503020204020204" pitchFamily="34" charset="-122"/>
                <a:ea typeface="微软雅黑" panose="020B0503020204020204" pitchFamily="34" charset="-122"/>
              </a:defRPr>
            </a:lvl1pPr>
          </a:lstStyle>
          <a:p>
            <a:r>
              <a:rPr lang="en-US" altLang="zh-CN" dirty="0">
                <a:solidFill>
                  <a:srgbClr val="00B050"/>
                </a:solidFill>
                <a:latin typeface="Segoe Print" panose="02000600000000000000" pitchFamily="2" charset="0"/>
              </a:rPr>
              <a:t>2.Introduction of peace</a:t>
            </a:r>
          </a:p>
          <a:p>
            <a:r>
              <a:rPr lang="en-US" altLang="zh-CN" dirty="0">
                <a:solidFill>
                  <a:srgbClr val="0070C0"/>
                </a:solidFill>
                <a:latin typeface="Segoe Print" panose="02000600000000000000" pitchFamily="2" charset="0"/>
              </a:rPr>
              <a:t>   </a:t>
            </a:r>
          </a:p>
          <a:p>
            <a:r>
              <a:rPr lang="en-US" altLang="zh-CN" dirty="0">
                <a:solidFill>
                  <a:srgbClr val="0070C0"/>
                </a:solidFill>
                <a:latin typeface="Segoe Print" panose="02000600000000000000" pitchFamily="2" charset="0"/>
              </a:rPr>
              <a:t>     3.Introduction of studies</a:t>
            </a:r>
            <a:endParaRPr lang="zh-CN" altLang="en-US" sz="4800" dirty="0">
              <a:solidFill>
                <a:srgbClr val="0070C0"/>
              </a:solidFill>
              <a:latin typeface="Segoe Print" panose="02000600000000000000" pitchFamily="2" charset="0"/>
              <a:cs typeface="+mn-ea"/>
              <a:sym typeface="+mn-lt"/>
            </a:endParaRPr>
          </a:p>
          <a:p>
            <a:endParaRPr lang="zh-CN" altLang="en-US" dirty="0">
              <a:solidFill>
                <a:srgbClr val="00B050"/>
              </a:solidFill>
              <a:latin typeface="Segoe Print" panose="02000600000000000000" pitchFamily="2" charset="0"/>
              <a:ea typeface="+mn-ea"/>
              <a:cs typeface="+mn-ea"/>
              <a:sym typeface="+mn-lt"/>
            </a:endParaRPr>
          </a:p>
        </p:txBody>
      </p:sp>
      <p:sp>
        <p:nvSpPr>
          <p:cNvPr id="12" name="TextBox 55">
            <a:extLst>
              <a:ext uri="{FF2B5EF4-FFF2-40B4-BE49-F238E27FC236}">
                <a16:creationId xmlns:a16="http://schemas.microsoft.com/office/drawing/2014/main" id="{F721D3C6-3F63-4380-A852-AA7F2170B392}"/>
              </a:ext>
            </a:extLst>
          </p:cNvPr>
          <p:cNvSpPr txBox="1"/>
          <p:nvPr/>
        </p:nvSpPr>
        <p:spPr>
          <a:xfrm>
            <a:off x="5769296" y="4332767"/>
            <a:ext cx="4246720" cy="584775"/>
          </a:xfrm>
          <a:prstGeom prst="rect">
            <a:avLst/>
          </a:prstGeom>
          <a:noFill/>
        </p:spPr>
        <p:txBody>
          <a:bodyPr wrap="square" rtlCol="0">
            <a:spAutoFit/>
          </a:bodyPr>
          <a:lstStyle>
            <a:defPPr>
              <a:defRPr lang="zh-CN"/>
            </a:defPPr>
            <a:lvl1pPr>
              <a:defRPr sz="3200">
                <a:latin typeface="微软雅黑" panose="020B0503020204020204" pitchFamily="34" charset="-122"/>
                <a:ea typeface="微软雅黑" panose="020B0503020204020204" pitchFamily="34" charset="-122"/>
              </a:defRPr>
            </a:lvl1pPr>
          </a:lstStyle>
          <a:p>
            <a:pPr algn="r"/>
            <a:r>
              <a:rPr lang="en-US" altLang="zh-CN" dirty="0">
                <a:solidFill>
                  <a:srgbClr val="7030A0"/>
                </a:solidFill>
                <a:latin typeface="Segoe Print" panose="02000600000000000000" pitchFamily="2" charset="0"/>
              </a:rPr>
              <a:t>4.Further examples</a:t>
            </a:r>
            <a:endParaRPr lang="zh-CN" altLang="en-US" dirty="0">
              <a:solidFill>
                <a:srgbClr val="7030A0"/>
              </a:solidFill>
              <a:latin typeface="Segoe Print" panose="02000600000000000000" pitchFamily="2" charset="0"/>
              <a:ea typeface="+mn-ea"/>
              <a:cs typeface="+mn-ea"/>
              <a:sym typeface="+mn-lt"/>
            </a:endParaRPr>
          </a:p>
        </p:txBody>
      </p:sp>
      <p:sp>
        <p:nvSpPr>
          <p:cNvPr id="13" name="TextBox 56">
            <a:extLst>
              <a:ext uri="{FF2B5EF4-FFF2-40B4-BE49-F238E27FC236}">
                <a16:creationId xmlns:a16="http://schemas.microsoft.com/office/drawing/2014/main" id="{D3FFDDE1-F6AB-4FF7-BA90-4763BD8D3100}"/>
              </a:ext>
            </a:extLst>
          </p:cNvPr>
          <p:cNvSpPr txBox="1"/>
          <p:nvPr/>
        </p:nvSpPr>
        <p:spPr>
          <a:xfrm>
            <a:off x="6457606" y="5260077"/>
            <a:ext cx="3118224" cy="584775"/>
          </a:xfrm>
          <a:prstGeom prst="rect">
            <a:avLst/>
          </a:prstGeom>
          <a:noFill/>
        </p:spPr>
        <p:txBody>
          <a:bodyPr wrap="square" rtlCol="0">
            <a:spAutoFit/>
          </a:bodyPr>
          <a:lstStyle>
            <a:defPPr>
              <a:defRPr lang="zh-CN"/>
            </a:defPPr>
            <a:lvl1pPr>
              <a:defRPr sz="3200">
                <a:latin typeface="微软雅黑" panose="020B0503020204020204" pitchFamily="34" charset="-122"/>
                <a:ea typeface="微软雅黑" panose="020B0503020204020204" pitchFamily="34" charset="-122"/>
              </a:defRPr>
            </a:lvl1pPr>
          </a:lstStyle>
          <a:p>
            <a:pPr algn="r"/>
            <a:r>
              <a:rPr lang="en-US" altLang="zh-CN" dirty="0">
                <a:solidFill>
                  <a:srgbClr val="FF0000"/>
                </a:solidFill>
                <a:latin typeface="Segoe Print" panose="02000600000000000000" pitchFamily="2" charset="0"/>
              </a:rPr>
              <a:t>5.Conclusion</a:t>
            </a:r>
            <a:endParaRPr lang="zh-CN" altLang="en-US" dirty="0">
              <a:solidFill>
                <a:srgbClr val="FF0000"/>
              </a:solidFill>
              <a:latin typeface="Segoe Print" panose="02000600000000000000" pitchFamily="2" charset="0"/>
              <a:ea typeface="+mn-ea"/>
              <a:cs typeface="+mn-ea"/>
              <a:sym typeface="+mn-lt"/>
            </a:endParaRPr>
          </a:p>
        </p:txBody>
      </p:sp>
      <p:sp>
        <p:nvSpPr>
          <p:cNvPr id="22" name="TextBox 47">
            <a:extLst>
              <a:ext uri="{FF2B5EF4-FFF2-40B4-BE49-F238E27FC236}">
                <a16:creationId xmlns:a16="http://schemas.microsoft.com/office/drawing/2014/main" id="{682FBA3F-D579-44BB-A3C4-BD9D9D9CD5DD}"/>
              </a:ext>
            </a:extLst>
          </p:cNvPr>
          <p:cNvSpPr txBox="1"/>
          <p:nvPr/>
        </p:nvSpPr>
        <p:spPr>
          <a:xfrm>
            <a:off x="3748342" y="1575202"/>
            <a:ext cx="8020223" cy="584775"/>
          </a:xfrm>
          <a:prstGeom prst="rect">
            <a:avLst/>
          </a:prstGeom>
          <a:noFill/>
        </p:spPr>
        <p:txBody>
          <a:bodyPr wrap="square" rtlCol="0">
            <a:spAutoFit/>
          </a:bodyPr>
          <a:lstStyle>
            <a:defPPr>
              <a:defRPr lang="zh-CN"/>
            </a:defPPr>
            <a:lvl1pPr>
              <a:defRPr sz="2800">
                <a:solidFill>
                  <a:schemeClr val="accent1"/>
                </a:solidFill>
                <a:latin typeface="微软雅黑" panose="020B0503020204020204" pitchFamily="34" charset="-122"/>
                <a:ea typeface="微软雅黑" panose="020B0503020204020204" pitchFamily="34" charset="-122"/>
              </a:defRPr>
            </a:lvl1pPr>
          </a:lstStyle>
          <a:p>
            <a:r>
              <a:rPr lang="en-US" altLang="zh-CN" sz="3200" dirty="0">
                <a:solidFill>
                  <a:srgbClr val="FFC000"/>
                </a:solidFill>
                <a:latin typeface="Segoe Print" panose="02000600000000000000" pitchFamily="2" charset="0"/>
              </a:rPr>
              <a:t>1.Focusing on and be diffused</a:t>
            </a:r>
            <a:endParaRPr lang="zh-CN" altLang="en-US" sz="3600" dirty="0">
              <a:solidFill>
                <a:srgbClr val="FFC000"/>
              </a:solidFill>
              <a:latin typeface="Segoe Print" panose="02000600000000000000" pitchFamily="2" charset="0"/>
              <a:ea typeface="+mn-ea"/>
              <a:cs typeface="+mn-ea"/>
              <a:sym typeface="+mn-lt"/>
            </a:endParaRPr>
          </a:p>
        </p:txBody>
      </p:sp>
      <p:sp>
        <p:nvSpPr>
          <p:cNvPr id="23" name="矩形 22">
            <a:extLst>
              <a:ext uri="{FF2B5EF4-FFF2-40B4-BE49-F238E27FC236}">
                <a16:creationId xmlns:a16="http://schemas.microsoft.com/office/drawing/2014/main" id="{BBF3B9FD-E6B5-4671-8F13-11C0D836E679}"/>
              </a:ext>
            </a:extLst>
          </p:cNvPr>
          <p:cNvSpPr/>
          <p:nvPr/>
        </p:nvSpPr>
        <p:spPr>
          <a:xfrm>
            <a:off x="1542614" y="544761"/>
            <a:ext cx="2757161" cy="830997"/>
          </a:xfrm>
          <a:prstGeom prst="rect">
            <a:avLst/>
          </a:prstGeom>
        </p:spPr>
        <p:txBody>
          <a:bodyPr wrap="square">
            <a:spAutoFit/>
          </a:bodyPr>
          <a:lstStyle/>
          <a:p>
            <a:r>
              <a:rPr lang="en-US" altLang="zh-CN" sz="4800" b="1" dirty="0">
                <a:effectLst>
                  <a:outerShdw blurRad="50800" dist="38100" dir="5400000" algn="t" rotWithShape="0">
                    <a:prstClr val="black">
                      <a:alpha val="40000"/>
                    </a:prstClr>
                  </a:outerShdw>
                </a:effectLst>
                <a:latin typeface="Century Gothic" panose="020B0502020202020204" pitchFamily="34" charset="0"/>
                <a:cs typeface="+mn-ea"/>
                <a:sym typeface="+mn-lt"/>
              </a:rPr>
              <a:t>Outline:</a:t>
            </a:r>
            <a:endParaRPr lang="zh-CN" altLang="en-US" sz="4800" b="1" dirty="0">
              <a:effectLst>
                <a:outerShdw blurRad="50800" dist="38100" dir="5400000" algn="t" rotWithShape="0">
                  <a:prstClr val="black">
                    <a:alpha val="40000"/>
                  </a:prstClr>
                </a:outerShdw>
              </a:effectLst>
              <a:latin typeface="Century Gothic" panose="020B0502020202020204" pitchFamily="34" charset="0"/>
              <a:cs typeface="+mn-ea"/>
              <a:sym typeface="+mn-lt"/>
            </a:endParaRPr>
          </a:p>
        </p:txBody>
      </p:sp>
    </p:spTree>
    <p:extLst>
      <p:ext uri="{BB962C8B-B14F-4D97-AF65-F5344CB8AC3E}">
        <p14:creationId xmlns:p14="http://schemas.microsoft.com/office/powerpoint/2010/main" val="678934378"/>
      </p:ext>
    </p:extLst>
  </p:cSld>
  <p:clrMapOvr>
    <a:masterClrMapping/>
  </p:clrMapOvr>
  <mc:AlternateContent xmlns:mc="http://schemas.openxmlformats.org/markup-compatibility/2006" xmlns:p14="http://schemas.microsoft.com/office/powerpoint/2010/main">
    <mc:Choice Requires="p14">
      <p:transition spd="slow" p14:dur="1500" advTm="0">
        <p14:window dir="vert"/>
      </p:transition>
    </mc:Choice>
    <mc:Fallback xmlns="">
      <p:transition spd="slow" advTm="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4AD1FD29-028F-4F5D-841D-85A7DD6F0279}"/>
              </a:ext>
            </a:extLst>
          </p:cNvPr>
          <p:cNvSpPr/>
          <p:nvPr/>
        </p:nvSpPr>
        <p:spPr>
          <a:xfrm>
            <a:off x="628214" y="300147"/>
            <a:ext cx="11005829" cy="6020412"/>
          </a:xfrm>
          <a:prstGeom prst="rect">
            <a:avLst/>
          </a:prstGeom>
          <a:noFill/>
          <a:ln w="22225">
            <a:solidFill>
              <a:srgbClr val="3B2C1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cxnSp>
        <p:nvCxnSpPr>
          <p:cNvPr id="7" name="直接连接符 6">
            <a:extLst>
              <a:ext uri="{FF2B5EF4-FFF2-40B4-BE49-F238E27FC236}">
                <a16:creationId xmlns:a16="http://schemas.microsoft.com/office/drawing/2014/main" id="{D372FA8E-8663-489B-90AD-D2BE52400B19}"/>
              </a:ext>
            </a:extLst>
          </p:cNvPr>
          <p:cNvCxnSpPr>
            <a:cxnSpLocks/>
          </p:cNvCxnSpPr>
          <p:nvPr/>
        </p:nvCxnSpPr>
        <p:spPr>
          <a:xfrm>
            <a:off x="2826407" y="1270263"/>
            <a:ext cx="6609440" cy="0"/>
          </a:xfrm>
          <a:prstGeom prst="line">
            <a:avLst/>
          </a:prstGeom>
          <a:ln w="12700">
            <a:solidFill>
              <a:srgbClr val="3B2C12"/>
            </a:solidFill>
            <a:prstDash val="dash"/>
          </a:ln>
        </p:spPr>
        <p:style>
          <a:lnRef idx="1">
            <a:schemeClr val="accent1"/>
          </a:lnRef>
          <a:fillRef idx="0">
            <a:schemeClr val="accent1"/>
          </a:fillRef>
          <a:effectRef idx="0">
            <a:schemeClr val="accent1"/>
          </a:effectRef>
          <a:fontRef idx="minor">
            <a:schemeClr val="tx1"/>
          </a:fontRef>
        </p:style>
      </p:cxnSp>
      <p:sp>
        <p:nvSpPr>
          <p:cNvPr id="33" name="TextBox 28">
            <a:extLst>
              <a:ext uri="{FF2B5EF4-FFF2-40B4-BE49-F238E27FC236}">
                <a16:creationId xmlns:a16="http://schemas.microsoft.com/office/drawing/2014/main" id="{B842DECA-4C19-4FEC-9D7F-91D370071209}"/>
              </a:ext>
            </a:extLst>
          </p:cNvPr>
          <p:cNvSpPr txBox="1"/>
          <p:nvPr/>
        </p:nvSpPr>
        <p:spPr>
          <a:xfrm>
            <a:off x="2526120" y="627674"/>
            <a:ext cx="8773115" cy="646331"/>
          </a:xfrm>
          <a:prstGeom prst="rect">
            <a:avLst/>
          </a:prstGeom>
          <a:noFill/>
        </p:spPr>
        <p:txBody>
          <a:bodyPr wrap="square" rtlCol="0">
            <a:spAutoFit/>
          </a:bodyPr>
          <a:lstStyle/>
          <a:p>
            <a:r>
              <a:rPr lang="en-US" altLang="zh-CN" sz="3600" b="1" dirty="0">
                <a:solidFill>
                  <a:srgbClr val="FFC000"/>
                </a:solidFill>
                <a:latin typeface="Century Gothic" panose="020B0502020202020204" pitchFamily="34" charset="0"/>
              </a:rPr>
              <a:t>1.</a:t>
            </a:r>
            <a:r>
              <a:rPr lang="en-US" altLang="zh-CN" sz="3600" dirty="0">
                <a:solidFill>
                  <a:srgbClr val="FFC000"/>
                </a:solidFill>
                <a:latin typeface="Segoe Print" panose="02000600000000000000" pitchFamily="2" charset="0"/>
              </a:rPr>
              <a:t> </a:t>
            </a:r>
            <a:r>
              <a:rPr lang="en-US" altLang="zh-CN" sz="3600" b="1" dirty="0">
                <a:solidFill>
                  <a:srgbClr val="FFC000"/>
                </a:solidFill>
                <a:latin typeface="Century Gothic" panose="020B0502020202020204" pitchFamily="34" charset="0"/>
              </a:rPr>
              <a:t>Focusing on and be diffused</a:t>
            </a:r>
            <a:endParaRPr lang="zh-CN" altLang="en-US" sz="3600" b="1" dirty="0">
              <a:solidFill>
                <a:srgbClr val="FFC000"/>
              </a:solidFill>
              <a:latin typeface="Century Gothic" panose="020B0502020202020204" pitchFamily="34" charset="0"/>
              <a:sym typeface="+mn-lt"/>
            </a:endParaRPr>
          </a:p>
        </p:txBody>
      </p:sp>
      <p:pic>
        <p:nvPicPr>
          <p:cNvPr id="6" name="图片 5">
            <a:extLst>
              <a:ext uri="{FF2B5EF4-FFF2-40B4-BE49-F238E27FC236}">
                <a16:creationId xmlns:a16="http://schemas.microsoft.com/office/drawing/2014/main" id="{7E341474-2B14-4960-8041-9A7E38E8FB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0559" y="2428451"/>
            <a:ext cx="4287086" cy="3159286"/>
          </a:xfrm>
          <a:prstGeom prst="rect">
            <a:avLst/>
          </a:prstGeom>
        </p:spPr>
      </p:pic>
      <p:pic>
        <p:nvPicPr>
          <p:cNvPr id="10" name="图片 9">
            <a:extLst>
              <a:ext uri="{FF2B5EF4-FFF2-40B4-BE49-F238E27FC236}">
                <a16:creationId xmlns:a16="http://schemas.microsoft.com/office/drawing/2014/main" id="{7FEAA537-44B8-4A08-AFD7-3FE8DEFCFF14}"/>
              </a:ext>
            </a:extLst>
          </p:cNvPr>
          <p:cNvPicPr>
            <a:picLocks noChangeAspect="1"/>
          </p:cNvPicPr>
          <p:nvPr/>
        </p:nvPicPr>
        <p:blipFill rotWithShape="1">
          <a:blip r:embed="rId3">
            <a:extLst>
              <a:ext uri="{28A0092B-C50C-407E-A947-70E740481C1C}">
                <a14:useLocalDpi xmlns:a14="http://schemas.microsoft.com/office/drawing/2010/main" val="0"/>
              </a:ext>
            </a:extLst>
          </a:blip>
          <a:srcRect r="8609" b="398"/>
          <a:stretch/>
        </p:blipFill>
        <p:spPr>
          <a:xfrm>
            <a:off x="5319990" y="1715919"/>
            <a:ext cx="6314053" cy="4158985"/>
          </a:xfrm>
          <a:prstGeom prst="rect">
            <a:avLst/>
          </a:prstGeom>
        </p:spPr>
      </p:pic>
      <p:sp>
        <p:nvSpPr>
          <p:cNvPr id="8" name="文本框 7">
            <a:extLst>
              <a:ext uri="{FF2B5EF4-FFF2-40B4-BE49-F238E27FC236}">
                <a16:creationId xmlns:a16="http://schemas.microsoft.com/office/drawing/2014/main" id="{A4612EAC-1629-48CD-B9DA-E9DA74311476}"/>
              </a:ext>
            </a:extLst>
          </p:cNvPr>
          <p:cNvSpPr txBox="1"/>
          <p:nvPr/>
        </p:nvSpPr>
        <p:spPr>
          <a:xfrm>
            <a:off x="3048582" y="3246079"/>
            <a:ext cx="6097162" cy="369332"/>
          </a:xfrm>
          <a:prstGeom prst="rect">
            <a:avLst/>
          </a:prstGeom>
          <a:noFill/>
        </p:spPr>
        <p:txBody>
          <a:bodyPr wrap="square">
            <a:spAutoFit/>
          </a:bodyPr>
          <a:lstStyle/>
          <a:p>
            <a:r>
              <a:rPr lang="en-US" altLang="zh-CN" sz="1800" b="1" dirty="0">
                <a:solidFill>
                  <a:srgbClr val="FFC000"/>
                </a:solidFill>
                <a:latin typeface="Century Gothic" panose="020B0502020202020204" pitchFamily="34" charset="0"/>
              </a:rPr>
              <a:t>1.</a:t>
            </a:r>
            <a:endParaRPr lang="zh-CN" altLang="en-US" dirty="0"/>
          </a:p>
        </p:txBody>
      </p:sp>
    </p:spTree>
    <p:extLst>
      <p:ext uri="{BB962C8B-B14F-4D97-AF65-F5344CB8AC3E}">
        <p14:creationId xmlns:p14="http://schemas.microsoft.com/office/powerpoint/2010/main" val="26569883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eelOff"/>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4AD1FD29-028F-4F5D-841D-85A7DD6F0279}"/>
              </a:ext>
            </a:extLst>
          </p:cNvPr>
          <p:cNvSpPr/>
          <p:nvPr/>
        </p:nvSpPr>
        <p:spPr>
          <a:xfrm>
            <a:off x="628214" y="300147"/>
            <a:ext cx="11005829" cy="6020412"/>
          </a:xfrm>
          <a:prstGeom prst="rect">
            <a:avLst/>
          </a:prstGeom>
          <a:noFill/>
          <a:ln w="22225">
            <a:solidFill>
              <a:srgbClr val="3B2C1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cxnSp>
        <p:nvCxnSpPr>
          <p:cNvPr id="7" name="直接连接符 6">
            <a:extLst>
              <a:ext uri="{FF2B5EF4-FFF2-40B4-BE49-F238E27FC236}">
                <a16:creationId xmlns:a16="http://schemas.microsoft.com/office/drawing/2014/main" id="{D372FA8E-8663-489B-90AD-D2BE52400B19}"/>
              </a:ext>
            </a:extLst>
          </p:cNvPr>
          <p:cNvCxnSpPr>
            <a:cxnSpLocks/>
          </p:cNvCxnSpPr>
          <p:nvPr/>
        </p:nvCxnSpPr>
        <p:spPr>
          <a:xfrm>
            <a:off x="2826407" y="1270263"/>
            <a:ext cx="6609440" cy="0"/>
          </a:xfrm>
          <a:prstGeom prst="line">
            <a:avLst/>
          </a:prstGeom>
          <a:ln w="12700">
            <a:solidFill>
              <a:srgbClr val="3B2C12"/>
            </a:solidFill>
            <a:prstDash val="dash"/>
          </a:ln>
        </p:spPr>
        <p:style>
          <a:lnRef idx="1">
            <a:schemeClr val="accent1"/>
          </a:lnRef>
          <a:fillRef idx="0">
            <a:schemeClr val="accent1"/>
          </a:fillRef>
          <a:effectRef idx="0">
            <a:schemeClr val="accent1"/>
          </a:effectRef>
          <a:fontRef idx="minor">
            <a:schemeClr val="tx1"/>
          </a:fontRef>
        </p:style>
      </p:cxnSp>
      <p:sp>
        <p:nvSpPr>
          <p:cNvPr id="33" name="TextBox 28">
            <a:extLst>
              <a:ext uri="{FF2B5EF4-FFF2-40B4-BE49-F238E27FC236}">
                <a16:creationId xmlns:a16="http://schemas.microsoft.com/office/drawing/2014/main" id="{B842DECA-4C19-4FEC-9D7F-91D370071209}"/>
              </a:ext>
            </a:extLst>
          </p:cNvPr>
          <p:cNvSpPr txBox="1"/>
          <p:nvPr/>
        </p:nvSpPr>
        <p:spPr>
          <a:xfrm>
            <a:off x="3146659" y="562377"/>
            <a:ext cx="9045341" cy="707886"/>
          </a:xfrm>
          <a:prstGeom prst="rect">
            <a:avLst/>
          </a:prstGeom>
          <a:noFill/>
        </p:spPr>
        <p:txBody>
          <a:bodyPr wrap="square" rtlCol="0">
            <a:spAutoFit/>
          </a:bodyPr>
          <a:lstStyle/>
          <a:p>
            <a:r>
              <a:rPr lang="en-US" altLang="zh-CN" sz="4000" b="1" dirty="0">
                <a:solidFill>
                  <a:srgbClr val="00B050"/>
                </a:solidFill>
                <a:latin typeface="Century Gothic" panose="020B0502020202020204" pitchFamily="34" charset="0"/>
              </a:rPr>
              <a:t>2.Introduction of peace</a:t>
            </a:r>
            <a:endParaRPr lang="zh-CN" altLang="en-US" sz="4000" b="1" dirty="0">
              <a:solidFill>
                <a:srgbClr val="00B050"/>
              </a:solidFill>
              <a:latin typeface="Century Gothic" panose="020B0502020202020204" pitchFamily="34" charset="0"/>
              <a:cs typeface="+mn-ea"/>
              <a:sym typeface="+mn-lt"/>
            </a:endParaRPr>
          </a:p>
        </p:txBody>
      </p:sp>
      <p:sp>
        <p:nvSpPr>
          <p:cNvPr id="3" name="内容占位符 2">
            <a:extLst>
              <a:ext uri="{FF2B5EF4-FFF2-40B4-BE49-F238E27FC236}">
                <a16:creationId xmlns:a16="http://schemas.microsoft.com/office/drawing/2014/main" id="{86D8E368-A67E-40DC-A88D-C6FCB76AD8C9}"/>
              </a:ext>
            </a:extLst>
          </p:cNvPr>
          <p:cNvSpPr>
            <a:spLocks noGrp="1"/>
          </p:cNvSpPr>
          <p:nvPr>
            <p:ph idx="1"/>
          </p:nvPr>
        </p:nvSpPr>
        <p:spPr>
          <a:xfrm>
            <a:off x="2911887" y="1728375"/>
            <a:ext cx="10515600" cy="4351338"/>
          </a:xfrm>
        </p:spPr>
        <p:txBody>
          <a:bodyPr>
            <a:normAutofit/>
          </a:bodyPr>
          <a:lstStyle/>
          <a:p>
            <a:pPr marL="0" indent="0">
              <a:buNone/>
            </a:pPr>
            <a:r>
              <a:rPr lang="en-US" altLang="zh-CN" sz="3200" dirty="0">
                <a:solidFill>
                  <a:srgbClr val="000000"/>
                </a:solidFill>
                <a:effectLst/>
                <a:latin typeface="Segoe Print" panose="02000600000000000000" pitchFamily="2" charset="0"/>
                <a:ea typeface="等线" panose="02010600030101010101" pitchFamily="2" charset="-122"/>
              </a:rPr>
              <a:t>Peace: concentration</a:t>
            </a:r>
            <a:r>
              <a:rPr lang="zh-CN" altLang="en-US" sz="3200" dirty="0">
                <a:solidFill>
                  <a:srgbClr val="000000"/>
                </a:solidFill>
                <a:latin typeface="Segoe Print" panose="02000600000000000000" pitchFamily="2" charset="0"/>
                <a:ea typeface="等线" panose="02010600030101010101" pitchFamily="2" charset="-122"/>
              </a:rPr>
              <a:t> </a:t>
            </a:r>
            <a:r>
              <a:rPr lang="en-US" altLang="zh-CN" sz="3200" dirty="0">
                <a:solidFill>
                  <a:srgbClr val="000000"/>
                </a:solidFill>
                <a:latin typeface="Segoe Print" panose="02000600000000000000" pitchFamily="2" charset="0"/>
                <a:ea typeface="等线" panose="02010600030101010101" pitchFamily="2" charset="-122"/>
              </a:rPr>
              <a:t>&amp; </a:t>
            </a:r>
            <a:r>
              <a:rPr lang="en-US" altLang="zh-CN" sz="3200" dirty="0">
                <a:solidFill>
                  <a:srgbClr val="000000"/>
                </a:solidFill>
                <a:effectLst/>
                <a:latin typeface="Segoe Print" panose="02000600000000000000" pitchFamily="2" charset="0"/>
                <a:ea typeface="等线" panose="02010600030101010101" pitchFamily="2" charset="-122"/>
              </a:rPr>
              <a:t>stability</a:t>
            </a:r>
            <a:endParaRPr lang="zh-CN" altLang="en-US" sz="4400" dirty="0">
              <a:latin typeface="Segoe Print" panose="02000600000000000000" pitchFamily="2" charset="0"/>
            </a:endParaRPr>
          </a:p>
        </p:txBody>
      </p:sp>
      <p:pic>
        <p:nvPicPr>
          <p:cNvPr id="13" name="图片 12">
            <a:extLst>
              <a:ext uri="{FF2B5EF4-FFF2-40B4-BE49-F238E27FC236}">
                <a16:creationId xmlns:a16="http://schemas.microsoft.com/office/drawing/2014/main" id="{5AD162B2-6ADF-48FF-A7AB-60865E1669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78355" y="2502700"/>
            <a:ext cx="5863956" cy="3577013"/>
          </a:xfrm>
          <a:prstGeom prst="rect">
            <a:avLst/>
          </a:prstGeom>
        </p:spPr>
      </p:pic>
    </p:spTree>
    <p:extLst>
      <p:ext uri="{BB962C8B-B14F-4D97-AF65-F5344CB8AC3E}">
        <p14:creationId xmlns:p14="http://schemas.microsoft.com/office/powerpoint/2010/main" val="23500428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eelOff"/>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DA72247-FB21-4804-B190-7CFF1D783A29}"/>
              </a:ext>
            </a:extLst>
          </p:cNvPr>
          <p:cNvSpPr>
            <a:spLocks noGrp="1"/>
          </p:cNvSpPr>
          <p:nvPr>
            <p:ph type="title"/>
          </p:nvPr>
        </p:nvSpPr>
        <p:spPr>
          <a:xfrm>
            <a:off x="734128" y="415852"/>
            <a:ext cx="8626257" cy="677075"/>
          </a:xfrm>
        </p:spPr>
        <p:txBody>
          <a:bodyPr>
            <a:normAutofit/>
          </a:bodyPr>
          <a:lstStyle/>
          <a:p>
            <a:r>
              <a:rPr lang="en-US" altLang="zh-CN" sz="3600" b="1" dirty="0">
                <a:solidFill>
                  <a:srgbClr val="00B050"/>
                </a:solidFill>
                <a:latin typeface="Century Gothic" panose="020B0502020202020204" pitchFamily="34" charset="0"/>
                <a:cs typeface="Calibri" panose="020F0502020204030204" pitchFamily="34" charset="0"/>
              </a:rPr>
              <a:t>The further meaning of ‘peace’</a:t>
            </a:r>
            <a:endParaRPr lang="zh-CN" altLang="en-US" sz="3600" b="1" dirty="0">
              <a:solidFill>
                <a:srgbClr val="00B050"/>
              </a:solidFill>
              <a:latin typeface="Century Gothic" panose="020B0502020202020204" pitchFamily="34" charset="0"/>
              <a:cs typeface="Calibri" panose="020F0502020204030204" pitchFamily="34" charset="0"/>
            </a:endParaRPr>
          </a:p>
        </p:txBody>
      </p:sp>
      <p:sp>
        <p:nvSpPr>
          <p:cNvPr id="3" name="文本占位符 2">
            <a:extLst>
              <a:ext uri="{FF2B5EF4-FFF2-40B4-BE49-F238E27FC236}">
                <a16:creationId xmlns:a16="http://schemas.microsoft.com/office/drawing/2014/main" id="{E8B8C7C4-1E2F-4D2E-8164-29BB5A3F421D}"/>
              </a:ext>
            </a:extLst>
          </p:cNvPr>
          <p:cNvSpPr>
            <a:spLocks noGrp="1"/>
          </p:cNvSpPr>
          <p:nvPr>
            <p:ph type="body" idx="1"/>
          </p:nvPr>
        </p:nvSpPr>
        <p:spPr>
          <a:xfrm>
            <a:off x="397869" y="1382070"/>
            <a:ext cx="11454430" cy="4567977"/>
          </a:xfrm>
        </p:spPr>
        <p:txBody>
          <a:bodyPr>
            <a:noAutofit/>
          </a:bodyPr>
          <a:lstStyle/>
          <a:p>
            <a:pPr algn="just">
              <a:lnSpc>
                <a:spcPct val="150000"/>
              </a:lnSpc>
            </a:pPr>
            <a:r>
              <a:rPr lang="en-US" altLang="zh-CN" dirty="0">
                <a:solidFill>
                  <a:schemeClr val="accent6">
                    <a:lumMod val="50000"/>
                  </a:schemeClr>
                </a:solidFill>
              </a:rPr>
              <a:t>A gentleman knows his position and status so he is calm and peaceful. He will do what he should do, and will not covet interests and reputation that do not belong to him. …… Anyway, his heart is always quiet and calm.</a:t>
            </a:r>
          </a:p>
          <a:p>
            <a:pPr algn="r">
              <a:lnSpc>
                <a:spcPct val="150000"/>
              </a:lnSpc>
            </a:pPr>
            <a:r>
              <a:rPr lang="en-US" altLang="zh-CN" dirty="0">
                <a:solidFill>
                  <a:schemeClr val="accent6">
                    <a:lumMod val="50000"/>
                  </a:schemeClr>
                </a:solidFill>
              </a:rPr>
              <a:t>——</a:t>
            </a:r>
            <a:r>
              <a:rPr lang="en-US" altLang="zh-CN" i="1" dirty="0">
                <a:solidFill>
                  <a:schemeClr val="accent6">
                    <a:lumMod val="50000"/>
                  </a:schemeClr>
                </a:solidFill>
              </a:rPr>
              <a:t>The Doctrine of the Mean</a:t>
            </a:r>
          </a:p>
          <a:p>
            <a:pPr>
              <a:lnSpc>
                <a:spcPct val="150000"/>
              </a:lnSpc>
            </a:pPr>
            <a:endParaRPr lang="en-US" altLang="zh-CN" dirty="0">
              <a:solidFill>
                <a:schemeClr val="accent6">
                  <a:lumMod val="50000"/>
                </a:schemeClr>
              </a:solidFill>
            </a:endParaRPr>
          </a:p>
          <a:p>
            <a:pPr>
              <a:lnSpc>
                <a:spcPct val="150000"/>
              </a:lnSpc>
            </a:pPr>
            <a:r>
              <a:rPr lang="zh-CN" altLang="en-US" sz="2000" dirty="0">
                <a:solidFill>
                  <a:schemeClr val="accent6">
                    <a:lumMod val="50000"/>
                  </a:schemeClr>
                </a:solidFill>
              </a:rPr>
              <a:t>君子素其位而行，不願乎其外。</a:t>
            </a:r>
            <a:r>
              <a:rPr lang="en-US" altLang="zh-CN" sz="2000" dirty="0">
                <a:solidFill>
                  <a:schemeClr val="accent6">
                    <a:lumMod val="50000"/>
                  </a:schemeClr>
                </a:solidFill>
              </a:rPr>
              <a:t>……</a:t>
            </a:r>
            <a:r>
              <a:rPr lang="zh-CN" altLang="en-US" sz="2000" dirty="0">
                <a:solidFill>
                  <a:schemeClr val="accent6">
                    <a:lumMod val="50000"/>
                  </a:schemeClr>
                </a:solidFill>
              </a:rPr>
              <a:t>君子無入而不自得焉。</a:t>
            </a:r>
            <a:endParaRPr lang="en-US" altLang="zh-CN" sz="2000" dirty="0">
              <a:solidFill>
                <a:schemeClr val="accent6">
                  <a:lumMod val="50000"/>
                </a:schemeClr>
              </a:solidFill>
            </a:endParaRPr>
          </a:p>
          <a:p>
            <a:pPr algn="r">
              <a:lnSpc>
                <a:spcPct val="150000"/>
              </a:lnSpc>
            </a:pPr>
            <a:r>
              <a:rPr lang="en-US" altLang="zh-CN" sz="2000" dirty="0">
                <a:solidFill>
                  <a:schemeClr val="accent6">
                    <a:lumMod val="50000"/>
                  </a:schemeClr>
                </a:solidFill>
              </a:rPr>
              <a:t>——《</a:t>
            </a:r>
            <a:r>
              <a:rPr lang="zh-CN" altLang="en-US" sz="2000" dirty="0">
                <a:solidFill>
                  <a:schemeClr val="accent6">
                    <a:lumMod val="50000"/>
                  </a:schemeClr>
                </a:solidFill>
              </a:rPr>
              <a:t>中庸</a:t>
            </a:r>
            <a:r>
              <a:rPr lang="en-US" altLang="zh-CN" sz="2000" dirty="0">
                <a:solidFill>
                  <a:schemeClr val="accent6">
                    <a:lumMod val="50000"/>
                  </a:schemeClr>
                </a:solidFill>
              </a:rPr>
              <a:t>》</a:t>
            </a:r>
            <a:endParaRPr lang="zh-CN" altLang="en-US" sz="2000" dirty="0">
              <a:solidFill>
                <a:schemeClr val="accent6">
                  <a:lumMod val="50000"/>
                </a:schemeClr>
              </a:solidFill>
            </a:endParaRPr>
          </a:p>
        </p:txBody>
      </p:sp>
      <p:pic>
        <p:nvPicPr>
          <p:cNvPr id="4" name="图片 3">
            <a:extLst>
              <a:ext uri="{FF2B5EF4-FFF2-40B4-BE49-F238E27FC236}">
                <a16:creationId xmlns:a16="http://schemas.microsoft.com/office/drawing/2014/main" id="{1F435DCD-D3FC-44E6-A1FC-41E8E0C6DE1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9157" t="1849" r="39418" b="1849"/>
          <a:stretch/>
        </p:blipFill>
        <p:spPr>
          <a:xfrm rot="2541197" flipH="1">
            <a:off x="9963898" y="-373330"/>
            <a:ext cx="777314" cy="2092766"/>
          </a:xfrm>
          <a:prstGeom prst="rect">
            <a:avLst/>
          </a:prstGeom>
        </p:spPr>
      </p:pic>
      <p:sp>
        <p:nvSpPr>
          <p:cNvPr id="5" name="文本占位符 2">
            <a:extLst>
              <a:ext uri="{FF2B5EF4-FFF2-40B4-BE49-F238E27FC236}">
                <a16:creationId xmlns:a16="http://schemas.microsoft.com/office/drawing/2014/main" id="{191DC7B6-27C6-4A39-985F-2A84585CC390}"/>
              </a:ext>
            </a:extLst>
          </p:cNvPr>
          <p:cNvSpPr txBox="1">
            <a:spLocks/>
          </p:cNvSpPr>
          <p:nvPr/>
        </p:nvSpPr>
        <p:spPr>
          <a:xfrm>
            <a:off x="333435" y="6180657"/>
            <a:ext cx="9208434" cy="80451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US" altLang="zh-CN" sz="1600" dirty="0" err="1"/>
              <a:t>Yinyuan</a:t>
            </a:r>
            <a:r>
              <a:rPr lang="en-US" altLang="zh-CN" sz="1600" dirty="0"/>
              <a:t> Sheng </a:t>
            </a:r>
            <a:r>
              <a:rPr lang="zh-TW" altLang="zh-CN" sz="1600" dirty="0"/>
              <a:t>因緣生：</a:t>
            </a:r>
            <a:r>
              <a:rPr lang="en-US" altLang="zh-CN" sz="1600" i="1" dirty="0"/>
              <a:t>An In-Depth Study of</a:t>
            </a:r>
            <a:r>
              <a:rPr lang="en-US" altLang="zh-CN" sz="1600" dirty="0"/>
              <a:t> the</a:t>
            </a:r>
            <a:r>
              <a:rPr lang="en-US" altLang="zh-CN" sz="1600" i="1" dirty="0"/>
              <a:t> Great Learning and </a:t>
            </a:r>
            <a:r>
              <a:rPr lang="en-US" altLang="zh-CN" sz="1600" dirty="0"/>
              <a:t>the</a:t>
            </a:r>
            <a:r>
              <a:rPr lang="en-US" altLang="zh-CN" sz="1600" i="1" dirty="0"/>
              <a:t> Doctrine of the Mean</a:t>
            </a:r>
            <a:r>
              <a:rPr lang="zh-TW" altLang="zh-CN" sz="1600" dirty="0"/>
              <a:t>《學庸衍義》</a:t>
            </a:r>
            <a:r>
              <a:rPr lang="en-US" altLang="zh-CN" sz="1600" dirty="0"/>
              <a:t>[in Chinese] (Taipei: World Book Company, 2016), p.126.</a:t>
            </a:r>
            <a:endParaRPr lang="zh-CN" altLang="zh-CN" sz="1600" dirty="0"/>
          </a:p>
        </p:txBody>
      </p:sp>
    </p:spTree>
    <p:extLst>
      <p:ext uri="{BB962C8B-B14F-4D97-AF65-F5344CB8AC3E}">
        <p14:creationId xmlns:p14="http://schemas.microsoft.com/office/powerpoint/2010/main" val="21752669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C588DA0E-1C8C-49CA-8066-A1BA13B3FD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8091" y="1505122"/>
            <a:ext cx="6737010" cy="4486849"/>
          </a:xfrm>
          <a:prstGeom prst="rect">
            <a:avLst/>
          </a:prstGeom>
        </p:spPr>
      </p:pic>
      <p:sp>
        <p:nvSpPr>
          <p:cNvPr id="2" name="对话气泡: 椭圆形 1">
            <a:extLst>
              <a:ext uri="{FF2B5EF4-FFF2-40B4-BE49-F238E27FC236}">
                <a16:creationId xmlns:a16="http://schemas.microsoft.com/office/drawing/2014/main" id="{1FD7F113-4118-4B09-8E82-73F1FC276392}"/>
              </a:ext>
            </a:extLst>
          </p:cNvPr>
          <p:cNvSpPr/>
          <p:nvPr/>
        </p:nvSpPr>
        <p:spPr>
          <a:xfrm>
            <a:off x="1842985" y="1277336"/>
            <a:ext cx="7830924" cy="4159764"/>
          </a:xfrm>
          <a:prstGeom prst="wedgeEllipseCallout">
            <a:avLst>
              <a:gd name="adj1" fmla="val -38426"/>
              <a:gd name="adj2" fmla="val 64536"/>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92D050"/>
              </a:solidFill>
              <a:highlight>
                <a:srgbClr val="FFFF00"/>
              </a:highlight>
            </a:endParaRPr>
          </a:p>
        </p:txBody>
      </p:sp>
      <p:pic>
        <p:nvPicPr>
          <p:cNvPr id="21" name="图片 20">
            <a:extLst>
              <a:ext uri="{FF2B5EF4-FFF2-40B4-BE49-F238E27FC236}">
                <a16:creationId xmlns:a16="http://schemas.microsoft.com/office/drawing/2014/main" id="{136B976B-9C58-4538-AF99-5171534C7BD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9157" t="1849" r="39418" b="1849"/>
          <a:stretch/>
        </p:blipFill>
        <p:spPr>
          <a:xfrm rot="1528863" flipH="1">
            <a:off x="5638906" y="-2973935"/>
            <a:ext cx="1059842" cy="2853416"/>
          </a:xfrm>
          <a:prstGeom prst="rect">
            <a:avLst/>
          </a:prstGeom>
        </p:spPr>
      </p:pic>
      <p:sp>
        <p:nvSpPr>
          <p:cNvPr id="33" name="TextBox 28">
            <a:extLst>
              <a:ext uri="{FF2B5EF4-FFF2-40B4-BE49-F238E27FC236}">
                <a16:creationId xmlns:a16="http://schemas.microsoft.com/office/drawing/2014/main" id="{B842DECA-4C19-4FEC-9D7F-91D370071209}"/>
              </a:ext>
            </a:extLst>
          </p:cNvPr>
          <p:cNvSpPr txBox="1"/>
          <p:nvPr/>
        </p:nvSpPr>
        <p:spPr>
          <a:xfrm>
            <a:off x="2727495" y="454276"/>
            <a:ext cx="6737010" cy="707886"/>
          </a:xfrm>
          <a:prstGeom prst="rect">
            <a:avLst/>
          </a:prstGeom>
          <a:noFill/>
        </p:spPr>
        <p:txBody>
          <a:bodyPr wrap="square" rtlCol="0">
            <a:spAutoFit/>
          </a:bodyPr>
          <a:lstStyle/>
          <a:p>
            <a:r>
              <a:rPr lang="en-US" altLang="zh-CN" sz="4000" b="1" dirty="0">
                <a:solidFill>
                  <a:srgbClr val="92D050"/>
                </a:solidFill>
                <a:latin typeface="Segoe UI" panose="020B0502040204020203" pitchFamily="34" charset="0"/>
                <a:ea typeface="PMingLiU" panose="02020500000000000000" pitchFamily="18" charset="-120"/>
                <a:cs typeface="Segoe UI" panose="020B0502040204020203" pitchFamily="34" charset="0"/>
              </a:rPr>
              <a:t>Confucius learning ‘</a:t>
            </a:r>
            <a:r>
              <a:rPr lang="en-US" altLang="zh-CN" sz="4000" b="1" dirty="0" err="1">
                <a:solidFill>
                  <a:srgbClr val="92D050"/>
                </a:solidFill>
                <a:latin typeface="Segoe UI" panose="020B0502040204020203" pitchFamily="34" charset="0"/>
                <a:ea typeface="PMingLiU" panose="02020500000000000000" pitchFamily="18" charset="-120"/>
                <a:cs typeface="Segoe UI" panose="020B0502040204020203" pitchFamily="34" charset="0"/>
              </a:rPr>
              <a:t>Guqin</a:t>
            </a:r>
            <a:r>
              <a:rPr lang="en-US" altLang="zh-CN" sz="4000" b="1" dirty="0">
                <a:solidFill>
                  <a:srgbClr val="92D050"/>
                </a:solidFill>
                <a:latin typeface="Segoe UI" panose="020B0502040204020203" pitchFamily="34" charset="0"/>
                <a:ea typeface="PMingLiU" panose="02020500000000000000" pitchFamily="18" charset="-120"/>
                <a:cs typeface="Segoe UI" panose="020B0502040204020203" pitchFamily="34" charset="0"/>
              </a:rPr>
              <a:t>’</a:t>
            </a:r>
            <a:endParaRPr lang="zh-CN" altLang="en-US" sz="8000" b="1" dirty="0">
              <a:solidFill>
                <a:srgbClr val="92D050"/>
              </a:solidFill>
              <a:latin typeface="Segoe UI" panose="020B0502040204020203" pitchFamily="34" charset="0"/>
              <a:cs typeface="Segoe UI" panose="020B0502040204020203" pitchFamily="34" charset="0"/>
            </a:endParaRPr>
          </a:p>
        </p:txBody>
      </p:sp>
      <p:sp>
        <p:nvSpPr>
          <p:cNvPr id="9" name="标题 8">
            <a:extLst>
              <a:ext uri="{FF2B5EF4-FFF2-40B4-BE49-F238E27FC236}">
                <a16:creationId xmlns:a16="http://schemas.microsoft.com/office/drawing/2014/main" id="{9440A516-B028-4BCC-8CD4-B0637AEB55EC}"/>
              </a:ext>
            </a:extLst>
          </p:cNvPr>
          <p:cNvSpPr>
            <a:spLocks noGrp="1"/>
          </p:cNvSpPr>
          <p:nvPr>
            <p:ph type="title"/>
          </p:nvPr>
        </p:nvSpPr>
        <p:spPr>
          <a:xfrm>
            <a:off x="2816744" y="1921265"/>
            <a:ext cx="6139703" cy="2840921"/>
          </a:xfrm>
        </p:spPr>
        <p:txBody>
          <a:bodyPr>
            <a:noAutofit/>
          </a:bodyPr>
          <a:lstStyle/>
          <a:p>
            <a:pPr algn="just">
              <a:lnSpc>
                <a:spcPct val="100000"/>
              </a:lnSpc>
            </a:pPr>
            <a:r>
              <a:rPr lang="en-US" altLang="zh-CN" sz="3600" dirty="0"/>
              <a:t>The philosophy of “finding peace” requires us to not only concentrate on one subject in our life, but also put our heart on anything we learn.</a:t>
            </a:r>
            <a:endParaRPr lang="zh-CN" altLang="en-US" sz="7200" b="1" dirty="0">
              <a:solidFill>
                <a:schemeClr val="accent6">
                  <a:lumMod val="50000"/>
                </a:schemeClr>
              </a:solidFill>
              <a:latin typeface="+mn-ea"/>
              <a:ea typeface="+mn-ea"/>
            </a:endParaRPr>
          </a:p>
        </p:txBody>
      </p:sp>
      <p:sp>
        <p:nvSpPr>
          <p:cNvPr id="6" name="文本占位符 2">
            <a:extLst>
              <a:ext uri="{FF2B5EF4-FFF2-40B4-BE49-F238E27FC236}">
                <a16:creationId xmlns:a16="http://schemas.microsoft.com/office/drawing/2014/main" id="{B1256DF9-C961-486A-8EBD-B1374FF52E08}"/>
              </a:ext>
            </a:extLst>
          </p:cNvPr>
          <p:cNvSpPr txBox="1">
            <a:spLocks/>
          </p:cNvSpPr>
          <p:nvPr/>
        </p:nvSpPr>
        <p:spPr>
          <a:xfrm>
            <a:off x="235712" y="6373321"/>
            <a:ext cx="10464861" cy="80451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US" altLang="zh-CN" sz="1600" dirty="0" err="1"/>
              <a:t>Sima</a:t>
            </a:r>
            <a:r>
              <a:rPr lang="en-US" altLang="zh-CN" sz="1600" dirty="0"/>
              <a:t> Qian</a:t>
            </a:r>
            <a:r>
              <a:rPr lang="zh-CN" altLang="zh-CN" sz="1600" dirty="0"/>
              <a:t>司馬遷： </a:t>
            </a:r>
            <a:r>
              <a:rPr lang="en-US" altLang="zh-CN" sz="1600" dirty="0"/>
              <a:t>The</a:t>
            </a:r>
            <a:r>
              <a:rPr lang="en-US" altLang="zh-CN" sz="1600" i="1" dirty="0"/>
              <a:t> Records of the Grand Historian</a:t>
            </a:r>
            <a:r>
              <a:rPr lang="zh-CN" altLang="zh-CN" sz="1600" dirty="0"/>
              <a:t>《史記》</a:t>
            </a:r>
            <a:r>
              <a:rPr lang="en-US" altLang="zh-CN" sz="1600" dirty="0"/>
              <a:t>[in Chinese]</a:t>
            </a:r>
            <a:r>
              <a:rPr lang="zh-CN" altLang="zh-CN" sz="1600" dirty="0"/>
              <a:t>（</a:t>
            </a:r>
            <a:r>
              <a:rPr lang="en-US" altLang="zh-CN" sz="1600" dirty="0"/>
              <a:t>ZHONGHUA BOOK COMPANY, 2013</a:t>
            </a:r>
            <a:r>
              <a:rPr lang="zh-CN" altLang="zh-CN" sz="1600" dirty="0"/>
              <a:t>）</a:t>
            </a:r>
            <a:r>
              <a:rPr lang="en-US" altLang="zh-CN" sz="1600" dirty="0"/>
              <a:t>p.1925.</a:t>
            </a:r>
            <a:endParaRPr lang="zh-CN" altLang="zh-CN" sz="1100" dirty="0"/>
          </a:p>
        </p:txBody>
      </p:sp>
    </p:spTree>
    <p:extLst>
      <p:ext uri="{BB962C8B-B14F-4D97-AF65-F5344CB8AC3E}">
        <p14:creationId xmlns:p14="http://schemas.microsoft.com/office/powerpoint/2010/main" val="16486271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eelOff"/>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arn(inVertical)">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4AD1FD29-028F-4F5D-841D-85A7DD6F0279}"/>
              </a:ext>
            </a:extLst>
          </p:cNvPr>
          <p:cNvSpPr/>
          <p:nvPr/>
        </p:nvSpPr>
        <p:spPr>
          <a:xfrm>
            <a:off x="467442" y="342027"/>
            <a:ext cx="11257115" cy="6282137"/>
          </a:xfrm>
          <a:prstGeom prst="rect">
            <a:avLst/>
          </a:prstGeom>
          <a:noFill/>
          <a:ln w="22225">
            <a:solidFill>
              <a:srgbClr val="3B2C1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cxnSp>
        <p:nvCxnSpPr>
          <p:cNvPr id="7" name="直接连接符 6">
            <a:extLst>
              <a:ext uri="{FF2B5EF4-FFF2-40B4-BE49-F238E27FC236}">
                <a16:creationId xmlns:a16="http://schemas.microsoft.com/office/drawing/2014/main" id="{D372FA8E-8663-489B-90AD-D2BE52400B19}"/>
              </a:ext>
            </a:extLst>
          </p:cNvPr>
          <p:cNvCxnSpPr>
            <a:cxnSpLocks/>
          </p:cNvCxnSpPr>
          <p:nvPr/>
        </p:nvCxnSpPr>
        <p:spPr>
          <a:xfrm>
            <a:off x="2826407" y="1179523"/>
            <a:ext cx="6609440" cy="0"/>
          </a:xfrm>
          <a:prstGeom prst="line">
            <a:avLst/>
          </a:prstGeom>
          <a:ln w="12700">
            <a:solidFill>
              <a:srgbClr val="3B2C12"/>
            </a:solidFill>
            <a:prstDash val="dash"/>
          </a:ln>
        </p:spPr>
        <p:style>
          <a:lnRef idx="1">
            <a:schemeClr val="accent1"/>
          </a:lnRef>
          <a:fillRef idx="0">
            <a:schemeClr val="accent1"/>
          </a:fillRef>
          <a:effectRef idx="0">
            <a:schemeClr val="accent1"/>
          </a:effectRef>
          <a:fontRef idx="minor">
            <a:schemeClr val="tx1"/>
          </a:fontRef>
        </p:style>
      </p:cxnSp>
      <p:sp>
        <p:nvSpPr>
          <p:cNvPr id="33" name="TextBox 28">
            <a:extLst>
              <a:ext uri="{FF2B5EF4-FFF2-40B4-BE49-F238E27FC236}">
                <a16:creationId xmlns:a16="http://schemas.microsoft.com/office/drawing/2014/main" id="{B842DECA-4C19-4FEC-9D7F-91D370071209}"/>
              </a:ext>
            </a:extLst>
          </p:cNvPr>
          <p:cNvSpPr txBox="1"/>
          <p:nvPr/>
        </p:nvSpPr>
        <p:spPr>
          <a:xfrm>
            <a:off x="3146659" y="471022"/>
            <a:ext cx="9045341" cy="707886"/>
          </a:xfrm>
          <a:prstGeom prst="rect">
            <a:avLst/>
          </a:prstGeom>
          <a:noFill/>
        </p:spPr>
        <p:txBody>
          <a:bodyPr wrap="square" rtlCol="0">
            <a:spAutoFit/>
          </a:bodyPr>
          <a:lstStyle/>
          <a:p>
            <a:r>
              <a:rPr lang="en-US" altLang="zh-CN" sz="4000" b="1" dirty="0">
                <a:solidFill>
                  <a:srgbClr val="0070C0"/>
                </a:solidFill>
                <a:latin typeface="Century Gothic" panose="020B0502020202020204" pitchFamily="34" charset="0"/>
              </a:rPr>
              <a:t>3.Introduction of studies</a:t>
            </a:r>
            <a:endParaRPr lang="zh-CN" altLang="en-US" sz="4000" b="1" dirty="0">
              <a:solidFill>
                <a:srgbClr val="0070C0"/>
              </a:solidFill>
              <a:latin typeface="Century Gothic" panose="020B0502020202020204" pitchFamily="34" charset="0"/>
              <a:cs typeface="+mn-ea"/>
              <a:sym typeface="+mn-lt"/>
            </a:endParaRPr>
          </a:p>
        </p:txBody>
      </p:sp>
      <p:sp>
        <p:nvSpPr>
          <p:cNvPr id="2" name="标题 1">
            <a:extLst>
              <a:ext uri="{FF2B5EF4-FFF2-40B4-BE49-F238E27FC236}">
                <a16:creationId xmlns:a16="http://schemas.microsoft.com/office/drawing/2014/main" id="{99327B4C-242B-494C-932E-E455694715D4}"/>
              </a:ext>
            </a:extLst>
          </p:cNvPr>
          <p:cNvSpPr>
            <a:spLocks noGrp="1"/>
          </p:cNvSpPr>
          <p:nvPr>
            <p:ph type="title"/>
          </p:nvPr>
        </p:nvSpPr>
        <p:spPr>
          <a:xfrm>
            <a:off x="1047604" y="1178908"/>
            <a:ext cx="10515600" cy="3368610"/>
          </a:xfrm>
        </p:spPr>
        <p:txBody>
          <a:bodyPr>
            <a:noAutofit/>
          </a:bodyPr>
          <a:lstStyle/>
          <a:p>
            <a:pPr>
              <a:lnSpc>
                <a:spcPct val="150000"/>
              </a:lnSpc>
            </a:pPr>
            <a:r>
              <a:rPr lang="en-US" altLang="zh-CN" sz="2400" dirty="0">
                <a:solidFill>
                  <a:srgbClr val="000000"/>
                </a:solidFill>
                <a:effectLst/>
                <a:latin typeface="Segoe Print" panose="02000600000000000000" pitchFamily="2" charset="0"/>
                <a:ea typeface="PMingLiU" panose="02020500000000000000" pitchFamily="18" charset="-120"/>
              </a:rPr>
              <a:t>poetry, book, etiquette and </a:t>
            </a:r>
            <a:r>
              <a:rPr lang="en-US" altLang="zh-CN" sz="2400" dirty="0">
                <a:solidFill>
                  <a:srgbClr val="000000"/>
                </a:solidFill>
                <a:latin typeface="Segoe Print" panose="02000600000000000000" pitchFamily="2" charset="0"/>
                <a:ea typeface="PMingLiU" panose="02020500000000000000" pitchFamily="18" charset="-120"/>
              </a:rPr>
              <a:t>music are knowledge, but in a broad sense, knowledge comes from everywhere, like the way we handle things and the different types work we do as adults. </a:t>
            </a:r>
            <a:br>
              <a:rPr lang="zh-CN" altLang="zh-CN" sz="2400" dirty="0">
                <a:solidFill>
                  <a:srgbClr val="000000"/>
                </a:solidFill>
                <a:latin typeface="Segoe Print" panose="02000600000000000000" pitchFamily="2" charset="0"/>
                <a:ea typeface="PMingLiU" panose="02020500000000000000" pitchFamily="18" charset="-120"/>
              </a:rPr>
            </a:br>
            <a:br>
              <a:rPr lang="zh-CN" altLang="zh-CN" sz="2400" dirty="0">
                <a:solidFill>
                  <a:srgbClr val="000000"/>
                </a:solidFill>
                <a:latin typeface="Segoe Print" panose="02000600000000000000" pitchFamily="2" charset="0"/>
                <a:ea typeface="PMingLiU" panose="02020500000000000000" pitchFamily="18" charset="-120"/>
              </a:rPr>
            </a:br>
            <a:endParaRPr lang="zh-CN" altLang="en-US" sz="2400" dirty="0">
              <a:solidFill>
                <a:srgbClr val="000000"/>
              </a:solidFill>
              <a:latin typeface="Segoe Print" panose="02000600000000000000" pitchFamily="2" charset="0"/>
              <a:ea typeface="PMingLiU" panose="02020500000000000000" pitchFamily="18" charset="-120"/>
            </a:endParaRPr>
          </a:p>
        </p:txBody>
      </p:sp>
      <p:sp>
        <p:nvSpPr>
          <p:cNvPr id="3" name="内容占位符 2">
            <a:extLst>
              <a:ext uri="{FF2B5EF4-FFF2-40B4-BE49-F238E27FC236}">
                <a16:creationId xmlns:a16="http://schemas.microsoft.com/office/drawing/2014/main" id="{86D8E368-A67E-40DC-A88D-C6FCB76AD8C9}"/>
              </a:ext>
            </a:extLst>
          </p:cNvPr>
          <p:cNvSpPr>
            <a:spLocks noGrp="1"/>
          </p:cNvSpPr>
          <p:nvPr>
            <p:ph idx="1"/>
          </p:nvPr>
        </p:nvSpPr>
        <p:spPr>
          <a:xfrm>
            <a:off x="1310575" y="4790477"/>
            <a:ext cx="10515600" cy="1392068"/>
          </a:xfrm>
        </p:spPr>
        <p:txBody>
          <a:bodyPr>
            <a:normAutofit/>
          </a:bodyPr>
          <a:lstStyle/>
          <a:p>
            <a:pPr marL="0" indent="0" algn="just">
              <a:lnSpc>
                <a:spcPct val="150000"/>
              </a:lnSpc>
              <a:buNone/>
            </a:pPr>
            <a:r>
              <a:rPr lang="en-US" altLang="zh-CN" sz="2400" b="1" kern="100" dirty="0">
                <a:solidFill>
                  <a:srgbClr val="000000"/>
                </a:solidFill>
                <a:latin typeface="Segoe Print" panose="02000600000000000000" pitchFamily="2" charset="0"/>
                <a:ea typeface="PMingLiU" panose="02020500000000000000" pitchFamily="18" charset="-120"/>
                <a:cs typeface="Times New Roman" panose="02020603050405020304" pitchFamily="18" charset="0"/>
              </a:rPr>
              <a:t>T</a:t>
            </a:r>
            <a:r>
              <a:rPr lang="en-US" altLang="zh-CN" sz="2400" b="1" kern="100" dirty="0">
                <a:solidFill>
                  <a:srgbClr val="000000"/>
                </a:solidFill>
                <a:effectLst/>
                <a:latin typeface="Segoe Print" panose="02000600000000000000" pitchFamily="2" charset="0"/>
                <a:ea typeface="PMingLiU" panose="02020500000000000000" pitchFamily="18" charset="-120"/>
                <a:cs typeface="Times New Roman" panose="02020603050405020304" pitchFamily="18" charset="0"/>
              </a:rPr>
              <a:t>he so-called studies, is to learn the way to </a:t>
            </a:r>
            <a:r>
              <a:rPr lang="en-US" altLang="zh-CN" sz="2400" b="1" kern="100" dirty="0">
                <a:solidFill>
                  <a:srgbClr val="FF0000"/>
                </a:solidFill>
                <a:effectLst/>
                <a:latin typeface="Segoe Print" panose="02000600000000000000" pitchFamily="2" charset="0"/>
                <a:ea typeface="PMingLiU" panose="02020500000000000000" pitchFamily="18" charset="-120"/>
                <a:cs typeface="Times New Roman" panose="02020603050405020304" pitchFamily="18" charset="0"/>
              </a:rPr>
              <a:t>be a man</a:t>
            </a:r>
            <a:r>
              <a:rPr lang="en-US" altLang="zh-CN" sz="2400" b="1" kern="100" dirty="0">
                <a:solidFill>
                  <a:srgbClr val="000000"/>
                </a:solidFill>
                <a:effectLst/>
                <a:latin typeface="Segoe Print" panose="02000600000000000000" pitchFamily="2" charset="0"/>
                <a:ea typeface="PMingLiU" panose="02020500000000000000" pitchFamily="18" charset="-120"/>
                <a:cs typeface="Times New Roman" panose="02020603050405020304" pitchFamily="18" charset="0"/>
              </a:rPr>
              <a:t>. </a:t>
            </a:r>
            <a:endParaRPr lang="zh-CN" altLang="zh-CN" sz="2400" b="1" kern="100" dirty="0">
              <a:effectLst/>
              <a:latin typeface="Segoe Print" panose="02000600000000000000" pitchFamily="2" charset="0"/>
              <a:ea typeface="等线" panose="02010600030101010101" pitchFamily="2" charset="-122"/>
              <a:cs typeface="Times New Roman" panose="02020603050405020304" pitchFamily="18" charset="0"/>
            </a:endParaRPr>
          </a:p>
        </p:txBody>
      </p:sp>
      <p:sp>
        <p:nvSpPr>
          <p:cNvPr id="5" name="箭头: 下 4">
            <a:extLst>
              <a:ext uri="{FF2B5EF4-FFF2-40B4-BE49-F238E27FC236}">
                <a16:creationId xmlns:a16="http://schemas.microsoft.com/office/drawing/2014/main" id="{5554974A-A6BA-414A-934D-11F7745D4457}"/>
              </a:ext>
            </a:extLst>
          </p:cNvPr>
          <p:cNvSpPr/>
          <p:nvPr/>
        </p:nvSpPr>
        <p:spPr>
          <a:xfrm>
            <a:off x="5545334" y="3673213"/>
            <a:ext cx="1023041" cy="74513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占位符 2">
            <a:extLst>
              <a:ext uri="{FF2B5EF4-FFF2-40B4-BE49-F238E27FC236}">
                <a16:creationId xmlns:a16="http://schemas.microsoft.com/office/drawing/2014/main" id="{1A710C8A-8ED6-45ED-9F72-CFE6C3BEFCE3}"/>
              </a:ext>
            </a:extLst>
          </p:cNvPr>
          <p:cNvSpPr txBox="1">
            <a:spLocks/>
          </p:cNvSpPr>
          <p:nvPr/>
        </p:nvSpPr>
        <p:spPr>
          <a:xfrm>
            <a:off x="654522" y="6182545"/>
            <a:ext cx="10464861" cy="80451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US" altLang="zh-CN" sz="1600" dirty="0"/>
              <a:t>Chen </a:t>
            </a:r>
            <a:r>
              <a:rPr lang="en-US" altLang="zh-CN" sz="1600" dirty="0" err="1"/>
              <a:t>Hongmou</a:t>
            </a:r>
            <a:r>
              <a:rPr lang="zh-TW" altLang="zh-CN" sz="1600" dirty="0"/>
              <a:t>陳宏謀，</a:t>
            </a:r>
            <a:r>
              <a:rPr lang="en-US" altLang="zh-CN" sz="1600" dirty="0" err="1"/>
              <a:t>Yangzheng</a:t>
            </a:r>
            <a:r>
              <a:rPr lang="en-US" altLang="zh-CN" sz="1600" dirty="0"/>
              <a:t> </a:t>
            </a:r>
            <a:r>
              <a:rPr lang="en-US" altLang="zh-CN" sz="1600" dirty="0" err="1"/>
              <a:t>Yigui</a:t>
            </a:r>
            <a:r>
              <a:rPr lang="en-US" altLang="zh-CN" sz="1600" dirty="0"/>
              <a:t> </a:t>
            </a:r>
            <a:r>
              <a:rPr lang="en-US" altLang="zh-CN" sz="1600" dirty="0" err="1"/>
              <a:t>Yizhu</a:t>
            </a:r>
            <a:r>
              <a:rPr lang="zh-TW" altLang="zh-CN" sz="1600" dirty="0"/>
              <a:t>《養正遺規譯註》</a:t>
            </a:r>
            <a:r>
              <a:rPr lang="en-US" altLang="zh-CN" sz="1600" dirty="0"/>
              <a:t>[in Chinese]</a:t>
            </a:r>
            <a:r>
              <a:rPr lang="zh-TW" altLang="zh-CN" sz="1600" dirty="0"/>
              <a:t>，</a:t>
            </a:r>
            <a:r>
              <a:rPr lang="en-US" altLang="zh-CN" sz="1600" dirty="0"/>
              <a:t>(</a:t>
            </a:r>
            <a:r>
              <a:rPr lang="en-US" altLang="zh-CN" sz="1600" dirty="0" err="1"/>
              <a:t>Zhongguo</a:t>
            </a:r>
            <a:r>
              <a:rPr lang="en-US" altLang="zh-CN" sz="1600" dirty="0"/>
              <a:t> Huaqiao </a:t>
            </a:r>
            <a:r>
              <a:rPr lang="en-US" altLang="zh-CN" sz="1600" dirty="0" err="1"/>
              <a:t>Chubanshe</a:t>
            </a:r>
            <a:r>
              <a:rPr lang="en-US" altLang="zh-CN" sz="1600" dirty="0"/>
              <a:t>),p.3.</a:t>
            </a:r>
            <a:endParaRPr lang="zh-CN" altLang="zh-CN" sz="1100" dirty="0"/>
          </a:p>
        </p:txBody>
      </p:sp>
    </p:spTree>
    <p:extLst>
      <p:ext uri="{BB962C8B-B14F-4D97-AF65-F5344CB8AC3E}">
        <p14:creationId xmlns:p14="http://schemas.microsoft.com/office/powerpoint/2010/main" val="6334181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eelOff"/>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left)">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4AD1FD29-028F-4F5D-841D-85A7DD6F0279}"/>
              </a:ext>
            </a:extLst>
          </p:cNvPr>
          <p:cNvSpPr/>
          <p:nvPr/>
        </p:nvSpPr>
        <p:spPr>
          <a:xfrm>
            <a:off x="649155" y="461905"/>
            <a:ext cx="10984888" cy="5780012"/>
          </a:xfrm>
          <a:prstGeom prst="rect">
            <a:avLst/>
          </a:prstGeom>
          <a:noFill/>
          <a:ln w="22225">
            <a:solidFill>
              <a:srgbClr val="3B2C1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cxnSp>
        <p:nvCxnSpPr>
          <p:cNvPr id="7" name="直接连接符 6">
            <a:extLst>
              <a:ext uri="{FF2B5EF4-FFF2-40B4-BE49-F238E27FC236}">
                <a16:creationId xmlns:a16="http://schemas.microsoft.com/office/drawing/2014/main" id="{D372FA8E-8663-489B-90AD-D2BE52400B19}"/>
              </a:ext>
            </a:extLst>
          </p:cNvPr>
          <p:cNvCxnSpPr>
            <a:cxnSpLocks/>
          </p:cNvCxnSpPr>
          <p:nvPr/>
        </p:nvCxnSpPr>
        <p:spPr>
          <a:xfrm>
            <a:off x="3134089" y="1359433"/>
            <a:ext cx="5835407" cy="0"/>
          </a:xfrm>
          <a:prstGeom prst="line">
            <a:avLst/>
          </a:prstGeom>
          <a:ln w="12700">
            <a:solidFill>
              <a:srgbClr val="3B2C12"/>
            </a:solidFill>
            <a:prstDash val="dash"/>
          </a:ln>
        </p:spPr>
        <p:style>
          <a:lnRef idx="1">
            <a:schemeClr val="accent1"/>
          </a:lnRef>
          <a:fillRef idx="0">
            <a:schemeClr val="accent1"/>
          </a:fillRef>
          <a:effectRef idx="0">
            <a:schemeClr val="accent1"/>
          </a:effectRef>
          <a:fontRef idx="minor">
            <a:schemeClr val="tx1"/>
          </a:fontRef>
        </p:style>
      </p:cxnSp>
      <p:sp>
        <p:nvSpPr>
          <p:cNvPr id="9" name="TextBox 47">
            <a:extLst>
              <a:ext uri="{FF2B5EF4-FFF2-40B4-BE49-F238E27FC236}">
                <a16:creationId xmlns:a16="http://schemas.microsoft.com/office/drawing/2014/main" id="{96BF6D0E-26D6-4908-A9DD-DB22249D9B76}"/>
              </a:ext>
            </a:extLst>
          </p:cNvPr>
          <p:cNvSpPr txBox="1"/>
          <p:nvPr/>
        </p:nvSpPr>
        <p:spPr>
          <a:xfrm>
            <a:off x="264790" y="598339"/>
            <a:ext cx="8522766" cy="769441"/>
          </a:xfrm>
          <a:prstGeom prst="rect">
            <a:avLst/>
          </a:prstGeom>
          <a:noFill/>
        </p:spPr>
        <p:txBody>
          <a:bodyPr wrap="square" rtlCol="0">
            <a:spAutoFit/>
          </a:bodyPr>
          <a:lstStyle>
            <a:defPPr>
              <a:defRPr lang="zh-CN"/>
            </a:defPPr>
            <a:lvl1pPr>
              <a:defRPr sz="2800">
                <a:solidFill>
                  <a:schemeClr val="accent1"/>
                </a:solidFill>
                <a:latin typeface="微软雅黑" panose="020B0503020204020204" pitchFamily="34" charset="-122"/>
                <a:ea typeface="微软雅黑" panose="020B0503020204020204" pitchFamily="34" charset="-122"/>
              </a:defRPr>
            </a:lvl1pPr>
          </a:lstStyle>
          <a:p>
            <a:pPr algn="r"/>
            <a:r>
              <a:rPr lang="en-US" altLang="zh-CN" sz="4400" b="1" dirty="0">
                <a:solidFill>
                  <a:srgbClr val="7030A0"/>
                </a:solidFill>
                <a:latin typeface="Century Gothic" panose="020B0502020202020204" pitchFamily="34" charset="0"/>
              </a:rPr>
              <a:t>4. Further examples</a:t>
            </a:r>
            <a:endParaRPr lang="zh-CN" altLang="en-US" sz="6000" b="1" dirty="0">
              <a:solidFill>
                <a:srgbClr val="7030A0"/>
              </a:solidFill>
              <a:latin typeface="Century Gothic" panose="020B0502020202020204" pitchFamily="34" charset="0"/>
              <a:cs typeface="+mn-ea"/>
              <a:sym typeface="+mn-lt"/>
            </a:endParaRPr>
          </a:p>
        </p:txBody>
      </p:sp>
      <p:sp>
        <p:nvSpPr>
          <p:cNvPr id="20" name="TextBox 47">
            <a:extLst>
              <a:ext uri="{FF2B5EF4-FFF2-40B4-BE49-F238E27FC236}">
                <a16:creationId xmlns:a16="http://schemas.microsoft.com/office/drawing/2014/main" id="{E9FFD404-0FC6-4B71-A3B8-80C90845625A}"/>
              </a:ext>
            </a:extLst>
          </p:cNvPr>
          <p:cNvSpPr txBox="1"/>
          <p:nvPr/>
        </p:nvSpPr>
        <p:spPr>
          <a:xfrm>
            <a:off x="7988228" y="5391036"/>
            <a:ext cx="3554617" cy="523220"/>
          </a:xfrm>
          <a:prstGeom prst="rect">
            <a:avLst/>
          </a:prstGeom>
          <a:noFill/>
        </p:spPr>
        <p:txBody>
          <a:bodyPr vert="horz" wrap="square" rtlCol="0">
            <a:spAutoFit/>
          </a:bodyPr>
          <a:lstStyle>
            <a:defPPr>
              <a:defRPr lang="zh-CN"/>
            </a:defPPr>
            <a:lvl1pPr>
              <a:defRPr sz="2800">
                <a:solidFill>
                  <a:schemeClr val="accent1"/>
                </a:solidFill>
                <a:latin typeface="微软雅黑" panose="020B0503020204020204" pitchFamily="34" charset="-122"/>
                <a:ea typeface="微软雅黑" panose="020B0503020204020204" pitchFamily="34" charset="-122"/>
              </a:defRPr>
            </a:lvl1pPr>
          </a:lstStyle>
          <a:p>
            <a:pPr algn="ctr"/>
            <a:r>
              <a:rPr lang="en-US" altLang="zh-CN" dirty="0" err="1">
                <a:solidFill>
                  <a:schemeClr val="tx1"/>
                </a:solidFill>
              </a:rPr>
              <a:t>Inamori</a:t>
            </a:r>
            <a:r>
              <a:rPr lang="en-US" altLang="zh-CN" dirty="0">
                <a:solidFill>
                  <a:schemeClr val="tx1"/>
                </a:solidFill>
              </a:rPr>
              <a:t> Kazuo</a:t>
            </a:r>
            <a:endParaRPr lang="zh-CN" altLang="en-US" sz="4800" b="1" dirty="0">
              <a:solidFill>
                <a:schemeClr val="tx1"/>
              </a:solidFill>
              <a:latin typeface="+mn-lt"/>
              <a:ea typeface="+mn-ea"/>
              <a:cs typeface="+mn-ea"/>
              <a:sym typeface="+mn-lt"/>
            </a:endParaRPr>
          </a:p>
        </p:txBody>
      </p:sp>
      <p:pic>
        <p:nvPicPr>
          <p:cNvPr id="8" name="图片 7">
            <a:extLst>
              <a:ext uri="{FF2B5EF4-FFF2-40B4-BE49-F238E27FC236}">
                <a16:creationId xmlns:a16="http://schemas.microsoft.com/office/drawing/2014/main" id="{CF4E50B9-B507-450B-897E-6B9249339FFE}"/>
              </a:ext>
            </a:extLst>
          </p:cNvPr>
          <p:cNvPicPr>
            <a:picLocks noChangeAspect="1"/>
          </p:cNvPicPr>
          <p:nvPr/>
        </p:nvPicPr>
        <p:blipFill rotWithShape="1">
          <a:blip r:embed="rId2">
            <a:extLst>
              <a:ext uri="{28A0092B-C50C-407E-A947-70E740481C1C}">
                <a14:useLocalDpi xmlns:a14="http://schemas.microsoft.com/office/drawing/2010/main" val="0"/>
              </a:ext>
            </a:extLst>
          </a:blip>
          <a:srcRect b="10619"/>
          <a:stretch/>
        </p:blipFill>
        <p:spPr>
          <a:xfrm>
            <a:off x="8141709" y="1672817"/>
            <a:ext cx="3247653" cy="3682087"/>
          </a:xfrm>
          <a:prstGeom prst="rect">
            <a:avLst/>
          </a:prstGeom>
        </p:spPr>
      </p:pic>
      <p:sp>
        <p:nvSpPr>
          <p:cNvPr id="11" name="文本占位符 10">
            <a:extLst>
              <a:ext uri="{FF2B5EF4-FFF2-40B4-BE49-F238E27FC236}">
                <a16:creationId xmlns:a16="http://schemas.microsoft.com/office/drawing/2014/main" id="{AF28BCA7-9E60-4106-BB16-410599BCE174}"/>
              </a:ext>
            </a:extLst>
          </p:cNvPr>
          <p:cNvSpPr>
            <a:spLocks noGrp="1"/>
          </p:cNvSpPr>
          <p:nvPr>
            <p:ph type="body" idx="1"/>
          </p:nvPr>
        </p:nvSpPr>
        <p:spPr>
          <a:xfrm>
            <a:off x="887446" y="1524472"/>
            <a:ext cx="4249946" cy="909834"/>
          </a:xfrm>
        </p:spPr>
        <p:txBody>
          <a:bodyPr>
            <a:normAutofit/>
          </a:bodyPr>
          <a:lstStyle/>
          <a:p>
            <a:r>
              <a:rPr lang="en-US" altLang="zh-CN" sz="2800" dirty="0">
                <a:solidFill>
                  <a:srgbClr val="FF0000"/>
                </a:solidFill>
                <a:latin typeface="Century Gothic" panose="020B0502020202020204" pitchFamily="34" charset="0"/>
              </a:rPr>
              <a:t>27</a:t>
            </a:r>
            <a:r>
              <a:rPr lang="en-US" altLang="zh-CN" sz="2800" dirty="0">
                <a:latin typeface="Century Gothic" panose="020B0502020202020204" pitchFamily="34" charset="0"/>
              </a:rPr>
              <a:t>:</a:t>
            </a:r>
            <a:r>
              <a:rPr lang="en-US" altLang="zh-CN" sz="2800" dirty="0">
                <a:solidFill>
                  <a:srgbClr val="000000"/>
                </a:solidFill>
                <a:effectLst/>
                <a:latin typeface="Century Gothic" panose="020B0502020202020204" pitchFamily="34" charset="0"/>
                <a:ea typeface="PMingLiU" panose="02020500000000000000" pitchFamily="18" charset="-120"/>
              </a:rPr>
              <a:t> founded Kyocera</a:t>
            </a:r>
            <a:endParaRPr lang="zh-CN" altLang="en-US" sz="2800" dirty="0">
              <a:latin typeface="Century Gothic" panose="020B0502020202020204" pitchFamily="34" charset="0"/>
            </a:endParaRPr>
          </a:p>
        </p:txBody>
      </p:sp>
      <p:sp>
        <p:nvSpPr>
          <p:cNvPr id="13" name="文本占位符 12">
            <a:extLst>
              <a:ext uri="{FF2B5EF4-FFF2-40B4-BE49-F238E27FC236}">
                <a16:creationId xmlns:a16="http://schemas.microsoft.com/office/drawing/2014/main" id="{04FC094F-F314-4E3E-9B2E-C72A81F0B8F7}"/>
              </a:ext>
            </a:extLst>
          </p:cNvPr>
          <p:cNvSpPr>
            <a:spLocks noGrp="1"/>
          </p:cNvSpPr>
          <p:nvPr>
            <p:ph type="body" sz="quarter" idx="3"/>
          </p:nvPr>
        </p:nvSpPr>
        <p:spPr>
          <a:xfrm>
            <a:off x="5139319" y="2361133"/>
            <a:ext cx="2952201" cy="574076"/>
          </a:xfrm>
        </p:spPr>
        <p:txBody>
          <a:bodyPr>
            <a:normAutofit/>
          </a:bodyPr>
          <a:lstStyle/>
          <a:p>
            <a:r>
              <a:rPr lang="en-US" altLang="zh-CN" sz="2800" dirty="0">
                <a:latin typeface="Arial Black" panose="020B0A04020102020204" pitchFamily="34" charset="0"/>
                <a:ea typeface="PMingLiU" panose="02020500000000000000" pitchFamily="18" charset="-120"/>
              </a:rPr>
              <a:t>In </a:t>
            </a:r>
            <a:r>
              <a:rPr lang="en-US" altLang="zh-CN" sz="2800" dirty="0">
                <a:effectLst/>
                <a:latin typeface="Arial Black" panose="020B0A04020102020204" pitchFamily="34" charset="0"/>
                <a:ea typeface="PMingLiU" panose="02020500000000000000" pitchFamily="18" charset="-120"/>
              </a:rPr>
              <a:t>the top </a:t>
            </a:r>
            <a:r>
              <a:rPr lang="en-US" altLang="zh-CN" sz="2800" dirty="0">
                <a:solidFill>
                  <a:srgbClr val="FF0000"/>
                </a:solidFill>
                <a:effectLst/>
                <a:latin typeface="Arial Black" panose="020B0A04020102020204" pitchFamily="34" charset="0"/>
                <a:ea typeface="PMingLiU" panose="02020500000000000000" pitchFamily="18" charset="-120"/>
              </a:rPr>
              <a:t>500</a:t>
            </a:r>
            <a:endParaRPr lang="zh-CN" altLang="en-US" sz="3600" dirty="0">
              <a:solidFill>
                <a:srgbClr val="FF0000"/>
              </a:solidFill>
              <a:latin typeface="Arial Black" panose="020B0A04020102020204" pitchFamily="34" charset="0"/>
            </a:endParaRPr>
          </a:p>
        </p:txBody>
      </p:sp>
      <p:sp>
        <p:nvSpPr>
          <p:cNvPr id="30" name="文本占位符 10">
            <a:extLst>
              <a:ext uri="{FF2B5EF4-FFF2-40B4-BE49-F238E27FC236}">
                <a16:creationId xmlns:a16="http://schemas.microsoft.com/office/drawing/2014/main" id="{A1EB615A-14DF-432C-9332-92B582B9E295}"/>
              </a:ext>
            </a:extLst>
          </p:cNvPr>
          <p:cNvSpPr txBox="1">
            <a:spLocks/>
          </p:cNvSpPr>
          <p:nvPr/>
        </p:nvSpPr>
        <p:spPr>
          <a:xfrm>
            <a:off x="887446" y="2361133"/>
            <a:ext cx="4249946" cy="90983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ltLang="zh-CN" sz="2800" dirty="0">
                <a:solidFill>
                  <a:srgbClr val="FF0000"/>
                </a:solidFill>
                <a:latin typeface="Century Gothic" panose="020B0502020202020204" pitchFamily="34" charset="0"/>
              </a:rPr>
              <a:t>52</a:t>
            </a:r>
            <a:r>
              <a:rPr lang="en-US" altLang="zh-CN" sz="2800" dirty="0">
                <a:latin typeface="Century Gothic" panose="020B0502020202020204" pitchFamily="34" charset="0"/>
              </a:rPr>
              <a:t>:</a:t>
            </a:r>
            <a:r>
              <a:rPr lang="en-US" altLang="zh-CN" sz="2800" dirty="0">
                <a:solidFill>
                  <a:srgbClr val="000000"/>
                </a:solidFill>
                <a:latin typeface="Century Gothic" panose="020B0502020202020204" pitchFamily="34" charset="0"/>
                <a:ea typeface="PMingLiU" panose="02020500000000000000" pitchFamily="18" charset="-120"/>
              </a:rPr>
              <a:t> </a:t>
            </a:r>
            <a:r>
              <a:rPr lang="en-US" altLang="zh-CN" sz="2800" dirty="0">
                <a:latin typeface="Century Gothic" panose="020B0502020202020204" pitchFamily="34" charset="0"/>
              </a:rPr>
              <a:t>founded KDDI</a:t>
            </a:r>
            <a:endParaRPr lang="zh-CN" altLang="en-US" sz="2800" dirty="0">
              <a:latin typeface="Century Gothic" panose="020B0502020202020204" pitchFamily="34" charset="0"/>
            </a:endParaRPr>
          </a:p>
        </p:txBody>
      </p:sp>
      <p:sp>
        <p:nvSpPr>
          <p:cNvPr id="15" name="文本占位符 10">
            <a:extLst>
              <a:ext uri="{FF2B5EF4-FFF2-40B4-BE49-F238E27FC236}">
                <a16:creationId xmlns:a16="http://schemas.microsoft.com/office/drawing/2014/main" id="{707E029F-77F6-4485-9282-02688337764F}"/>
              </a:ext>
            </a:extLst>
          </p:cNvPr>
          <p:cNvSpPr txBox="1">
            <a:spLocks/>
          </p:cNvSpPr>
          <p:nvPr/>
        </p:nvSpPr>
        <p:spPr>
          <a:xfrm>
            <a:off x="887446" y="3171982"/>
            <a:ext cx="5394691" cy="90983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ltLang="zh-CN" sz="2800" dirty="0">
                <a:solidFill>
                  <a:srgbClr val="FF0000"/>
                </a:solidFill>
                <a:latin typeface="Century Gothic" panose="020B0502020202020204" pitchFamily="34" charset="0"/>
              </a:rPr>
              <a:t>78</a:t>
            </a:r>
            <a:r>
              <a:rPr lang="en-US" altLang="zh-CN" sz="2800" dirty="0">
                <a:latin typeface="Century Gothic" panose="020B0502020202020204" pitchFamily="34" charset="0"/>
              </a:rPr>
              <a:t>:</a:t>
            </a:r>
            <a:r>
              <a:rPr lang="en-US" altLang="zh-CN" sz="2800" dirty="0">
                <a:solidFill>
                  <a:srgbClr val="000000"/>
                </a:solidFill>
                <a:latin typeface="Century Gothic" panose="020B0502020202020204" pitchFamily="34" charset="0"/>
                <a:ea typeface="PMingLiU" panose="02020500000000000000" pitchFamily="18" charset="-120"/>
              </a:rPr>
              <a:t> </a:t>
            </a:r>
            <a:r>
              <a:rPr lang="en-US" altLang="zh-CN" sz="2800" dirty="0">
                <a:latin typeface="Century Gothic" panose="020B0502020202020204" pitchFamily="34" charset="0"/>
              </a:rPr>
              <a:t>rescue the bankrupt JAL</a:t>
            </a:r>
            <a:endParaRPr lang="zh-CN" altLang="en-US" sz="2800" dirty="0">
              <a:latin typeface="Century Gothic" panose="020B0502020202020204" pitchFamily="34" charset="0"/>
            </a:endParaRPr>
          </a:p>
        </p:txBody>
      </p:sp>
      <p:sp>
        <p:nvSpPr>
          <p:cNvPr id="16" name="右大括号 15">
            <a:extLst>
              <a:ext uri="{FF2B5EF4-FFF2-40B4-BE49-F238E27FC236}">
                <a16:creationId xmlns:a16="http://schemas.microsoft.com/office/drawing/2014/main" id="{0552D6FE-F970-4308-8439-2AD43F832CEF}"/>
              </a:ext>
            </a:extLst>
          </p:cNvPr>
          <p:cNvSpPr/>
          <p:nvPr/>
        </p:nvSpPr>
        <p:spPr>
          <a:xfrm>
            <a:off x="4795366" y="2099555"/>
            <a:ext cx="240662" cy="1110490"/>
          </a:xfrm>
          <a:prstGeom prst="rightBrace">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lang="zh-CN" altLang="en-US" dirty="0">
              <a:ln w="22225">
                <a:solidFill>
                  <a:schemeClr val="accent2"/>
                </a:solidFill>
                <a:prstDash val="solid"/>
              </a:ln>
              <a:solidFill>
                <a:schemeClr val="accent2">
                  <a:lumMod val="40000"/>
                  <a:lumOff val="60000"/>
                </a:schemeClr>
              </a:solidFill>
            </a:endParaRPr>
          </a:p>
        </p:txBody>
      </p:sp>
      <p:sp>
        <p:nvSpPr>
          <p:cNvPr id="17" name="箭头: 右 16">
            <a:extLst>
              <a:ext uri="{FF2B5EF4-FFF2-40B4-BE49-F238E27FC236}">
                <a16:creationId xmlns:a16="http://schemas.microsoft.com/office/drawing/2014/main" id="{7F963150-581B-41CE-B7F4-021FF48882AA}"/>
              </a:ext>
            </a:extLst>
          </p:cNvPr>
          <p:cNvSpPr/>
          <p:nvPr/>
        </p:nvSpPr>
        <p:spPr>
          <a:xfrm rot="5400000">
            <a:off x="3569563" y="4338132"/>
            <a:ext cx="551432" cy="4100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文本占位符 12">
            <a:extLst>
              <a:ext uri="{FF2B5EF4-FFF2-40B4-BE49-F238E27FC236}">
                <a16:creationId xmlns:a16="http://schemas.microsoft.com/office/drawing/2014/main" id="{0F1C6161-27EC-412C-BE28-981B05C4CFCD}"/>
              </a:ext>
            </a:extLst>
          </p:cNvPr>
          <p:cNvSpPr txBox="1">
            <a:spLocks/>
          </p:cNvSpPr>
          <p:nvPr/>
        </p:nvSpPr>
        <p:spPr>
          <a:xfrm>
            <a:off x="976279" y="4618880"/>
            <a:ext cx="6235644" cy="1544311"/>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nSpc>
                <a:spcPct val="160000"/>
              </a:lnSpc>
            </a:pPr>
            <a:r>
              <a:rPr lang="en-US" altLang="zh-CN" sz="2800" dirty="0">
                <a:latin typeface="Arial Black" panose="020B0A04020102020204" pitchFamily="34" charset="0"/>
                <a:ea typeface="PMingLiU" panose="02020500000000000000" pitchFamily="18" charset="-120"/>
              </a:rPr>
              <a:t>Turned to profit </a:t>
            </a:r>
            <a:r>
              <a:rPr lang="en-US" altLang="zh-CN" sz="2800" dirty="0">
                <a:solidFill>
                  <a:srgbClr val="FF0000"/>
                </a:solidFill>
                <a:latin typeface="Arial Black" panose="020B0A04020102020204" pitchFamily="34" charset="0"/>
                <a:ea typeface="PMingLiU" panose="02020500000000000000" pitchFamily="18" charset="-120"/>
              </a:rPr>
              <a:t>3</a:t>
            </a:r>
            <a:r>
              <a:rPr lang="en-US" altLang="zh-CN" sz="2800" dirty="0">
                <a:latin typeface="Arial Black" panose="020B0A04020102020204" pitchFamily="34" charset="0"/>
                <a:ea typeface="PMingLiU" panose="02020500000000000000" pitchFamily="18" charset="-120"/>
              </a:rPr>
              <a:t> times of his rival(All Nippon Airways)</a:t>
            </a:r>
            <a:endParaRPr lang="zh-CN" altLang="en-US" sz="2800" dirty="0">
              <a:latin typeface="Arial Black" panose="020B0A04020102020204" pitchFamily="34" charset="0"/>
              <a:ea typeface="PMingLiU" panose="02020500000000000000" pitchFamily="18" charset="-120"/>
            </a:endParaRPr>
          </a:p>
        </p:txBody>
      </p:sp>
    </p:spTree>
    <p:extLst>
      <p:ext uri="{BB962C8B-B14F-4D97-AF65-F5344CB8AC3E}">
        <p14:creationId xmlns:p14="http://schemas.microsoft.com/office/powerpoint/2010/main" val="7002178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0">
        <p159:morph option="byObject"/>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0" end="0"/>
                                            </p:txEl>
                                          </p:spTgt>
                                        </p:tgtEl>
                                        <p:attrNameLst>
                                          <p:attrName>style.visibility</p:attrName>
                                        </p:attrNameLst>
                                      </p:cBhvr>
                                      <p:to>
                                        <p:strVal val="visible"/>
                                      </p:to>
                                    </p:set>
                                    <p:animEffect transition="in" filter="fade">
                                      <p:cBhvr>
                                        <p:cTn id="12" dur="500"/>
                                        <p:tgtEl>
                                          <p:spTgt spid="1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left)">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fade">
                                      <p:cBhvr>
                                        <p:cTn id="2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P spid="15" grpId="0"/>
      <p:bldP spid="16" grpId="0" animBg="1"/>
      <p:bldP spid="17" grpId="0" animBg="1"/>
      <p:bldP spid="3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思想气泡: 云 15">
            <a:extLst>
              <a:ext uri="{FF2B5EF4-FFF2-40B4-BE49-F238E27FC236}">
                <a16:creationId xmlns:a16="http://schemas.microsoft.com/office/drawing/2014/main" id="{02BD143C-C84D-437D-91D0-853DDB337C67}"/>
              </a:ext>
            </a:extLst>
          </p:cNvPr>
          <p:cNvSpPr/>
          <p:nvPr/>
        </p:nvSpPr>
        <p:spPr>
          <a:xfrm>
            <a:off x="5111725" y="2811404"/>
            <a:ext cx="6626565" cy="4139343"/>
          </a:xfrm>
          <a:prstGeom prst="cloudCallout">
            <a:avLst>
              <a:gd name="adj1" fmla="val -61258"/>
              <a:gd name="adj2" fmla="val -46188"/>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9" name="内容占位符 7">
            <a:extLst>
              <a:ext uri="{FF2B5EF4-FFF2-40B4-BE49-F238E27FC236}">
                <a16:creationId xmlns:a16="http://schemas.microsoft.com/office/drawing/2014/main" id="{ABC88640-2437-4715-A0D8-850447C2956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011011" y="47976"/>
            <a:ext cx="4050910" cy="2706008"/>
          </a:xfrm>
          <a:prstGeom prst="rect">
            <a:avLst/>
          </a:prstGeom>
        </p:spPr>
      </p:pic>
      <p:pic>
        <p:nvPicPr>
          <p:cNvPr id="11" name="内容占位符 10">
            <a:extLst>
              <a:ext uri="{FF2B5EF4-FFF2-40B4-BE49-F238E27FC236}">
                <a16:creationId xmlns:a16="http://schemas.microsoft.com/office/drawing/2014/main" id="{789D029B-6E9D-4F3C-8092-236D5748FE3C}"/>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217606" y="3838204"/>
            <a:ext cx="4050910" cy="2706008"/>
          </a:xfrm>
        </p:spPr>
      </p:pic>
      <p:sp>
        <p:nvSpPr>
          <p:cNvPr id="3" name="文本占位符 2">
            <a:extLst>
              <a:ext uri="{FF2B5EF4-FFF2-40B4-BE49-F238E27FC236}">
                <a16:creationId xmlns:a16="http://schemas.microsoft.com/office/drawing/2014/main" id="{7DDF694E-2634-4560-B445-196AFCD59CB3}"/>
              </a:ext>
            </a:extLst>
          </p:cNvPr>
          <p:cNvSpPr>
            <a:spLocks noGrp="1"/>
          </p:cNvSpPr>
          <p:nvPr>
            <p:ph type="body" idx="1"/>
          </p:nvPr>
        </p:nvSpPr>
        <p:spPr>
          <a:xfrm>
            <a:off x="5050442" y="36372"/>
            <a:ext cx="2759165" cy="664169"/>
          </a:xfrm>
        </p:spPr>
        <p:txBody>
          <a:bodyPr>
            <a:noAutofit/>
          </a:bodyPr>
          <a:lstStyle/>
          <a:p>
            <a:r>
              <a:rPr lang="en-US" altLang="zh-CN" kern="0" dirty="0">
                <a:solidFill>
                  <a:srgbClr val="0070C0"/>
                </a:solidFill>
                <a:latin typeface="Century Gothic" panose="020B0502020202020204" pitchFamily="34" charset="0"/>
                <a:ea typeface="PMingLiU" panose="02020500000000000000" pitchFamily="18" charset="-120"/>
              </a:rPr>
              <a:t>Child</a:t>
            </a:r>
            <a:r>
              <a:rPr lang="zh-CN" altLang="en-US" kern="0" dirty="0">
                <a:solidFill>
                  <a:srgbClr val="0070C0"/>
                </a:solidFill>
                <a:latin typeface="Century Gothic" panose="020B0502020202020204" pitchFamily="34" charset="0"/>
                <a:ea typeface="PMingLiU" panose="02020500000000000000" pitchFamily="18" charset="-120"/>
              </a:rPr>
              <a:t>：</a:t>
            </a:r>
            <a:r>
              <a:rPr lang="en-US" altLang="zh-CN" kern="0" dirty="0">
                <a:solidFill>
                  <a:srgbClr val="0070C0"/>
                </a:solidFill>
                <a:effectLst/>
                <a:latin typeface="Century Gothic" panose="020B0502020202020204" pitchFamily="34" charset="0"/>
                <a:ea typeface="PMingLiU" panose="02020500000000000000" pitchFamily="18" charset="-120"/>
              </a:rPr>
              <a:t>filial piety</a:t>
            </a:r>
          </a:p>
        </p:txBody>
      </p:sp>
      <p:pic>
        <p:nvPicPr>
          <p:cNvPr id="8" name="内容占位符 7">
            <a:extLst>
              <a:ext uri="{FF2B5EF4-FFF2-40B4-BE49-F238E27FC236}">
                <a16:creationId xmlns:a16="http://schemas.microsoft.com/office/drawing/2014/main" id="{8225A414-1EF2-4C49-B299-BEBB5607ABA2}"/>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130079" y="129393"/>
            <a:ext cx="4076700" cy="2543175"/>
          </a:xfrm>
        </p:spPr>
      </p:pic>
      <p:sp>
        <p:nvSpPr>
          <p:cNvPr id="5" name="文本占位符 4">
            <a:extLst>
              <a:ext uri="{FF2B5EF4-FFF2-40B4-BE49-F238E27FC236}">
                <a16:creationId xmlns:a16="http://schemas.microsoft.com/office/drawing/2014/main" id="{ED27D1F5-7809-4AC1-AE03-F33D7197EDA0}"/>
              </a:ext>
            </a:extLst>
          </p:cNvPr>
          <p:cNvSpPr>
            <a:spLocks noGrp="1"/>
          </p:cNvSpPr>
          <p:nvPr>
            <p:ph type="body" sz="quarter" idx="3"/>
          </p:nvPr>
        </p:nvSpPr>
        <p:spPr>
          <a:xfrm>
            <a:off x="5572536" y="2723304"/>
            <a:ext cx="5818053" cy="3470020"/>
          </a:xfrm>
        </p:spPr>
        <p:txBody>
          <a:bodyPr>
            <a:normAutofit/>
          </a:bodyPr>
          <a:lstStyle/>
          <a:p>
            <a:pPr algn="ctr"/>
            <a:r>
              <a:rPr lang="en-US" altLang="zh-CN" sz="3500" kern="0" dirty="0">
                <a:solidFill>
                  <a:srgbClr val="000000"/>
                </a:solidFill>
                <a:effectLst/>
                <a:latin typeface="Comic Sans MS" panose="030F0702030302020204" pitchFamily="66" charset="0"/>
                <a:ea typeface="PMingLiU" panose="02020500000000000000" pitchFamily="18" charset="-120"/>
                <a:cs typeface="Times New Roman" panose="02020603050405020304" pitchFamily="18" charset="0"/>
              </a:rPr>
              <a:t>If everyone can settle </a:t>
            </a:r>
            <a:r>
              <a:rPr lang="en-US" altLang="zh-CN" sz="3500" kern="0" dirty="0">
                <a:solidFill>
                  <a:srgbClr val="000000"/>
                </a:solidFill>
                <a:latin typeface="Comic Sans MS" panose="030F0702030302020204" pitchFamily="66" charset="0"/>
                <a:ea typeface="PMingLiU" panose="02020500000000000000" pitchFamily="18" charset="-120"/>
                <a:cs typeface="Times New Roman" panose="02020603050405020304" pitchFamily="18" charset="0"/>
              </a:rPr>
              <a:t>down to learn what they need to complete, their happiness index will increase.</a:t>
            </a:r>
            <a:endParaRPr lang="zh-CN" altLang="en-US" sz="3500" kern="0" dirty="0">
              <a:solidFill>
                <a:srgbClr val="000000"/>
              </a:solidFill>
              <a:latin typeface="Comic Sans MS" panose="030F0702030302020204" pitchFamily="66" charset="0"/>
              <a:ea typeface="PMingLiU" panose="02020500000000000000" pitchFamily="18" charset="-120"/>
              <a:cs typeface="Times New Roman" panose="02020603050405020304" pitchFamily="18" charset="0"/>
            </a:endParaRPr>
          </a:p>
        </p:txBody>
      </p:sp>
      <p:sp>
        <p:nvSpPr>
          <p:cNvPr id="12" name="文本占位符 2">
            <a:extLst>
              <a:ext uri="{FF2B5EF4-FFF2-40B4-BE49-F238E27FC236}">
                <a16:creationId xmlns:a16="http://schemas.microsoft.com/office/drawing/2014/main" id="{570661E2-3D8C-4B2D-A681-518C0C0062BC}"/>
              </a:ext>
            </a:extLst>
          </p:cNvPr>
          <p:cNvSpPr txBox="1">
            <a:spLocks/>
          </p:cNvSpPr>
          <p:nvPr/>
        </p:nvSpPr>
        <p:spPr>
          <a:xfrm>
            <a:off x="4281934" y="1005303"/>
            <a:ext cx="3835059" cy="1352963"/>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endParaRPr lang="en-US" altLang="zh-CN" kern="0" dirty="0">
              <a:solidFill>
                <a:srgbClr val="00B050"/>
              </a:solidFill>
              <a:latin typeface="Garamond" panose="02020404030301010803" pitchFamily="18" charset="0"/>
              <a:ea typeface="PMingLiU" panose="02020500000000000000" pitchFamily="18" charset="-120"/>
            </a:endParaRPr>
          </a:p>
          <a:p>
            <a:r>
              <a:rPr lang="en-US" altLang="zh-CN" kern="0" dirty="0">
                <a:solidFill>
                  <a:srgbClr val="00B050"/>
                </a:solidFill>
                <a:latin typeface="Century Gothic" panose="020B0502020202020204" pitchFamily="34" charset="0"/>
                <a:ea typeface="PMingLiU" panose="02020500000000000000" pitchFamily="18" charset="-120"/>
              </a:rPr>
              <a:t>Student</a:t>
            </a:r>
            <a:r>
              <a:rPr lang="zh-CN" altLang="en-US" kern="0" dirty="0">
                <a:solidFill>
                  <a:srgbClr val="00B050"/>
                </a:solidFill>
                <a:latin typeface="Century Gothic" panose="020B0502020202020204" pitchFamily="34" charset="0"/>
                <a:ea typeface="PMingLiU" panose="02020500000000000000" pitchFamily="18" charset="-120"/>
              </a:rPr>
              <a:t>：</a:t>
            </a:r>
            <a:r>
              <a:rPr lang="en-US" altLang="zh-CN" kern="0" dirty="0">
                <a:solidFill>
                  <a:srgbClr val="00B050"/>
                </a:solidFill>
                <a:latin typeface="Century Gothic" panose="020B0502020202020204" pitchFamily="34" charset="0"/>
                <a:ea typeface="PMingLiU" panose="02020500000000000000" pitchFamily="18" charset="-120"/>
              </a:rPr>
              <a:t>respect teachers, love classmates and acquire knowledge</a:t>
            </a:r>
          </a:p>
        </p:txBody>
      </p:sp>
      <p:sp>
        <p:nvSpPr>
          <p:cNvPr id="13" name="文本占位符 2">
            <a:extLst>
              <a:ext uri="{FF2B5EF4-FFF2-40B4-BE49-F238E27FC236}">
                <a16:creationId xmlns:a16="http://schemas.microsoft.com/office/drawing/2014/main" id="{85743F6A-DFD2-4016-8F06-EC3DBD2213E7}"/>
              </a:ext>
            </a:extLst>
          </p:cNvPr>
          <p:cNvSpPr txBox="1">
            <a:spLocks/>
          </p:cNvSpPr>
          <p:nvPr/>
        </p:nvSpPr>
        <p:spPr>
          <a:xfrm>
            <a:off x="727446" y="3152257"/>
            <a:ext cx="3479333" cy="553486"/>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altLang="zh-CN" kern="0" dirty="0">
                <a:solidFill>
                  <a:srgbClr val="FFC000"/>
                </a:solidFill>
                <a:latin typeface="Century Gothic" panose="020B0502020202020204" pitchFamily="34" charset="0"/>
                <a:ea typeface="PMingLiU" panose="02020500000000000000" pitchFamily="18" charset="-120"/>
              </a:rPr>
              <a:t>Adult</a:t>
            </a:r>
            <a:r>
              <a:rPr lang="zh-CN" altLang="en-US" kern="0" dirty="0">
                <a:solidFill>
                  <a:srgbClr val="FFC000"/>
                </a:solidFill>
                <a:latin typeface="Century Gothic" panose="020B0502020202020204" pitchFamily="34" charset="0"/>
                <a:ea typeface="PMingLiU" panose="02020500000000000000" pitchFamily="18" charset="-120"/>
              </a:rPr>
              <a:t>：</a:t>
            </a:r>
            <a:r>
              <a:rPr lang="en-US" altLang="zh-CN" kern="0" dirty="0">
                <a:solidFill>
                  <a:srgbClr val="FFC000"/>
                </a:solidFill>
                <a:latin typeface="Century Gothic" panose="020B0502020202020204" pitchFamily="34" charset="0"/>
                <a:ea typeface="PMingLiU" panose="02020500000000000000" pitchFamily="18" charset="-120"/>
              </a:rPr>
              <a:t>work hard</a:t>
            </a:r>
            <a:endParaRPr lang="zh-CN" altLang="en-US" kern="0" dirty="0">
              <a:solidFill>
                <a:srgbClr val="FFC000"/>
              </a:solidFill>
              <a:latin typeface="Century Gothic" panose="020B0502020202020204" pitchFamily="34" charset="0"/>
              <a:ea typeface="PMingLiU" panose="02020500000000000000" pitchFamily="18" charset="-120"/>
            </a:endParaRPr>
          </a:p>
        </p:txBody>
      </p:sp>
      <p:sp>
        <p:nvSpPr>
          <p:cNvPr id="17" name="箭头: 右 16">
            <a:extLst>
              <a:ext uri="{FF2B5EF4-FFF2-40B4-BE49-F238E27FC236}">
                <a16:creationId xmlns:a16="http://schemas.microsoft.com/office/drawing/2014/main" id="{F73C5D0E-1EF5-4D04-828B-26EC36FAECD1}"/>
              </a:ext>
            </a:extLst>
          </p:cNvPr>
          <p:cNvSpPr/>
          <p:nvPr/>
        </p:nvSpPr>
        <p:spPr>
          <a:xfrm rot="10800000">
            <a:off x="4343465" y="364809"/>
            <a:ext cx="582690" cy="2754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箭头: 右 17">
            <a:extLst>
              <a:ext uri="{FF2B5EF4-FFF2-40B4-BE49-F238E27FC236}">
                <a16:creationId xmlns:a16="http://schemas.microsoft.com/office/drawing/2014/main" id="{7484F2F6-FEBF-4DA9-BEFF-0DB57B187DD0}"/>
              </a:ext>
            </a:extLst>
          </p:cNvPr>
          <p:cNvSpPr/>
          <p:nvPr/>
        </p:nvSpPr>
        <p:spPr>
          <a:xfrm>
            <a:off x="5453901" y="2334839"/>
            <a:ext cx="865539" cy="277287"/>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箭头: 下 18">
            <a:extLst>
              <a:ext uri="{FF2B5EF4-FFF2-40B4-BE49-F238E27FC236}">
                <a16:creationId xmlns:a16="http://schemas.microsoft.com/office/drawing/2014/main" id="{A2F1A774-2877-45E4-AD31-EA9A46687300}"/>
              </a:ext>
            </a:extLst>
          </p:cNvPr>
          <p:cNvSpPr/>
          <p:nvPr/>
        </p:nvSpPr>
        <p:spPr>
          <a:xfrm>
            <a:off x="3573838" y="3152257"/>
            <a:ext cx="307127" cy="553486"/>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extLst>
      <p:ext uri="{BB962C8B-B14F-4D97-AF65-F5344CB8AC3E}">
        <p14:creationId xmlns:p14="http://schemas.microsoft.com/office/powerpoint/2010/main" val="54837015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8000"/>
            <a:lum/>
          </a:blip>
          <a:srcRect/>
          <a:stretch>
            <a:fillRect t="-2000" b="-2000"/>
          </a:stretch>
        </a:blip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41C3BF6-BB8C-4C66-8E62-E988729684A6}"/>
              </a:ext>
            </a:extLst>
          </p:cNvPr>
          <p:cNvSpPr>
            <a:spLocks noGrp="1"/>
          </p:cNvSpPr>
          <p:nvPr>
            <p:ph type="title"/>
          </p:nvPr>
        </p:nvSpPr>
        <p:spPr>
          <a:xfrm>
            <a:off x="4288139" y="318620"/>
            <a:ext cx="3417949" cy="732843"/>
          </a:xfrm>
        </p:spPr>
        <p:txBody>
          <a:bodyPr>
            <a:normAutofit/>
          </a:bodyPr>
          <a:lstStyle/>
          <a:p>
            <a:r>
              <a:rPr lang="en-US" altLang="zh-CN" b="1" dirty="0">
                <a:solidFill>
                  <a:srgbClr val="FF0000"/>
                </a:solidFill>
                <a:latin typeface="Garamond" panose="02020404030301010803" pitchFamily="18" charset="0"/>
              </a:rPr>
              <a:t>5.Conclusion</a:t>
            </a:r>
            <a:endParaRPr lang="zh-CN" altLang="en-US" b="1" dirty="0">
              <a:solidFill>
                <a:srgbClr val="FF0000"/>
              </a:solidFill>
              <a:latin typeface="Garamond" panose="02020404030301010803" pitchFamily="18" charset="0"/>
            </a:endParaRPr>
          </a:p>
        </p:txBody>
      </p:sp>
      <p:sp>
        <p:nvSpPr>
          <p:cNvPr id="3" name="文本占位符 2">
            <a:extLst>
              <a:ext uri="{FF2B5EF4-FFF2-40B4-BE49-F238E27FC236}">
                <a16:creationId xmlns:a16="http://schemas.microsoft.com/office/drawing/2014/main" id="{66074D42-6A33-4DEF-BC18-1C4A3499370C}"/>
              </a:ext>
            </a:extLst>
          </p:cNvPr>
          <p:cNvSpPr>
            <a:spLocks noGrp="1"/>
          </p:cNvSpPr>
          <p:nvPr>
            <p:ph type="body" idx="1"/>
          </p:nvPr>
        </p:nvSpPr>
        <p:spPr>
          <a:xfrm>
            <a:off x="418809" y="1207565"/>
            <a:ext cx="11342748" cy="4592941"/>
          </a:xfrm>
        </p:spPr>
        <p:txBody>
          <a:bodyPr>
            <a:normAutofit fontScale="85000" lnSpcReduction="20000"/>
          </a:bodyPr>
          <a:lstStyle/>
          <a:p>
            <a:pPr algn="just">
              <a:lnSpc>
                <a:spcPct val="150000"/>
              </a:lnSpc>
            </a:pPr>
            <a:r>
              <a:rPr lang="en-US" altLang="zh-CN" sz="2000" dirty="0">
                <a:effectLst/>
                <a:latin typeface="Times New Roman" panose="02020603050405020304" pitchFamily="18" charset="0"/>
                <a:ea typeface="PMingLiU" panose="02020500000000000000" pitchFamily="18" charset="-120"/>
              </a:rPr>
              <a:t> </a:t>
            </a:r>
            <a:r>
              <a:rPr lang="en-US" altLang="zh-CN" sz="3600" kern="0" dirty="0">
                <a:solidFill>
                  <a:schemeClr val="bg1"/>
                </a:solidFill>
                <a:effectLst>
                  <a:outerShdw blurRad="38100" dist="38100" dir="2700000" algn="tl">
                    <a:srgbClr val="000000">
                      <a:alpha val="43137"/>
                    </a:srgbClr>
                  </a:outerShdw>
                </a:effectLst>
                <a:latin typeface="Century Gothic" panose="020B0502020202020204" pitchFamily="34" charset="0"/>
                <a:ea typeface="Verdana" panose="020B0604030504040204" pitchFamily="34" charset="0"/>
              </a:rPr>
              <a:t>know your goals and aspirations, then persist. After that, your vision will become clear and your mind will be calm and peaceful. Then you can research, study, distinguish, and see further. In the end, you get the essence.</a:t>
            </a:r>
          </a:p>
          <a:p>
            <a:pPr algn="r">
              <a:lnSpc>
                <a:spcPct val="150000"/>
              </a:lnSpc>
            </a:pPr>
            <a:r>
              <a:rPr lang="en-US" altLang="zh-CN" sz="3600" kern="0" dirty="0">
                <a:solidFill>
                  <a:schemeClr val="bg1"/>
                </a:solidFill>
                <a:effectLst>
                  <a:outerShdw blurRad="38100" dist="38100" dir="2700000" algn="tl">
                    <a:srgbClr val="000000">
                      <a:alpha val="43137"/>
                    </a:srgbClr>
                  </a:outerShdw>
                </a:effectLst>
                <a:latin typeface="Century Gothic" panose="020B0502020202020204" pitchFamily="34" charset="0"/>
                <a:ea typeface="Verdana" panose="020B0604030504040204" pitchFamily="34" charset="0"/>
              </a:rPr>
              <a:t>——The</a:t>
            </a:r>
            <a:r>
              <a:rPr lang="en-US" altLang="zh-CN" sz="3600" i="1" kern="0" dirty="0">
                <a:solidFill>
                  <a:schemeClr val="bg1"/>
                </a:solidFill>
                <a:effectLst>
                  <a:outerShdw blurRad="38100" dist="38100" dir="2700000" algn="tl">
                    <a:srgbClr val="000000">
                      <a:alpha val="43137"/>
                    </a:srgbClr>
                  </a:outerShdw>
                </a:effectLst>
                <a:latin typeface="Century Gothic" panose="020B0502020202020204" pitchFamily="34" charset="0"/>
                <a:ea typeface="Verdana" panose="020B0604030504040204" pitchFamily="34" charset="0"/>
              </a:rPr>
              <a:t> Great Leaning</a:t>
            </a:r>
          </a:p>
          <a:p>
            <a:pPr>
              <a:lnSpc>
                <a:spcPct val="150000"/>
              </a:lnSpc>
            </a:pPr>
            <a:r>
              <a:rPr lang="zh-CN" altLang="en-US" sz="3100" b="0" kern="0" dirty="0">
                <a:solidFill>
                  <a:schemeClr val="bg1"/>
                </a:solidFill>
                <a:effectLst>
                  <a:outerShdw blurRad="38100" dist="38100" dir="2700000" algn="tl">
                    <a:srgbClr val="000000">
                      <a:alpha val="43137"/>
                    </a:srgbClr>
                  </a:outerShdw>
                </a:effectLst>
                <a:latin typeface="Century Gothic" panose="020B0502020202020204" pitchFamily="34" charset="0"/>
              </a:rPr>
              <a:t>知止而後有定，定而後能靜，靜而後能安，安而後能慮，慮而後能得。</a:t>
            </a:r>
            <a:endParaRPr lang="en-US" altLang="zh-CN" sz="3100" b="0" kern="0" dirty="0">
              <a:solidFill>
                <a:schemeClr val="bg1"/>
              </a:solidFill>
              <a:effectLst>
                <a:outerShdw blurRad="38100" dist="38100" dir="2700000" algn="tl">
                  <a:srgbClr val="000000">
                    <a:alpha val="43137"/>
                  </a:srgbClr>
                </a:outerShdw>
              </a:effectLst>
              <a:latin typeface="Century Gothic" panose="020B0502020202020204" pitchFamily="34" charset="0"/>
            </a:endParaRPr>
          </a:p>
          <a:p>
            <a:pPr algn="r">
              <a:lnSpc>
                <a:spcPct val="150000"/>
              </a:lnSpc>
            </a:pPr>
            <a:r>
              <a:rPr lang="en-US" altLang="zh-CN" sz="3100" b="0" kern="0" dirty="0">
                <a:solidFill>
                  <a:schemeClr val="bg1"/>
                </a:solidFill>
                <a:effectLst>
                  <a:outerShdw blurRad="38100" dist="38100" dir="2700000" algn="tl">
                    <a:srgbClr val="000000">
                      <a:alpha val="43137"/>
                    </a:srgbClr>
                  </a:outerShdw>
                </a:effectLst>
                <a:latin typeface="Century Gothic" panose="020B0502020202020204" pitchFamily="34" charset="0"/>
              </a:rPr>
              <a:t>——《</a:t>
            </a:r>
            <a:r>
              <a:rPr lang="zh-CN" altLang="en-US" sz="3100" b="0" kern="0" dirty="0">
                <a:solidFill>
                  <a:schemeClr val="bg1"/>
                </a:solidFill>
                <a:effectLst>
                  <a:outerShdw blurRad="38100" dist="38100" dir="2700000" algn="tl">
                    <a:srgbClr val="000000">
                      <a:alpha val="43137"/>
                    </a:srgbClr>
                  </a:outerShdw>
                </a:effectLst>
                <a:latin typeface="Century Gothic" panose="020B0502020202020204" pitchFamily="34" charset="0"/>
              </a:rPr>
              <a:t>大學</a:t>
            </a:r>
            <a:r>
              <a:rPr lang="en-US" altLang="zh-CN" sz="3100" b="0" kern="0" dirty="0">
                <a:solidFill>
                  <a:schemeClr val="bg1"/>
                </a:solidFill>
                <a:effectLst>
                  <a:outerShdw blurRad="38100" dist="38100" dir="2700000" algn="tl">
                    <a:srgbClr val="000000">
                      <a:alpha val="43137"/>
                    </a:srgbClr>
                  </a:outerShdw>
                </a:effectLst>
                <a:latin typeface="Century Gothic" panose="020B0502020202020204" pitchFamily="34" charset="0"/>
              </a:rPr>
              <a:t>》</a:t>
            </a:r>
            <a:endParaRPr lang="zh-CN" altLang="en-US" sz="3100" b="0" kern="0" dirty="0">
              <a:solidFill>
                <a:schemeClr val="bg1"/>
              </a:solidFill>
              <a:effectLst>
                <a:outerShdw blurRad="38100" dist="38100" dir="2700000" algn="tl">
                  <a:srgbClr val="000000">
                    <a:alpha val="43137"/>
                  </a:srgbClr>
                </a:outerShdw>
              </a:effectLst>
              <a:latin typeface="Century Gothic" panose="020B0502020202020204" pitchFamily="34" charset="0"/>
            </a:endParaRPr>
          </a:p>
        </p:txBody>
      </p:sp>
      <p:sp>
        <p:nvSpPr>
          <p:cNvPr id="14" name="文本占位符 2">
            <a:extLst>
              <a:ext uri="{FF2B5EF4-FFF2-40B4-BE49-F238E27FC236}">
                <a16:creationId xmlns:a16="http://schemas.microsoft.com/office/drawing/2014/main" id="{F13298F5-06D5-4288-93A6-5357B779541E}"/>
              </a:ext>
            </a:extLst>
          </p:cNvPr>
          <p:cNvSpPr txBox="1">
            <a:spLocks/>
          </p:cNvSpPr>
          <p:nvPr/>
        </p:nvSpPr>
        <p:spPr>
          <a:xfrm>
            <a:off x="654522" y="6182545"/>
            <a:ext cx="10464861" cy="80451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US" altLang="zh-CN" sz="1600" dirty="0">
                <a:solidFill>
                  <a:schemeClr val="bg1"/>
                </a:solidFill>
              </a:rPr>
              <a:t>Zeng Zi, Zi Si and others</a:t>
            </a:r>
            <a:r>
              <a:rPr lang="zh-CN" altLang="zh-CN" sz="1600" dirty="0">
                <a:solidFill>
                  <a:schemeClr val="bg1"/>
                </a:solidFill>
              </a:rPr>
              <a:t>曾子，子思等</a:t>
            </a:r>
            <a:r>
              <a:rPr lang="en-US" altLang="zh-CN" sz="1600" dirty="0">
                <a:solidFill>
                  <a:schemeClr val="bg1"/>
                </a:solidFill>
              </a:rPr>
              <a:t>,</a:t>
            </a:r>
            <a:r>
              <a:rPr lang="en-US" altLang="zh-CN" sz="1600" i="1" dirty="0">
                <a:solidFill>
                  <a:schemeClr val="bg1"/>
                </a:solidFill>
              </a:rPr>
              <a:t> </a:t>
            </a:r>
            <a:r>
              <a:rPr lang="en-US" altLang="zh-CN" sz="1600" dirty="0">
                <a:solidFill>
                  <a:schemeClr val="bg1"/>
                </a:solidFill>
              </a:rPr>
              <a:t>The</a:t>
            </a:r>
            <a:r>
              <a:rPr lang="en-US" altLang="zh-CN" sz="1600" i="1" dirty="0">
                <a:solidFill>
                  <a:schemeClr val="bg1"/>
                </a:solidFill>
              </a:rPr>
              <a:t> Analects, </a:t>
            </a:r>
            <a:r>
              <a:rPr lang="en-US" altLang="zh-CN" sz="1600" dirty="0">
                <a:solidFill>
                  <a:schemeClr val="bg1"/>
                </a:solidFill>
              </a:rPr>
              <a:t>The</a:t>
            </a:r>
            <a:r>
              <a:rPr lang="en-US" altLang="zh-CN" sz="1600" i="1" dirty="0">
                <a:solidFill>
                  <a:schemeClr val="bg1"/>
                </a:solidFill>
              </a:rPr>
              <a:t> Doctrine of The Mean and </a:t>
            </a:r>
            <a:r>
              <a:rPr lang="en-US" altLang="zh-CN" sz="1600" dirty="0">
                <a:solidFill>
                  <a:schemeClr val="bg1"/>
                </a:solidFill>
              </a:rPr>
              <a:t>The</a:t>
            </a:r>
            <a:r>
              <a:rPr lang="en-US" altLang="zh-CN" sz="1600" i="1" dirty="0">
                <a:solidFill>
                  <a:schemeClr val="bg1"/>
                </a:solidFill>
              </a:rPr>
              <a:t> Great Learning</a:t>
            </a:r>
            <a:r>
              <a:rPr lang="zh-CN" altLang="zh-CN" sz="1600" dirty="0">
                <a:solidFill>
                  <a:schemeClr val="bg1"/>
                </a:solidFill>
              </a:rPr>
              <a:t>《學庸論語》</a:t>
            </a:r>
            <a:r>
              <a:rPr lang="en-US" altLang="zh-CN" sz="1600" dirty="0">
                <a:solidFill>
                  <a:schemeClr val="bg1"/>
                </a:solidFill>
              </a:rPr>
              <a:t>[in Chinese]</a:t>
            </a:r>
            <a:r>
              <a:rPr lang="zh-CN" altLang="zh-CN" sz="1600" dirty="0">
                <a:solidFill>
                  <a:schemeClr val="bg1"/>
                </a:solidFill>
              </a:rPr>
              <a:t>（</a:t>
            </a:r>
            <a:r>
              <a:rPr lang="en-US" altLang="zh-CN" sz="1600" dirty="0">
                <a:solidFill>
                  <a:schemeClr val="bg1"/>
                </a:solidFill>
              </a:rPr>
              <a:t>Xiamen</a:t>
            </a:r>
            <a:r>
              <a:rPr lang="zh-CN" altLang="zh-CN" sz="1600" dirty="0">
                <a:solidFill>
                  <a:schemeClr val="bg1"/>
                </a:solidFill>
              </a:rPr>
              <a:t>：</a:t>
            </a:r>
            <a:r>
              <a:rPr lang="en-US" altLang="zh-CN" sz="1600" dirty="0">
                <a:solidFill>
                  <a:schemeClr val="bg1"/>
                </a:solidFill>
              </a:rPr>
              <a:t>Xiamen University Press, 2008</a:t>
            </a:r>
            <a:r>
              <a:rPr lang="zh-CN" altLang="zh-CN" sz="1600" dirty="0">
                <a:solidFill>
                  <a:schemeClr val="bg1"/>
                </a:solidFill>
              </a:rPr>
              <a:t>）</a:t>
            </a:r>
            <a:r>
              <a:rPr lang="en-US" altLang="zh-CN" sz="1600" dirty="0">
                <a:solidFill>
                  <a:schemeClr val="bg1"/>
                </a:solidFill>
              </a:rPr>
              <a:t>, p.1.</a:t>
            </a:r>
            <a:endParaRPr lang="zh-CN" altLang="zh-CN" sz="900" dirty="0">
              <a:solidFill>
                <a:schemeClr val="bg1"/>
              </a:solidFill>
            </a:endParaRPr>
          </a:p>
        </p:txBody>
      </p:sp>
    </p:spTree>
    <p:extLst>
      <p:ext uri="{BB962C8B-B14F-4D97-AF65-F5344CB8AC3E}">
        <p14:creationId xmlns:p14="http://schemas.microsoft.com/office/powerpoint/2010/main" val="3028747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a:extLst>
              <a:ext uri="{FF2B5EF4-FFF2-40B4-BE49-F238E27FC236}">
                <a16:creationId xmlns:a16="http://schemas.microsoft.com/office/drawing/2014/main" id="{02B5DD3C-DDC6-4F70-9B74-AEB7AB76ABA8}"/>
              </a:ext>
            </a:extLst>
          </p:cNvPr>
          <p:cNvGrpSpPr/>
          <p:nvPr/>
        </p:nvGrpSpPr>
        <p:grpSpPr>
          <a:xfrm>
            <a:off x="7105034" y="127785"/>
            <a:ext cx="4490720" cy="6224270"/>
            <a:chOff x="11531" y="557"/>
            <a:chExt cx="7072" cy="9802"/>
          </a:xfrm>
        </p:grpSpPr>
        <p:pic>
          <p:nvPicPr>
            <p:cNvPr id="10" name="图片 9">
              <a:extLst>
                <a:ext uri="{FF2B5EF4-FFF2-40B4-BE49-F238E27FC236}">
                  <a16:creationId xmlns:a16="http://schemas.microsoft.com/office/drawing/2014/main" id="{4B8D0198-F282-4DD6-834F-6F2A657431BD}"/>
                </a:ext>
              </a:extLst>
            </p:cNvPr>
            <p:cNvPicPr>
              <a:picLocks noChangeAspect="1"/>
            </p:cNvPicPr>
            <p:nvPr/>
          </p:nvPicPr>
          <p:blipFill>
            <a:blip r:embed="rId2"/>
            <a:srcRect l="9677" r="12333"/>
            <a:stretch>
              <a:fillRect/>
            </a:stretch>
          </p:blipFill>
          <p:spPr>
            <a:xfrm>
              <a:off x="11531" y="1769"/>
              <a:ext cx="6305" cy="8590"/>
            </a:xfrm>
            <a:prstGeom prst="rect">
              <a:avLst/>
            </a:prstGeom>
          </p:spPr>
        </p:pic>
        <p:sp>
          <p:nvSpPr>
            <p:cNvPr id="11" name="文本框 10">
              <a:extLst>
                <a:ext uri="{FF2B5EF4-FFF2-40B4-BE49-F238E27FC236}">
                  <a16:creationId xmlns:a16="http://schemas.microsoft.com/office/drawing/2014/main" id="{02BBD081-CDB2-45BF-801A-222C0A26CAD0}"/>
                </a:ext>
              </a:extLst>
            </p:cNvPr>
            <p:cNvSpPr txBox="1"/>
            <p:nvPr/>
          </p:nvSpPr>
          <p:spPr>
            <a:xfrm>
              <a:off x="12555" y="557"/>
              <a:ext cx="6048" cy="1212"/>
            </a:xfrm>
            <a:prstGeom prst="rect">
              <a:avLst/>
            </a:prstGeom>
            <a:noFill/>
          </p:spPr>
          <p:txBody>
            <a:bodyPr wrap="square" rtlCol="0">
              <a:spAutoFit/>
            </a:bodyPr>
            <a:lstStyle/>
            <a:p>
              <a:r>
                <a:rPr lang="en-US" altLang="zh-CN" sz="4400" dirty="0">
                  <a:latin typeface="+mj-ea"/>
                  <a:ea typeface="+mj-ea"/>
                  <a:cs typeface="Times New Roman" panose="02020603050405020304" charset="0"/>
                </a:rPr>
                <a:t>Meditation</a:t>
              </a:r>
            </a:p>
          </p:txBody>
        </p:sp>
      </p:grpSp>
      <p:pic>
        <p:nvPicPr>
          <p:cNvPr id="13" name="图片 12">
            <a:extLst>
              <a:ext uri="{FF2B5EF4-FFF2-40B4-BE49-F238E27FC236}">
                <a16:creationId xmlns:a16="http://schemas.microsoft.com/office/drawing/2014/main" id="{9A3EDEDF-3553-47D4-86F0-3C39781AE4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046" y="964080"/>
            <a:ext cx="6350000" cy="5321300"/>
          </a:xfrm>
          <a:prstGeom prst="rect">
            <a:avLst/>
          </a:prstGeom>
        </p:spPr>
      </p:pic>
      <p:sp>
        <p:nvSpPr>
          <p:cNvPr id="15" name="文本框 14">
            <a:extLst>
              <a:ext uri="{FF2B5EF4-FFF2-40B4-BE49-F238E27FC236}">
                <a16:creationId xmlns:a16="http://schemas.microsoft.com/office/drawing/2014/main" id="{77A1D005-0508-4754-B164-9AE341E10C73}"/>
              </a:ext>
            </a:extLst>
          </p:cNvPr>
          <p:cNvSpPr txBox="1"/>
          <p:nvPr/>
        </p:nvSpPr>
        <p:spPr>
          <a:xfrm>
            <a:off x="2770281" y="143888"/>
            <a:ext cx="1941321" cy="769620"/>
          </a:xfrm>
          <a:prstGeom prst="rect">
            <a:avLst/>
          </a:prstGeom>
          <a:noFill/>
        </p:spPr>
        <p:txBody>
          <a:bodyPr wrap="square" rtlCol="0">
            <a:spAutoFit/>
          </a:bodyPr>
          <a:lstStyle/>
          <a:p>
            <a:r>
              <a:rPr lang="en-US" altLang="zh-CN" sz="4400" dirty="0">
                <a:latin typeface="+mj-ea"/>
                <a:ea typeface="+mj-ea"/>
                <a:cs typeface="Times New Roman" panose="02020603050405020304" charset="0"/>
              </a:rPr>
              <a:t>Work </a:t>
            </a:r>
          </a:p>
        </p:txBody>
      </p:sp>
    </p:spTree>
    <p:extLst>
      <p:ext uri="{BB962C8B-B14F-4D97-AF65-F5344CB8AC3E}">
        <p14:creationId xmlns:p14="http://schemas.microsoft.com/office/powerpoint/2010/main" val="2440753813"/>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a:extLst>
              <a:ext uri="{FF2B5EF4-FFF2-40B4-BE49-F238E27FC236}">
                <a16:creationId xmlns:a16="http://schemas.microsoft.com/office/drawing/2014/main" id="{103BF4B6-6FC2-4BAE-85BD-483C59987151}"/>
              </a:ext>
            </a:extLst>
          </p:cNvPr>
          <p:cNvSpPr/>
          <p:nvPr/>
        </p:nvSpPr>
        <p:spPr>
          <a:xfrm>
            <a:off x="2188235" y="487589"/>
            <a:ext cx="9310721" cy="5780012"/>
          </a:xfrm>
          <a:prstGeom prst="rect">
            <a:avLst/>
          </a:prstGeom>
          <a:noFill/>
          <a:ln w="22225">
            <a:solidFill>
              <a:srgbClr val="3B2C1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9" name="图片 8">
            <a:extLst>
              <a:ext uri="{FF2B5EF4-FFF2-40B4-BE49-F238E27FC236}">
                <a16:creationId xmlns:a16="http://schemas.microsoft.com/office/drawing/2014/main" id="{D9C402BE-AB64-4285-BA84-6D3B372D99F9}"/>
              </a:ext>
            </a:extLst>
          </p:cNvPr>
          <p:cNvPicPr>
            <a:picLocks noChangeAspect="1"/>
          </p:cNvPicPr>
          <p:nvPr/>
        </p:nvPicPr>
        <p:blipFill rotWithShape="1">
          <a:blip r:embed="rId2">
            <a:extLst>
              <a:ext uri="{28A0092B-C50C-407E-A947-70E740481C1C}">
                <a14:useLocalDpi xmlns:a14="http://schemas.microsoft.com/office/drawing/2010/main" val="0"/>
              </a:ext>
            </a:extLst>
          </a:blip>
          <a:srcRect l="2959" t="34615" r="50000" b="9966"/>
          <a:stretch/>
        </p:blipFill>
        <p:spPr>
          <a:xfrm>
            <a:off x="261866" y="3424162"/>
            <a:ext cx="5182339" cy="3433838"/>
          </a:xfrm>
          <a:prstGeom prst="rect">
            <a:avLst/>
          </a:prstGeom>
        </p:spPr>
      </p:pic>
      <p:sp>
        <p:nvSpPr>
          <p:cNvPr id="25" name="文本框 24">
            <a:extLst>
              <a:ext uri="{FF2B5EF4-FFF2-40B4-BE49-F238E27FC236}">
                <a16:creationId xmlns:a16="http://schemas.microsoft.com/office/drawing/2014/main" id="{0348162F-3A27-43B9-B5E6-EBFA59B32DCF}"/>
              </a:ext>
            </a:extLst>
          </p:cNvPr>
          <p:cNvSpPr txBox="1"/>
          <p:nvPr/>
        </p:nvSpPr>
        <p:spPr>
          <a:xfrm>
            <a:off x="4404606" y="2299279"/>
            <a:ext cx="6092801" cy="1446550"/>
          </a:xfrm>
          <a:prstGeom prst="rect">
            <a:avLst/>
          </a:prstGeom>
          <a:noFill/>
        </p:spPr>
        <p:txBody>
          <a:bodyPr wrap="square" rtlCol="0">
            <a:spAutoFit/>
          </a:bodyPr>
          <a:lstStyle/>
          <a:p>
            <a:r>
              <a:rPr lang="en-US" altLang="zh-CN" sz="8800" dirty="0">
                <a:solidFill>
                  <a:srgbClr val="3B2C12"/>
                </a:solidFill>
                <a:cs typeface="+mn-ea"/>
                <a:sym typeface="+mn-lt"/>
              </a:rPr>
              <a:t>Thank you</a:t>
            </a:r>
            <a:endParaRPr lang="zh-CN" altLang="en-US" sz="8800" dirty="0">
              <a:solidFill>
                <a:srgbClr val="3B2C12"/>
              </a:solidFill>
              <a:cs typeface="+mn-ea"/>
              <a:sym typeface="+mn-lt"/>
            </a:endParaRPr>
          </a:p>
        </p:txBody>
      </p:sp>
      <p:pic>
        <p:nvPicPr>
          <p:cNvPr id="52" name="图片 51">
            <a:extLst>
              <a:ext uri="{FF2B5EF4-FFF2-40B4-BE49-F238E27FC236}">
                <a16:creationId xmlns:a16="http://schemas.microsoft.com/office/drawing/2014/main" id="{17AB135D-0E3E-47F5-8BF9-A8148B6E7E5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9157" t="1849" r="39418" b="1849"/>
          <a:stretch/>
        </p:blipFill>
        <p:spPr>
          <a:xfrm rot="1528863" flipH="1">
            <a:off x="10459552" y="3364449"/>
            <a:ext cx="1059842" cy="2853416"/>
          </a:xfrm>
          <a:prstGeom prst="rect">
            <a:avLst/>
          </a:prstGeom>
        </p:spPr>
      </p:pic>
    </p:spTree>
    <p:extLst>
      <p:ext uri="{BB962C8B-B14F-4D97-AF65-F5344CB8AC3E}">
        <p14:creationId xmlns:p14="http://schemas.microsoft.com/office/powerpoint/2010/main" val="2219557778"/>
      </p:ext>
    </p:extLst>
  </p:cSld>
  <p:clrMapOvr>
    <a:masterClrMapping/>
  </p:clrMapOvr>
  <mc:AlternateContent xmlns:mc="http://schemas.openxmlformats.org/markup-compatibility/2006" xmlns:p14="http://schemas.microsoft.com/office/powerpoint/2010/main">
    <mc:Choice Requires="p14">
      <p:transition spd="slow" p14:dur="1500" advTm="9000">
        <p14:window dir="vert"/>
      </p:transition>
    </mc:Choice>
    <mc:Fallback xmlns="">
      <p:transition spd="slow" advTm="9000">
        <p:fade/>
      </p:transition>
    </mc:Fallback>
  </mc:AlternateContent>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41ooxvda">
      <a:majorFont>
        <a:latin typeface="inpin liuliuyuan" panose="020F0302020204030204"/>
        <a:ea typeface="inpin liuliuyuan"/>
        <a:cs typeface=""/>
      </a:majorFont>
      <a:minorFont>
        <a:latin typeface="inpin liuliuyuan" panose="020F0502020204030204"/>
        <a:ea typeface="inpin liuliuyua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1629</TotalTime>
  <Words>555</Words>
  <Application>Microsoft Office PowerPoint</Application>
  <PresentationFormat>宽屏</PresentationFormat>
  <Paragraphs>52</Paragraphs>
  <Slides>12</Slides>
  <Notes>1</Notes>
  <HiddenSlides>0</HiddenSlides>
  <MMClips>1</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12</vt:i4>
      </vt:variant>
    </vt:vector>
  </HeadingPairs>
  <TitlesOfParts>
    <vt:vector size="26" baseType="lpstr">
      <vt:lpstr>inpin liuliuyuan</vt:lpstr>
      <vt:lpstr>印品溜溜圆</vt:lpstr>
      <vt:lpstr>等线</vt:lpstr>
      <vt:lpstr>微软雅黑</vt:lpstr>
      <vt:lpstr>Arial</vt:lpstr>
      <vt:lpstr>Arial Black</vt:lpstr>
      <vt:lpstr>Cambria</vt:lpstr>
      <vt:lpstr>Century Gothic</vt:lpstr>
      <vt:lpstr>Comic Sans MS</vt:lpstr>
      <vt:lpstr>Garamond</vt:lpstr>
      <vt:lpstr>Segoe Print</vt:lpstr>
      <vt:lpstr>Segoe UI</vt:lpstr>
      <vt:lpstr>Times New Roman</vt:lpstr>
      <vt:lpstr>Office 主题​​</vt:lpstr>
      <vt:lpstr>PowerPoint 演示文稿</vt:lpstr>
      <vt:lpstr>PowerPoint 演示文稿</vt:lpstr>
      <vt:lpstr>PowerPoint 演示文稿</vt:lpstr>
      <vt:lpstr>PowerPoint 演示文稿</vt:lpstr>
      <vt:lpstr>The further meaning of ‘peace’</vt:lpstr>
      <vt:lpstr>The philosophy of “finding peace” requires us to not only concentrate on one subject in our life, but also put our heart on anything we learn.</vt:lpstr>
      <vt:lpstr>poetry, book, etiquette and music are knowledge, but in a broad sense, knowledge comes from everywhere, like the way we handle things and the different types work we do as adults.   </vt:lpstr>
      <vt:lpstr>PowerPoint 演示文稿</vt:lpstr>
      <vt:lpstr>PowerPoint 演示文稿</vt:lpstr>
      <vt:lpstr>5.Conclusion</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刘思宇</dc:creator>
  <cp:lastModifiedBy>劉 思宇</cp:lastModifiedBy>
  <cp:revision>259</cp:revision>
  <dcterms:created xsi:type="dcterms:W3CDTF">2019-04-03T08:03:53Z</dcterms:created>
  <dcterms:modified xsi:type="dcterms:W3CDTF">2020-11-19T14:22:13Z</dcterms:modified>
</cp:coreProperties>
</file>