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4"/>
  </p:notesMasterIdLst>
  <p:sldIdLst>
    <p:sldId id="256" r:id="rId2"/>
    <p:sldId id="269" r:id="rId3"/>
    <p:sldId id="293" r:id="rId4"/>
    <p:sldId id="257" r:id="rId5"/>
    <p:sldId id="258" r:id="rId6"/>
    <p:sldId id="259" r:id="rId7"/>
    <p:sldId id="274" r:id="rId8"/>
    <p:sldId id="260" r:id="rId9"/>
    <p:sldId id="267" r:id="rId10"/>
    <p:sldId id="276" r:id="rId11"/>
    <p:sldId id="261" r:id="rId12"/>
    <p:sldId id="271" r:id="rId13"/>
    <p:sldId id="262" r:id="rId14"/>
    <p:sldId id="270" r:id="rId15"/>
    <p:sldId id="294" r:id="rId16"/>
    <p:sldId id="263" r:id="rId17"/>
    <p:sldId id="264" r:id="rId18"/>
    <p:sldId id="275" r:id="rId19"/>
    <p:sldId id="291" r:id="rId20"/>
    <p:sldId id="273" r:id="rId21"/>
    <p:sldId id="265" r:id="rId22"/>
    <p:sldId id="26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265"/>
    <p:restoredTop sz="94657"/>
  </p:normalViewPr>
  <p:slideViewPr>
    <p:cSldViewPr snapToGrid="0" snapToObjects="1">
      <p:cViewPr varScale="1">
        <p:scale>
          <a:sx n="104" d="100"/>
          <a:sy n="104" d="100"/>
        </p:scale>
        <p:origin x="45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216A81-B7AC-4C51-80A2-DDA3C36EC30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0_3" csCatId="mainScheme" phldr="1"/>
      <dgm:spPr/>
      <dgm:t>
        <a:bodyPr/>
        <a:lstStyle/>
        <a:p>
          <a:endParaRPr lang="en-US"/>
        </a:p>
      </dgm:t>
    </dgm:pt>
    <dgm:pt modelId="{ED26F427-546F-4B17-8620-C1C171E8B799}">
      <dgm:prSet/>
      <dgm:spPr/>
      <dgm:t>
        <a:bodyPr/>
        <a:lstStyle/>
        <a:p>
          <a:r>
            <a:rPr lang="en-US" dirty="0"/>
            <a:t>Peri menopause: when a woman’s hormone balance begins to change in the build-up to the menopause. </a:t>
          </a:r>
        </a:p>
      </dgm:t>
    </dgm:pt>
    <dgm:pt modelId="{5A78196C-A6F3-4AAA-B6FF-169F546528E9}" type="parTrans" cxnId="{6F2FEBDC-E3CF-4CFA-B3E7-94C5867B6C62}">
      <dgm:prSet/>
      <dgm:spPr/>
      <dgm:t>
        <a:bodyPr/>
        <a:lstStyle/>
        <a:p>
          <a:endParaRPr lang="en-US"/>
        </a:p>
      </dgm:t>
    </dgm:pt>
    <dgm:pt modelId="{A71407E0-8A6F-49C0-853E-D438E826F169}" type="sibTrans" cxnId="{6F2FEBDC-E3CF-4CFA-B3E7-94C5867B6C62}">
      <dgm:prSet/>
      <dgm:spPr/>
      <dgm:t>
        <a:bodyPr/>
        <a:lstStyle/>
        <a:p>
          <a:endParaRPr lang="en-US"/>
        </a:p>
      </dgm:t>
    </dgm:pt>
    <dgm:pt modelId="{C9ACA951-DDC8-4F8F-B6EB-7ECDB597237C}">
      <dgm:prSet/>
      <dgm:spPr/>
      <dgm:t>
        <a:bodyPr/>
        <a:lstStyle/>
        <a:p>
          <a:r>
            <a:rPr lang="en-US" dirty="0"/>
            <a:t>Menopause: occurs at the end of the final menstrual period. It is only known with certainty in retrospect, one year after the event.</a:t>
          </a:r>
        </a:p>
      </dgm:t>
    </dgm:pt>
    <dgm:pt modelId="{1FEA78B1-9382-4722-9B75-2A008BC01120}" type="parTrans" cxnId="{55876A01-23B0-4B1B-BC85-AEA01366B5F1}">
      <dgm:prSet/>
      <dgm:spPr/>
      <dgm:t>
        <a:bodyPr/>
        <a:lstStyle/>
        <a:p>
          <a:endParaRPr lang="en-US"/>
        </a:p>
      </dgm:t>
    </dgm:pt>
    <dgm:pt modelId="{3210E833-96CB-4AA7-8364-5E7CD369BCCA}" type="sibTrans" cxnId="{55876A01-23B0-4B1B-BC85-AEA01366B5F1}">
      <dgm:prSet/>
      <dgm:spPr/>
      <dgm:t>
        <a:bodyPr/>
        <a:lstStyle/>
        <a:p>
          <a:endParaRPr lang="en-US"/>
        </a:p>
      </dgm:t>
    </dgm:pt>
    <dgm:pt modelId="{D72F712E-5052-44C1-8AC2-6936740D77A1}">
      <dgm:prSet/>
      <dgm:spPr/>
      <dgm:t>
        <a:bodyPr/>
        <a:lstStyle/>
        <a:p>
          <a:r>
            <a:rPr lang="en-US" dirty="0"/>
            <a:t>Post menopause: the time from the end of the final menstrual period. Refers to the stage when a woman has not had a period for at least 12 consecutive months. Symptoms can continue.</a:t>
          </a:r>
        </a:p>
      </dgm:t>
    </dgm:pt>
    <dgm:pt modelId="{74010A89-6F12-4200-A3E0-CD31CB29BA10}" type="parTrans" cxnId="{6FC08F89-3853-4B92-A77E-E4B959B1A0E6}">
      <dgm:prSet/>
      <dgm:spPr/>
      <dgm:t>
        <a:bodyPr/>
        <a:lstStyle/>
        <a:p>
          <a:endParaRPr lang="en-US"/>
        </a:p>
      </dgm:t>
    </dgm:pt>
    <dgm:pt modelId="{9CD1CA8B-05F2-4926-837A-91E466DFD22A}" type="sibTrans" cxnId="{6FC08F89-3853-4B92-A77E-E4B959B1A0E6}">
      <dgm:prSet/>
      <dgm:spPr/>
      <dgm:t>
        <a:bodyPr/>
        <a:lstStyle/>
        <a:p>
          <a:endParaRPr lang="en-US"/>
        </a:p>
      </dgm:t>
    </dgm:pt>
    <dgm:pt modelId="{1470D3DA-E7F5-48A2-A053-EBC30007E536}" type="pres">
      <dgm:prSet presAssocID="{4E216A81-B7AC-4C51-80A2-DDA3C36EC308}" presName="root" presStyleCnt="0">
        <dgm:presLayoutVars>
          <dgm:dir/>
          <dgm:resizeHandles val="exact"/>
        </dgm:presLayoutVars>
      </dgm:prSet>
      <dgm:spPr/>
    </dgm:pt>
    <dgm:pt modelId="{F7C0742D-11B4-431D-84AA-E975F3AC3C00}" type="pres">
      <dgm:prSet presAssocID="{ED26F427-546F-4B17-8620-C1C171E8B799}" presName="compNode" presStyleCnt="0"/>
      <dgm:spPr/>
    </dgm:pt>
    <dgm:pt modelId="{F804FA33-0EEE-454C-AAF3-80FEE9D2F0AE}" type="pres">
      <dgm:prSet presAssocID="{ED26F427-546F-4B17-8620-C1C171E8B799}" presName="bgRect" presStyleLbl="bgShp" presStyleIdx="0" presStyleCnt="3"/>
      <dgm:spPr/>
    </dgm:pt>
    <dgm:pt modelId="{2E01417E-F89E-4796-ACB3-1C086C191E5E}" type="pres">
      <dgm:prSet presAssocID="{ED26F427-546F-4B17-8620-C1C171E8B79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11C499F-393F-4368-BBAB-BE28243E9553}" type="pres">
      <dgm:prSet presAssocID="{ED26F427-546F-4B17-8620-C1C171E8B799}" presName="spaceRect" presStyleCnt="0"/>
      <dgm:spPr/>
    </dgm:pt>
    <dgm:pt modelId="{01A4E112-8B0A-4012-8EB8-CC26ACD52936}" type="pres">
      <dgm:prSet presAssocID="{ED26F427-546F-4B17-8620-C1C171E8B799}" presName="parTx" presStyleLbl="revTx" presStyleIdx="0" presStyleCnt="3">
        <dgm:presLayoutVars>
          <dgm:chMax val="0"/>
          <dgm:chPref val="0"/>
        </dgm:presLayoutVars>
      </dgm:prSet>
      <dgm:spPr/>
    </dgm:pt>
    <dgm:pt modelId="{C94B9E72-EE2A-45B1-9D77-ABEC81DFAEAF}" type="pres">
      <dgm:prSet presAssocID="{A71407E0-8A6F-49C0-853E-D438E826F169}" presName="sibTrans" presStyleCnt="0"/>
      <dgm:spPr/>
    </dgm:pt>
    <dgm:pt modelId="{F6444FDD-2F90-48E1-B0ED-590221094B44}" type="pres">
      <dgm:prSet presAssocID="{C9ACA951-DDC8-4F8F-B6EB-7ECDB597237C}" presName="compNode" presStyleCnt="0"/>
      <dgm:spPr/>
    </dgm:pt>
    <dgm:pt modelId="{B66123FD-E65C-4F3E-9818-20BCEFAB6165}" type="pres">
      <dgm:prSet presAssocID="{C9ACA951-DDC8-4F8F-B6EB-7ECDB597237C}" presName="bgRect" presStyleLbl="bgShp" presStyleIdx="1" presStyleCnt="3"/>
      <dgm:spPr/>
    </dgm:pt>
    <dgm:pt modelId="{1BDED99D-F097-4B94-AF1C-934D8F6690C4}" type="pres">
      <dgm:prSet presAssocID="{C9ACA951-DDC8-4F8F-B6EB-7ECDB597237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roFemale"/>
        </a:ext>
      </dgm:extLst>
    </dgm:pt>
    <dgm:pt modelId="{1F0D459C-F894-4E9D-8163-75121193DB45}" type="pres">
      <dgm:prSet presAssocID="{C9ACA951-DDC8-4F8F-B6EB-7ECDB597237C}" presName="spaceRect" presStyleCnt="0"/>
      <dgm:spPr/>
    </dgm:pt>
    <dgm:pt modelId="{E6236C98-1122-4AD1-BFDA-2826C9AA4861}" type="pres">
      <dgm:prSet presAssocID="{C9ACA951-DDC8-4F8F-B6EB-7ECDB597237C}" presName="parTx" presStyleLbl="revTx" presStyleIdx="1" presStyleCnt="3">
        <dgm:presLayoutVars>
          <dgm:chMax val="0"/>
          <dgm:chPref val="0"/>
        </dgm:presLayoutVars>
      </dgm:prSet>
      <dgm:spPr/>
    </dgm:pt>
    <dgm:pt modelId="{6D2C53CB-5A8E-4EB5-A483-4CCB541EDE7B}" type="pres">
      <dgm:prSet presAssocID="{3210E833-96CB-4AA7-8364-5E7CD369BCCA}" presName="sibTrans" presStyleCnt="0"/>
      <dgm:spPr/>
    </dgm:pt>
    <dgm:pt modelId="{48289731-C643-4E9C-99CE-C38C641F540E}" type="pres">
      <dgm:prSet presAssocID="{D72F712E-5052-44C1-8AC2-6936740D77A1}" presName="compNode" presStyleCnt="0"/>
      <dgm:spPr/>
    </dgm:pt>
    <dgm:pt modelId="{B5185142-B4B4-4810-BE4C-B8B88BE3C332}" type="pres">
      <dgm:prSet presAssocID="{D72F712E-5052-44C1-8AC2-6936740D77A1}" presName="bgRect" presStyleLbl="bgShp" presStyleIdx="2" presStyleCnt="3"/>
      <dgm:spPr/>
    </dgm:pt>
    <dgm:pt modelId="{F97F1121-2348-44B1-8DB3-5CC9BFB79972}" type="pres">
      <dgm:prSet presAssocID="{D72F712E-5052-44C1-8AC2-6936740D77A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luencer"/>
        </a:ext>
      </dgm:extLst>
    </dgm:pt>
    <dgm:pt modelId="{32726018-E6A6-4B6D-84C9-C0B1EB7061C5}" type="pres">
      <dgm:prSet presAssocID="{D72F712E-5052-44C1-8AC2-6936740D77A1}" presName="spaceRect" presStyleCnt="0"/>
      <dgm:spPr/>
    </dgm:pt>
    <dgm:pt modelId="{22689D27-BE3F-451E-B782-A8BA35EF3B91}" type="pres">
      <dgm:prSet presAssocID="{D72F712E-5052-44C1-8AC2-6936740D77A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5876A01-23B0-4B1B-BC85-AEA01366B5F1}" srcId="{4E216A81-B7AC-4C51-80A2-DDA3C36EC308}" destId="{C9ACA951-DDC8-4F8F-B6EB-7ECDB597237C}" srcOrd="1" destOrd="0" parTransId="{1FEA78B1-9382-4722-9B75-2A008BC01120}" sibTransId="{3210E833-96CB-4AA7-8364-5E7CD369BCCA}"/>
    <dgm:cxn modelId="{AD07F33A-8D18-4642-B7F4-BA1C443FD0D0}" type="presOf" srcId="{C9ACA951-DDC8-4F8F-B6EB-7ECDB597237C}" destId="{E6236C98-1122-4AD1-BFDA-2826C9AA4861}" srcOrd="0" destOrd="0" presId="urn:microsoft.com/office/officeart/2018/2/layout/IconVerticalSolidList"/>
    <dgm:cxn modelId="{39F35D82-DFF1-452E-A1B2-713A61278712}" type="presOf" srcId="{D72F712E-5052-44C1-8AC2-6936740D77A1}" destId="{22689D27-BE3F-451E-B782-A8BA35EF3B91}" srcOrd="0" destOrd="0" presId="urn:microsoft.com/office/officeart/2018/2/layout/IconVerticalSolidList"/>
    <dgm:cxn modelId="{6FC08F89-3853-4B92-A77E-E4B959B1A0E6}" srcId="{4E216A81-B7AC-4C51-80A2-DDA3C36EC308}" destId="{D72F712E-5052-44C1-8AC2-6936740D77A1}" srcOrd="2" destOrd="0" parTransId="{74010A89-6F12-4200-A3E0-CD31CB29BA10}" sibTransId="{9CD1CA8B-05F2-4926-837A-91E466DFD22A}"/>
    <dgm:cxn modelId="{F83B1290-524C-4D6C-B42F-DF2BA3DBD216}" type="presOf" srcId="{ED26F427-546F-4B17-8620-C1C171E8B799}" destId="{01A4E112-8B0A-4012-8EB8-CC26ACD52936}" srcOrd="0" destOrd="0" presId="urn:microsoft.com/office/officeart/2018/2/layout/IconVerticalSolidList"/>
    <dgm:cxn modelId="{8B36BEB4-49CA-4D62-BFB5-4FDFEA1205F1}" type="presOf" srcId="{4E216A81-B7AC-4C51-80A2-DDA3C36EC308}" destId="{1470D3DA-E7F5-48A2-A053-EBC30007E536}" srcOrd="0" destOrd="0" presId="urn:microsoft.com/office/officeart/2018/2/layout/IconVerticalSolidList"/>
    <dgm:cxn modelId="{6F2FEBDC-E3CF-4CFA-B3E7-94C5867B6C62}" srcId="{4E216A81-B7AC-4C51-80A2-DDA3C36EC308}" destId="{ED26F427-546F-4B17-8620-C1C171E8B799}" srcOrd="0" destOrd="0" parTransId="{5A78196C-A6F3-4AAA-B6FF-169F546528E9}" sibTransId="{A71407E0-8A6F-49C0-853E-D438E826F169}"/>
    <dgm:cxn modelId="{5190C381-31AE-47E1-B746-C529FBC1BA96}" type="presParOf" srcId="{1470D3DA-E7F5-48A2-A053-EBC30007E536}" destId="{F7C0742D-11B4-431D-84AA-E975F3AC3C00}" srcOrd="0" destOrd="0" presId="urn:microsoft.com/office/officeart/2018/2/layout/IconVerticalSolidList"/>
    <dgm:cxn modelId="{A3170080-A685-4474-8348-BAA4430176B4}" type="presParOf" srcId="{F7C0742D-11B4-431D-84AA-E975F3AC3C00}" destId="{F804FA33-0EEE-454C-AAF3-80FEE9D2F0AE}" srcOrd="0" destOrd="0" presId="urn:microsoft.com/office/officeart/2018/2/layout/IconVerticalSolidList"/>
    <dgm:cxn modelId="{A5551ADB-087E-4DB7-84C4-CF88F6D6E811}" type="presParOf" srcId="{F7C0742D-11B4-431D-84AA-E975F3AC3C00}" destId="{2E01417E-F89E-4796-ACB3-1C086C191E5E}" srcOrd="1" destOrd="0" presId="urn:microsoft.com/office/officeart/2018/2/layout/IconVerticalSolidList"/>
    <dgm:cxn modelId="{ACE03FC9-A0DB-4E9C-8062-C32F25A01260}" type="presParOf" srcId="{F7C0742D-11B4-431D-84AA-E975F3AC3C00}" destId="{F11C499F-393F-4368-BBAB-BE28243E9553}" srcOrd="2" destOrd="0" presId="urn:microsoft.com/office/officeart/2018/2/layout/IconVerticalSolidList"/>
    <dgm:cxn modelId="{DA85E758-FFD6-4AFB-A8D8-7BF8397C4F84}" type="presParOf" srcId="{F7C0742D-11B4-431D-84AA-E975F3AC3C00}" destId="{01A4E112-8B0A-4012-8EB8-CC26ACD52936}" srcOrd="3" destOrd="0" presId="urn:microsoft.com/office/officeart/2018/2/layout/IconVerticalSolidList"/>
    <dgm:cxn modelId="{9622F2FE-08EA-4B7B-B441-071D8AEE05D1}" type="presParOf" srcId="{1470D3DA-E7F5-48A2-A053-EBC30007E536}" destId="{C94B9E72-EE2A-45B1-9D77-ABEC81DFAEAF}" srcOrd="1" destOrd="0" presId="urn:microsoft.com/office/officeart/2018/2/layout/IconVerticalSolidList"/>
    <dgm:cxn modelId="{A722B529-41D2-4E0D-AD01-4F290EE46332}" type="presParOf" srcId="{1470D3DA-E7F5-48A2-A053-EBC30007E536}" destId="{F6444FDD-2F90-48E1-B0ED-590221094B44}" srcOrd="2" destOrd="0" presId="urn:microsoft.com/office/officeart/2018/2/layout/IconVerticalSolidList"/>
    <dgm:cxn modelId="{E3D70ECB-4151-4EDF-8FEC-34C96D585034}" type="presParOf" srcId="{F6444FDD-2F90-48E1-B0ED-590221094B44}" destId="{B66123FD-E65C-4F3E-9818-20BCEFAB6165}" srcOrd="0" destOrd="0" presId="urn:microsoft.com/office/officeart/2018/2/layout/IconVerticalSolidList"/>
    <dgm:cxn modelId="{8E1F2956-FB17-410B-B4D6-6699D23024FB}" type="presParOf" srcId="{F6444FDD-2F90-48E1-B0ED-590221094B44}" destId="{1BDED99D-F097-4B94-AF1C-934D8F6690C4}" srcOrd="1" destOrd="0" presId="urn:microsoft.com/office/officeart/2018/2/layout/IconVerticalSolidList"/>
    <dgm:cxn modelId="{78252F47-4E59-4C2D-8CE7-3D9791CB74A9}" type="presParOf" srcId="{F6444FDD-2F90-48E1-B0ED-590221094B44}" destId="{1F0D459C-F894-4E9D-8163-75121193DB45}" srcOrd="2" destOrd="0" presId="urn:microsoft.com/office/officeart/2018/2/layout/IconVerticalSolidList"/>
    <dgm:cxn modelId="{EDB324F8-3F90-455B-B689-EE72DE7DA49B}" type="presParOf" srcId="{F6444FDD-2F90-48E1-B0ED-590221094B44}" destId="{E6236C98-1122-4AD1-BFDA-2826C9AA4861}" srcOrd="3" destOrd="0" presId="urn:microsoft.com/office/officeart/2018/2/layout/IconVerticalSolidList"/>
    <dgm:cxn modelId="{CFA2974A-66A8-4B7E-9463-DAF059BC212D}" type="presParOf" srcId="{1470D3DA-E7F5-48A2-A053-EBC30007E536}" destId="{6D2C53CB-5A8E-4EB5-A483-4CCB541EDE7B}" srcOrd="3" destOrd="0" presId="urn:microsoft.com/office/officeart/2018/2/layout/IconVerticalSolidList"/>
    <dgm:cxn modelId="{FEA2D8F6-7266-48ED-8493-481EB4126834}" type="presParOf" srcId="{1470D3DA-E7F5-48A2-A053-EBC30007E536}" destId="{48289731-C643-4E9C-99CE-C38C641F540E}" srcOrd="4" destOrd="0" presId="urn:microsoft.com/office/officeart/2018/2/layout/IconVerticalSolidList"/>
    <dgm:cxn modelId="{98768214-1002-4B06-B63D-B33AE7C07A30}" type="presParOf" srcId="{48289731-C643-4E9C-99CE-C38C641F540E}" destId="{B5185142-B4B4-4810-BE4C-B8B88BE3C332}" srcOrd="0" destOrd="0" presId="urn:microsoft.com/office/officeart/2018/2/layout/IconVerticalSolidList"/>
    <dgm:cxn modelId="{B0BF374A-8102-43ED-B97D-96C2C66D11D6}" type="presParOf" srcId="{48289731-C643-4E9C-99CE-C38C641F540E}" destId="{F97F1121-2348-44B1-8DB3-5CC9BFB79972}" srcOrd="1" destOrd="0" presId="urn:microsoft.com/office/officeart/2018/2/layout/IconVerticalSolidList"/>
    <dgm:cxn modelId="{752D79BB-1346-4A60-899B-BD243813D92F}" type="presParOf" srcId="{48289731-C643-4E9C-99CE-C38C641F540E}" destId="{32726018-E6A6-4B6D-84C9-C0B1EB7061C5}" srcOrd="2" destOrd="0" presId="urn:microsoft.com/office/officeart/2018/2/layout/IconVerticalSolidList"/>
    <dgm:cxn modelId="{D6B0756D-5EEE-4E71-96C5-745503138F62}" type="presParOf" srcId="{48289731-C643-4E9C-99CE-C38C641F540E}" destId="{22689D27-BE3F-451E-B782-A8BA35EF3B9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51DF2A-AF56-45B6-AEBC-E79C10A6D319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8FB3EAA-63A2-48EC-9A6C-644E2CBF76D8}">
      <dgm:prSet/>
      <dgm:spPr/>
      <dgm:t>
        <a:bodyPr/>
        <a:lstStyle/>
        <a:p>
          <a:r>
            <a:rPr lang="en-US"/>
            <a:t>Policy</a:t>
          </a:r>
        </a:p>
      </dgm:t>
    </dgm:pt>
    <dgm:pt modelId="{E01DC632-6F9D-47A0-B8F9-EAD8B84CA144}" type="parTrans" cxnId="{0526E998-CEA6-4C84-83F8-116DE53EC954}">
      <dgm:prSet/>
      <dgm:spPr/>
      <dgm:t>
        <a:bodyPr/>
        <a:lstStyle/>
        <a:p>
          <a:endParaRPr lang="en-US"/>
        </a:p>
      </dgm:t>
    </dgm:pt>
    <dgm:pt modelId="{46962E30-D20E-4A92-AF36-9590665C18D4}" type="sibTrans" cxnId="{0526E998-CEA6-4C84-83F8-116DE53EC954}">
      <dgm:prSet/>
      <dgm:spPr/>
      <dgm:t>
        <a:bodyPr/>
        <a:lstStyle/>
        <a:p>
          <a:endParaRPr lang="en-US"/>
        </a:p>
      </dgm:t>
    </dgm:pt>
    <dgm:pt modelId="{A5E7F936-24DF-4435-B3A6-0B260927DC05}">
      <dgm:prSet/>
      <dgm:spPr/>
      <dgm:t>
        <a:bodyPr/>
        <a:lstStyle/>
        <a:p>
          <a:r>
            <a:rPr lang="en-US"/>
            <a:t>Culture </a:t>
          </a:r>
        </a:p>
      </dgm:t>
    </dgm:pt>
    <dgm:pt modelId="{A9B638FD-5CFF-4633-93AF-8B1ADC803CD4}" type="parTrans" cxnId="{43034661-3103-46B0-8026-EA77D04FBFE3}">
      <dgm:prSet/>
      <dgm:spPr/>
      <dgm:t>
        <a:bodyPr/>
        <a:lstStyle/>
        <a:p>
          <a:endParaRPr lang="en-US"/>
        </a:p>
      </dgm:t>
    </dgm:pt>
    <dgm:pt modelId="{255ABEA4-7167-4D18-8D77-4320A8492C78}" type="sibTrans" cxnId="{43034661-3103-46B0-8026-EA77D04FBFE3}">
      <dgm:prSet/>
      <dgm:spPr/>
      <dgm:t>
        <a:bodyPr/>
        <a:lstStyle/>
        <a:p>
          <a:endParaRPr lang="en-US"/>
        </a:p>
      </dgm:t>
    </dgm:pt>
    <dgm:pt modelId="{8D29F25D-A84D-4747-90E2-BFF6DA89AC15}">
      <dgm:prSet/>
      <dgm:spPr/>
      <dgm:t>
        <a:bodyPr/>
        <a:lstStyle/>
        <a:p>
          <a:r>
            <a:rPr lang="en-US" dirty="0"/>
            <a:t>Training</a:t>
          </a:r>
        </a:p>
      </dgm:t>
    </dgm:pt>
    <dgm:pt modelId="{D5506E8A-BAC2-485B-AB64-1922C960FA9D}" type="parTrans" cxnId="{CF1B070E-91A5-4A44-A8E7-DFB4C86AAD9E}">
      <dgm:prSet/>
      <dgm:spPr/>
      <dgm:t>
        <a:bodyPr/>
        <a:lstStyle/>
        <a:p>
          <a:endParaRPr lang="en-US"/>
        </a:p>
      </dgm:t>
    </dgm:pt>
    <dgm:pt modelId="{5C425699-A429-4684-AF39-F0A813ED2F48}" type="sibTrans" cxnId="{CF1B070E-91A5-4A44-A8E7-DFB4C86AAD9E}">
      <dgm:prSet/>
      <dgm:spPr/>
      <dgm:t>
        <a:bodyPr/>
        <a:lstStyle/>
        <a:p>
          <a:endParaRPr lang="en-US"/>
        </a:p>
      </dgm:t>
    </dgm:pt>
    <dgm:pt modelId="{6E1ECE07-041E-C74B-B2AA-520358271946}" type="pres">
      <dgm:prSet presAssocID="{4451DF2A-AF56-45B6-AEBC-E79C10A6D31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6BF956C-51FF-9C4B-B7D9-A2BDDF54F3CC}" type="pres">
      <dgm:prSet presAssocID="{48FB3EAA-63A2-48EC-9A6C-644E2CBF76D8}" presName="root" presStyleCnt="0"/>
      <dgm:spPr/>
    </dgm:pt>
    <dgm:pt modelId="{1F80E342-DF0E-3D46-8D82-87157FFBB4FF}" type="pres">
      <dgm:prSet presAssocID="{48FB3EAA-63A2-48EC-9A6C-644E2CBF76D8}" presName="rootComposite" presStyleCnt="0"/>
      <dgm:spPr/>
    </dgm:pt>
    <dgm:pt modelId="{3CC0B4DA-8F46-504B-8751-5307BF7D1EF7}" type="pres">
      <dgm:prSet presAssocID="{48FB3EAA-63A2-48EC-9A6C-644E2CBF76D8}" presName="rootText" presStyleLbl="node1" presStyleIdx="0" presStyleCnt="3"/>
      <dgm:spPr/>
    </dgm:pt>
    <dgm:pt modelId="{0DECB5C3-906B-E241-A7AD-C3F6E4C3BE6B}" type="pres">
      <dgm:prSet presAssocID="{48FB3EAA-63A2-48EC-9A6C-644E2CBF76D8}" presName="rootConnector" presStyleLbl="node1" presStyleIdx="0" presStyleCnt="3"/>
      <dgm:spPr/>
    </dgm:pt>
    <dgm:pt modelId="{F08C42A2-3DC2-724E-9943-C7F10155A01F}" type="pres">
      <dgm:prSet presAssocID="{48FB3EAA-63A2-48EC-9A6C-644E2CBF76D8}" presName="childShape" presStyleCnt="0"/>
      <dgm:spPr/>
    </dgm:pt>
    <dgm:pt modelId="{C827AA33-1644-4149-AA0D-4164EB3079CB}" type="pres">
      <dgm:prSet presAssocID="{A5E7F936-24DF-4435-B3A6-0B260927DC05}" presName="root" presStyleCnt="0"/>
      <dgm:spPr/>
    </dgm:pt>
    <dgm:pt modelId="{432E1631-E76F-A246-B91F-6B4BBEC59857}" type="pres">
      <dgm:prSet presAssocID="{A5E7F936-24DF-4435-B3A6-0B260927DC05}" presName="rootComposite" presStyleCnt="0"/>
      <dgm:spPr/>
    </dgm:pt>
    <dgm:pt modelId="{C616A1FD-87A3-F14A-9F1B-47B68ECBACC4}" type="pres">
      <dgm:prSet presAssocID="{A5E7F936-24DF-4435-B3A6-0B260927DC05}" presName="rootText" presStyleLbl="node1" presStyleIdx="1" presStyleCnt="3"/>
      <dgm:spPr/>
    </dgm:pt>
    <dgm:pt modelId="{D0F61EC9-305B-7C47-883E-D40143A8A7AC}" type="pres">
      <dgm:prSet presAssocID="{A5E7F936-24DF-4435-B3A6-0B260927DC05}" presName="rootConnector" presStyleLbl="node1" presStyleIdx="1" presStyleCnt="3"/>
      <dgm:spPr/>
    </dgm:pt>
    <dgm:pt modelId="{0597985A-A659-DF4A-9202-BFA552813132}" type="pres">
      <dgm:prSet presAssocID="{A5E7F936-24DF-4435-B3A6-0B260927DC05}" presName="childShape" presStyleCnt="0"/>
      <dgm:spPr/>
    </dgm:pt>
    <dgm:pt modelId="{7495CF78-E769-E94B-B27E-17B8CC8586F9}" type="pres">
      <dgm:prSet presAssocID="{8D29F25D-A84D-4747-90E2-BFF6DA89AC15}" presName="root" presStyleCnt="0"/>
      <dgm:spPr/>
    </dgm:pt>
    <dgm:pt modelId="{480EF0E8-7C13-0644-8CF2-860B19CEDA86}" type="pres">
      <dgm:prSet presAssocID="{8D29F25D-A84D-4747-90E2-BFF6DA89AC15}" presName="rootComposite" presStyleCnt="0"/>
      <dgm:spPr/>
    </dgm:pt>
    <dgm:pt modelId="{13CD40C0-2793-2C4E-BB25-8049AF4C0697}" type="pres">
      <dgm:prSet presAssocID="{8D29F25D-A84D-4747-90E2-BFF6DA89AC15}" presName="rootText" presStyleLbl="node1" presStyleIdx="2" presStyleCnt="3"/>
      <dgm:spPr/>
    </dgm:pt>
    <dgm:pt modelId="{3C00CB10-B881-5C4D-B681-CA985149F8A4}" type="pres">
      <dgm:prSet presAssocID="{8D29F25D-A84D-4747-90E2-BFF6DA89AC15}" presName="rootConnector" presStyleLbl="node1" presStyleIdx="2" presStyleCnt="3"/>
      <dgm:spPr/>
    </dgm:pt>
    <dgm:pt modelId="{B2EDF4DE-60E8-FD47-9F00-3483BEDA2A23}" type="pres">
      <dgm:prSet presAssocID="{8D29F25D-A84D-4747-90E2-BFF6DA89AC15}" presName="childShape" presStyleCnt="0"/>
      <dgm:spPr/>
    </dgm:pt>
  </dgm:ptLst>
  <dgm:cxnLst>
    <dgm:cxn modelId="{CF1B070E-91A5-4A44-A8E7-DFB4C86AAD9E}" srcId="{4451DF2A-AF56-45B6-AEBC-E79C10A6D319}" destId="{8D29F25D-A84D-4747-90E2-BFF6DA89AC15}" srcOrd="2" destOrd="0" parTransId="{D5506E8A-BAC2-485B-AB64-1922C960FA9D}" sibTransId="{5C425699-A429-4684-AF39-F0A813ED2F48}"/>
    <dgm:cxn modelId="{3B2A7A0E-C75B-444C-B4B8-23C92141A25B}" type="presOf" srcId="{A5E7F936-24DF-4435-B3A6-0B260927DC05}" destId="{C616A1FD-87A3-F14A-9F1B-47B68ECBACC4}" srcOrd="0" destOrd="0" presId="urn:microsoft.com/office/officeart/2005/8/layout/hierarchy3"/>
    <dgm:cxn modelId="{43034661-3103-46B0-8026-EA77D04FBFE3}" srcId="{4451DF2A-AF56-45B6-AEBC-E79C10A6D319}" destId="{A5E7F936-24DF-4435-B3A6-0B260927DC05}" srcOrd="1" destOrd="0" parTransId="{A9B638FD-5CFF-4633-93AF-8B1ADC803CD4}" sibTransId="{255ABEA4-7167-4D18-8D77-4320A8492C78}"/>
    <dgm:cxn modelId="{16DDA472-706F-1B46-BCB6-AEB685F4ADA4}" type="presOf" srcId="{48FB3EAA-63A2-48EC-9A6C-644E2CBF76D8}" destId="{3CC0B4DA-8F46-504B-8751-5307BF7D1EF7}" srcOrd="0" destOrd="0" presId="urn:microsoft.com/office/officeart/2005/8/layout/hierarchy3"/>
    <dgm:cxn modelId="{6D796D85-D261-7947-B947-EFBAF86EAD71}" type="presOf" srcId="{8D29F25D-A84D-4747-90E2-BFF6DA89AC15}" destId="{13CD40C0-2793-2C4E-BB25-8049AF4C0697}" srcOrd="0" destOrd="0" presId="urn:microsoft.com/office/officeart/2005/8/layout/hierarchy3"/>
    <dgm:cxn modelId="{0526E998-CEA6-4C84-83F8-116DE53EC954}" srcId="{4451DF2A-AF56-45B6-AEBC-E79C10A6D319}" destId="{48FB3EAA-63A2-48EC-9A6C-644E2CBF76D8}" srcOrd="0" destOrd="0" parTransId="{E01DC632-6F9D-47A0-B8F9-EAD8B84CA144}" sibTransId="{46962E30-D20E-4A92-AF36-9590665C18D4}"/>
    <dgm:cxn modelId="{045939A0-AD4D-3343-AA3B-AFB1B87F6422}" type="presOf" srcId="{48FB3EAA-63A2-48EC-9A6C-644E2CBF76D8}" destId="{0DECB5C3-906B-E241-A7AD-C3F6E4C3BE6B}" srcOrd="1" destOrd="0" presId="urn:microsoft.com/office/officeart/2005/8/layout/hierarchy3"/>
    <dgm:cxn modelId="{084E4DBB-2084-2A4E-A375-D8CB476238D9}" type="presOf" srcId="{A5E7F936-24DF-4435-B3A6-0B260927DC05}" destId="{D0F61EC9-305B-7C47-883E-D40143A8A7AC}" srcOrd="1" destOrd="0" presId="urn:microsoft.com/office/officeart/2005/8/layout/hierarchy3"/>
    <dgm:cxn modelId="{0A243FBD-328E-B54B-8D41-DC3EBA974239}" type="presOf" srcId="{8D29F25D-A84D-4747-90E2-BFF6DA89AC15}" destId="{3C00CB10-B881-5C4D-B681-CA985149F8A4}" srcOrd="1" destOrd="0" presId="urn:microsoft.com/office/officeart/2005/8/layout/hierarchy3"/>
    <dgm:cxn modelId="{FE11A1C1-C674-E048-B909-EB5C4826BEB0}" type="presOf" srcId="{4451DF2A-AF56-45B6-AEBC-E79C10A6D319}" destId="{6E1ECE07-041E-C74B-B2AA-520358271946}" srcOrd="0" destOrd="0" presId="urn:microsoft.com/office/officeart/2005/8/layout/hierarchy3"/>
    <dgm:cxn modelId="{3BFC9BEB-333B-BF48-B91B-35EBCBC12584}" type="presParOf" srcId="{6E1ECE07-041E-C74B-B2AA-520358271946}" destId="{76BF956C-51FF-9C4B-B7D9-A2BDDF54F3CC}" srcOrd="0" destOrd="0" presId="urn:microsoft.com/office/officeart/2005/8/layout/hierarchy3"/>
    <dgm:cxn modelId="{E358C7CB-413E-DA44-B422-F7614ABDA7A1}" type="presParOf" srcId="{76BF956C-51FF-9C4B-B7D9-A2BDDF54F3CC}" destId="{1F80E342-DF0E-3D46-8D82-87157FFBB4FF}" srcOrd="0" destOrd="0" presId="urn:microsoft.com/office/officeart/2005/8/layout/hierarchy3"/>
    <dgm:cxn modelId="{C19B19EE-EB61-BF46-A85B-584F2B0A6B6F}" type="presParOf" srcId="{1F80E342-DF0E-3D46-8D82-87157FFBB4FF}" destId="{3CC0B4DA-8F46-504B-8751-5307BF7D1EF7}" srcOrd="0" destOrd="0" presId="urn:microsoft.com/office/officeart/2005/8/layout/hierarchy3"/>
    <dgm:cxn modelId="{4848DA9F-ED6E-CB49-8FDB-B9D049494B27}" type="presParOf" srcId="{1F80E342-DF0E-3D46-8D82-87157FFBB4FF}" destId="{0DECB5C3-906B-E241-A7AD-C3F6E4C3BE6B}" srcOrd="1" destOrd="0" presId="urn:microsoft.com/office/officeart/2005/8/layout/hierarchy3"/>
    <dgm:cxn modelId="{7AC8D753-B345-2548-AAFB-5A3B5C36A7E1}" type="presParOf" srcId="{76BF956C-51FF-9C4B-B7D9-A2BDDF54F3CC}" destId="{F08C42A2-3DC2-724E-9943-C7F10155A01F}" srcOrd="1" destOrd="0" presId="urn:microsoft.com/office/officeart/2005/8/layout/hierarchy3"/>
    <dgm:cxn modelId="{30F27404-6742-0740-AEF8-8CFBE04F33DE}" type="presParOf" srcId="{6E1ECE07-041E-C74B-B2AA-520358271946}" destId="{C827AA33-1644-4149-AA0D-4164EB3079CB}" srcOrd="1" destOrd="0" presId="urn:microsoft.com/office/officeart/2005/8/layout/hierarchy3"/>
    <dgm:cxn modelId="{6A185506-A7F6-BE48-BA5A-1CC1DB1785B1}" type="presParOf" srcId="{C827AA33-1644-4149-AA0D-4164EB3079CB}" destId="{432E1631-E76F-A246-B91F-6B4BBEC59857}" srcOrd="0" destOrd="0" presId="urn:microsoft.com/office/officeart/2005/8/layout/hierarchy3"/>
    <dgm:cxn modelId="{745DAB03-677F-D34B-8998-0EC046610F3F}" type="presParOf" srcId="{432E1631-E76F-A246-B91F-6B4BBEC59857}" destId="{C616A1FD-87A3-F14A-9F1B-47B68ECBACC4}" srcOrd="0" destOrd="0" presId="urn:microsoft.com/office/officeart/2005/8/layout/hierarchy3"/>
    <dgm:cxn modelId="{778D63D4-D22D-C049-A614-479F45731CBA}" type="presParOf" srcId="{432E1631-E76F-A246-B91F-6B4BBEC59857}" destId="{D0F61EC9-305B-7C47-883E-D40143A8A7AC}" srcOrd="1" destOrd="0" presId="urn:microsoft.com/office/officeart/2005/8/layout/hierarchy3"/>
    <dgm:cxn modelId="{5B19C789-3266-344D-A2D9-BA5E9F4B31EB}" type="presParOf" srcId="{C827AA33-1644-4149-AA0D-4164EB3079CB}" destId="{0597985A-A659-DF4A-9202-BFA552813132}" srcOrd="1" destOrd="0" presId="urn:microsoft.com/office/officeart/2005/8/layout/hierarchy3"/>
    <dgm:cxn modelId="{6840416D-F3D2-2C44-953D-7C8AEFC584B9}" type="presParOf" srcId="{6E1ECE07-041E-C74B-B2AA-520358271946}" destId="{7495CF78-E769-E94B-B27E-17B8CC8586F9}" srcOrd="2" destOrd="0" presId="urn:microsoft.com/office/officeart/2005/8/layout/hierarchy3"/>
    <dgm:cxn modelId="{10EF6825-BFF3-134D-901F-701BA43B7783}" type="presParOf" srcId="{7495CF78-E769-E94B-B27E-17B8CC8586F9}" destId="{480EF0E8-7C13-0644-8CF2-860B19CEDA86}" srcOrd="0" destOrd="0" presId="urn:microsoft.com/office/officeart/2005/8/layout/hierarchy3"/>
    <dgm:cxn modelId="{6C2D3587-E507-AE43-B536-F28A586288A4}" type="presParOf" srcId="{480EF0E8-7C13-0644-8CF2-860B19CEDA86}" destId="{13CD40C0-2793-2C4E-BB25-8049AF4C0697}" srcOrd="0" destOrd="0" presId="urn:microsoft.com/office/officeart/2005/8/layout/hierarchy3"/>
    <dgm:cxn modelId="{6AFFBA43-E38A-E043-A559-8FA3B5E27E1C}" type="presParOf" srcId="{480EF0E8-7C13-0644-8CF2-860B19CEDA86}" destId="{3C00CB10-B881-5C4D-B681-CA985149F8A4}" srcOrd="1" destOrd="0" presId="urn:microsoft.com/office/officeart/2005/8/layout/hierarchy3"/>
    <dgm:cxn modelId="{D1A8178B-9610-D142-8E03-466E035FCFC2}" type="presParOf" srcId="{7495CF78-E769-E94B-B27E-17B8CC8586F9}" destId="{B2EDF4DE-60E8-FD47-9F00-3483BEDA2A23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04FA33-0EEE-454C-AAF3-80FEE9D2F0AE}">
      <dsp:nvSpPr>
        <dsp:cNvPr id="0" name=""/>
        <dsp:cNvSpPr/>
      </dsp:nvSpPr>
      <dsp:spPr>
        <a:xfrm>
          <a:off x="0" y="586"/>
          <a:ext cx="10515600" cy="137171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01417E-F89E-4796-ACB3-1C086C191E5E}">
      <dsp:nvSpPr>
        <dsp:cNvPr id="0" name=""/>
        <dsp:cNvSpPr/>
      </dsp:nvSpPr>
      <dsp:spPr>
        <a:xfrm>
          <a:off x="414944" y="309222"/>
          <a:ext cx="754444" cy="7544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A4E112-8B0A-4012-8EB8-CC26ACD52936}">
      <dsp:nvSpPr>
        <dsp:cNvPr id="0" name=""/>
        <dsp:cNvSpPr/>
      </dsp:nvSpPr>
      <dsp:spPr>
        <a:xfrm>
          <a:off x="1584334" y="586"/>
          <a:ext cx="8931265" cy="137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174" tIns="145174" rIns="145174" bIns="14517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Peri menopause: when a woman’s hormone balance begins to change in the build-up to the menopause. </a:t>
          </a:r>
        </a:p>
      </dsp:txBody>
      <dsp:txXfrm>
        <a:off x="1584334" y="586"/>
        <a:ext cx="8931265" cy="1371718"/>
      </dsp:txXfrm>
    </dsp:sp>
    <dsp:sp modelId="{B66123FD-E65C-4F3E-9818-20BCEFAB6165}">
      <dsp:nvSpPr>
        <dsp:cNvPr id="0" name=""/>
        <dsp:cNvSpPr/>
      </dsp:nvSpPr>
      <dsp:spPr>
        <a:xfrm>
          <a:off x="0" y="1715233"/>
          <a:ext cx="10515600" cy="137171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DED99D-F097-4B94-AF1C-934D8F6690C4}">
      <dsp:nvSpPr>
        <dsp:cNvPr id="0" name=""/>
        <dsp:cNvSpPr/>
      </dsp:nvSpPr>
      <dsp:spPr>
        <a:xfrm>
          <a:off x="414944" y="2023870"/>
          <a:ext cx="754444" cy="7544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236C98-1122-4AD1-BFDA-2826C9AA4861}">
      <dsp:nvSpPr>
        <dsp:cNvPr id="0" name=""/>
        <dsp:cNvSpPr/>
      </dsp:nvSpPr>
      <dsp:spPr>
        <a:xfrm>
          <a:off x="1584334" y="1715233"/>
          <a:ext cx="8931265" cy="137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174" tIns="145174" rIns="145174" bIns="14517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Menopause: occurs at the end of the final menstrual period. It is only known with certainty in retrospect, one year after the event.</a:t>
          </a:r>
        </a:p>
      </dsp:txBody>
      <dsp:txXfrm>
        <a:off x="1584334" y="1715233"/>
        <a:ext cx="8931265" cy="1371718"/>
      </dsp:txXfrm>
    </dsp:sp>
    <dsp:sp modelId="{B5185142-B4B4-4810-BE4C-B8B88BE3C332}">
      <dsp:nvSpPr>
        <dsp:cNvPr id="0" name=""/>
        <dsp:cNvSpPr/>
      </dsp:nvSpPr>
      <dsp:spPr>
        <a:xfrm>
          <a:off x="0" y="3429881"/>
          <a:ext cx="10515600" cy="137171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7F1121-2348-44B1-8DB3-5CC9BFB79972}">
      <dsp:nvSpPr>
        <dsp:cNvPr id="0" name=""/>
        <dsp:cNvSpPr/>
      </dsp:nvSpPr>
      <dsp:spPr>
        <a:xfrm>
          <a:off x="414944" y="3738518"/>
          <a:ext cx="754444" cy="7544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689D27-BE3F-451E-B782-A8BA35EF3B91}">
      <dsp:nvSpPr>
        <dsp:cNvPr id="0" name=""/>
        <dsp:cNvSpPr/>
      </dsp:nvSpPr>
      <dsp:spPr>
        <a:xfrm>
          <a:off x="1584334" y="3429881"/>
          <a:ext cx="8931265" cy="137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174" tIns="145174" rIns="145174" bIns="14517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Post menopause: the time from the end of the final menstrual period. Refers to the stage when a woman has not had a period for at least 12 consecutive months. Symptoms can continue.</a:t>
          </a:r>
        </a:p>
      </dsp:txBody>
      <dsp:txXfrm>
        <a:off x="1584334" y="3429881"/>
        <a:ext cx="8931265" cy="1371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C0B4DA-8F46-504B-8751-5307BF7D1EF7}">
      <dsp:nvSpPr>
        <dsp:cNvPr id="0" name=""/>
        <dsp:cNvSpPr/>
      </dsp:nvSpPr>
      <dsp:spPr>
        <a:xfrm>
          <a:off x="1283" y="1424738"/>
          <a:ext cx="3003723" cy="15018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Policy</a:t>
          </a:r>
        </a:p>
      </dsp:txBody>
      <dsp:txXfrm>
        <a:off x="45271" y="1468726"/>
        <a:ext cx="2915747" cy="1413885"/>
      </dsp:txXfrm>
    </dsp:sp>
    <dsp:sp modelId="{C616A1FD-87A3-F14A-9F1B-47B68ECBACC4}">
      <dsp:nvSpPr>
        <dsp:cNvPr id="0" name=""/>
        <dsp:cNvSpPr/>
      </dsp:nvSpPr>
      <dsp:spPr>
        <a:xfrm>
          <a:off x="3755938" y="1424738"/>
          <a:ext cx="3003723" cy="15018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Culture </a:t>
          </a:r>
        </a:p>
      </dsp:txBody>
      <dsp:txXfrm>
        <a:off x="3799926" y="1468726"/>
        <a:ext cx="2915747" cy="1413885"/>
      </dsp:txXfrm>
    </dsp:sp>
    <dsp:sp modelId="{13CD40C0-2793-2C4E-BB25-8049AF4C0697}">
      <dsp:nvSpPr>
        <dsp:cNvPr id="0" name=""/>
        <dsp:cNvSpPr/>
      </dsp:nvSpPr>
      <dsp:spPr>
        <a:xfrm>
          <a:off x="7510592" y="1424738"/>
          <a:ext cx="3003723" cy="15018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dirty="0"/>
            <a:t>Training</a:t>
          </a:r>
        </a:p>
      </dsp:txBody>
      <dsp:txXfrm>
        <a:off x="7554580" y="1468726"/>
        <a:ext cx="2915747" cy="14138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A8BC7F-E5D4-5B49-929B-C55C85436CC3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F3E4F9-1D35-C741-9BDF-E09C5C25D16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968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Spent my career working in HR or teaching HR…I am not medically trained. I do not talk about the menopause in the medical context.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F3E4F9-1D35-C741-9BDF-E09C5C25D16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256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gained a degree of comfort when I </a:t>
            </a:r>
            <a:r>
              <a:rPr lang="en-US" dirty="0" err="1"/>
              <a:t>realised</a:t>
            </a:r>
            <a:r>
              <a:rPr lang="en-US" dirty="0"/>
              <a:t> that my health problems were actually menopause symptoms.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F3E4F9-1D35-C741-9BDF-E09C5C25D16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7166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Culture of openness, engage men, missing life – life stage!!!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F3E4F9-1D35-C741-9BDF-E09C5C25D16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8354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E9ABA-B143-FB4E-8958-5D30D05A0F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C80868-3AEC-084F-B84D-696857B0B3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B61D4B-879D-1542-9DBD-CF740CEE0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E426-DC8C-874F-87A6-585D8FD60609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13EEC-3335-904C-9E2E-E97CC63E9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365AB4-95F3-2F4C-B4B1-13898A81E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17B43-442D-244C-878D-EB5567C47E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939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9B349-8F8C-464E-8DD7-12515F3285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56079-AF42-8340-9B12-5758EEEE5D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2FF77-A510-5A48-824A-E201B47A7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E426-DC8C-874F-87A6-585D8FD60609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839E0-1AF4-A245-9FCE-511C54F18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9D3F7F-4245-3740-924F-ED4A396A8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17B43-442D-244C-878D-EB5567C47E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88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CD4F5-F624-0045-B6A5-900FF22F5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B463AA-474B-0549-A2CD-B4C5B5712C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9A516-CB82-2546-9FB9-6B60E09AB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E426-DC8C-874F-87A6-585D8FD60609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FA494-6024-DF45-8B9A-BA15E1E4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C3C75-22C0-094A-B124-61180FEB8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17B43-442D-244C-878D-EB5567C47E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50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5D1ED-1319-5A48-93F3-92EA56D99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DD7CE-0E93-354E-A009-42D1610D97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100B5A-5CC5-DB4B-968D-5D36B142D1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655A31-CDF9-E44B-9F1F-834CC6CFC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E426-DC8C-874F-87A6-585D8FD60609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0071FC-058B-F444-9AB3-07D397343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5FDF67-B784-954E-B9AB-1DCB1FDAE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17B43-442D-244C-878D-EB5567C47E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065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FA207-388C-D741-8CD4-D1B9EB9A7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A2A62E-1E1E-4B4F-BABD-48F0308387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7739B6-03CF-D74C-8040-F60E404508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FA5041-E835-2845-BF9B-170EDBA7AE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EE5E3B-8D81-8D4B-AD67-9BA7D38E23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1CB691-2DD1-1C4E-90A9-8AE9D2823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E426-DC8C-874F-87A6-585D8FD60609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5301EB-99DA-A549-AC88-8FED26BDC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BFE6A9-C160-304A-81BD-BFF7312D2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17B43-442D-244C-878D-EB5567C47E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349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B4D12-3DF8-BA40-91C2-B85D942CB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152FB0-61CE-7B4E-9427-750965434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E426-DC8C-874F-87A6-585D8FD60609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02A4BB-FBBB-B946-8225-A1789418B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BAAD97-303C-B54D-A95E-DA4392E3E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17B43-442D-244C-878D-EB5567C47E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365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19B52C-61D7-9B48-94BF-055881635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E426-DC8C-874F-87A6-585D8FD60609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9488EF-BD17-8C4D-BB56-6F15686BF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A1EC76-0A82-3D4C-9C02-111EF69D1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17B43-442D-244C-878D-EB5567C47E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774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69CD1-2FB9-FD4E-B7F1-72B569F44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29B76-4DE3-D54B-9E6C-CB532FF73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45FE2-30A2-B541-B694-14D88262FC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C175E2-33B4-2042-A12C-F0136227C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E426-DC8C-874F-87A6-585D8FD60609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E8983A-B73E-2C45-8C55-6B79365AA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FC1CA6-3D0F-4346-B810-000039FDB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17B43-442D-244C-878D-EB5567C47E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311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2867C-20CE-094F-91F8-827FC049D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DDFB20-121B-9B41-8060-5F51A82C9E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9536D3-DE0D-3549-8DA3-0C705068F7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21D3C7-1A04-C946-A3A4-36B6143CF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E426-DC8C-874F-87A6-585D8FD60609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49EBEA-7D32-0146-AF5E-7B5223391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FF2E07-BCF0-CA49-A2A1-2B9D7EAFE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17B43-442D-244C-878D-EB5567C47E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079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62044-B864-FD47-B060-79FE722BD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281609-5CF4-D744-984C-02782CFA24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DD4E9-C82C-8A4C-83C8-D360536BB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E426-DC8C-874F-87A6-585D8FD60609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DBEA10-E89B-D349-9021-2C16BE51F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D3C03E-399A-B543-875B-5B691F0DA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17B43-442D-244C-878D-EB5567C47E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689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A5BCF3-8A5F-6D4D-B62F-2FD5176C45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7108C6-B1CF-8F4D-99D6-A1C2F89295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986588-5B51-724E-9C9F-24A7215D7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8E426-DC8C-874F-87A6-585D8FD60609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EEB5E1-AFCE-434F-A948-E944EAB53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250935-E556-A448-8FDB-3A308777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17B43-442D-244C-878D-EB5567C47E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1583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8A613D-95DB-7F4E-895D-BDB80DD32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9D726A-CA81-D742-B355-C74936E5A5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56D84-0C1F-4348-A5FC-84B000A88B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28E426-DC8C-874F-87A6-585D8FD60609}" type="datetimeFigureOut">
              <a:rPr lang="en-US" smtClean="0"/>
              <a:t>1/23/2020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98BC23-C44B-E040-BB10-96DBE7CF24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BCADEB-5752-D448-BF28-3A2EB97D48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117B43-442D-244C-878D-EB5567C47E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753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qIMWRjCxSA?feature=oembed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vimeo.com/366986052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in/jaynewoodman/" TargetMode="External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6197D16-FE75-4A0E-A0C9-28C0F04A4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57022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A8FCEC6-4B30-4FF2-8B32-504BEAEA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716" b="9820"/>
          <a:stretch>
            <a:fillRect/>
          </a:stretch>
        </p:blipFill>
        <p:spPr>
          <a:xfrm>
            <a:off x="0" y="3808676"/>
            <a:ext cx="12192000" cy="3049325"/>
          </a:xfrm>
          <a:custGeom>
            <a:avLst/>
            <a:gdLst>
              <a:gd name="connsiteX0" fmla="*/ 0 w 12192000"/>
              <a:gd name="connsiteY0" fmla="*/ 0 h 3049325"/>
              <a:gd name="connsiteX1" fmla="*/ 12192000 w 12192000"/>
              <a:gd name="connsiteY1" fmla="*/ 0 h 3049325"/>
              <a:gd name="connsiteX2" fmla="*/ 12192000 w 12192000"/>
              <a:gd name="connsiteY2" fmla="*/ 3049325 h 3049325"/>
              <a:gd name="connsiteX3" fmla="*/ 0 w 12192000"/>
              <a:gd name="connsiteY3" fmla="*/ 3049325 h 3049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049325">
                <a:moveTo>
                  <a:pt x="0" y="0"/>
                </a:moveTo>
                <a:lnTo>
                  <a:pt x="12192000" y="0"/>
                </a:lnTo>
                <a:lnTo>
                  <a:pt x="12192000" y="3049325"/>
                </a:lnTo>
                <a:lnTo>
                  <a:pt x="0" y="3049325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EB3934-E9C1-2D4D-96E1-08424F2481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484" y="1191796"/>
            <a:ext cx="10021446" cy="2976344"/>
          </a:xfrm>
        </p:spPr>
        <p:txBody>
          <a:bodyPr anchor="ctr">
            <a:normAutofit/>
          </a:bodyPr>
          <a:lstStyle/>
          <a:p>
            <a:r>
              <a:rPr lang="en-US" sz="6600" dirty="0">
                <a:solidFill>
                  <a:srgbClr val="FFFFFF"/>
                </a:solidFill>
              </a:rPr>
              <a:t>Menopause at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2EB799-A907-CB40-B630-A088043925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788" y="4829175"/>
            <a:ext cx="10468050" cy="1631783"/>
          </a:xfrm>
        </p:spPr>
        <p:txBody>
          <a:bodyPr anchor="t">
            <a:normAutofit fontScale="77500" lnSpcReduction="20000"/>
          </a:bodyPr>
          <a:lstStyle/>
          <a:p>
            <a:pPr algn="l"/>
            <a:endParaRPr lang="en-US" sz="1800" dirty="0">
              <a:solidFill>
                <a:srgbClr val="000000"/>
              </a:solidFill>
            </a:endParaRPr>
          </a:p>
          <a:p>
            <a:r>
              <a:rPr lang="en-US" sz="5800" b="1" dirty="0">
                <a:solidFill>
                  <a:srgbClr val="000000"/>
                </a:solidFill>
              </a:rPr>
              <a:t>Jayne Woodman MCIPD </a:t>
            </a:r>
          </a:p>
          <a:p>
            <a:r>
              <a:rPr lang="en-US" sz="5800" b="1" dirty="0">
                <a:solidFill>
                  <a:srgbClr val="000000"/>
                </a:solidFill>
              </a:rPr>
              <a:t>Member of the British Menopause Society</a:t>
            </a:r>
          </a:p>
        </p:txBody>
      </p:sp>
    </p:spTree>
    <p:extLst>
      <p:ext uri="{BB962C8B-B14F-4D97-AF65-F5344CB8AC3E}">
        <p14:creationId xmlns:p14="http://schemas.microsoft.com/office/powerpoint/2010/main" val="33906319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BFDED-6CF4-3D41-9E22-472C3F931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Me…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6857F13-C67C-614A-90E2-0ABCC4ADF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USW-logo.png">
            <a:extLst>
              <a:ext uri="{FF2B5EF4-FFF2-40B4-BE49-F238E27FC236}">
                <a16:creationId xmlns:a16="http://schemas.microsoft.com/office/drawing/2014/main" id="{A2FA7E99-F2F5-D54B-8467-48FDBA1CC7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147" y="1829204"/>
            <a:ext cx="1600200" cy="1651000"/>
          </a:xfrm>
          <a:prstGeom prst="rect">
            <a:avLst/>
          </a:prstGeom>
        </p:spPr>
      </p:pic>
      <p:pic>
        <p:nvPicPr>
          <p:cNvPr id="6" name="Picture 5" descr="British_Airways_Engineering_logo.gif">
            <a:extLst>
              <a:ext uri="{FF2B5EF4-FFF2-40B4-BE49-F238E27FC236}">
                <a16:creationId xmlns:a16="http://schemas.microsoft.com/office/drawing/2014/main" id="{FA771079-BF47-C543-B3C9-556F38474A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0661" y="571500"/>
            <a:ext cx="2649178" cy="1254125"/>
          </a:xfrm>
          <a:prstGeom prst="rect">
            <a:avLst/>
          </a:prstGeom>
        </p:spPr>
      </p:pic>
      <p:pic>
        <p:nvPicPr>
          <p:cNvPr id="8" name="Picture 7" descr="ford-logo.jpg">
            <a:extLst>
              <a:ext uri="{FF2B5EF4-FFF2-40B4-BE49-F238E27FC236}">
                <a16:creationId xmlns:a16="http://schemas.microsoft.com/office/drawing/2014/main" id="{8C52E311-F351-5B4C-9080-428D46BF8C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0661" y="2080017"/>
            <a:ext cx="3416808" cy="2106168"/>
          </a:xfrm>
          <a:prstGeom prst="rect">
            <a:avLst/>
          </a:prstGeom>
        </p:spPr>
      </p:pic>
      <p:pic>
        <p:nvPicPr>
          <p:cNvPr id="9" name="Picture 8" descr="UPG logo.jpg">
            <a:extLst>
              <a:ext uri="{FF2B5EF4-FFF2-40B4-BE49-F238E27FC236}">
                <a16:creationId xmlns:a16="http://schemas.microsoft.com/office/drawing/2014/main" id="{0864FFA7-7053-5140-BE65-C98DE746B7C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5026" y="4643438"/>
            <a:ext cx="3144052" cy="97784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B0CB20F-FE09-B947-94E3-1D066E46E6A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94531" y="4186185"/>
            <a:ext cx="3594100" cy="14351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FC9179E-FB74-A543-A020-49FEA7B140C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04904" y="1565192"/>
            <a:ext cx="3144052" cy="167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788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FFF4DB-61E2-5642-96FC-DE15A57A21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091" t="8078" r="1" b="44275"/>
          <a:stretch/>
        </p:blipFill>
        <p:spPr>
          <a:xfrm>
            <a:off x="-2" y="10"/>
            <a:ext cx="771525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0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5A8C7-B44F-BD42-A0A7-594138C2E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/>
              <a:t>The Menopause Team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916735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A749AC-22D1-E845-A5BF-433132EDD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0000"/>
                </a:solidFill>
              </a:rPr>
              <a:t>Discussion points…</a:t>
            </a:r>
          </a:p>
        </p:txBody>
      </p:sp>
      <p:sp>
        <p:nvSpPr>
          <p:cNvPr id="26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9" name="Graphic 18" descr="Questions">
            <a:extLst>
              <a:ext uri="{FF2B5EF4-FFF2-40B4-BE49-F238E27FC236}">
                <a16:creationId xmlns:a16="http://schemas.microsoft.com/office/drawing/2014/main" id="{5334BC26-1E2E-43BF-9507-3CE6D24FF2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B63B9F7C-37DB-B14F-99AA-1398372AD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 lnSpcReduction="10000"/>
          </a:bodyPr>
          <a:lstStyle/>
          <a:p>
            <a:r>
              <a:rPr lang="en-US" sz="3200" dirty="0">
                <a:solidFill>
                  <a:srgbClr val="000000"/>
                </a:solidFill>
              </a:rPr>
              <a:t>What is the menopause?</a:t>
            </a:r>
            <a:br>
              <a:rPr lang="en-US" sz="3200" dirty="0">
                <a:solidFill>
                  <a:srgbClr val="000000"/>
                </a:solidFill>
              </a:rPr>
            </a:br>
            <a:endParaRPr lang="en-US" sz="3200" dirty="0">
              <a:solidFill>
                <a:srgbClr val="000000"/>
              </a:solidFill>
            </a:endParaRPr>
          </a:p>
          <a:p>
            <a:r>
              <a:rPr lang="en-US" sz="3200" dirty="0">
                <a:solidFill>
                  <a:srgbClr val="000000"/>
                </a:solidFill>
              </a:rPr>
              <a:t>Why is it in the interests of employers to acknowledge the menopause? </a:t>
            </a:r>
            <a:br>
              <a:rPr lang="en-US" sz="3200" dirty="0">
                <a:solidFill>
                  <a:srgbClr val="000000"/>
                </a:solidFill>
              </a:rPr>
            </a:br>
            <a:endParaRPr lang="en-US" sz="3200" dirty="0">
              <a:solidFill>
                <a:srgbClr val="000000"/>
              </a:solidFill>
            </a:endParaRPr>
          </a:p>
          <a:p>
            <a:r>
              <a:rPr lang="en-US" sz="3200" dirty="0">
                <a:solidFill>
                  <a:srgbClr val="000000"/>
                </a:solidFill>
              </a:rPr>
              <a:t>What can we all do in relation to the menopause</a:t>
            </a:r>
            <a:r>
              <a:rPr lang="en-US" sz="2000" dirty="0">
                <a:solidFill>
                  <a:srgbClr val="000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30242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289F9-D40A-4D4D-8956-01F8DBC89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What is the menopause?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B8415-CF0D-AA4A-BA2D-E0FB6D69D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endParaRPr lang="en-US" sz="2400" dirty="0"/>
          </a:p>
          <a:p>
            <a:r>
              <a:rPr lang="en-US" sz="3200" dirty="0"/>
              <a:t>Natural stage of life</a:t>
            </a:r>
          </a:p>
          <a:p>
            <a:r>
              <a:rPr lang="en-US" sz="3200" dirty="0"/>
              <a:t>Most women (and some trans men) experience the menopause between the ages of 45 and 55.</a:t>
            </a:r>
          </a:p>
          <a:p>
            <a:r>
              <a:rPr lang="en-US" sz="3200" dirty="0"/>
              <a:t> Some experience symptoms much earlier</a:t>
            </a:r>
          </a:p>
          <a:p>
            <a:r>
              <a:rPr lang="en-US" sz="3200" dirty="0"/>
              <a:t>80% of women experience notable effects</a:t>
            </a:r>
          </a:p>
          <a:p>
            <a:endParaRPr lang="en-US" sz="32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59028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FBEE7-BFCA-C249-91FE-EF9088AD2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The 3 Menopause Stages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DF7D2B-A092-4276-BC39-424F87FDE2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9294125"/>
              </p:ext>
            </p:extLst>
          </p:nvPr>
        </p:nvGraphicFramePr>
        <p:xfrm>
          <a:off x="838200" y="1690689"/>
          <a:ext cx="10515600" cy="48021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96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F7D27-68EE-084A-8A39-465E5B6CF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</a:rPr>
              <a:t>Factors which can exacerbate the psychological symptoms of menopause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E6458-8F50-334E-8B07-181C6409CD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 lnSpcReduction="10000"/>
          </a:bodyPr>
          <a:lstStyle/>
          <a:p>
            <a:r>
              <a:rPr lang="en-US" dirty="0"/>
              <a:t>Aging parents/relatives</a:t>
            </a:r>
          </a:p>
          <a:p>
            <a:r>
              <a:rPr lang="en-US" dirty="0"/>
              <a:t>Death of parent, relative or friend</a:t>
            </a:r>
          </a:p>
          <a:p>
            <a:r>
              <a:rPr lang="en-US" dirty="0"/>
              <a:t>Loss of partner through death, separation or divorce</a:t>
            </a:r>
          </a:p>
          <a:p>
            <a:r>
              <a:rPr lang="en-US" dirty="0"/>
              <a:t>Educational, psychological or marital difficulties of young adult offspring</a:t>
            </a:r>
          </a:p>
          <a:p>
            <a:r>
              <a:rPr lang="en-US" dirty="0"/>
              <a:t>Demanding workload and/or threat of redundancy</a:t>
            </a:r>
          </a:p>
          <a:p>
            <a:r>
              <a:rPr lang="en-US" dirty="0"/>
              <a:t>Economic problems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000" dirty="0"/>
              <a:t>British Menopause Society. 2017</a:t>
            </a:r>
          </a:p>
        </p:txBody>
      </p:sp>
    </p:spTree>
    <p:extLst>
      <p:ext uri="{BB962C8B-B14F-4D97-AF65-F5344CB8AC3E}">
        <p14:creationId xmlns:p14="http://schemas.microsoft.com/office/powerpoint/2010/main" val="125332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B1B41-5230-0A4F-A0B3-7861AE6B0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There </a:t>
            </a:r>
            <a:r>
              <a:rPr lang="en-US" b="1"/>
              <a:t>are 34</a:t>
            </a:r>
            <a:r>
              <a:rPr lang="en-US" b="1" dirty="0"/>
              <a:t>+ symptoms: </a:t>
            </a:r>
            <a:r>
              <a:rPr lang="en-US" sz="2700" b="1" dirty="0"/>
              <a:t>physical and psychological</a:t>
            </a:r>
            <a:br>
              <a:rPr lang="en-US" b="1" dirty="0"/>
            </a:br>
            <a:r>
              <a:rPr lang="en-US" sz="2200" dirty="0"/>
              <a:t>(from Menopause Now 2019)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973AA53-70D2-3745-B227-7982B441EA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95412" y="1690688"/>
            <a:ext cx="9401175" cy="4819650"/>
          </a:xfrm>
        </p:spPr>
      </p:pic>
    </p:spTree>
    <p:extLst>
      <p:ext uri="{BB962C8B-B14F-4D97-AF65-F5344CB8AC3E}">
        <p14:creationId xmlns:p14="http://schemas.microsoft.com/office/powerpoint/2010/main" val="4227137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85152-2659-5846-9C98-EA8D1AAD2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2014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154350-06E9-5B4C-BE0A-D934D46F19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71800" y="714376"/>
            <a:ext cx="6343650" cy="5462588"/>
          </a:xfrm>
        </p:spPr>
      </p:pic>
    </p:spTree>
    <p:extLst>
      <p:ext uri="{BB962C8B-B14F-4D97-AF65-F5344CB8AC3E}">
        <p14:creationId xmlns:p14="http://schemas.microsoft.com/office/powerpoint/2010/main" val="40733800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E59A3-875E-DF4A-A83E-BC0B01DF5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2014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7AD55AA-AFE8-7E4E-BACA-D752C8361A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95108" y="742950"/>
            <a:ext cx="6363230" cy="5434013"/>
          </a:xfrm>
        </p:spPr>
      </p:pic>
    </p:spTree>
    <p:extLst>
      <p:ext uri="{BB962C8B-B14F-4D97-AF65-F5344CB8AC3E}">
        <p14:creationId xmlns:p14="http://schemas.microsoft.com/office/powerpoint/2010/main" val="28584287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392227-981D-DA4C-A433-B0364AFA6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The Menopause Business Case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29E46-BB91-9D4E-9A45-0EA56AF9BB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dirty="0"/>
              <a:t>Women 50+ are the fastest growing segment of the UK workforce. </a:t>
            </a:r>
          </a:p>
          <a:p>
            <a:r>
              <a:rPr lang="en-US" dirty="0"/>
              <a:t>Currently 1 in 8 women at work in the UK are 50+. </a:t>
            </a:r>
            <a:br>
              <a:rPr lang="en-US" dirty="0"/>
            </a:br>
            <a:r>
              <a:rPr lang="en-US" dirty="0"/>
              <a:t>By 2022 around 1 in 6 will be 50+.</a:t>
            </a:r>
          </a:p>
          <a:p>
            <a:r>
              <a:rPr lang="en-US" dirty="0"/>
              <a:t>35% of legislators, senior officials and managers are women.</a:t>
            </a:r>
          </a:p>
          <a:p>
            <a:r>
              <a:rPr lang="en-US" dirty="0"/>
              <a:t>75 – 80% of menopausal women are at work.</a:t>
            </a:r>
          </a:p>
          <a:p>
            <a:endParaRPr lang="en-US" sz="1800" dirty="0"/>
          </a:p>
          <a:p>
            <a:pPr marL="0" indent="0">
              <a:buNone/>
            </a:pPr>
            <a:r>
              <a:rPr lang="en-US" sz="1800" dirty="0"/>
              <a:t>ACAS 2019</a:t>
            </a:r>
          </a:p>
        </p:txBody>
      </p:sp>
    </p:spTree>
    <p:extLst>
      <p:ext uri="{BB962C8B-B14F-4D97-AF65-F5344CB8AC3E}">
        <p14:creationId xmlns:p14="http://schemas.microsoft.com/office/powerpoint/2010/main" val="1753904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B18147-42C3-D140-AA54-3A6743144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Why acknowledge the menopause?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65EF78FC-8FCA-C640-AE76-2789405CC7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673768"/>
            <a:ext cx="6377769" cy="5642811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2400" dirty="0"/>
              <a:t>59% of women experiencing the menopause say it has a negative impact on their work (CIPD 2019).</a:t>
            </a:r>
          </a:p>
          <a:p>
            <a:pPr marL="0" indent="0">
              <a:buNone/>
            </a:pPr>
            <a:r>
              <a:rPr lang="en-US" sz="2400" dirty="0"/>
              <a:t>1 woman in 4 considers leaving work because they are not getting the support they need in relation to the menopause.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Engaging with the menopause at work can help:</a:t>
            </a:r>
          </a:p>
          <a:p>
            <a:r>
              <a:rPr lang="en-US" sz="2400" dirty="0"/>
              <a:t>Reduce sickness absence</a:t>
            </a:r>
          </a:p>
          <a:p>
            <a:r>
              <a:rPr lang="en-US" sz="2400" dirty="0"/>
              <a:t>Reduce </a:t>
            </a:r>
            <a:r>
              <a:rPr lang="en-US" sz="2400" dirty="0" err="1"/>
              <a:t>labour</a:t>
            </a:r>
            <a:r>
              <a:rPr lang="en-US" sz="2400" dirty="0"/>
              <a:t> turnover</a:t>
            </a:r>
          </a:p>
          <a:p>
            <a:r>
              <a:rPr lang="en-US" sz="2400" dirty="0"/>
              <a:t>Increase productivity</a:t>
            </a:r>
          </a:p>
          <a:p>
            <a:r>
              <a:rPr lang="en-US" sz="2400" dirty="0"/>
              <a:t>Increase engagement</a:t>
            </a:r>
          </a:p>
          <a:p>
            <a:r>
              <a:rPr lang="en-US" sz="2400" dirty="0"/>
              <a:t>Retain the investment made in the employee</a:t>
            </a:r>
          </a:p>
          <a:p>
            <a:r>
              <a:rPr lang="en-US" sz="2400" dirty="0"/>
              <a:t>Promote a diverse and inclusive workforce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64448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FEA08-7B30-7E42-95F5-CADB40890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dirty="0"/>
              <a:t>Menopause: the missing workplace life stage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C7084096-C9BC-4308-BFB1-886E9EA542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100166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424051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253D8-55CC-CF41-A1C7-0759BBC6C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HSBC Menopause Clip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E153B-52FB-AE4F-85B7-670642A427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63274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Online Media 3" descr="HSBC #WorldMenopauseDay awareness with Henpicked: Menopause in the Workplace">
            <a:hlinkClick r:id="" action="ppaction://media"/>
            <a:extLst>
              <a:ext uri="{FF2B5EF4-FFF2-40B4-BE49-F238E27FC236}">
                <a16:creationId xmlns:a16="http://schemas.microsoft.com/office/drawing/2014/main" id="{6E72FD10-FA27-1A46-BED7-D13020ECA1F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43175" y="1557338"/>
            <a:ext cx="6900863" cy="461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423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F50ED-C63C-2C4D-B8C7-6059E0889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D4BA9-3E28-E246-83B6-9043BF7CB1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https://vimeo.com/366986052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37273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FEF4E260-B79D-41D8-90EB-C84807CD7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135" y="476778"/>
            <a:ext cx="7212450" cy="592065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604C44-D29A-6145-A009-6A6174C3E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8215" y="1269255"/>
            <a:ext cx="5956353" cy="30389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can we  do?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686AD50-C6DC-4D98-A467-9AC1F3C2D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30880" y="4424906"/>
            <a:ext cx="3657600" cy="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241208F6-8B1C-4098-9388-150BC8E44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452" y="476778"/>
            <a:ext cx="3864383" cy="5920653"/>
          </a:xfrm>
          <a:prstGeom prst="rect">
            <a:avLst/>
          </a:prstGeom>
          <a:solidFill>
            <a:srgbClr val="A6A6A6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5907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E24465-80C9-CB4A-93B0-C531E761A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 b="1" dirty="0">
                <a:solidFill>
                  <a:schemeClr val="accent1"/>
                </a:solidFill>
              </a:rPr>
              <a:t>Generally…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6DEFC-D82E-F742-B9E2-0DF23D72E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sz="2400" b="1" dirty="0"/>
              <a:t>Talk</a:t>
            </a:r>
            <a:r>
              <a:rPr lang="en-US" sz="2400" dirty="0"/>
              <a:t> about the menopause. Many women will continue to suffer in silence and under achieve unless there is more discussion.</a:t>
            </a:r>
          </a:p>
          <a:p>
            <a:r>
              <a:rPr lang="en-US" sz="2400" b="1" dirty="0"/>
              <a:t>Find out more </a:t>
            </a:r>
            <a:r>
              <a:rPr lang="en-US" sz="2400" dirty="0"/>
              <a:t>about the menopause. As an </a:t>
            </a:r>
            <a:r>
              <a:rPr lang="en-US" sz="2400" dirty="0" err="1"/>
              <a:t>organisation</a:t>
            </a:r>
            <a:r>
              <a:rPr lang="en-US" sz="2400" dirty="0"/>
              <a:t> be proactive. Offer all employees menopause information, use gender neutral language to help engage men too.</a:t>
            </a:r>
          </a:p>
          <a:p>
            <a:r>
              <a:rPr lang="en-US" sz="2400" dirty="0"/>
              <a:t> Let employees know how and where they can access </a:t>
            </a:r>
            <a:r>
              <a:rPr lang="en-US" sz="2400" b="1" dirty="0"/>
              <a:t>help and support</a:t>
            </a:r>
            <a:r>
              <a:rPr lang="en-US" sz="2400" dirty="0"/>
              <a:t>.</a:t>
            </a:r>
          </a:p>
          <a:p>
            <a:r>
              <a:rPr lang="en-US" sz="2400" b="1" dirty="0"/>
              <a:t>Aggregation</a:t>
            </a:r>
            <a:r>
              <a:rPr lang="en-US" sz="2400" dirty="0"/>
              <a:t> of marginal gains.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3692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6A5BF5-F070-5F4D-B894-D16527B39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</a:rPr>
              <a:t>Peter Cheese</a:t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 dirty="0">
                <a:solidFill>
                  <a:schemeClr val="accent1"/>
                </a:solidFill>
              </a:rPr>
              <a:t>CEO CIPD </a:t>
            </a:r>
            <a:r>
              <a:rPr lang="en-US" sz="3200" b="1" dirty="0">
                <a:solidFill>
                  <a:schemeClr val="accent1"/>
                </a:solidFill>
              </a:rPr>
              <a:t>(People Management. November 2019)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E8396-9C50-3C4D-8E3C-2E67D2D7BF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3600" dirty="0"/>
              <a:t>Described the purpose of our profession as:</a:t>
            </a:r>
          </a:p>
          <a:p>
            <a:pPr marL="0" indent="0">
              <a:buNone/>
            </a:pPr>
            <a:r>
              <a:rPr lang="en-US" sz="3600" dirty="0"/>
              <a:t> “championing better work and working lives.” </a:t>
            </a:r>
          </a:p>
        </p:txBody>
      </p:sp>
    </p:spTree>
    <p:extLst>
      <p:ext uri="{BB962C8B-B14F-4D97-AF65-F5344CB8AC3E}">
        <p14:creationId xmlns:p14="http://schemas.microsoft.com/office/powerpoint/2010/main" val="5625876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604ED-F415-2340-B418-AB42E5B0D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315912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071493-8E8E-444C-950D-C442705CFF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3081" y="365126"/>
            <a:ext cx="8945880" cy="5811837"/>
          </a:xfrm>
        </p:spPr>
      </p:pic>
    </p:spTree>
    <p:extLst>
      <p:ext uri="{BB962C8B-B14F-4D97-AF65-F5344CB8AC3E}">
        <p14:creationId xmlns:p14="http://schemas.microsoft.com/office/powerpoint/2010/main" val="34317709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E287C9-52EA-9548-9BD2-7B8548A6A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</a:rPr>
              <a:t>What can HR do specifically?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A5D24-9888-1747-90BC-A0B6C5150C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US" sz="2400" dirty="0"/>
          </a:p>
          <a:p>
            <a:r>
              <a:rPr lang="en-US" sz="2400" b="1" dirty="0"/>
              <a:t>Review</a:t>
            </a:r>
            <a:r>
              <a:rPr lang="en-US" sz="2400" dirty="0"/>
              <a:t> and </a:t>
            </a:r>
            <a:r>
              <a:rPr lang="en-US" sz="2400" b="1" dirty="0"/>
              <a:t>update</a:t>
            </a:r>
            <a:r>
              <a:rPr lang="en-US" sz="2400" dirty="0"/>
              <a:t> existing policies. Where necessary create a new menopause policy.</a:t>
            </a:r>
          </a:p>
          <a:p>
            <a:r>
              <a:rPr lang="en-US" sz="2400" dirty="0"/>
              <a:t>Help to </a:t>
            </a:r>
            <a:r>
              <a:rPr lang="en-US" sz="2400" b="1" dirty="0"/>
              <a:t>break through the culture of silence</a:t>
            </a:r>
            <a:r>
              <a:rPr lang="en-US" sz="2400" dirty="0"/>
              <a:t>. Promote an open, inclusive and supportive culture.</a:t>
            </a:r>
          </a:p>
          <a:p>
            <a:r>
              <a:rPr lang="en-US" sz="2400" b="1" dirty="0"/>
              <a:t>Educate</a:t>
            </a:r>
            <a:r>
              <a:rPr lang="en-US" sz="2400" dirty="0"/>
              <a:t> managers and line managers.</a:t>
            </a:r>
          </a:p>
          <a:p>
            <a:r>
              <a:rPr lang="en-US" sz="2400" dirty="0"/>
              <a:t>Identify </a:t>
            </a:r>
            <a:r>
              <a:rPr lang="en-US" sz="2400" b="1" dirty="0"/>
              <a:t>reasonable adjustments</a:t>
            </a:r>
            <a:r>
              <a:rPr lang="en-US" sz="2400" dirty="0"/>
              <a:t>.</a:t>
            </a:r>
          </a:p>
          <a:p>
            <a:r>
              <a:rPr lang="en-US" sz="2400" dirty="0"/>
              <a:t>Involve the </a:t>
            </a:r>
            <a:r>
              <a:rPr lang="en-US" sz="2400" b="1" dirty="0"/>
              <a:t>senior leadership </a:t>
            </a:r>
            <a:r>
              <a:rPr lang="en-US" sz="2400" dirty="0"/>
              <a:t>team.</a:t>
            </a:r>
          </a:p>
          <a:p>
            <a:r>
              <a:rPr lang="en-US" sz="2400" dirty="0"/>
              <a:t>Appoint a </a:t>
            </a:r>
            <a:r>
              <a:rPr lang="en-US" sz="2400" b="1" dirty="0"/>
              <a:t>menopause champion</a:t>
            </a:r>
            <a:r>
              <a:rPr lang="en-US" sz="2400" dirty="0"/>
              <a:t>.</a:t>
            </a:r>
          </a:p>
          <a:p>
            <a:r>
              <a:rPr lang="en-US" sz="2400" dirty="0"/>
              <a:t>Make support for the menopause a key element of your </a:t>
            </a:r>
            <a:r>
              <a:rPr lang="en-US" sz="2400" b="1" dirty="0"/>
              <a:t>strategy to attract, retain and develop female talent</a:t>
            </a:r>
            <a:r>
              <a:rPr lang="en-US" sz="2400" dirty="0"/>
              <a:t>. </a:t>
            </a:r>
          </a:p>
          <a:p>
            <a:r>
              <a:rPr lang="en-US" sz="2400" dirty="0"/>
              <a:t>Work </a:t>
            </a:r>
            <a:r>
              <a:rPr lang="en-US" sz="2400" b="1" dirty="0"/>
              <a:t>together</a:t>
            </a:r>
            <a:r>
              <a:rPr lang="en-US" sz="2400" dirty="0"/>
              <a:t> with employees to look for solutions.</a:t>
            </a:r>
          </a:p>
        </p:txBody>
      </p:sp>
    </p:spTree>
    <p:extLst>
      <p:ext uri="{BB962C8B-B14F-4D97-AF65-F5344CB8AC3E}">
        <p14:creationId xmlns:p14="http://schemas.microsoft.com/office/powerpoint/2010/main" val="12814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8FDB2-6698-9747-A7D5-18997276B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0667" y="2187743"/>
            <a:ext cx="5293449" cy="24825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7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3EF6AEB3-7DF0-4823-B7A0-90604735D2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1" y="2743201"/>
            <a:ext cx="1371600" cy="13716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A2579D33-96EE-42AA-B1F3-91B0861ED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713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4D1C1-560E-D84D-867D-4F89D376B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1811" y="1573587"/>
            <a:ext cx="9122584" cy="592098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537F1-CF80-D942-86A4-5AA1C9D26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1810" y="2165685"/>
            <a:ext cx="6591665" cy="228599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sz="1300" dirty="0"/>
          </a:p>
          <a:p>
            <a:pPr marL="0" indent="0">
              <a:buNone/>
            </a:pPr>
            <a:r>
              <a:rPr lang="en-US" sz="4600" dirty="0"/>
              <a:t>Jayne Woodman – The Menopause Team</a:t>
            </a:r>
          </a:p>
          <a:p>
            <a:pPr marL="0" indent="0">
              <a:buNone/>
            </a:pPr>
            <a:r>
              <a:rPr lang="en-US" sz="4600" dirty="0"/>
              <a:t>Menopause Educator and Career Transition Coach</a:t>
            </a:r>
          </a:p>
          <a:p>
            <a:pPr marL="0" indent="0">
              <a:buNone/>
            </a:pPr>
            <a:endParaRPr lang="en-US" sz="4600" dirty="0"/>
          </a:p>
          <a:p>
            <a:pPr marL="0" indent="0">
              <a:buNone/>
            </a:pPr>
            <a:r>
              <a:rPr lang="en-US" sz="4600" dirty="0"/>
              <a:t>T: 07974 370778</a:t>
            </a:r>
          </a:p>
          <a:p>
            <a:pPr marL="0" indent="0">
              <a:buNone/>
            </a:pPr>
            <a:endParaRPr lang="en-US" sz="1300" dirty="0"/>
          </a:p>
          <a:p>
            <a:pPr marL="0" indent="0">
              <a:buNone/>
            </a:pPr>
            <a:endParaRPr lang="en-US" sz="1300" dirty="0"/>
          </a:p>
          <a:p>
            <a:pPr marL="0" indent="0">
              <a:buNone/>
            </a:pPr>
            <a:endParaRPr lang="en-US" sz="1300" dirty="0"/>
          </a:p>
          <a:p>
            <a:pPr marL="0" indent="0">
              <a:buNone/>
            </a:pPr>
            <a:endParaRPr lang="en-US" sz="1300" dirty="0"/>
          </a:p>
          <a:p>
            <a:pPr marL="0" indent="0">
              <a:buNone/>
            </a:pPr>
            <a:endParaRPr lang="en-US" sz="1300" dirty="0"/>
          </a:p>
        </p:txBody>
      </p:sp>
      <p:sp>
        <p:nvSpPr>
          <p:cNvPr id="51" name="Freeform 6">
            <a:extLst>
              <a:ext uri="{FF2B5EF4-FFF2-40B4-BE49-F238E27FC236}">
                <a16:creationId xmlns:a16="http://schemas.microsoft.com/office/drawing/2014/main" id="{A9616D99-AEFB-4C95-84EF-5DEC698D9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53" name="Freeform 6">
            <a:extLst>
              <a:ext uri="{FF2B5EF4-FFF2-40B4-BE49-F238E27FC236}">
                <a16:creationId xmlns:a16="http://schemas.microsoft.com/office/drawing/2014/main" id="{D0F97023-F626-4FC5-8C2D-753B5C7F4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69B6DC-A548-0D47-8C00-D0A01F4351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7756" y="3617741"/>
            <a:ext cx="2542433" cy="7978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BEDCFD-916C-4747-B4EF-0CB42EBB9C47}"/>
              </a:ext>
            </a:extLst>
          </p:cNvPr>
          <p:cNvSpPr txBox="1"/>
          <p:nvPr/>
        </p:nvSpPr>
        <p:spPr>
          <a:xfrm>
            <a:off x="3714750" y="5043488"/>
            <a:ext cx="69054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hlinkClick r:id="rId3"/>
              </a:rPr>
              <a:t>https://www.linkedin.com/in/jaynewoodman/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7645345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703</Words>
  <Application>Microsoft Office PowerPoint</Application>
  <PresentationFormat>Widescreen</PresentationFormat>
  <Paragraphs>92</Paragraphs>
  <Slides>22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Menopause at Work</vt:lpstr>
      <vt:lpstr>Me…</vt:lpstr>
      <vt:lpstr>The Menopause Team</vt:lpstr>
      <vt:lpstr>Discussion points…</vt:lpstr>
      <vt:lpstr>What is the menopause?</vt:lpstr>
      <vt:lpstr>The 3 Menopause Stages</vt:lpstr>
      <vt:lpstr>Factors which can exacerbate the psychological symptoms of menopause</vt:lpstr>
      <vt:lpstr>There are 34+ symptoms: physical and psychological (from Menopause Now 2019)</vt:lpstr>
      <vt:lpstr>2014</vt:lpstr>
      <vt:lpstr>2014</vt:lpstr>
      <vt:lpstr>The Menopause Business Case</vt:lpstr>
      <vt:lpstr>Why acknowledge the menopause?</vt:lpstr>
      <vt:lpstr>Menopause: the missing workplace life stage</vt:lpstr>
      <vt:lpstr>HSBC Menopause Clip</vt:lpstr>
      <vt:lpstr>PowerPoint Presentation</vt:lpstr>
      <vt:lpstr>What can we  do?</vt:lpstr>
      <vt:lpstr>Generally…</vt:lpstr>
      <vt:lpstr>Peter Cheese CEO CIPD (People Management. November 2019)</vt:lpstr>
      <vt:lpstr>PowerPoint Presentation</vt:lpstr>
      <vt:lpstr>What can HR do specifically?</vt:lpstr>
      <vt:lpstr>Questions?</vt:lpstr>
      <vt:lpstr>Contact Details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Menopause at Work</dc:title>
  <dc:creator>Jayne Woodman</dc:creator>
  <cp:lastModifiedBy>Julie Thomas</cp:lastModifiedBy>
  <cp:revision>4</cp:revision>
  <dcterms:created xsi:type="dcterms:W3CDTF">2020-01-21T16:23:59Z</dcterms:created>
  <dcterms:modified xsi:type="dcterms:W3CDTF">2020-01-23T17:48:56Z</dcterms:modified>
</cp:coreProperties>
</file>