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3"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B249F9-030A-4141-BBE4-8422CAE045EB}" v="5" dt="2023-01-19T21:55:37.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12" autoAdjust="0"/>
    <p:restoredTop sz="94660"/>
  </p:normalViewPr>
  <p:slideViewPr>
    <p:cSldViewPr snapToGrid="0">
      <p:cViewPr>
        <p:scale>
          <a:sx n="93" d="100"/>
          <a:sy n="93" d="100"/>
        </p:scale>
        <p:origin x="9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72345051-2045-45DA-935E-2E3CA1A69ADC}" type="datetimeFigureOut">
              <a:rPr lang="en-US" smtClean="0"/>
              <a:t>1/17/2023</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3784621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38966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59372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177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811645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85949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8038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777655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72345051-2045-45DA-935E-2E3CA1A69ADC}" type="datetimeFigureOut">
              <a:rPr lang="en-US" smtClean="0"/>
              <a:t>1/17/2023</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55765473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58506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228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72345051-2045-45DA-935E-2E3CA1A69ADC}" type="datetimeFigureOut">
              <a:rPr lang="en-US" smtClean="0"/>
              <a:t>1/17/2023</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878452494"/>
      </p:ext>
    </p:extLst>
  </p:cSld>
  <p:clrMap bg1="lt1" tx1="dk1" bg2="lt2" tx2="dk2" accent1="accent1" accent2="accent2" accent3="accent3" accent4="accent4" accent5="accent5" accent6="accent6" hlink="hlink" folHlink="folHlink"/>
  <p:sldLayoutIdLst>
    <p:sldLayoutId id="2147484154" r:id="rId1"/>
    <p:sldLayoutId id="2147484155" r:id="rId2"/>
    <p:sldLayoutId id="2147484156" r:id="rId3"/>
    <p:sldLayoutId id="2147484157" r:id="rId4"/>
    <p:sldLayoutId id="2147484158" r:id="rId5"/>
    <p:sldLayoutId id="2147484159" r:id="rId6"/>
    <p:sldLayoutId id="2147484160" r:id="rId7"/>
    <p:sldLayoutId id="2147484161" r:id="rId8"/>
    <p:sldLayoutId id="2147484162" r:id="rId9"/>
    <p:sldLayoutId id="2147484163" r:id="rId10"/>
    <p:sldLayoutId id="2147484164"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93%2Fpch%2F20.4.200" TargetMode="External"/><Relationship Id="rId13" Type="http://schemas.openxmlformats.org/officeDocument/2006/relationships/hyperlink" Target="https://www.addrc.org/effects-adhd-communication/" TargetMode="External"/><Relationship Id="rId3" Type="http://schemas.openxmlformats.org/officeDocument/2006/relationships/hyperlink" Target="https://www.cdc.gov/ncbddd/adhd/facts.html" TargetMode="External"/><Relationship Id="rId7" Type="http://schemas.openxmlformats.org/officeDocument/2006/relationships/hyperlink" Target="https://doi.org/10.1007%2Fs00787-018-1256-3" TargetMode="External"/><Relationship Id="rId12" Type="http://schemas.openxmlformats.org/officeDocument/2006/relationships/hyperlink" Target="https://doi.org/10.5498%2Fwjp.v11.i12.1206" TargetMode="External"/><Relationship Id="rId2" Type="http://schemas.openxmlformats.org/officeDocument/2006/relationships/hyperlink" Target="https://www.nhs.uk/conditions/attention-deficit-hyperactivity-disorder-adhd/" TargetMode="External"/><Relationship Id="rId16" Type="http://schemas.openxmlformats.org/officeDocument/2006/relationships/hyperlink" Target="https://www.cdc.gov/ncbddd/adhd/behavior-therapy.html" TargetMode="External"/><Relationship Id="rId1" Type="http://schemas.openxmlformats.org/officeDocument/2006/relationships/slideLayout" Target="../slideLayouts/slideLayout2.xml"/><Relationship Id="rId6" Type="http://schemas.openxmlformats.org/officeDocument/2006/relationships/hyperlink" Target="https://www.bbrfoundation.org/ask-an-expert/how-is-adhd-diagnosed" TargetMode="External"/><Relationship Id="rId11" Type="http://schemas.openxmlformats.org/officeDocument/2006/relationships/hyperlink" Target="https://www.verywellmind.com/how-to-improve-social-skills-in-children-with-adhd-20727" TargetMode="External"/><Relationship Id="rId5" Type="http://schemas.openxmlformats.org/officeDocument/2006/relationships/hyperlink" Target="https://www.nhs.uk/conditions/attention-deficit-hyperactivity-disorder-adhd/diagnosis/" TargetMode="External"/><Relationship Id="rId15" Type="http://schemas.openxmlformats.org/officeDocument/2006/relationships/hyperlink" Target="https://www.adhdcentre.co.uk/therapy-adhd-child/" TargetMode="External"/><Relationship Id="rId10" Type="http://schemas.openxmlformats.org/officeDocument/2006/relationships/hyperlink" Target="https://www.foothillsacademy.org/community/articles/adhd-social-skills#:~:text=Students%20with%20ADHD%20may%20have,them%20as%20uninterested%20and%20unkind." TargetMode="External"/><Relationship Id="rId4" Type="http://schemas.openxmlformats.org/officeDocument/2006/relationships/hyperlink" Target="https://kidshealth.org/en/parents/adhd.html" TargetMode="External"/><Relationship Id="rId9" Type="http://schemas.openxmlformats.org/officeDocument/2006/relationships/hyperlink" Target="https://chadd.org/for-adults/relationships-social-skills/#:~:text=Researchers%20have%20found%20that%20the,deficiencies%20in%20appropriate%20social%20behavior." TargetMode="External"/><Relationship Id="rId14" Type="http://schemas.openxmlformats.org/officeDocument/2006/relationships/hyperlink" Target="https://doi.org/10.1080/19404158.2019.1709875"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adhdaware.org.uk/what-is-adhd/adhd-symptoms/" TargetMode="External"/><Relationship Id="rId3" Type="http://schemas.openxmlformats.org/officeDocument/2006/relationships/hyperlink" Target="https://chadd.org/wp-content/uploads/2018/04/parenting2015.pdf" TargetMode="External"/><Relationship Id="rId7" Type="http://schemas.openxmlformats.org/officeDocument/2006/relationships/hyperlink" Target="https://doi.org/10.1177/0009922812446744" TargetMode="External"/><Relationship Id="rId2" Type="http://schemas.openxmlformats.org/officeDocument/2006/relationships/hyperlink" Target="https://childmind.org/article/behavioral-treatments-kids-adhd/" TargetMode="External"/><Relationship Id="rId1" Type="http://schemas.openxmlformats.org/officeDocument/2006/relationships/slideLayout" Target="../slideLayouts/slideLayout2.xml"/><Relationship Id="rId6" Type="http://schemas.openxmlformats.org/officeDocument/2006/relationships/hyperlink" Target="https://www.cdc.gov/ncbddd/adhd/data.html" TargetMode="External"/><Relationship Id="rId5" Type="http://schemas.openxmlformats.org/officeDocument/2006/relationships/hyperlink" Target="https://childmind.org/article/side-effects-of-adhd-medication/" TargetMode="External"/><Relationship Id="rId4" Type="http://schemas.openxmlformats.org/officeDocument/2006/relationships/hyperlink" Target="https://files.eric.ed.gov/fulltext/ED5352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TextBox 51">
            <a:extLst>
              <a:ext uri="{FF2B5EF4-FFF2-40B4-BE49-F238E27FC236}">
                <a16:creationId xmlns:a16="http://schemas.microsoft.com/office/drawing/2014/main" id="{54F32485-9496-FD47-683D-0F9A233AC201}"/>
              </a:ext>
            </a:extLst>
          </p:cNvPr>
          <p:cNvSpPr txBox="1"/>
          <p:nvPr/>
        </p:nvSpPr>
        <p:spPr>
          <a:xfrm>
            <a:off x="4175760" y="95180"/>
            <a:ext cx="3271520" cy="461665"/>
          </a:xfrm>
          <a:prstGeom prst="rect">
            <a:avLst/>
          </a:prstGeom>
          <a:solidFill>
            <a:schemeClr val="bg1"/>
          </a:solidFill>
          <a:ln>
            <a:solidFill>
              <a:srgbClr val="FF0000"/>
            </a:solidFill>
          </a:ln>
          <a:effectLst>
            <a:outerShdw blurRad="50800" dist="38100" dir="2700000" algn="tl" rotWithShape="0">
              <a:prstClr val="black">
                <a:alpha val="40000"/>
              </a:prstClr>
            </a:outerShdw>
          </a:effectLst>
        </p:spPr>
        <p:txBody>
          <a:bodyPr wrap="square" rtlCol="0">
            <a:spAutoFit/>
          </a:bodyPr>
          <a:lstStyle/>
          <a:p>
            <a:pPr algn="ctr"/>
            <a:r>
              <a:rPr lang="en-GB" sz="1200" u="sng" dirty="0">
                <a:latin typeface="Century Gothic" panose="020B0502020202020204" pitchFamily="34" charset="0"/>
              </a:rPr>
              <a:t>Supporting Children with Attention Deficit      Hyperactivity Disorder (ADHD)</a:t>
            </a:r>
          </a:p>
        </p:txBody>
      </p:sp>
      <p:sp>
        <p:nvSpPr>
          <p:cNvPr id="60" name="TextBox 59">
            <a:extLst>
              <a:ext uri="{FF2B5EF4-FFF2-40B4-BE49-F238E27FC236}">
                <a16:creationId xmlns:a16="http://schemas.microsoft.com/office/drawing/2014/main" id="{7A07516D-0570-7CDE-7673-9CA9AD7C52D8}"/>
              </a:ext>
            </a:extLst>
          </p:cNvPr>
          <p:cNvSpPr txBox="1"/>
          <p:nvPr/>
        </p:nvSpPr>
        <p:spPr>
          <a:xfrm>
            <a:off x="-3898" y="0"/>
            <a:ext cx="2976004" cy="1938992"/>
          </a:xfrm>
          <a:prstGeom prst="rect">
            <a:avLst/>
          </a:prstGeom>
          <a:solidFill>
            <a:schemeClr val="accent1">
              <a:lumMod val="20000"/>
              <a:lumOff val="80000"/>
            </a:schemeClr>
          </a:solidFill>
          <a:ln>
            <a:solidFill>
              <a:srgbClr val="0070C0"/>
            </a:solidFill>
          </a:ln>
        </p:spPr>
        <p:txBody>
          <a:bodyPr wrap="square" rtlCol="0">
            <a:spAutoFit/>
          </a:bodyPr>
          <a:lstStyle/>
          <a:p>
            <a:r>
              <a:rPr lang="en-GB" sz="1000" b="1" u="sng" dirty="0">
                <a:latin typeface="Century Gothic" panose="020B0502020202020204" pitchFamily="34" charset="0"/>
              </a:rPr>
              <a:t>Introduction- What is ADHD?</a:t>
            </a:r>
          </a:p>
          <a:p>
            <a:r>
              <a:rPr lang="en-GB" sz="1000" dirty="0">
                <a:latin typeface="Century Gothic" panose="020B0502020202020204" pitchFamily="34" charset="0"/>
              </a:rPr>
              <a:t>According to the NHS (2021), ADHD is normally diagnosed in children under the age of 12 however, can be diagnosed later on in life if symptoms were missed as a child. One main factor that the condition affects is a person’s behaviour (CDC, 2022). As suggested by Hasan (2022) this is due to there being a change in brain development and therefore a child’s ability to concentrate is affected and the child may appear restless and unsettled. </a:t>
            </a:r>
          </a:p>
        </p:txBody>
      </p:sp>
      <p:sp>
        <p:nvSpPr>
          <p:cNvPr id="61" name="TextBox 60">
            <a:extLst>
              <a:ext uri="{FF2B5EF4-FFF2-40B4-BE49-F238E27FC236}">
                <a16:creationId xmlns:a16="http://schemas.microsoft.com/office/drawing/2014/main" id="{1FA9141D-C8FB-2645-BC6A-B78BCCCD45D0}"/>
              </a:ext>
            </a:extLst>
          </p:cNvPr>
          <p:cNvSpPr txBox="1"/>
          <p:nvPr/>
        </p:nvSpPr>
        <p:spPr>
          <a:xfrm>
            <a:off x="61645" y="1922865"/>
            <a:ext cx="2806800" cy="5016758"/>
          </a:xfrm>
          <a:prstGeom prst="rect">
            <a:avLst/>
          </a:prstGeom>
          <a:solidFill>
            <a:schemeClr val="tx2">
              <a:lumMod val="25000"/>
              <a:lumOff val="75000"/>
            </a:schemeClr>
          </a:solidFill>
          <a:ln>
            <a:solidFill>
              <a:srgbClr val="FFC000"/>
            </a:solidFill>
          </a:ln>
        </p:spPr>
        <p:txBody>
          <a:bodyPr wrap="square" rtlCol="0">
            <a:spAutoFit/>
          </a:bodyPr>
          <a:lstStyle/>
          <a:p>
            <a:r>
              <a:rPr lang="en-GB" sz="1000" b="1" u="sng" dirty="0">
                <a:latin typeface="Century Gothic" panose="020B0502020202020204" pitchFamily="34" charset="0"/>
              </a:rPr>
              <a:t>How is ADHD diagnosed and identified?</a:t>
            </a:r>
          </a:p>
          <a:p>
            <a:r>
              <a:rPr lang="en-GB" sz="1000" dirty="0">
                <a:latin typeface="Century Gothic" panose="020B0502020202020204" pitchFamily="34" charset="0"/>
              </a:rPr>
              <a:t>Centres for Disease Control and Prevention (2022) found that boys are more likely to be diagnosed with ADHD compared to girls due to boys showing more obvious symptoms such as being disruptive in class. This results in barriers being created for diagnosis of ADHD in girls. ADHD aware (2022) agree with this and found boys show more signs of physical hyperactivity whilst girls are quieter due to mental hyperactivity. </a:t>
            </a:r>
          </a:p>
          <a:p>
            <a:endParaRPr lang="en-GB" sz="1000" dirty="0">
              <a:latin typeface="Century Gothic" panose="020B0502020202020204" pitchFamily="34" charset="0"/>
            </a:endParaRPr>
          </a:p>
          <a:p>
            <a:r>
              <a:rPr lang="en-GB" sz="1000" dirty="0">
                <a:latin typeface="Century Gothic" panose="020B0502020202020204" pitchFamily="34" charset="0"/>
              </a:rPr>
              <a:t>ADHD is diagnosed and identified through professionals undertaking assessments and discussing with the child and those close with them about what symptoms have been present in the last six months or more (NHS, 2021</a:t>
            </a:r>
            <a:r>
              <a:rPr lang="en-GB" sz="1000" u="sng" dirty="0">
                <a:latin typeface="Century Gothic" panose="020B0502020202020204" pitchFamily="34" charset="0"/>
              </a:rPr>
              <a:t>)</a:t>
            </a:r>
            <a:r>
              <a:rPr lang="en-GB" sz="1000" dirty="0">
                <a:latin typeface="Century Gothic" panose="020B0502020202020204" pitchFamily="34" charset="0"/>
              </a:rPr>
              <a:t>. </a:t>
            </a:r>
          </a:p>
          <a:p>
            <a:endParaRPr lang="en-GB" sz="1000" dirty="0">
              <a:latin typeface="Century Gothic" panose="020B0502020202020204" pitchFamily="34" charset="0"/>
            </a:endParaRPr>
          </a:p>
          <a:p>
            <a:r>
              <a:rPr lang="en-GB" sz="1000" dirty="0" err="1">
                <a:latin typeface="Century Gothic" panose="020B0502020202020204" pitchFamily="34" charset="0"/>
              </a:rPr>
              <a:t>Hulvershorn</a:t>
            </a:r>
            <a:r>
              <a:rPr lang="en-GB" sz="1000" dirty="0">
                <a:latin typeface="Century Gothic" panose="020B0502020202020204" pitchFamily="34" charset="0"/>
              </a:rPr>
              <a:t> (2022) states that in order for a child to be diagnosed with ADHD, the child must be displaying six or more ADHD symptoms within the 6 month or longer period which are present in at least two or more settings for example at home and school. These symptoms are set out in categories so professionals must identify whether the child is displaying six or more symptoms of inattentiveness, or six or more symptoms of hyperactivity and/or impulsiveness (</a:t>
            </a:r>
            <a:r>
              <a:rPr lang="en-GB" sz="1000" dirty="0" err="1">
                <a:latin typeface="Century Gothic" panose="020B0502020202020204" pitchFamily="34" charset="0"/>
              </a:rPr>
              <a:t>HealthyChildren</a:t>
            </a:r>
            <a:r>
              <a:rPr lang="en-GB" sz="1000" dirty="0">
                <a:latin typeface="Century Gothic" panose="020B0502020202020204" pitchFamily="34" charset="0"/>
              </a:rPr>
              <a:t>, 2017).</a:t>
            </a:r>
          </a:p>
        </p:txBody>
      </p:sp>
      <p:sp>
        <p:nvSpPr>
          <p:cNvPr id="62" name="TextBox 61">
            <a:extLst>
              <a:ext uri="{FF2B5EF4-FFF2-40B4-BE49-F238E27FC236}">
                <a16:creationId xmlns:a16="http://schemas.microsoft.com/office/drawing/2014/main" id="{5653C456-3C6B-08A0-F931-0C496A76E333}"/>
              </a:ext>
            </a:extLst>
          </p:cNvPr>
          <p:cNvSpPr txBox="1"/>
          <p:nvPr/>
        </p:nvSpPr>
        <p:spPr>
          <a:xfrm>
            <a:off x="4818855" y="610137"/>
            <a:ext cx="2628425" cy="6093976"/>
          </a:xfrm>
          <a:prstGeom prst="rect">
            <a:avLst/>
          </a:prstGeom>
          <a:solidFill>
            <a:schemeClr val="accent2">
              <a:lumMod val="20000"/>
              <a:lumOff val="80000"/>
            </a:schemeClr>
          </a:solidFill>
          <a:ln>
            <a:solidFill>
              <a:srgbClr val="92D050"/>
            </a:solidFill>
          </a:ln>
        </p:spPr>
        <p:txBody>
          <a:bodyPr wrap="square" rtlCol="0">
            <a:spAutoFit/>
          </a:bodyPr>
          <a:lstStyle/>
          <a:p>
            <a:r>
              <a:rPr lang="en-GB" sz="1000" b="1" u="sng" dirty="0">
                <a:latin typeface="Century Gothic" panose="020B0502020202020204" pitchFamily="34" charset="0"/>
              </a:rPr>
              <a:t>Medical barrier to ADHD- Medication</a:t>
            </a:r>
          </a:p>
          <a:p>
            <a:r>
              <a:rPr lang="en-GB" sz="1000" dirty="0">
                <a:latin typeface="Century Gothic" panose="020B0502020202020204" pitchFamily="34" charset="0"/>
              </a:rPr>
              <a:t>ADHD has been recognised as one of the most frequently diagnosed conditions in children even with a great lack of knowledge and training for professionals regarding ADHD (French, </a:t>
            </a:r>
            <a:r>
              <a:rPr lang="en-GB" sz="1000" dirty="0" err="1">
                <a:latin typeface="Century Gothic" panose="020B0502020202020204" pitchFamily="34" charset="0"/>
              </a:rPr>
              <a:t>Sayal</a:t>
            </a:r>
            <a:r>
              <a:rPr lang="en-GB" sz="1000" dirty="0">
                <a:latin typeface="Century Gothic" panose="020B0502020202020204" pitchFamily="34" charset="0"/>
              </a:rPr>
              <a:t>, and Daley, 2018). As a result of this, children could be misdiagnosed which could have an effect on the child’s health due to the use and overuse of medication prescribed for those diagnosed with ADHD which is a concern says Ford-Jones (2015). </a:t>
            </a:r>
          </a:p>
          <a:p>
            <a:endParaRPr lang="en-GB" sz="1000" dirty="0">
              <a:latin typeface="Century Gothic" panose="020B0502020202020204" pitchFamily="34" charset="0"/>
            </a:endParaRPr>
          </a:p>
          <a:p>
            <a:r>
              <a:rPr lang="en-GB" sz="1000" dirty="0">
                <a:latin typeface="Century Gothic" panose="020B0502020202020204" pitchFamily="34" charset="0"/>
              </a:rPr>
              <a:t>Side effects of medication that can effect a child’s health includes, according to </a:t>
            </a:r>
            <a:r>
              <a:rPr lang="en-GB" sz="1000" dirty="0" err="1">
                <a:latin typeface="Century Gothic" panose="020B0502020202020204" pitchFamily="34" charset="0"/>
              </a:rPr>
              <a:t>Boorady</a:t>
            </a:r>
            <a:r>
              <a:rPr lang="en-GB" sz="1000" dirty="0">
                <a:latin typeface="Century Gothic" panose="020B0502020202020204" pitchFamily="34" charset="0"/>
              </a:rPr>
              <a:t> (2021):</a:t>
            </a:r>
          </a:p>
          <a:p>
            <a:pPr marL="171450" indent="-171450">
              <a:buFont typeface="Arial" panose="020B0604020202020204" pitchFamily="34" charset="0"/>
              <a:buChar char="•"/>
            </a:pPr>
            <a:r>
              <a:rPr lang="en-GB" sz="1000" dirty="0">
                <a:latin typeface="Century Gothic" panose="020B0502020202020204" pitchFamily="34" charset="0"/>
              </a:rPr>
              <a:t>Sleep problems</a:t>
            </a:r>
          </a:p>
          <a:p>
            <a:pPr marL="171450" indent="-171450">
              <a:buFont typeface="Arial" panose="020B0604020202020204" pitchFamily="34" charset="0"/>
              <a:buChar char="•"/>
            </a:pPr>
            <a:r>
              <a:rPr lang="en-GB" sz="1000" dirty="0">
                <a:latin typeface="Century Gothic" panose="020B0502020202020204" pitchFamily="34" charset="0"/>
              </a:rPr>
              <a:t>Lack of appetite</a:t>
            </a:r>
          </a:p>
          <a:p>
            <a:pPr marL="171450" indent="-171450">
              <a:buFont typeface="Arial" panose="020B0604020202020204" pitchFamily="34" charset="0"/>
              <a:buChar char="•"/>
            </a:pPr>
            <a:r>
              <a:rPr lang="en-GB" sz="1000" dirty="0">
                <a:latin typeface="Century Gothic" panose="020B0502020202020204" pitchFamily="34" charset="0"/>
              </a:rPr>
              <a:t>Growth delay</a:t>
            </a:r>
          </a:p>
          <a:p>
            <a:pPr marL="171450" indent="-171450">
              <a:buFont typeface="Arial" panose="020B0604020202020204" pitchFamily="34" charset="0"/>
              <a:buChar char="•"/>
            </a:pPr>
            <a:r>
              <a:rPr lang="en-GB" sz="1000" dirty="0">
                <a:latin typeface="Century Gothic" panose="020B0502020202020204" pitchFamily="34" charset="0"/>
              </a:rPr>
              <a:t>Headaches</a:t>
            </a:r>
          </a:p>
          <a:p>
            <a:pPr marL="171450" indent="-171450">
              <a:buFont typeface="Arial" panose="020B0604020202020204" pitchFamily="34" charset="0"/>
              <a:buChar char="•"/>
            </a:pPr>
            <a:r>
              <a:rPr lang="en-GB" sz="1000" dirty="0">
                <a:latin typeface="Century Gothic" panose="020B0502020202020204" pitchFamily="34" charset="0"/>
              </a:rPr>
              <a:t>Being irritated </a:t>
            </a:r>
          </a:p>
          <a:p>
            <a:endParaRPr lang="en-GB" sz="1000" dirty="0">
              <a:latin typeface="Century Gothic" panose="020B0502020202020204" pitchFamily="34" charset="0"/>
            </a:endParaRPr>
          </a:p>
          <a:p>
            <a:r>
              <a:rPr lang="en-GB" sz="1000" dirty="0">
                <a:latin typeface="Century Gothic" panose="020B0502020202020204" pitchFamily="34" charset="0"/>
              </a:rPr>
              <a:t>Toomey </a:t>
            </a:r>
            <a:r>
              <a:rPr lang="en-GB" sz="1000" i="1" dirty="0">
                <a:latin typeface="Century Gothic" panose="020B0502020202020204" pitchFamily="34" charset="0"/>
              </a:rPr>
              <a:t>et al. </a:t>
            </a:r>
            <a:r>
              <a:rPr lang="en-GB" sz="1000" dirty="0">
                <a:latin typeface="Century Gothic" panose="020B0502020202020204" pitchFamily="34" charset="0"/>
              </a:rPr>
              <a:t>(2012) discovered during a survey they conducted that children on medication were likely to discontinue it during the first year of treatment due to some of the side affects previously mentioned but also psychological effects or it being ineffective. </a:t>
            </a:r>
          </a:p>
          <a:p>
            <a:endParaRPr lang="en-GB" sz="1000" dirty="0">
              <a:latin typeface="Century Gothic" panose="020B0502020202020204" pitchFamily="34" charset="0"/>
            </a:endParaRPr>
          </a:p>
          <a:p>
            <a:r>
              <a:rPr lang="en-GB" sz="1000" dirty="0">
                <a:latin typeface="Century Gothic" panose="020B0502020202020204" pitchFamily="34" charset="0"/>
              </a:rPr>
              <a:t>In comparison to this, a lack of knowledge also fails parents to understand how medication could be a positive intervention for their child when comparing it to the risks associated with medication (Baweja, </a:t>
            </a:r>
            <a:r>
              <a:rPr lang="en-GB" sz="1000" dirty="0" err="1">
                <a:latin typeface="Century Gothic" panose="020B0502020202020204" pitchFamily="34" charset="0"/>
              </a:rPr>
              <a:t>Soutullo</a:t>
            </a:r>
            <a:r>
              <a:rPr lang="en-GB" sz="1000" dirty="0">
                <a:latin typeface="Century Gothic" panose="020B0502020202020204" pitchFamily="34" charset="0"/>
              </a:rPr>
              <a:t>, and </a:t>
            </a:r>
            <a:r>
              <a:rPr lang="en-GB" sz="1000" dirty="0" err="1">
                <a:latin typeface="Century Gothic" panose="020B0502020202020204" pitchFamily="34" charset="0"/>
              </a:rPr>
              <a:t>Waxmonsky</a:t>
            </a:r>
            <a:r>
              <a:rPr lang="en-GB" sz="1000" dirty="0">
                <a:latin typeface="Century Gothic" panose="020B0502020202020204" pitchFamily="34" charset="0"/>
              </a:rPr>
              <a:t>, 2021).</a:t>
            </a:r>
          </a:p>
        </p:txBody>
      </p:sp>
      <p:sp>
        <p:nvSpPr>
          <p:cNvPr id="63" name="TextBox 62">
            <a:extLst>
              <a:ext uri="{FF2B5EF4-FFF2-40B4-BE49-F238E27FC236}">
                <a16:creationId xmlns:a16="http://schemas.microsoft.com/office/drawing/2014/main" id="{483B195B-218F-3973-1369-0B5558E7F7A0}"/>
              </a:ext>
            </a:extLst>
          </p:cNvPr>
          <p:cNvSpPr txBox="1"/>
          <p:nvPr/>
        </p:nvSpPr>
        <p:spPr>
          <a:xfrm>
            <a:off x="2972106" y="610136"/>
            <a:ext cx="1761681" cy="6247864"/>
          </a:xfrm>
          <a:prstGeom prst="rect">
            <a:avLst/>
          </a:prstGeom>
          <a:solidFill>
            <a:schemeClr val="accent3">
              <a:lumMod val="20000"/>
              <a:lumOff val="80000"/>
            </a:schemeClr>
          </a:solidFill>
          <a:ln>
            <a:solidFill>
              <a:srgbClr val="7030A0"/>
            </a:solidFill>
          </a:ln>
        </p:spPr>
        <p:txBody>
          <a:bodyPr wrap="square" rtlCol="0">
            <a:spAutoFit/>
          </a:bodyPr>
          <a:lstStyle/>
          <a:p>
            <a:r>
              <a:rPr lang="en-GB" sz="1000" b="1" u="sng" dirty="0">
                <a:latin typeface="Century Gothic" panose="020B0502020202020204" pitchFamily="34" charset="0"/>
              </a:rPr>
              <a:t>Social barriers to ADHD-</a:t>
            </a:r>
          </a:p>
          <a:p>
            <a:r>
              <a:rPr lang="en-GB" sz="1000" dirty="0">
                <a:latin typeface="Century Gothic" panose="020B0502020202020204" pitchFamily="34" charset="0"/>
              </a:rPr>
              <a:t>ADHD can effect a child’s social life as they may find it hard to attain relationships with fellow peers due to their social behaviours (CHADD, 2023). Gill and </a:t>
            </a:r>
            <a:r>
              <a:rPr lang="en-GB" sz="1000" dirty="0" err="1">
                <a:latin typeface="Century Gothic" panose="020B0502020202020204" pitchFamily="34" charset="0"/>
              </a:rPr>
              <a:t>Hosker</a:t>
            </a:r>
            <a:r>
              <a:rPr lang="en-GB" sz="1000" dirty="0">
                <a:latin typeface="Century Gothic" panose="020B0502020202020204" pitchFamily="34" charset="0"/>
              </a:rPr>
              <a:t> (2021) agrees whilst portraying that children with ADHD often struggle with controlling their emotions which their peers may struggle to understand resulting in them staying away. This results in children being unable to practice their social skills and have a negative affect on their social life (Gill and </a:t>
            </a:r>
            <a:r>
              <a:rPr lang="en-GB" sz="1000" dirty="0" err="1">
                <a:latin typeface="Century Gothic" panose="020B0502020202020204" pitchFamily="34" charset="0"/>
              </a:rPr>
              <a:t>Hosker</a:t>
            </a:r>
            <a:r>
              <a:rPr lang="en-GB" sz="1000" dirty="0">
                <a:latin typeface="Century Gothic" panose="020B0502020202020204" pitchFamily="34" charset="0"/>
              </a:rPr>
              <a:t>, 2021). </a:t>
            </a:r>
          </a:p>
          <a:p>
            <a:endParaRPr lang="en-GB" sz="1000" dirty="0">
              <a:latin typeface="Century Gothic" panose="020B0502020202020204" pitchFamily="34" charset="0"/>
            </a:endParaRPr>
          </a:p>
          <a:p>
            <a:r>
              <a:rPr lang="en-GB" sz="1000" dirty="0">
                <a:latin typeface="Century Gothic" panose="020B0502020202020204" pitchFamily="34" charset="0"/>
              </a:rPr>
              <a:t>Similarly, according to Low (2021), a factor towards poor relationships is those with ADHD are unable to identify how to act in certain social situations and whether how they respond in a situation is suitable or not. This could be because ADHD causes children to get distracted very easily and therefore may go off topic when speaking to someone (</a:t>
            </a:r>
            <a:r>
              <a:rPr lang="en-GB" sz="1000" dirty="0" err="1">
                <a:latin typeface="Century Gothic" panose="020B0502020202020204" pitchFamily="34" charset="0"/>
              </a:rPr>
              <a:t>Bertin</a:t>
            </a:r>
            <a:r>
              <a:rPr lang="en-GB" sz="1000" dirty="0">
                <a:latin typeface="Century Gothic" panose="020B0502020202020204" pitchFamily="34" charset="0"/>
              </a:rPr>
              <a:t>, 2014).</a:t>
            </a:r>
          </a:p>
        </p:txBody>
      </p:sp>
      <p:sp>
        <p:nvSpPr>
          <p:cNvPr id="3" name="TextBox 2">
            <a:extLst>
              <a:ext uri="{FF2B5EF4-FFF2-40B4-BE49-F238E27FC236}">
                <a16:creationId xmlns:a16="http://schemas.microsoft.com/office/drawing/2014/main" id="{B06D6945-052C-5704-EA0C-343FEBC5B48B}"/>
              </a:ext>
            </a:extLst>
          </p:cNvPr>
          <p:cNvSpPr txBox="1"/>
          <p:nvPr/>
        </p:nvSpPr>
        <p:spPr>
          <a:xfrm>
            <a:off x="9693909" y="-7561"/>
            <a:ext cx="2438401" cy="4862870"/>
          </a:xfrm>
          <a:prstGeom prst="rect">
            <a:avLst/>
          </a:prstGeom>
          <a:solidFill>
            <a:schemeClr val="accent1">
              <a:lumMod val="40000"/>
              <a:lumOff val="60000"/>
            </a:schemeClr>
          </a:solidFill>
        </p:spPr>
        <p:txBody>
          <a:bodyPr wrap="square" rtlCol="0">
            <a:spAutoFit/>
          </a:bodyPr>
          <a:lstStyle/>
          <a:p>
            <a:r>
              <a:rPr lang="en-GB" sz="1000" b="1" u="sng" dirty="0">
                <a:latin typeface="Century Gothic" panose="020B0502020202020204" pitchFamily="34" charset="0"/>
              </a:rPr>
              <a:t>A strategy used to support ADHD-</a:t>
            </a:r>
          </a:p>
          <a:p>
            <a:r>
              <a:rPr lang="en-GB" sz="1000" dirty="0">
                <a:latin typeface="Century Gothic" panose="020B0502020202020204" pitchFamily="34" charset="0"/>
              </a:rPr>
              <a:t>A primary strategy used to help children manage their ADHD is behavioural therapy. Behavioural therapy is used for children with ADHD as it helps encourage positive actions (ADHD Centre, 2018). The most common strategy for behavioural therapy is achieved by the parents of the child which can be one of the most effective ways, according to the website CDC (2022). </a:t>
            </a:r>
          </a:p>
          <a:p>
            <a:endParaRPr lang="en-GB" sz="1000" dirty="0">
              <a:latin typeface="Century Gothic" panose="020B0502020202020204" pitchFamily="34" charset="0"/>
            </a:endParaRPr>
          </a:p>
          <a:p>
            <a:r>
              <a:rPr lang="en-GB" sz="1000" dirty="0">
                <a:latin typeface="Century Gothic" panose="020B0502020202020204" pitchFamily="34" charset="0"/>
              </a:rPr>
              <a:t>Miller (2023) feels children benefit from behavioural therapy because they benefit from skills that they carry with them throughout life. From parent training, it helps parents to establish the appropriate techniques such as rewarding good behaviour but also disciplining them through time out and loss of privileges (CHADD, 2015). Training gives parents a deeper understanding regarding ADHD so parents can reflect on ways to help decrease stress levels and build key strategies that will help improve their child’s day-to-day struggles (</a:t>
            </a:r>
            <a:r>
              <a:rPr lang="en-GB" sz="1000" dirty="0" err="1">
                <a:latin typeface="Century Gothic" panose="020B0502020202020204" pitchFamily="34" charset="0"/>
              </a:rPr>
              <a:t>Zwi</a:t>
            </a:r>
            <a:r>
              <a:rPr lang="en-GB" sz="1000" dirty="0">
                <a:latin typeface="Century Gothic" panose="020B0502020202020204" pitchFamily="34" charset="0"/>
              </a:rPr>
              <a:t> et al, 2011).</a:t>
            </a:r>
          </a:p>
        </p:txBody>
      </p:sp>
      <p:sp>
        <p:nvSpPr>
          <p:cNvPr id="4" name="TextBox 3">
            <a:extLst>
              <a:ext uri="{FF2B5EF4-FFF2-40B4-BE49-F238E27FC236}">
                <a16:creationId xmlns:a16="http://schemas.microsoft.com/office/drawing/2014/main" id="{19C2E85C-84CB-C19E-11A2-0C0F2A8ECD01}"/>
              </a:ext>
            </a:extLst>
          </p:cNvPr>
          <p:cNvSpPr txBox="1"/>
          <p:nvPr/>
        </p:nvSpPr>
        <p:spPr>
          <a:xfrm>
            <a:off x="7532348" y="95180"/>
            <a:ext cx="2076493" cy="4093428"/>
          </a:xfrm>
          <a:prstGeom prst="rect">
            <a:avLst/>
          </a:prstGeom>
          <a:solidFill>
            <a:schemeClr val="accent6">
              <a:lumMod val="40000"/>
              <a:lumOff val="60000"/>
            </a:schemeClr>
          </a:solidFill>
        </p:spPr>
        <p:txBody>
          <a:bodyPr wrap="square" rtlCol="0">
            <a:spAutoFit/>
          </a:bodyPr>
          <a:lstStyle/>
          <a:p>
            <a:r>
              <a:rPr lang="en-GB" sz="1000" b="1" u="sng" dirty="0">
                <a:latin typeface="Century Gothic" panose="020B0502020202020204" pitchFamily="34" charset="0"/>
              </a:rPr>
              <a:t>How ADHD impacts children and families-</a:t>
            </a:r>
          </a:p>
          <a:p>
            <a:r>
              <a:rPr lang="en-GB" sz="1000" dirty="0">
                <a:latin typeface="Century Gothic" panose="020B0502020202020204" pitchFamily="34" charset="0"/>
              </a:rPr>
              <a:t>As mentioned previously, ADHD can have a profound effect on relationships with peers. However, it can also effect a child’s education. Evidence found by Greenway and Edwards (2020) suggests that due to a lack of teacher training, teachers held negative views on children diagnosed with ADHD and lacked understanding on how they could help children focus and listen better in school. Ewe (2019) emphasises the importance of teacher knowledge on ADHD so they can accommodate for the child’s needs such as adapting tasks which will create a more positive experience in education. </a:t>
            </a:r>
          </a:p>
          <a:p>
            <a:endParaRPr lang="en-GB" sz="1000" dirty="0">
              <a:latin typeface="Century Gothic" panose="020B0502020202020204" pitchFamily="34" charset="0"/>
            </a:endParaRPr>
          </a:p>
          <a:p>
            <a:endParaRPr lang="en-GB" sz="1000" dirty="0">
              <a:latin typeface="Century Gothic" panose="020B0502020202020204" pitchFamily="34" charset="0"/>
            </a:endParaRPr>
          </a:p>
        </p:txBody>
      </p:sp>
      <p:sp>
        <p:nvSpPr>
          <p:cNvPr id="5" name="TextBox 4">
            <a:extLst>
              <a:ext uri="{FF2B5EF4-FFF2-40B4-BE49-F238E27FC236}">
                <a16:creationId xmlns:a16="http://schemas.microsoft.com/office/drawing/2014/main" id="{B1B48DCB-1664-5F5F-CB83-6F6EE0F471CD}"/>
              </a:ext>
            </a:extLst>
          </p:cNvPr>
          <p:cNvSpPr txBox="1"/>
          <p:nvPr/>
        </p:nvSpPr>
        <p:spPr>
          <a:xfrm>
            <a:off x="7530394" y="4919008"/>
            <a:ext cx="4599961" cy="1938992"/>
          </a:xfrm>
          <a:prstGeom prst="rect">
            <a:avLst/>
          </a:prstGeom>
          <a:solidFill>
            <a:schemeClr val="accent6">
              <a:lumMod val="40000"/>
              <a:lumOff val="60000"/>
            </a:schemeClr>
          </a:solidFill>
        </p:spPr>
        <p:txBody>
          <a:bodyPr wrap="square" rtlCol="0">
            <a:spAutoFit/>
          </a:bodyPr>
          <a:lstStyle/>
          <a:p>
            <a:r>
              <a:rPr lang="en-GB" sz="1000" b="1" u="sng" dirty="0">
                <a:latin typeface="Century Gothic" panose="020B0502020202020204" pitchFamily="34" charset="0"/>
                <a:cs typeface="Arial" panose="020B0604020202020204" pitchFamily="34" charset="0"/>
              </a:rPr>
              <a:t>Conclusion-</a:t>
            </a:r>
          </a:p>
          <a:p>
            <a:r>
              <a:rPr lang="en-GB" sz="1000" dirty="0">
                <a:latin typeface="Century Gothic" panose="020B0502020202020204" pitchFamily="34" charset="0"/>
                <a:cs typeface="Arial" panose="020B0604020202020204" pitchFamily="34" charset="0"/>
              </a:rPr>
              <a:t>To conclude, ADHD is a condition which affects a child’s learning and is identified through symptoms of inattentiveness, hyperactivity and impulsiveness. However, once diagnosed, a child can gain access to therapy as well as medication. ADHD can have a profound effect on a child’s social life as they are unable to hold down relationships with peers due to lack of control of emotions and have little social skills. As well as this, medication has side effects that can affect a child’s learning. A common strategy used to support children and their families with ADHD is behavioural therapy which can help children gain skills that they carry with them throughout their lifetime.</a:t>
            </a:r>
          </a:p>
          <a:p>
            <a:endParaRPr lang="en-GB" sz="1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9128C5A-8D8C-7D34-69C2-D5F522A02D64}"/>
              </a:ext>
            </a:extLst>
          </p:cNvPr>
          <p:cNvSpPr txBox="1"/>
          <p:nvPr/>
        </p:nvSpPr>
        <p:spPr>
          <a:xfrm>
            <a:off x="3014640" y="53866"/>
            <a:ext cx="1118586" cy="507831"/>
          </a:xfrm>
          <a:prstGeom prst="rect">
            <a:avLst/>
          </a:prstGeom>
          <a:solidFill>
            <a:schemeClr val="bg1">
              <a:lumMod val="85000"/>
            </a:schemeClr>
          </a:solidFill>
        </p:spPr>
        <p:txBody>
          <a:bodyPr wrap="square" rtlCol="0">
            <a:spAutoFit/>
          </a:bodyPr>
          <a:lstStyle/>
          <a:p>
            <a:r>
              <a:rPr lang="en-GB" sz="900" dirty="0">
                <a:latin typeface="Century Gothic" panose="020B0502020202020204" pitchFamily="34" charset="0"/>
              </a:rPr>
              <a:t>1706412</a:t>
            </a:r>
          </a:p>
          <a:p>
            <a:r>
              <a:rPr lang="en-GB" sz="900" dirty="0">
                <a:latin typeface="Century Gothic" panose="020B0502020202020204" pitchFamily="34" charset="0"/>
              </a:rPr>
              <a:t>ECEY6006</a:t>
            </a:r>
          </a:p>
          <a:p>
            <a:r>
              <a:rPr lang="en-GB" sz="900" dirty="0">
                <a:latin typeface="Century Gothic" panose="020B0502020202020204" pitchFamily="34" charset="0"/>
              </a:rPr>
              <a:t>Word Count: 962</a:t>
            </a:r>
          </a:p>
        </p:txBody>
      </p:sp>
    </p:spTree>
    <p:extLst>
      <p:ext uri="{BB962C8B-B14F-4D97-AF65-F5344CB8AC3E}">
        <p14:creationId xmlns:p14="http://schemas.microsoft.com/office/powerpoint/2010/main" val="1634765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1180BF-B7C7-9AED-8402-A8ED8887DDD6}"/>
              </a:ext>
            </a:extLst>
          </p:cNvPr>
          <p:cNvSpPr>
            <a:spLocks noGrp="1"/>
          </p:cNvSpPr>
          <p:nvPr>
            <p:ph idx="1"/>
          </p:nvPr>
        </p:nvSpPr>
        <p:spPr>
          <a:xfrm>
            <a:off x="81280" y="132080"/>
            <a:ext cx="11897360" cy="6573520"/>
          </a:xfrm>
        </p:spPr>
        <p:txBody>
          <a:bodyPr>
            <a:normAutofit fontScale="32500" lnSpcReduction="20000"/>
          </a:bodyPr>
          <a:lstStyle/>
          <a:p>
            <a:r>
              <a:rPr lang="en-GB" sz="3700" b="1" u="sng" dirty="0">
                <a:latin typeface="Arial" panose="020B0604020202020204" pitchFamily="34" charset="0"/>
                <a:cs typeface="Arial" panose="020B0604020202020204" pitchFamily="34" charset="0"/>
              </a:rPr>
              <a:t>References:</a:t>
            </a:r>
          </a:p>
          <a:p>
            <a:r>
              <a:rPr lang="en-GB" sz="3700" dirty="0">
                <a:latin typeface="Arial" panose="020B0604020202020204" pitchFamily="34" charset="0"/>
                <a:cs typeface="Arial" panose="020B0604020202020204" pitchFamily="34" charset="0"/>
              </a:rPr>
              <a:t>NHS (2021) </a:t>
            </a:r>
            <a:r>
              <a:rPr lang="en-GB" sz="3700" i="1" dirty="0">
                <a:latin typeface="Arial" panose="020B0604020202020204" pitchFamily="34" charset="0"/>
                <a:cs typeface="Arial" panose="020B0604020202020204" pitchFamily="34" charset="0"/>
              </a:rPr>
              <a:t>Attention deficit hyperactivity disorder (ADHD).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2"/>
              </a:rPr>
              <a:t>Attention deficit hyperactivity disorder (ADHD) - NHS (www.nhs.uk)</a:t>
            </a:r>
            <a:r>
              <a:rPr lang="en-GB" sz="3700" dirty="0">
                <a:latin typeface="Arial" panose="020B0604020202020204" pitchFamily="34" charset="0"/>
                <a:cs typeface="Arial" panose="020B0604020202020204" pitchFamily="34" charset="0"/>
              </a:rPr>
              <a:t> (Accessed: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endParaRPr lang="en-GB" sz="3700" i="1"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CDC (2022) </a:t>
            </a:r>
            <a:r>
              <a:rPr lang="en-GB" sz="3700" i="1" dirty="0">
                <a:latin typeface="Arial" panose="020B0604020202020204" pitchFamily="34" charset="0"/>
                <a:cs typeface="Arial" panose="020B0604020202020204" pitchFamily="34" charset="0"/>
              </a:rPr>
              <a:t>What is ADHD?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3"/>
              </a:rPr>
              <a:t>What is ADHD? | CDC</a:t>
            </a:r>
            <a:r>
              <a:rPr lang="en-GB" sz="3700" dirty="0">
                <a:latin typeface="Arial" panose="020B0604020202020204" pitchFamily="34" charset="0"/>
                <a:cs typeface="Arial" panose="020B0604020202020204" pitchFamily="34" charset="0"/>
              </a:rPr>
              <a:t> (Accessed: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a:latin typeface="Arial" panose="020B0604020202020204" pitchFamily="34" charset="0"/>
                <a:cs typeface="Arial" panose="020B0604020202020204" pitchFamily="34" charset="0"/>
              </a:rPr>
              <a:t>Hasan, S. (2022) </a:t>
            </a:r>
            <a:r>
              <a:rPr lang="en-GB" sz="3700" i="1" dirty="0">
                <a:latin typeface="Arial" panose="020B0604020202020204" pitchFamily="34" charset="0"/>
                <a:cs typeface="Arial" panose="020B0604020202020204" pitchFamily="34" charset="0"/>
              </a:rPr>
              <a:t>ADHD.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4"/>
              </a:rPr>
              <a:t>ADHD (for Parents) - Nemours </a:t>
            </a:r>
            <a:r>
              <a:rPr lang="en-GB" sz="3700" dirty="0" err="1">
                <a:latin typeface="Arial" panose="020B0604020202020204" pitchFamily="34" charset="0"/>
                <a:cs typeface="Arial" panose="020B0604020202020204" pitchFamily="34" charset="0"/>
                <a:hlinkClick r:id="rId4"/>
              </a:rPr>
              <a:t>KidsHealth</a:t>
            </a:r>
            <a:r>
              <a:rPr lang="en-GB" sz="3700" dirty="0">
                <a:latin typeface="Arial" panose="020B0604020202020204" pitchFamily="34" charset="0"/>
                <a:cs typeface="Arial" panose="020B0604020202020204" pitchFamily="34" charset="0"/>
              </a:rPr>
              <a:t> (Accessed: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a:latin typeface="Arial" panose="020B0604020202020204" pitchFamily="34" charset="0"/>
                <a:cs typeface="Arial" panose="020B0604020202020204" pitchFamily="34" charset="0"/>
              </a:rPr>
              <a:t>NHS (2021) </a:t>
            </a:r>
            <a:r>
              <a:rPr lang="en-GB" sz="3700" i="1" dirty="0">
                <a:latin typeface="Arial" panose="020B0604020202020204" pitchFamily="34" charset="0"/>
                <a:cs typeface="Arial" panose="020B0604020202020204" pitchFamily="34" charset="0"/>
              </a:rPr>
              <a:t>Diagnosis.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5"/>
              </a:rPr>
              <a:t>https://www.nhs.uk/conditions/attention-deficit-hyperactivity-disorder-adhd/diagnosis/</a:t>
            </a:r>
            <a:r>
              <a:rPr lang="en-GB" sz="3700" dirty="0">
                <a:latin typeface="Arial" panose="020B0604020202020204" pitchFamily="34" charset="0"/>
                <a:cs typeface="Arial" panose="020B0604020202020204" pitchFamily="34" charset="0"/>
              </a:rPr>
              <a:t> (Accessed: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err="1">
                <a:latin typeface="Arial" panose="020B0604020202020204" pitchFamily="34" charset="0"/>
                <a:cs typeface="Arial" panose="020B0604020202020204" pitchFamily="34" charset="0"/>
              </a:rPr>
              <a:t>Hulvershorn</a:t>
            </a:r>
            <a:r>
              <a:rPr lang="en-GB" sz="3700" dirty="0">
                <a:latin typeface="Arial" panose="020B0604020202020204" pitchFamily="34" charset="0"/>
                <a:cs typeface="Arial" panose="020B0604020202020204" pitchFamily="34" charset="0"/>
              </a:rPr>
              <a:t>, L. (2022) </a:t>
            </a:r>
            <a:r>
              <a:rPr lang="en-GB" sz="3700" i="1" dirty="0">
                <a:latin typeface="Arial" panose="020B0604020202020204" pitchFamily="34" charset="0"/>
                <a:cs typeface="Arial" panose="020B0604020202020204" pitchFamily="34" charset="0"/>
              </a:rPr>
              <a:t>How is ADHD diagnosed?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6"/>
              </a:rPr>
              <a:t>How is ADHD diagnosed? | Brain &amp; </a:t>
            </a:r>
            <a:r>
              <a:rPr lang="en-GB" sz="3700" dirty="0" err="1">
                <a:latin typeface="Arial" panose="020B0604020202020204" pitchFamily="34" charset="0"/>
                <a:cs typeface="Arial" panose="020B0604020202020204" pitchFamily="34" charset="0"/>
                <a:hlinkClick r:id="rId6"/>
              </a:rPr>
              <a:t>Behavior</a:t>
            </a:r>
            <a:r>
              <a:rPr lang="en-GB" sz="3700" dirty="0">
                <a:latin typeface="Arial" panose="020B0604020202020204" pitchFamily="34" charset="0"/>
                <a:cs typeface="Arial" panose="020B0604020202020204" pitchFamily="34" charset="0"/>
                <a:hlinkClick r:id="rId6"/>
              </a:rPr>
              <a:t> Research Foundation (bbrfoundation.org)</a:t>
            </a:r>
            <a:r>
              <a:rPr lang="en-GB" sz="3700" dirty="0">
                <a:latin typeface="Arial" panose="020B0604020202020204" pitchFamily="34" charset="0"/>
                <a:cs typeface="Arial" panose="020B0604020202020204" pitchFamily="34" charset="0"/>
              </a:rPr>
              <a:t> (Accessed: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a:latin typeface="Arial" panose="020B0604020202020204" pitchFamily="34" charset="0"/>
                <a:cs typeface="Arial" panose="020B0604020202020204" pitchFamily="34" charset="0"/>
              </a:rPr>
              <a:t>Healthy Children (2017) </a:t>
            </a:r>
            <a:r>
              <a:rPr lang="en-GB" sz="3700" i="1" dirty="0">
                <a:latin typeface="Arial" panose="020B0604020202020204" pitchFamily="34" charset="0"/>
                <a:cs typeface="Arial" panose="020B0604020202020204" pitchFamily="34" charset="0"/>
              </a:rPr>
              <a:t>Diagnosing ADHD in Children: Guidelines &amp; Information for Parents. </a:t>
            </a:r>
            <a:r>
              <a:rPr lang="en-GB" sz="3700" dirty="0">
                <a:latin typeface="Arial" panose="020B0604020202020204" pitchFamily="34" charset="0"/>
                <a:cs typeface="Arial" panose="020B0604020202020204" pitchFamily="34" charset="0"/>
              </a:rPr>
              <a:t>Available at: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a:latin typeface="Arial" panose="020B0604020202020204" pitchFamily="34" charset="0"/>
                <a:cs typeface="Arial" panose="020B0604020202020204" pitchFamily="34" charset="0"/>
              </a:rPr>
              <a:t>French, B., </a:t>
            </a:r>
            <a:r>
              <a:rPr lang="en-GB" sz="3700" dirty="0" err="1">
                <a:latin typeface="Arial" panose="020B0604020202020204" pitchFamily="34" charset="0"/>
                <a:cs typeface="Arial" panose="020B0604020202020204" pitchFamily="34" charset="0"/>
              </a:rPr>
              <a:t>Sayal</a:t>
            </a:r>
            <a:r>
              <a:rPr lang="en-GB" sz="3700" dirty="0">
                <a:latin typeface="Arial" panose="020B0604020202020204" pitchFamily="34" charset="0"/>
                <a:cs typeface="Arial" panose="020B0604020202020204" pitchFamily="34" charset="0"/>
              </a:rPr>
              <a:t>, K., and Daley, D. (2018) ‘Barriers and facilitators to understanding of ADHD in primary care: a mixed-method systematic review’, </a:t>
            </a:r>
            <a:r>
              <a:rPr lang="en-GB" sz="3700" i="1" dirty="0">
                <a:latin typeface="Arial" panose="020B0604020202020204" pitchFamily="34" charset="0"/>
                <a:cs typeface="Arial" panose="020B0604020202020204" pitchFamily="34" charset="0"/>
              </a:rPr>
              <a:t>European Child and Adolescent Psychiatry, </a:t>
            </a:r>
            <a:r>
              <a:rPr lang="en-GB" sz="3700" dirty="0">
                <a:latin typeface="Arial" panose="020B0604020202020204" pitchFamily="34" charset="0"/>
                <a:cs typeface="Arial" panose="020B0604020202020204" pitchFamily="34" charset="0"/>
              </a:rPr>
              <a:t>28(8), pp. 1037-1064. DOI: </a:t>
            </a:r>
            <a:r>
              <a:rPr lang="en-GB" sz="3700" b="0" i="0" u="sng" dirty="0">
                <a:solidFill>
                  <a:srgbClr val="205493"/>
                </a:solidFill>
                <a:effectLst/>
                <a:latin typeface="Arial" panose="020B0604020202020204" pitchFamily="34" charset="0"/>
                <a:cs typeface="Arial" panose="020B0604020202020204" pitchFamily="34" charset="0"/>
                <a:hlinkClick r:id="rId7"/>
              </a:rPr>
              <a:t>10.1007/s00787-018-1256-3</a:t>
            </a:r>
            <a:r>
              <a:rPr lang="en-GB" sz="3700" b="0" u="sng" dirty="0">
                <a:solidFill>
                  <a:srgbClr val="205493"/>
                </a:solidFill>
                <a:effectLst/>
                <a:latin typeface="Arial" panose="020B0604020202020204" pitchFamily="34" charset="0"/>
                <a:cs typeface="Arial" panose="020B0604020202020204" pitchFamily="34" charset="0"/>
              </a:rPr>
              <a:t> </a:t>
            </a:r>
          </a:p>
          <a:p>
            <a:r>
              <a:rPr lang="en-GB" sz="3700" dirty="0">
                <a:latin typeface="Arial" panose="020B0604020202020204" pitchFamily="34" charset="0"/>
                <a:cs typeface="Arial" panose="020B0604020202020204" pitchFamily="34" charset="0"/>
              </a:rPr>
              <a:t>Ford-Jones, P. (2015) ‘Misdiagnosis of attention deficit hyperactivity disorder: ‘Normal behaviour’ and relative maturity’, </a:t>
            </a:r>
            <a:r>
              <a:rPr lang="en-GB" sz="3700" i="1" dirty="0">
                <a:latin typeface="Arial" panose="020B0604020202020204" pitchFamily="34" charset="0"/>
                <a:cs typeface="Arial" panose="020B0604020202020204" pitchFamily="34" charset="0"/>
              </a:rPr>
              <a:t>Paediatrics Child Health, </a:t>
            </a:r>
            <a:r>
              <a:rPr lang="en-GB" sz="3700" dirty="0">
                <a:latin typeface="Arial" panose="020B0604020202020204" pitchFamily="34" charset="0"/>
                <a:cs typeface="Arial" panose="020B0604020202020204" pitchFamily="34" charset="0"/>
              </a:rPr>
              <a:t>20(4), pp. 200-202. </a:t>
            </a:r>
            <a:r>
              <a:rPr lang="en-GB" sz="3700" b="0" i="0" dirty="0" err="1">
                <a:solidFill>
                  <a:srgbClr val="212121"/>
                </a:solidFill>
                <a:effectLst/>
                <a:latin typeface="Arial" panose="020B0604020202020204" pitchFamily="34" charset="0"/>
                <a:cs typeface="Arial" panose="020B0604020202020204" pitchFamily="34" charset="0"/>
              </a:rPr>
              <a:t>doi</a:t>
            </a:r>
            <a:r>
              <a:rPr lang="en-GB" sz="3700" b="0" i="0" dirty="0">
                <a:solidFill>
                  <a:srgbClr val="212121"/>
                </a:solidFill>
                <a:effectLst/>
                <a:latin typeface="Arial" panose="020B0604020202020204" pitchFamily="34" charset="0"/>
                <a:cs typeface="Arial" panose="020B0604020202020204" pitchFamily="34" charset="0"/>
              </a:rPr>
              <a:t>: </a:t>
            </a:r>
            <a:r>
              <a:rPr lang="en-GB" sz="3700" b="0" i="0" u="sng" dirty="0">
                <a:solidFill>
                  <a:srgbClr val="205493"/>
                </a:solidFill>
                <a:effectLst/>
                <a:latin typeface="Arial" panose="020B0604020202020204" pitchFamily="34" charset="0"/>
                <a:cs typeface="Arial" panose="020B0604020202020204" pitchFamily="34" charset="0"/>
                <a:hlinkClick r:id="rId8"/>
              </a:rPr>
              <a:t>10.1093/</a:t>
            </a:r>
            <a:r>
              <a:rPr lang="en-GB" sz="3700" b="0" i="0" u="sng" dirty="0" err="1">
                <a:solidFill>
                  <a:srgbClr val="205493"/>
                </a:solidFill>
                <a:effectLst/>
                <a:latin typeface="Arial" panose="020B0604020202020204" pitchFamily="34" charset="0"/>
                <a:cs typeface="Arial" panose="020B0604020202020204" pitchFamily="34" charset="0"/>
                <a:hlinkClick r:id="rId8"/>
              </a:rPr>
              <a:t>pch</a:t>
            </a:r>
            <a:r>
              <a:rPr lang="en-GB" sz="3700" b="0" i="0" u="sng" dirty="0">
                <a:solidFill>
                  <a:srgbClr val="205493"/>
                </a:solidFill>
                <a:effectLst/>
                <a:latin typeface="Arial" panose="020B0604020202020204" pitchFamily="34" charset="0"/>
                <a:cs typeface="Arial" panose="020B0604020202020204" pitchFamily="34" charset="0"/>
                <a:hlinkClick r:id="rId8"/>
              </a:rPr>
              <a:t>/20.4.200</a:t>
            </a:r>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CHADD (2023) </a:t>
            </a:r>
            <a:r>
              <a:rPr lang="en-GB" sz="3700" i="1" dirty="0">
                <a:latin typeface="Arial" panose="020B0604020202020204" pitchFamily="34" charset="0"/>
                <a:cs typeface="Arial" panose="020B0604020202020204" pitchFamily="34" charset="0"/>
              </a:rPr>
              <a:t>Relationships and Social skills.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9"/>
              </a:rPr>
              <a:t>Relationships &amp; Social Skills – CHADD</a:t>
            </a:r>
            <a:r>
              <a:rPr lang="en-GB" sz="3700" dirty="0">
                <a:latin typeface="Arial" panose="020B0604020202020204" pitchFamily="34" charset="0"/>
                <a:cs typeface="Arial" panose="020B0604020202020204" pitchFamily="34" charset="0"/>
              </a:rPr>
              <a:t> (Accessed: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a:latin typeface="Arial" panose="020B0604020202020204" pitchFamily="34" charset="0"/>
                <a:cs typeface="Arial" panose="020B0604020202020204" pitchFamily="34" charset="0"/>
              </a:rPr>
              <a:t>Gill, T., </a:t>
            </a:r>
            <a:r>
              <a:rPr lang="en-GB" sz="3700" dirty="0" err="1">
                <a:latin typeface="Arial" panose="020B0604020202020204" pitchFamily="34" charset="0"/>
                <a:cs typeface="Arial" panose="020B0604020202020204" pitchFamily="34" charset="0"/>
              </a:rPr>
              <a:t>Hosker</a:t>
            </a:r>
            <a:r>
              <a:rPr lang="en-GB" sz="3700" dirty="0">
                <a:latin typeface="Arial" panose="020B0604020202020204" pitchFamily="34" charset="0"/>
                <a:cs typeface="Arial" panose="020B0604020202020204" pitchFamily="34" charset="0"/>
              </a:rPr>
              <a:t>, T. (2021) </a:t>
            </a:r>
            <a:r>
              <a:rPr lang="en-GB" sz="3700" i="1" dirty="0">
                <a:latin typeface="Arial" panose="020B0604020202020204" pitchFamily="34" charset="0"/>
                <a:cs typeface="Arial" panose="020B0604020202020204" pitchFamily="34" charset="0"/>
              </a:rPr>
              <a:t>How ADHD May Be Impacting Your Child's Social Skills and What You Can Do To Help.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10"/>
              </a:rPr>
              <a:t>How ADHD May Be Impacting Your Child</a:t>
            </a:r>
            <a:r>
              <a:rPr lang="en-GB" sz="3700" dirty="0">
                <a:latin typeface="Arial" panose="020B0604020202020204" pitchFamily="34" charset="0"/>
                <a:cs typeface="Arial" panose="020B0604020202020204" pitchFamily="34" charset="0"/>
                <a:hlinkClick r:id="rId10"/>
              </a:rPr>
              <a:t>'</a:t>
            </a:r>
            <a:r>
              <a:rPr lang="en-GB" sz="3700" dirty="0">
                <a:latin typeface="Arial" panose="020B0604020202020204" pitchFamily="34" charset="0"/>
                <a:cs typeface="Arial" panose="020B0604020202020204" pitchFamily="34" charset="0"/>
                <a:hlinkClick r:id="rId10"/>
              </a:rPr>
              <a:t>s Social Skills and What You Can Do To Help - Foothills Academy</a:t>
            </a:r>
            <a:r>
              <a:rPr lang="en-GB" sz="3700" dirty="0">
                <a:latin typeface="Arial" panose="020B0604020202020204" pitchFamily="34" charset="0"/>
                <a:cs typeface="Arial" panose="020B0604020202020204" pitchFamily="34" charset="0"/>
              </a:rPr>
              <a:t> (Accessed 14</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a:latin typeface="Arial" panose="020B0604020202020204" pitchFamily="34" charset="0"/>
                <a:cs typeface="Arial" panose="020B0604020202020204" pitchFamily="34" charset="0"/>
              </a:rPr>
              <a:t>Low, K. (2021) </a:t>
            </a:r>
            <a:r>
              <a:rPr lang="en-GB" sz="3700" i="1" dirty="0">
                <a:latin typeface="Arial" panose="020B0604020202020204" pitchFamily="34" charset="0"/>
                <a:cs typeface="Arial" panose="020B0604020202020204" pitchFamily="34" charset="0"/>
              </a:rPr>
              <a:t>How to Improve Social Skills in Children With ADHD. </a:t>
            </a:r>
            <a:r>
              <a:rPr lang="en-GB" sz="3700" dirty="0">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11"/>
              </a:rPr>
              <a:t>How to Improve Social Skills in Children With ADHD (verywellmind.com)</a:t>
            </a:r>
            <a:r>
              <a:rPr lang="en-GB" sz="3700" dirty="0">
                <a:latin typeface="Arial" panose="020B0604020202020204" pitchFamily="34" charset="0"/>
                <a:cs typeface="Arial" panose="020B0604020202020204" pitchFamily="34" charset="0"/>
              </a:rPr>
              <a:t> (Accessed 15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a:t>
            </a:r>
          </a:p>
          <a:p>
            <a:r>
              <a:rPr lang="en-GB" sz="3700" dirty="0">
                <a:latin typeface="Arial" panose="020B0604020202020204" pitchFamily="34" charset="0"/>
                <a:cs typeface="Arial" panose="020B0604020202020204" pitchFamily="34" charset="0"/>
              </a:rPr>
              <a:t>Baweja, R., </a:t>
            </a:r>
            <a:r>
              <a:rPr lang="en-GB" sz="3700" dirty="0" err="1">
                <a:latin typeface="Arial" panose="020B0604020202020204" pitchFamily="34" charset="0"/>
                <a:cs typeface="Arial" panose="020B0604020202020204" pitchFamily="34" charset="0"/>
              </a:rPr>
              <a:t>Soutullo</a:t>
            </a:r>
            <a:r>
              <a:rPr lang="en-GB" sz="3700" dirty="0">
                <a:latin typeface="Arial" panose="020B0604020202020204" pitchFamily="34" charset="0"/>
                <a:cs typeface="Arial" panose="020B0604020202020204" pitchFamily="34" charset="0"/>
              </a:rPr>
              <a:t>, C., and </a:t>
            </a:r>
            <a:r>
              <a:rPr lang="en-GB" sz="3700" dirty="0" err="1">
                <a:latin typeface="Arial" panose="020B0604020202020204" pitchFamily="34" charset="0"/>
                <a:cs typeface="Arial" panose="020B0604020202020204" pitchFamily="34" charset="0"/>
              </a:rPr>
              <a:t>Waxmonksy</a:t>
            </a:r>
            <a:r>
              <a:rPr lang="en-GB" sz="3700" dirty="0">
                <a:latin typeface="Arial" panose="020B0604020202020204" pitchFamily="34" charset="0"/>
                <a:cs typeface="Arial" panose="020B0604020202020204" pitchFamily="34" charset="0"/>
              </a:rPr>
              <a:t>, J. (2021) ‘</a:t>
            </a:r>
            <a:r>
              <a:rPr lang="en-GB" sz="3700" b="0" i="0" dirty="0">
                <a:solidFill>
                  <a:srgbClr val="000000"/>
                </a:solidFill>
                <a:effectLst/>
                <a:latin typeface="Arial" panose="020B0604020202020204" pitchFamily="34" charset="0"/>
                <a:cs typeface="Arial" panose="020B0604020202020204" pitchFamily="34" charset="0"/>
              </a:rPr>
              <a:t>Review of barriers and interventions to promote treatment engagement for </a:t>
            </a:r>
            <a:r>
              <a:rPr lang="en-GB" sz="3700" b="0" i="0" dirty="0" err="1">
                <a:solidFill>
                  <a:srgbClr val="000000"/>
                </a:solidFill>
                <a:effectLst/>
                <a:latin typeface="Arial" panose="020B0604020202020204" pitchFamily="34" charset="0"/>
                <a:cs typeface="Arial" panose="020B0604020202020204" pitchFamily="34" charset="0"/>
              </a:rPr>
              <a:t>pediatric</a:t>
            </a:r>
            <a:r>
              <a:rPr lang="en-GB" sz="3700" b="0" i="0" dirty="0">
                <a:solidFill>
                  <a:srgbClr val="000000"/>
                </a:solidFill>
                <a:effectLst/>
                <a:latin typeface="Arial" panose="020B0604020202020204" pitchFamily="34" charset="0"/>
                <a:cs typeface="Arial" panose="020B0604020202020204" pitchFamily="34" charset="0"/>
              </a:rPr>
              <a:t> attention deficit hyperactivity disorder care’, </a:t>
            </a:r>
            <a:r>
              <a:rPr lang="en-GB" sz="3700" i="1" dirty="0">
                <a:solidFill>
                  <a:srgbClr val="000000"/>
                </a:solidFill>
                <a:latin typeface="Arial" panose="020B0604020202020204" pitchFamily="34" charset="0"/>
                <a:cs typeface="Arial" panose="020B0604020202020204" pitchFamily="34" charset="0"/>
              </a:rPr>
              <a:t>World Journal of </a:t>
            </a:r>
            <a:r>
              <a:rPr lang="en-GB" sz="3700" i="1" dirty="0" err="1">
                <a:solidFill>
                  <a:srgbClr val="000000"/>
                </a:solidFill>
                <a:latin typeface="Arial" panose="020B0604020202020204" pitchFamily="34" charset="0"/>
                <a:cs typeface="Arial" panose="020B0604020202020204" pitchFamily="34" charset="0"/>
              </a:rPr>
              <a:t>Pyychiatry</a:t>
            </a:r>
            <a:r>
              <a:rPr lang="en-GB" sz="3700" i="1" dirty="0">
                <a:solidFill>
                  <a:srgbClr val="000000"/>
                </a:solidFill>
                <a:latin typeface="Arial" panose="020B0604020202020204" pitchFamily="34" charset="0"/>
                <a:cs typeface="Arial" panose="020B0604020202020204" pitchFamily="34" charset="0"/>
              </a:rPr>
              <a:t>, </a:t>
            </a:r>
            <a:r>
              <a:rPr lang="en-GB" sz="3700" dirty="0">
                <a:solidFill>
                  <a:srgbClr val="000000"/>
                </a:solidFill>
                <a:latin typeface="Arial" panose="020B0604020202020204" pitchFamily="34" charset="0"/>
                <a:cs typeface="Arial" panose="020B0604020202020204" pitchFamily="34" charset="0"/>
              </a:rPr>
              <a:t>11(12), pp. 1206-1227. </a:t>
            </a:r>
            <a:r>
              <a:rPr lang="pl-PL" sz="3700" b="0" i="0" dirty="0">
                <a:solidFill>
                  <a:srgbClr val="212121"/>
                </a:solidFill>
                <a:effectLst/>
                <a:latin typeface="Arial" panose="020B0604020202020204" pitchFamily="34" charset="0"/>
                <a:cs typeface="Arial" panose="020B0604020202020204" pitchFamily="34" charset="0"/>
              </a:rPr>
              <a:t>doi: </a:t>
            </a:r>
            <a:r>
              <a:rPr lang="pl-PL" sz="3700" b="0" i="0" u="sng" dirty="0">
                <a:solidFill>
                  <a:srgbClr val="376FAA"/>
                </a:solidFill>
                <a:effectLst/>
                <a:latin typeface="Arial" panose="020B0604020202020204" pitchFamily="34" charset="0"/>
                <a:cs typeface="Arial" panose="020B0604020202020204" pitchFamily="34" charset="0"/>
                <a:hlinkClick r:id="rId12"/>
              </a:rPr>
              <a:t>10.5498/wjp.v11.i12.1206</a:t>
            </a:r>
            <a:endParaRPr lang="en-GB" sz="3700" b="0" i="0" u="sng" dirty="0">
              <a:solidFill>
                <a:srgbClr val="376FAA"/>
              </a:solidFill>
              <a:effectLst/>
              <a:latin typeface="Arial" panose="020B0604020202020204" pitchFamily="34" charset="0"/>
              <a:cs typeface="Arial" panose="020B0604020202020204" pitchFamily="34" charset="0"/>
            </a:endParaRPr>
          </a:p>
          <a:p>
            <a:r>
              <a:rPr lang="en-GB" sz="3700" dirty="0" err="1">
                <a:solidFill>
                  <a:srgbClr val="000000"/>
                </a:solidFill>
                <a:latin typeface="Arial" panose="020B0604020202020204" pitchFamily="34" charset="0"/>
                <a:cs typeface="Arial" panose="020B0604020202020204" pitchFamily="34" charset="0"/>
              </a:rPr>
              <a:t>Bertin</a:t>
            </a:r>
            <a:r>
              <a:rPr lang="en-GB" sz="3700" dirty="0">
                <a:solidFill>
                  <a:srgbClr val="000000"/>
                </a:solidFill>
                <a:latin typeface="Arial" panose="020B0604020202020204" pitchFamily="34" charset="0"/>
                <a:cs typeface="Arial" panose="020B0604020202020204" pitchFamily="34" charset="0"/>
              </a:rPr>
              <a:t>, M. (2014) </a:t>
            </a:r>
            <a:r>
              <a:rPr lang="en-GB" sz="3700" b="0" i="1" dirty="0">
                <a:solidFill>
                  <a:schemeClr val="tx1"/>
                </a:solidFill>
                <a:effectLst/>
                <a:latin typeface="Arial" panose="020B0604020202020204" pitchFamily="34" charset="0"/>
                <a:cs typeface="Arial" panose="020B0604020202020204" pitchFamily="34" charset="0"/>
              </a:rPr>
              <a:t>The Effects of ADHD on Communication. </a:t>
            </a:r>
            <a:r>
              <a:rPr lang="en-GB" sz="3700" b="0" dirty="0">
                <a:solidFill>
                  <a:schemeClr val="tx1"/>
                </a:solidFill>
                <a:effectLst/>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13"/>
              </a:rPr>
              <a:t>The Effects of ADHD on Communication – ADD Resource </a:t>
            </a:r>
            <a:r>
              <a:rPr lang="en-GB" sz="3700" dirty="0" err="1">
                <a:latin typeface="Arial" panose="020B0604020202020204" pitchFamily="34" charset="0"/>
                <a:cs typeface="Arial" panose="020B0604020202020204" pitchFamily="34" charset="0"/>
                <a:hlinkClick r:id="rId13"/>
              </a:rPr>
              <a:t>Center</a:t>
            </a:r>
            <a:r>
              <a:rPr lang="en-GB" sz="3700" dirty="0">
                <a:latin typeface="Arial" panose="020B0604020202020204" pitchFamily="34" charset="0"/>
                <a:cs typeface="Arial" panose="020B0604020202020204" pitchFamily="34" charset="0"/>
                <a:hlinkClick r:id="rId13"/>
              </a:rPr>
              <a:t> (addrc.org)</a:t>
            </a:r>
            <a:r>
              <a:rPr lang="en-GB" sz="3700" dirty="0">
                <a:latin typeface="Arial" panose="020B0604020202020204" pitchFamily="34" charset="0"/>
                <a:cs typeface="Arial" panose="020B0604020202020204" pitchFamily="34" charset="0"/>
              </a:rPr>
              <a:t> (Accessed: 17</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dirty="0">
                <a:latin typeface="Arial" panose="020B0604020202020204" pitchFamily="34" charset="0"/>
                <a:cs typeface="Arial" panose="020B0604020202020204" pitchFamily="34" charset="0"/>
              </a:rPr>
              <a:t>Greenway, C. and Edwards, A. (2020) ‘</a:t>
            </a:r>
            <a:r>
              <a:rPr lang="en-GB" sz="3700" b="0" i="0" dirty="0">
                <a:solidFill>
                  <a:srgbClr val="000000"/>
                </a:solidFill>
                <a:effectLst/>
                <a:latin typeface="Arial" panose="020B0604020202020204" pitchFamily="34" charset="0"/>
                <a:cs typeface="Arial" panose="020B0604020202020204" pitchFamily="34" charset="0"/>
              </a:rPr>
              <a:t>Knowledge and attitudes towards Attention Deficit Hyperactivity Disorder (ADHD): A comparison of teachers and teaching assistants’, </a:t>
            </a:r>
            <a:r>
              <a:rPr lang="en-GB" sz="3700" b="0" i="1" dirty="0">
                <a:solidFill>
                  <a:srgbClr val="000000"/>
                </a:solidFill>
                <a:effectLst/>
                <a:latin typeface="Arial" panose="020B0604020202020204" pitchFamily="34" charset="0"/>
                <a:cs typeface="Arial" panose="020B0604020202020204" pitchFamily="34" charset="0"/>
              </a:rPr>
              <a:t>Australi</a:t>
            </a:r>
            <a:r>
              <a:rPr lang="en-GB" sz="3700" i="1" dirty="0">
                <a:solidFill>
                  <a:srgbClr val="000000"/>
                </a:solidFill>
                <a:latin typeface="Arial" panose="020B0604020202020204" pitchFamily="34" charset="0"/>
                <a:cs typeface="Arial" panose="020B0604020202020204" pitchFamily="34" charset="0"/>
              </a:rPr>
              <a:t>an Journal of Learning Difficulties, </a:t>
            </a:r>
            <a:r>
              <a:rPr lang="en-GB" sz="3700" dirty="0">
                <a:solidFill>
                  <a:srgbClr val="000000"/>
                </a:solidFill>
                <a:latin typeface="Arial" panose="020B0604020202020204" pitchFamily="34" charset="0"/>
                <a:cs typeface="Arial" panose="020B0604020202020204" pitchFamily="34" charset="0"/>
              </a:rPr>
              <a:t>25(1), pp. 31-49. </a:t>
            </a:r>
            <a:r>
              <a:rPr lang="en-GB" sz="3700" b="0" i="0" dirty="0">
                <a:solidFill>
                  <a:srgbClr val="333333"/>
                </a:solidFill>
                <a:effectLst/>
                <a:latin typeface="Arial" panose="020B0604020202020204" pitchFamily="34" charset="0"/>
                <a:cs typeface="Arial" panose="020B0604020202020204" pitchFamily="34" charset="0"/>
              </a:rPr>
              <a:t>DOI: </a:t>
            </a:r>
            <a:r>
              <a:rPr lang="en-GB" sz="3700" b="0" i="0" u="sng" dirty="0">
                <a:solidFill>
                  <a:srgbClr val="333333"/>
                </a:solidFill>
                <a:effectLst/>
                <a:latin typeface="Arial" panose="020B0604020202020204" pitchFamily="34" charset="0"/>
                <a:cs typeface="Arial" panose="020B0604020202020204" pitchFamily="34" charset="0"/>
                <a:hlinkClick r:id="rId14"/>
              </a:rPr>
              <a:t>10.1080/19404158.2019.1709875</a:t>
            </a:r>
            <a:endParaRPr lang="en-GB" sz="3700" b="0" i="1" dirty="0">
              <a:solidFill>
                <a:schemeClr val="tx1"/>
              </a:solidFill>
              <a:effectLst/>
              <a:latin typeface="Arial" panose="020B0604020202020204" pitchFamily="34" charset="0"/>
              <a:cs typeface="Arial" panose="020B0604020202020204" pitchFamily="34" charset="0"/>
            </a:endParaRPr>
          </a:p>
          <a:p>
            <a:r>
              <a:rPr lang="en-GB" sz="3700" b="0" i="0" dirty="0">
                <a:solidFill>
                  <a:srgbClr val="000000"/>
                </a:solidFill>
                <a:effectLst/>
                <a:latin typeface="Arial" panose="020B0604020202020204" pitchFamily="34" charset="0"/>
                <a:cs typeface="Arial" panose="020B0604020202020204" pitchFamily="34" charset="0"/>
              </a:rPr>
              <a:t>Ewe, L. (2019) ‘ADHD symptoms and the teacher–student relationship: a systematic literature review’, </a:t>
            </a:r>
            <a:r>
              <a:rPr lang="en-GB" sz="3700" b="0" i="1" dirty="0">
                <a:solidFill>
                  <a:srgbClr val="000000"/>
                </a:solidFill>
                <a:effectLst/>
                <a:latin typeface="Arial" panose="020B0604020202020204" pitchFamily="34" charset="0"/>
                <a:cs typeface="Arial" panose="020B0604020202020204" pitchFamily="34" charset="0"/>
              </a:rPr>
              <a:t>Emotional and Behavioural Difficulties, </a:t>
            </a:r>
            <a:r>
              <a:rPr lang="en-GB" sz="3700" b="0" dirty="0">
                <a:solidFill>
                  <a:srgbClr val="000000"/>
                </a:solidFill>
                <a:effectLst/>
                <a:latin typeface="Arial" panose="020B0604020202020204" pitchFamily="34" charset="0"/>
                <a:cs typeface="Arial" panose="020B0604020202020204" pitchFamily="34" charset="0"/>
              </a:rPr>
              <a:t>24(2), pp. 13</a:t>
            </a:r>
            <a:r>
              <a:rPr lang="en-GB" sz="3700" dirty="0">
                <a:solidFill>
                  <a:srgbClr val="000000"/>
                </a:solidFill>
                <a:latin typeface="Arial" panose="020B0604020202020204" pitchFamily="34" charset="0"/>
                <a:cs typeface="Arial" panose="020B0604020202020204" pitchFamily="34" charset="0"/>
              </a:rPr>
              <a:t>6-155. DOI: 10.1080/13632752.2019.1597562</a:t>
            </a:r>
          </a:p>
          <a:p>
            <a:r>
              <a:rPr lang="en-GB" sz="3700" b="0" i="0" dirty="0">
                <a:solidFill>
                  <a:srgbClr val="000000"/>
                </a:solidFill>
                <a:effectLst/>
                <a:latin typeface="Arial" panose="020B0604020202020204" pitchFamily="34" charset="0"/>
                <a:cs typeface="Arial" panose="020B0604020202020204" pitchFamily="34" charset="0"/>
              </a:rPr>
              <a:t>ADHD Centre (2018) </a:t>
            </a:r>
            <a:r>
              <a:rPr lang="en-GB" sz="3700" b="0" i="1" dirty="0">
                <a:solidFill>
                  <a:srgbClr val="000000"/>
                </a:solidFill>
                <a:effectLst/>
                <a:latin typeface="Arial" panose="020B0604020202020204" pitchFamily="34" charset="0"/>
                <a:cs typeface="Arial" panose="020B0604020202020204" pitchFamily="34" charset="0"/>
              </a:rPr>
              <a:t>Behavioural Therapy for ADHD Child. </a:t>
            </a:r>
            <a:r>
              <a:rPr lang="en-GB" sz="3700" b="0" dirty="0">
                <a:solidFill>
                  <a:srgbClr val="000000"/>
                </a:solidFill>
                <a:effectLst/>
                <a:latin typeface="Arial" panose="020B0604020202020204" pitchFamily="34" charset="0"/>
                <a:cs typeface="Arial" panose="020B0604020202020204" pitchFamily="34" charset="0"/>
              </a:rPr>
              <a:t>Available at: </a:t>
            </a:r>
            <a:r>
              <a:rPr lang="en-GB" sz="3700" dirty="0">
                <a:latin typeface="Arial" panose="020B0604020202020204" pitchFamily="34" charset="0"/>
                <a:cs typeface="Arial" panose="020B0604020202020204" pitchFamily="34" charset="0"/>
                <a:hlinkClick r:id="rId15"/>
              </a:rPr>
              <a:t>Proper </a:t>
            </a:r>
            <a:r>
              <a:rPr lang="en-GB" sz="3700" dirty="0" err="1">
                <a:latin typeface="Arial" panose="020B0604020202020204" pitchFamily="34" charset="0"/>
                <a:cs typeface="Arial" panose="020B0604020202020204" pitchFamily="34" charset="0"/>
                <a:hlinkClick r:id="rId15"/>
              </a:rPr>
              <a:t>Behavioral</a:t>
            </a:r>
            <a:r>
              <a:rPr lang="en-GB" sz="3700" dirty="0">
                <a:latin typeface="Arial" panose="020B0604020202020204" pitchFamily="34" charset="0"/>
                <a:cs typeface="Arial" panose="020B0604020202020204" pitchFamily="34" charset="0"/>
                <a:hlinkClick r:id="rId15"/>
              </a:rPr>
              <a:t> Therapy For ADHD Child Medication (adhdcentre.co.uk)</a:t>
            </a:r>
            <a:r>
              <a:rPr lang="en-GB" sz="3700" dirty="0">
                <a:latin typeface="Arial" panose="020B0604020202020204" pitchFamily="34" charset="0"/>
                <a:cs typeface="Arial" panose="020B0604020202020204" pitchFamily="34" charset="0"/>
              </a:rPr>
              <a:t> (Accessed: 17</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January 2023).</a:t>
            </a:r>
          </a:p>
          <a:p>
            <a:r>
              <a:rPr lang="en-GB" sz="3700" b="0" dirty="0">
                <a:solidFill>
                  <a:srgbClr val="000000"/>
                </a:solidFill>
                <a:effectLst/>
                <a:latin typeface="Arial" panose="020B0604020202020204" pitchFamily="34" charset="0"/>
                <a:cs typeface="Arial" panose="020B0604020202020204" pitchFamily="34" charset="0"/>
              </a:rPr>
              <a:t>CDC (2022) </a:t>
            </a:r>
            <a:r>
              <a:rPr lang="en-GB" sz="3700" b="0" i="1" dirty="0">
                <a:solidFill>
                  <a:srgbClr val="000000"/>
                </a:solidFill>
                <a:effectLst/>
                <a:latin typeface="Arial" panose="020B0604020202020204" pitchFamily="34" charset="0"/>
                <a:cs typeface="Arial" panose="020B0604020202020204" pitchFamily="34" charset="0"/>
              </a:rPr>
              <a:t>Parent Training in </a:t>
            </a:r>
            <a:r>
              <a:rPr lang="en-GB" sz="3700" b="0" i="1" dirty="0" err="1">
                <a:solidFill>
                  <a:srgbClr val="000000"/>
                </a:solidFill>
                <a:effectLst/>
                <a:latin typeface="Arial" panose="020B0604020202020204" pitchFamily="34" charset="0"/>
                <a:cs typeface="Arial" panose="020B0604020202020204" pitchFamily="34" charset="0"/>
              </a:rPr>
              <a:t>Behavior</a:t>
            </a:r>
            <a:r>
              <a:rPr lang="en-GB" sz="3700" b="0" i="1" dirty="0">
                <a:solidFill>
                  <a:srgbClr val="000000"/>
                </a:solidFill>
                <a:effectLst/>
                <a:latin typeface="Arial" panose="020B0604020202020204" pitchFamily="34" charset="0"/>
                <a:cs typeface="Arial" panose="020B0604020202020204" pitchFamily="34" charset="0"/>
              </a:rPr>
              <a:t> Management for ADHD. </a:t>
            </a:r>
            <a:r>
              <a:rPr lang="en-GB" sz="3700" b="0" dirty="0">
                <a:solidFill>
                  <a:srgbClr val="000000"/>
                </a:solidFill>
                <a:effectLst/>
                <a:latin typeface="Arial" panose="020B0604020202020204" pitchFamily="34" charset="0"/>
                <a:cs typeface="Arial" panose="020B0604020202020204" pitchFamily="34" charset="0"/>
              </a:rPr>
              <a:t>Available at: </a:t>
            </a:r>
            <a:r>
              <a:rPr lang="en-GB" sz="3700" b="0" dirty="0">
                <a:solidFill>
                  <a:srgbClr val="000000"/>
                </a:solidFill>
                <a:effectLst/>
                <a:latin typeface="Arial" panose="020B0604020202020204" pitchFamily="34" charset="0"/>
                <a:cs typeface="Arial" panose="020B0604020202020204" pitchFamily="34" charset="0"/>
                <a:hlinkClick r:id="rId16"/>
              </a:rPr>
              <a:t>https://www.cdc.gov/ncbddd/adhd/behavior-therapy.html</a:t>
            </a:r>
            <a:r>
              <a:rPr lang="en-GB" sz="3700" b="0" dirty="0">
                <a:solidFill>
                  <a:srgbClr val="000000"/>
                </a:solidFill>
                <a:effectLst/>
                <a:latin typeface="Arial" panose="020B0604020202020204" pitchFamily="34" charset="0"/>
                <a:cs typeface="Arial" panose="020B0604020202020204" pitchFamily="34" charset="0"/>
              </a:rPr>
              <a:t> (Accessed: 17</a:t>
            </a:r>
            <a:r>
              <a:rPr lang="en-GB" sz="3700" b="0" baseline="30000" dirty="0">
                <a:solidFill>
                  <a:srgbClr val="000000"/>
                </a:solidFill>
                <a:effectLst/>
                <a:latin typeface="Arial" panose="020B0604020202020204" pitchFamily="34" charset="0"/>
                <a:cs typeface="Arial" panose="020B0604020202020204" pitchFamily="34" charset="0"/>
              </a:rPr>
              <a:t>th</a:t>
            </a:r>
            <a:r>
              <a:rPr lang="en-GB" sz="3700" b="0" dirty="0">
                <a:solidFill>
                  <a:srgbClr val="000000"/>
                </a:solidFill>
                <a:effectLst/>
                <a:latin typeface="Arial" panose="020B0604020202020204" pitchFamily="34" charset="0"/>
                <a:cs typeface="Arial" panose="020B0604020202020204" pitchFamily="34" charset="0"/>
              </a:rPr>
              <a:t> January 2023).</a:t>
            </a:r>
          </a:p>
          <a:p>
            <a:pPr marL="0" indent="0">
              <a:buNone/>
            </a:pPr>
            <a:r>
              <a:rPr lang="en-GB" sz="3700" dirty="0">
                <a:latin typeface="Arial" panose="020B0604020202020204" pitchFamily="34" charset="0"/>
                <a:cs typeface="Arial" panose="020B0604020202020204" pitchFamily="34" charset="0"/>
              </a:rPr>
              <a:t> </a:t>
            </a:r>
          </a:p>
          <a:p>
            <a:endParaRPr lang="en-GB" sz="1050" dirty="0"/>
          </a:p>
          <a:p>
            <a:endParaRPr lang="en-GB" sz="1200" b="0" i="1" dirty="0">
              <a:solidFill>
                <a:srgbClr val="000000"/>
              </a:solidFill>
              <a:effectLst/>
              <a:latin typeface="Arial" panose="020B0604020202020204" pitchFamily="34" charset="0"/>
              <a:cs typeface="Arial" panose="020B0604020202020204" pitchFamily="34" charset="0"/>
            </a:endParaRPr>
          </a:p>
          <a:p>
            <a:endParaRPr lang="en-GB" sz="1200" dirty="0"/>
          </a:p>
          <a:p>
            <a:endParaRPr lang="en-GB" sz="16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077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3302C1-EED2-8C93-0043-58235A4F08F5}"/>
              </a:ext>
            </a:extLst>
          </p:cNvPr>
          <p:cNvSpPr txBox="1"/>
          <p:nvPr/>
        </p:nvSpPr>
        <p:spPr>
          <a:xfrm>
            <a:off x="462337" y="472611"/>
            <a:ext cx="10623479" cy="3416320"/>
          </a:xfrm>
          <a:prstGeom prst="rect">
            <a:avLst/>
          </a:prstGeom>
          <a:noFill/>
        </p:spPr>
        <p:txBody>
          <a:bodyPr wrap="square" rtlCol="0">
            <a:spAutoFit/>
          </a:bodyPr>
          <a:lstStyle/>
          <a:p>
            <a:pPr algn="l">
              <a:lnSpc>
                <a:spcPct val="150000"/>
              </a:lnSpc>
            </a:pPr>
            <a:r>
              <a:rPr lang="en-GB" sz="1200" b="0" dirty="0">
                <a:solidFill>
                  <a:srgbClr val="000000"/>
                </a:solidFill>
                <a:effectLst/>
                <a:latin typeface="Arial" panose="020B0604020202020204" pitchFamily="34" charset="0"/>
                <a:cs typeface="Arial" panose="020B0604020202020204" pitchFamily="34" charset="0"/>
              </a:rPr>
              <a:t>Miller, C (2023) </a:t>
            </a:r>
            <a:r>
              <a:rPr lang="en-GB" sz="1200" b="0" i="1" dirty="0" err="1">
                <a:solidFill>
                  <a:srgbClr val="000000"/>
                </a:solidFill>
                <a:effectLst/>
                <a:latin typeface="Arial" panose="020B0604020202020204" pitchFamily="34" charset="0"/>
                <a:cs typeface="Arial" panose="020B0604020202020204" pitchFamily="34" charset="0"/>
              </a:rPr>
              <a:t>Behavioral</a:t>
            </a:r>
            <a:r>
              <a:rPr lang="en-GB" sz="1200" b="0" i="1" dirty="0">
                <a:solidFill>
                  <a:srgbClr val="000000"/>
                </a:solidFill>
                <a:effectLst/>
                <a:latin typeface="Arial" panose="020B0604020202020204" pitchFamily="34" charset="0"/>
                <a:cs typeface="Arial" panose="020B0604020202020204" pitchFamily="34" charset="0"/>
              </a:rPr>
              <a:t> Treatments for Kids With ADHD. </a:t>
            </a:r>
            <a:r>
              <a:rPr lang="en-GB" sz="1200" b="0" dirty="0">
                <a:solidFill>
                  <a:srgbClr val="000000"/>
                </a:solidFill>
                <a:effectLst/>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ADHD </a:t>
            </a:r>
            <a:r>
              <a:rPr lang="en-GB" sz="1200" dirty="0" err="1">
                <a:latin typeface="Arial" panose="020B0604020202020204" pitchFamily="34" charset="0"/>
                <a:cs typeface="Arial" panose="020B0604020202020204" pitchFamily="34" charset="0"/>
                <a:hlinkClick r:id="rId2"/>
              </a:rPr>
              <a:t>Behavioral</a:t>
            </a:r>
            <a:r>
              <a:rPr lang="en-GB" sz="1200" dirty="0">
                <a:latin typeface="Arial" panose="020B0604020202020204" pitchFamily="34" charset="0"/>
                <a:cs typeface="Arial" panose="020B0604020202020204" pitchFamily="34" charset="0"/>
                <a:hlinkClick r:id="rId2"/>
              </a:rPr>
              <a:t> Treatment | Therapy for ADHD | Child Mind Institute</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2022).</a:t>
            </a:r>
          </a:p>
          <a:p>
            <a:pPr algn="l">
              <a:lnSpc>
                <a:spcPct val="150000"/>
              </a:lnSpc>
            </a:pPr>
            <a:r>
              <a:rPr lang="en-GB" sz="1200" dirty="0">
                <a:latin typeface="Arial" panose="020B0604020202020204" pitchFamily="34" charset="0"/>
                <a:cs typeface="Arial" panose="020B0604020202020204" pitchFamily="34" charset="0"/>
              </a:rPr>
              <a:t>CHADD (2015) </a:t>
            </a:r>
            <a:r>
              <a:rPr lang="en-GB" sz="1200" i="1" dirty="0">
                <a:latin typeface="Arial" panose="020B0604020202020204" pitchFamily="34" charset="0"/>
                <a:cs typeface="Arial" panose="020B0604020202020204" pitchFamily="34" charset="0"/>
              </a:rPr>
              <a:t>Parenting a Child with ADHD.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parenting2015.pdf (chadd.org)</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2023).</a:t>
            </a:r>
          </a:p>
          <a:p>
            <a:pPr marL="0" indent="0" algn="l">
              <a:lnSpc>
                <a:spcPct val="150000"/>
              </a:lnSpc>
              <a:buNone/>
            </a:pPr>
            <a:r>
              <a:rPr lang="en-GB" sz="1200" dirty="0" err="1">
                <a:latin typeface="Arial" panose="020B0604020202020204" pitchFamily="34" charset="0"/>
                <a:cs typeface="Arial" panose="020B0604020202020204" pitchFamily="34" charset="0"/>
              </a:rPr>
              <a:t>Zwi</a:t>
            </a:r>
            <a:r>
              <a:rPr lang="en-GB" sz="1200" dirty="0">
                <a:latin typeface="Arial" panose="020B0604020202020204" pitchFamily="34" charset="0"/>
                <a:cs typeface="Arial" panose="020B0604020202020204" pitchFamily="34" charset="0"/>
              </a:rPr>
              <a:t>, M., et al. (2011) </a:t>
            </a:r>
            <a:r>
              <a:rPr lang="en-GB" sz="1200" i="1" dirty="0">
                <a:latin typeface="Arial" panose="020B0604020202020204" pitchFamily="34" charset="0"/>
                <a:cs typeface="Arial" panose="020B0604020202020204" pitchFamily="34" charset="0"/>
              </a:rPr>
              <a:t>Parent Training Interventions for Attention </a:t>
            </a:r>
            <a:r>
              <a:rPr lang="en-GB" sz="1200" i="1" dirty="0" err="1">
                <a:latin typeface="Arial" panose="020B0604020202020204" pitchFamily="34" charset="0"/>
                <a:cs typeface="Arial" panose="020B0604020202020204" pitchFamily="34" charset="0"/>
              </a:rPr>
              <a:t>Deficity</a:t>
            </a:r>
            <a:r>
              <a:rPr lang="en-GB" sz="1200" i="1" dirty="0">
                <a:latin typeface="Arial" panose="020B0604020202020204" pitchFamily="34" charset="0"/>
                <a:cs typeface="Arial" panose="020B0604020202020204" pitchFamily="34" charset="0"/>
              </a:rPr>
              <a:t> Hyperactivity Disorder (ADHD) in Children Aged 5 to 18 years.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Parent training interventions for Attention Deficit Hyperactivity Disorder (ADHD)       in children aged 5 to 18 years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Accessesd</a:t>
            </a:r>
            <a:r>
              <a:rPr lang="en-GB" sz="1200" dirty="0">
                <a:latin typeface="Arial" panose="020B0604020202020204" pitchFamily="34" charset="0"/>
                <a:cs typeface="Arial" panose="020B0604020202020204" pitchFamily="34" charset="0"/>
              </a:rPr>
              <a:t>: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2023).</a:t>
            </a:r>
          </a:p>
          <a:p>
            <a:pPr marL="0" indent="0">
              <a:lnSpc>
                <a:spcPct val="150000"/>
              </a:lnSpc>
              <a:buNone/>
            </a:pPr>
            <a:r>
              <a:rPr lang="en-GB" sz="1200" dirty="0" err="1">
                <a:latin typeface="Arial" panose="020B0604020202020204" pitchFamily="34" charset="0"/>
                <a:cs typeface="Arial" panose="020B0604020202020204" pitchFamily="34" charset="0"/>
              </a:rPr>
              <a:t>Boorady</a:t>
            </a:r>
            <a:r>
              <a:rPr lang="en-GB" sz="1200" dirty="0">
                <a:latin typeface="Arial" panose="020B0604020202020204" pitchFamily="34" charset="0"/>
                <a:cs typeface="Arial" panose="020B0604020202020204" pitchFamily="34" charset="0"/>
              </a:rPr>
              <a:t>, R. (2021) </a:t>
            </a:r>
            <a:r>
              <a:rPr lang="en-GB" sz="1200" i="1" dirty="0">
                <a:latin typeface="Arial" panose="020B0604020202020204" pitchFamily="34" charset="0"/>
                <a:cs typeface="Arial" panose="020B0604020202020204" pitchFamily="34" charset="0"/>
              </a:rPr>
              <a:t>Side effects of ADHD medication.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Side Effects of ADHD Medication | Child Mind Institute</a:t>
            </a:r>
            <a:r>
              <a:rPr lang="en-GB" sz="1200" dirty="0">
                <a:latin typeface="Arial" panose="020B0604020202020204" pitchFamily="34" charset="0"/>
                <a:cs typeface="Arial" panose="020B0604020202020204" pitchFamily="34" charset="0"/>
              </a:rPr>
              <a:t> (Accessed: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2023).</a:t>
            </a:r>
          </a:p>
          <a:p>
            <a:pPr marL="0" indent="0">
              <a:lnSpc>
                <a:spcPct val="150000"/>
              </a:lnSpc>
              <a:buNone/>
            </a:pPr>
            <a:r>
              <a:rPr lang="en-GB" sz="1200" dirty="0">
                <a:latin typeface="Arial" panose="020B0604020202020204" pitchFamily="34" charset="0"/>
                <a:cs typeface="Arial" panose="020B0604020202020204" pitchFamily="34" charset="0"/>
              </a:rPr>
              <a:t>CDC (2022) </a:t>
            </a:r>
            <a:r>
              <a:rPr lang="en-GB" sz="1200" i="1" dirty="0">
                <a:latin typeface="Arial" panose="020B0604020202020204" pitchFamily="34" charset="0"/>
                <a:cs typeface="Arial" panose="020B0604020202020204" pitchFamily="34" charset="0"/>
              </a:rPr>
              <a:t>Data and statistics about ADHD.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Data and Statistics About ADHD | CDC</a:t>
            </a:r>
            <a:r>
              <a:rPr lang="en-GB" sz="1200" dirty="0">
                <a:latin typeface="Arial" panose="020B0604020202020204" pitchFamily="34" charset="0"/>
                <a:cs typeface="Arial" panose="020B0604020202020204" pitchFamily="34" charset="0"/>
              </a:rPr>
              <a:t> (Accessed: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2023).</a:t>
            </a:r>
          </a:p>
          <a:p>
            <a:pPr marL="0" indent="0">
              <a:lnSpc>
                <a:spcPct val="150000"/>
              </a:lnSpc>
              <a:buNone/>
            </a:pPr>
            <a:r>
              <a:rPr lang="en-GB" sz="1200" b="0" i="0" dirty="0" err="1">
                <a:effectLst/>
                <a:latin typeface="Arial" panose="020B0604020202020204" pitchFamily="34" charset="0"/>
                <a:cs typeface="Arial" panose="020B0604020202020204" pitchFamily="34" charset="0"/>
              </a:rPr>
              <a:t>Toomey,S.L.etal</a:t>
            </a:r>
            <a:r>
              <a:rPr lang="en-GB" sz="1200" b="0" i="0" dirty="0">
                <a:effectLst/>
                <a:latin typeface="Arial" panose="020B0604020202020204" pitchFamily="34" charset="0"/>
                <a:cs typeface="Arial" panose="020B0604020202020204" pitchFamily="34" charset="0"/>
              </a:rPr>
              <a:t>.(2012)‘WhydochildrenwithADHDdiscontinuetheirmedication?’ClinicalPaediatrics,51(8),pp.763-769. </a:t>
            </a:r>
            <a:r>
              <a:rPr lang="en-GB" sz="1200" b="0" i="0" u="sng" dirty="0">
                <a:solidFill>
                  <a:srgbClr val="006ACC"/>
                </a:solidFill>
                <a:effectLst/>
                <a:latin typeface="Arial" panose="020B0604020202020204" pitchFamily="34" charset="0"/>
                <a:cs typeface="Arial" panose="020B0604020202020204" pitchFamily="34" charset="0"/>
                <a:hlinkClick r:id="rId7"/>
              </a:rPr>
              <a:t>https://doi.org/10.1177/0009922812446744</a:t>
            </a:r>
            <a:endParaRPr lang="en-GB" sz="1200" b="0" i="0" u="sng" dirty="0">
              <a:solidFill>
                <a:srgbClr val="006ACC"/>
              </a:solidFill>
              <a:effectLst/>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ADHD aware (2022) </a:t>
            </a:r>
            <a:r>
              <a:rPr lang="en-GB" sz="1200" i="1" dirty="0">
                <a:latin typeface="Arial" panose="020B0604020202020204" pitchFamily="34" charset="0"/>
                <a:cs typeface="Arial" panose="020B0604020202020204" pitchFamily="34" charset="0"/>
              </a:rPr>
              <a:t>ADHD symptoms.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ADHD symptoms - ADHD Aware</a:t>
            </a:r>
            <a:r>
              <a:rPr lang="en-GB" sz="1200" dirty="0">
                <a:latin typeface="Arial" panose="020B0604020202020204" pitchFamily="34" charset="0"/>
                <a:cs typeface="Arial" panose="020B0604020202020204" pitchFamily="34" charset="0"/>
              </a:rPr>
              <a:t> (Accessed: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2023).</a:t>
            </a:r>
          </a:p>
          <a:p>
            <a:pPr marL="0" indent="0">
              <a:lnSpc>
                <a:spcPct val="150000"/>
              </a:lnSpc>
              <a:buNone/>
            </a:pPr>
            <a:r>
              <a:rPr lang="en-GB" sz="12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400477840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0</TotalTime>
  <Words>1946</Words>
  <Application>Microsoft Office PowerPoint</Application>
  <PresentationFormat>Widescreen</PresentationFormat>
  <Paragraphs>66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 Light</vt:lpstr>
      <vt:lpstr>Century Gothic</vt:lpstr>
      <vt:lpstr>Metropolitan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Gough (1706412)</dc:creator>
  <cp:lastModifiedBy>Alissa Gough (1706412)</cp:lastModifiedBy>
  <cp:revision>1</cp:revision>
  <dcterms:created xsi:type="dcterms:W3CDTF">2022-12-18T12:44:13Z</dcterms:created>
  <dcterms:modified xsi:type="dcterms:W3CDTF">2023-01-19T21:59:52Z</dcterms:modified>
</cp:coreProperties>
</file>