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313" r:id="rId2"/>
    <p:sldId id="256" r:id="rId3"/>
    <p:sldId id="316" r:id="rId4"/>
    <p:sldId id="324" r:id="rId5"/>
    <p:sldId id="317" r:id="rId6"/>
    <p:sldId id="319" r:id="rId7"/>
    <p:sldId id="318" r:id="rId8"/>
    <p:sldId id="321" r:id="rId9"/>
    <p:sldId id="322" r:id="rId10"/>
    <p:sldId id="323" r:id="rId11"/>
    <p:sldId id="326" r:id="rId12"/>
    <p:sldId id="328" r:id="rId13"/>
    <p:sldId id="325" r:id="rId14"/>
    <p:sldId id="327" r:id="rId15"/>
    <p:sldId id="274" r:id="rId16"/>
    <p:sldId id="31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C2ECDCA-D230-4E27-8C38-FEC75891A28D}">
          <p14:sldIdLst>
            <p14:sldId id="313"/>
            <p14:sldId id="256"/>
            <p14:sldId id="316"/>
            <p14:sldId id="324"/>
            <p14:sldId id="317"/>
            <p14:sldId id="319"/>
            <p14:sldId id="318"/>
            <p14:sldId id="321"/>
            <p14:sldId id="322"/>
            <p14:sldId id="323"/>
            <p14:sldId id="326"/>
            <p14:sldId id="328"/>
            <p14:sldId id="325"/>
            <p14:sldId id="327"/>
            <p14:sldId id="274"/>
            <p14:sldId id="31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BBFC8"/>
    <a:srgbClr val="F5F5F5"/>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2264" autoAdjust="0"/>
  </p:normalViewPr>
  <p:slideViewPr>
    <p:cSldViewPr snapToGrid="0">
      <p:cViewPr>
        <p:scale>
          <a:sx n="65" d="100"/>
          <a:sy n="65" d="100"/>
        </p:scale>
        <p:origin x="696" y="72"/>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25/02/2019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2</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25/02/2019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25/02/2019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25/02/2019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25/02/2019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25/02/2019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25/02/2019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hyperlink" Target="http://pgpolice.blogspot.com/2014/05/message-to-our-community-about-upcoming.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interest.com/glotwppolice/gtpd-recovered-property/" TargetMode="External"/><Relationship Id="rId2" Type="http://schemas.openxmlformats.org/officeDocument/2006/relationships/hyperlink" Target="https://www.entrepreneur.com/article/232918"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nytimes.com/2014/04/23/nyregion/new-york-police-reach-out-on-twitter-but-receive-a-slap-in-the-face.html?hpw&amp;rref=nyregion&amp;_r=1" TargetMode="External"/><Relationship Id="rId2" Type="http://schemas.openxmlformats.org/officeDocument/2006/relationships/hyperlink" Target="https://www.entrepreneur.com/article/23334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ollege.police.uk/News/archive/2014nov/Pages/Use-of-social-media.aspx%20Accessed%2024th%20February%202019" TargetMode="External"/><Relationship Id="rId2" Type="http://schemas.openxmlformats.org/officeDocument/2006/relationships/hyperlink" Target="https://www.bbc.co.uk/news/uk-england-devon-4106046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7C3A-306E-4734-8400-87EC3688E92F}"/>
              </a:ext>
            </a:extLst>
          </p:cNvPr>
          <p:cNvSpPr>
            <a:spLocks noGrp="1"/>
          </p:cNvSpPr>
          <p:nvPr>
            <p:ph type="ctrTitle"/>
          </p:nvPr>
        </p:nvSpPr>
        <p:spPr>
          <a:xfrm>
            <a:off x="985969" y="4553712"/>
            <a:ext cx="8288032" cy="1096316"/>
          </a:xfrm>
        </p:spPr>
        <p:txBody>
          <a:bodyPr>
            <a:normAutofit/>
          </a:bodyPr>
          <a:lstStyle/>
          <a:p>
            <a:pPr algn="ctr"/>
            <a:r>
              <a:rPr lang="en-GB" sz="4800"/>
              <a:t>What’s in the news?</a:t>
            </a:r>
          </a:p>
        </p:txBody>
      </p:sp>
      <p:sp>
        <p:nvSpPr>
          <p:cNvPr id="3" name="Subtitle 2">
            <a:extLst>
              <a:ext uri="{FF2B5EF4-FFF2-40B4-BE49-F238E27FC236}">
                <a16:creationId xmlns:a16="http://schemas.microsoft.com/office/drawing/2014/main" id="{BB57159B-95AE-435A-AE4C-05C1D86EEDC2}"/>
              </a:ext>
            </a:extLst>
          </p:cNvPr>
          <p:cNvSpPr>
            <a:spLocks noGrp="1"/>
          </p:cNvSpPr>
          <p:nvPr>
            <p:ph type="subTitle" idx="1"/>
          </p:nvPr>
        </p:nvSpPr>
        <p:spPr>
          <a:xfrm>
            <a:off x="985969" y="5650029"/>
            <a:ext cx="8288032" cy="469122"/>
          </a:xfrm>
        </p:spPr>
        <p:txBody>
          <a:bodyPr>
            <a:normAutofit/>
          </a:bodyPr>
          <a:lstStyle/>
          <a:p>
            <a:pPr algn="ctr"/>
            <a:r>
              <a:rPr lang="en-GB"/>
              <a:t>Class discussion on current affairs around policing</a:t>
            </a:r>
          </a:p>
        </p:txBody>
      </p:sp>
      <p:pic>
        <p:nvPicPr>
          <p:cNvPr id="14" name="Graphic 7" descr="Newspaper">
            <a:extLst>
              <a:ext uri="{FF2B5EF4-FFF2-40B4-BE49-F238E27FC236}">
                <a16:creationId xmlns:a16="http://schemas.microsoft.com/office/drawing/2014/main" id="{A3A03CD6-E2C8-4D35-8B22-9D1F9227A1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80259" y="934222"/>
            <a:ext cx="3299450" cy="3299450"/>
          </a:xfrm>
          <a:prstGeom prst="rect">
            <a:avLst/>
          </a:prstGeom>
        </p:spPr>
      </p:pic>
      <p:sp>
        <p:nvSpPr>
          <p:cNvPr id="4" name="Slide Number Placeholder 3">
            <a:extLst>
              <a:ext uri="{FF2B5EF4-FFF2-40B4-BE49-F238E27FC236}">
                <a16:creationId xmlns:a16="http://schemas.microsoft.com/office/drawing/2014/main" id="{A5B4699C-DD53-4B12-82E8-7E6D6EE77E51}"/>
              </a:ext>
            </a:extLst>
          </p:cNvPr>
          <p:cNvSpPr>
            <a:spLocks noGrp="1"/>
          </p:cNvSpPr>
          <p:nvPr>
            <p:ph type="sldNum" sz="quarter" idx="12"/>
          </p:nvPr>
        </p:nvSpPr>
        <p:spPr>
          <a:xfrm>
            <a:off x="8542023" y="6352651"/>
            <a:ext cx="683339" cy="365125"/>
          </a:xfrm>
        </p:spPr>
        <p:txBody>
          <a:bodyPr>
            <a:normAutofit/>
          </a:bodyPr>
          <a:lstStyle/>
          <a:p>
            <a:pPr>
              <a:spcAft>
                <a:spcPts val="600"/>
              </a:spcAft>
            </a:pPr>
            <a:fld id="{5DFEDB64-84C3-4240-BCBA-134AE1D9082C}" type="slidenum">
              <a:rPr lang="en-GB" smtClean="0"/>
              <a:pPr>
                <a:spcAft>
                  <a:spcPts val="600"/>
                </a:spcAft>
              </a:pPr>
              <a:t>1</a:t>
            </a:fld>
            <a:endParaRPr lang="en-GB"/>
          </a:p>
        </p:txBody>
      </p:sp>
    </p:spTree>
    <p:extLst>
      <p:ext uri="{BB962C8B-B14F-4D97-AF65-F5344CB8AC3E}">
        <p14:creationId xmlns:p14="http://schemas.microsoft.com/office/powerpoint/2010/main" val="26481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1" y="1282701"/>
            <a:ext cx="5644205" cy="4307148"/>
          </a:xfrm>
        </p:spPr>
        <p:txBody>
          <a:bodyPr anchor="ctr">
            <a:normAutofit/>
          </a:bodyPr>
          <a:lstStyle/>
          <a:p>
            <a:pPr algn="l"/>
            <a:r>
              <a:rPr lang="en-GB" b="1" dirty="0"/>
              <a:t>Social Media</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1AD88A74-6656-48AB-B7A9-937E6AAF70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520" r="12372" b="-2"/>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D0A5F3-5CCA-470F-907F-87238CB00564}"/>
              </a:ext>
            </a:extLst>
          </p:cNvPr>
          <p:cNvSpPr>
            <a:spLocks noGrp="1"/>
          </p:cNvSpPr>
          <p:nvPr>
            <p:ph type="title"/>
          </p:nvPr>
        </p:nvSpPr>
        <p:spPr>
          <a:xfrm>
            <a:off x="677333" y="609600"/>
            <a:ext cx="3851123" cy="1320800"/>
          </a:xfrm>
        </p:spPr>
        <p:txBody>
          <a:bodyPr>
            <a:normAutofit/>
          </a:bodyPr>
          <a:lstStyle/>
          <a:p>
            <a:r>
              <a:rPr lang="en-GB" dirty="0"/>
              <a:t>Social Media</a:t>
            </a:r>
          </a:p>
        </p:txBody>
      </p:sp>
      <p:sp>
        <p:nvSpPr>
          <p:cNvPr id="3" name="Content Placeholder 2">
            <a:extLst>
              <a:ext uri="{FF2B5EF4-FFF2-40B4-BE49-F238E27FC236}">
                <a16:creationId xmlns:a16="http://schemas.microsoft.com/office/drawing/2014/main" id="{068B065B-B9EF-4E35-9E94-E6786F5C2FD0}"/>
              </a:ext>
            </a:extLst>
          </p:cNvPr>
          <p:cNvSpPr>
            <a:spLocks noGrp="1"/>
          </p:cNvSpPr>
          <p:nvPr>
            <p:ph idx="1"/>
          </p:nvPr>
        </p:nvSpPr>
        <p:spPr>
          <a:xfrm>
            <a:off x="332532" y="2160589"/>
            <a:ext cx="4282124" cy="3880773"/>
          </a:xfrm>
        </p:spPr>
        <p:txBody>
          <a:bodyPr>
            <a:normAutofit/>
          </a:bodyPr>
          <a:lstStyle/>
          <a:p>
            <a:pPr algn="ctr"/>
            <a:r>
              <a:rPr lang="en-GB" sz="2400" b="1" dirty="0"/>
              <a:t>The impact of having a 'selfie' with a police officer can change moods </a:t>
            </a:r>
            <a:br>
              <a:rPr lang="en-GB" sz="2400" b="1" dirty="0"/>
            </a:br>
            <a:r>
              <a:rPr lang="en-GB" sz="2400" dirty="0"/>
              <a:t>(College of Policing, 2014).</a:t>
            </a:r>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Slide Number Placeholder 3">
            <a:extLst>
              <a:ext uri="{FF2B5EF4-FFF2-40B4-BE49-F238E27FC236}">
                <a16:creationId xmlns:a16="http://schemas.microsoft.com/office/drawing/2014/main" id="{84ABF269-E871-4EF5-8433-266060D109DE}"/>
              </a:ext>
            </a:extLst>
          </p:cNvPr>
          <p:cNvSpPr>
            <a:spLocks noGrp="1"/>
          </p:cNvSpPr>
          <p:nvPr>
            <p:ph type="sldNum" sz="quarter" idx="12"/>
          </p:nvPr>
        </p:nvSpPr>
        <p:spPr>
          <a:xfrm>
            <a:off x="8590663" y="6041362"/>
            <a:ext cx="683339" cy="365125"/>
          </a:xfrm>
        </p:spPr>
        <p:txBody>
          <a:bodyPr>
            <a:normAutofit/>
          </a:bodyPr>
          <a:lstStyle/>
          <a:p>
            <a:pPr>
              <a:spcAft>
                <a:spcPts val="600"/>
              </a:spcAft>
            </a:pPr>
            <a:fld id="{5DFEDB64-84C3-4240-BCBA-134AE1D9082C}" type="slidenum">
              <a:rPr lang="en-GB" smtClean="0">
                <a:solidFill>
                  <a:srgbClr val="FFFFFF"/>
                </a:solidFill>
              </a:rPr>
              <a:pPr>
                <a:spcAft>
                  <a:spcPts val="600"/>
                </a:spcAft>
              </a:pPr>
              <a:t>3</a:t>
            </a:fld>
            <a:endParaRPr lang="en-GB">
              <a:solidFill>
                <a:srgbClr val="FFFFFF"/>
              </a:solidFill>
            </a:endParaRPr>
          </a:p>
        </p:txBody>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03725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699-1752-4E5D-B778-77AE9BAFA63E}"/>
              </a:ext>
            </a:extLst>
          </p:cNvPr>
          <p:cNvSpPr>
            <a:spLocks noGrp="1"/>
          </p:cNvSpPr>
          <p:nvPr>
            <p:ph type="title"/>
          </p:nvPr>
        </p:nvSpPr>
        <p:spPr/>
        <p:txBody>
          <a:bodyPr/>
          <a:lstStyle/>
          <a:p>
            <a:r>
              <a:rPr lang="en-GB" dirty="0"/>
              <a:t>An overview</a:t>
            </a:r>
          </a:p>
        </p:txBody>
      </p:sp>
      <p:sp>
        <p:nvSpPr>
          <p:cNvPr id="3" name="Content Placeholder 2">
            <a:extLst>
              <a:ext uri="{FF2B5EF4-FFF2-40B4-BE49-F238E27FC236}">
                <a16:creationId xmlns:a16="http://schemas.microsoft.com/office/drawing/2014/main" id="{A9A15685-67D1-4DFB-9EC7-87AD8C55D532}"/>
              </a:ext>
            </a:extLst>
          </p:cNvPr>
          <p:cNvSpPr>
            <a:spLocks noGrp="1"/>
          </p:cNvSpPr>
          <p:nvPr>
            <p:ph idx="1"/>
          </p:nvPr>
        </p:nvSpPr>
        <p:spPr/>
        <p:txBody>
          <a:bodyPr>
            <a:normAutofit fontScale="92500" lnSpcReduction="20000"/>
          </a:bodyPr>
          <a:lstStyle/>
          <a:p>
            <a:pPr algn="just"/>
            <a:r>
              <a:rPr lang="en-GB" sz="2400" dirty="0"/>
              <a:t>There has been optimism that social media will facilitate citizen participation and transform the communication strategies of public organisations. </a:t>
            </a:r>
          </a:p>
          <a:p>
            <a:pPr algn="just"/>
            <a:r>
              <a:rPr lang="en-GB" sz="2400" dirty="0"/>
              <a:t>Bullock (2018) argues that social media has not yet served to facilitate interaction between constabularies and citizens in the ways that have been proposed and desired, </a:t>
            </a:r>
          </a:p>
          <a:p>
            <a:pPr algn="just"/>
            <a:r>
              <a:rPr lang="en-GB" sz="2400" dirty="0"/>
              <a:t>It is argued that the use of social media is mediated by the existing organisational and occupational concerns of the police. </a:t>
            </a:r>
          </a:p>
          <a:p>
            <a:pPr algn="just"/>
            <a:r>
              <a:rPr lang="en-GB" sz="2400" dirty="0"/>
              <a:t>Embedding social media into police communications is challenging and the technology itself will not bring about the organisational and cultural changes needed to transform police–citizen engagement.</a:t>
            </a:r>
          </a:p>
        </p:txBody>
      </p:sp>
      <p:sp>
        <p:nvSpPr>
          <p:cNvPr id="4" name="Slide Number Placeholder 3">
            <a:extLst>
              <a:ext uri="{FF2B5EF4-FFF2-40B4-BE49-F238E27FC236}">
                <a16:creationId xmlns:a16="http://schemas.microsoft.com/office/drawing/2014/main" id="{E50DED1B-E944-49E6-A16E-D60CC1937D10}"/>
              </a:ext>
            </a:extLst>
          </p:cNvPr>
          <p:cNvSpPr>
            <a:spLocks noGrp="1"/>
          </p:cNvSpPr>
          <p:nvPr>
            <p:ph type="sldNum" sz="quarter" idx="12"/>
          </p:nvPr>
        </p:nvSpPr>
        <p:spPr/>
        <p:txBody>
          <a:bodyPr/>
          <a:lstStyle/>
          <a:p>
            <a:fld id="{5DFEDB64-84C3-4240-BCBA-134AE1D9082C}" type="slidenum">
              <a:rPr lang="en-GB" smtClean="0"/>
              <a:t>4</a:t>
            </a:fld>
            <a:endParaRPr lang="en-GB"/>
          </a:p>
        </p:txBody>
      </p:sp>
    </p:spTree>
    <p:extLst>
      <p:ext uri="{BB962C8B-B14F-4D97-AF65-F5344CB8AC3E}">
        <p14:creationId xmlns:p14="http://schemas.microsoft.com/office/powerpoint/2010/main" val="964394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BFAA161A-5A4F-491F-B11B-EA0F33844F31}"/>
              </a:ext>
            </a:extLst>
          </p:cNvPr>
          <p:cNvSpPr>
            <a:spLocks noGrp="1"/>
          </p:cNvSpPr>
          <p:nvPr>
            <p:ph idx="1"/>
          </p:nvPr>
        </p:nvSpPr>
        <p:spPr>
          <a:xfrm>
            <a:off x="677334" y="634075"/>
            <a:ext cx="7913329" cy="5589849"/>
          </a:xfrm>
        </p:spPr>
        <p:txBody>
          <a:bodyPr>
            <a:normAutofit/>
          </a:bodyPr>
          <a:lstStyle/>
          <a:p>
            <a:pPr algn="just"/>
            <a:r>
              <a:rPr lang="en-GB" sz="2400" dirty="0"/>
              <a:t>Police forces in the UK make use of social media to communicate and engage with the public. However, while guidance reports claim that social media can enhance the accessibility of policing organisations, research studies have shown that exchanges between the citizens and the police tend to be infrequent. Social media usually act as an extra channel for delivering messages, but not as a mean for enabling a deeper engagement with the public. </a:t>
            </a:r>
          </a:p>
          <a:p>
            <a:pPr algn="just"/>
            <a:r>
              <a:rPr lang="en-GB" sz="2400" dirty="0"/>
              <a:t>This has led to a phenomena where police officers and staff started to use social media in a personal capacity in the aim of getting closer to the public.</a:t>
            </a:r>
          </a:p>
          <a:p>
            <a:pPr marL="0" indent="0" algn="r">
              <a:buNone/>
            </a:pPr>
            <a:r>
              <a:rPr lang="en-GB" sz="2200" dirty="0"/>
              <a:t>	</a:t>
            </a:r>
          </a:p>
          <a:p>
            <a:pPr marL="0" indent="0" algn="r">
              <a:buNone/>
            </a:pPr>
            <a:r>
              <a:rPr lang="en-GB" sz="2200" dirty="0"/>
              <a:t>Fernandez et al (2017)</a:t>
            </a:r>
          </a:p>
        </p:txBody>
      </p:sp>
      <p:sp>
        <p:nvSpPr>
          <p:cNvPr id="4" name="Slide Number Placeholder 3">
            <a:extLst>
              <a:ext uri="{FF2B5EF4-FFF2-40B4-BE49-F238E27FC236}">
                <a16:creationId xmlns:a16="http://schemas.microsoft.com/office/drawing/2014/main" id="{70B9B5BD-2C45-47AB-A3B9-36D6592ACD8E}"/>
              </a:ext>
            </a:extLst>
          </p:cNvPr>
          <p:cNvSpPr>
            <a:spLocks noGrp="1"/>
          </p:cNvSpPr>
          <p:nvPr>
            <p:ph type="sldNum" sz="quarter" idx="12"/>
          </p:nvPr>
        </p:nvSpPr>
        <p:spPr/>
        <p:txBody>
          <a:bodyPr/>
          <a:lstStyle/>
          <a:p>
            <a:fld id="{5DFEDB64-84C3-4240-BCBA-134AE1D9082C}" type="slidenum">
              <a:rPr lang="en-GB" smtClean="0"/>
              <a:t>5</a:t>
            </a:fld>
            <a:endParaRPr lang="en-GB"/>
          </a:p>
        </p:txBody>
      </p:sp>
    </p:spTree>
    <p:extLst>
      <p:ext uri="{BB962C8B-B14F-4D97-AF65-F5344CB8AC3E}">
        <p14:creationId xmlns:p14="http://schemas.microsoft.com/office/powerpoint/2010/main" val="25223152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3" name="Straight Connector 72">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4" name="Rectangle 83">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8"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97" name="Rectangle 96">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F69EF1FF-8B9C-49C7-8E16-492F1042E00B}"/>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6</a:t>
            </a:fld>
            <a:endParaRPr lang="en-US">
              <a:solidFill>
                <a:srgbClr val="FFFFFF"/>
              </a:solidFill>
            </a:endParaRPr>
          </a:p>
        </p:txBody>
      </p:sp>
      <p:sp>
        <p:nvSpPr>
          <p:cNvPr id="5" name="TextBox 4">
            <a:extLst>
              <a:ext uri="{FF2B5EF4-FFF2-40B4-BE49-F238E27FC236}">
                <a16:creationId xmlns:a16="http://schemas.microsoft.com/office/drawing/2014/main" id="{77E426C3-D103-4CB7-9D6F-B9F2B1A06612}"/>
              </a:ext>
            </a:extLst>
          </p:cNvPr>
          <p:cNvSpPr txBox="1"/>
          <p:nvPr/>
        </p:nvSpPr>
        <p:spPr>
          <a:xfrm>
            <a:off x="8217361" y="5853388"/>
            <a:ext cx="3308388" cy="369332"/>
          </a:xfrm>
          <a:prstGeom prst="rect">
            <a:avLst/>
          </a:prstGeom>
          <a:noFill/>
        </p:spPr>
        <p:txBody>
          <a:bodyPr wrap="square" rtlCol="0">
            <a:spAutoFit/>
          </a:bodyPr>
          <a:lstStyle/>
          <a:p>
            <a:pPr algn="r"/>
            <a:r>
              <a:rPr lang="en-GB" dirty="0"/>
              <a:t>Daily Mail (2016)</a:t>
            </a:r>
          </a:p>
        </p:txBody>
      </p:sp>
      <p:pic>
        <p:nvPicPr>
          <p:cNvPr id="3074" name="Picture 2" descr="Image result for cairn newton-evans richard hammond">
            <a:extLst>
              <a:ext uri="{FF2B5EF4-FFF2-40B4-BE49-F238E27FC236}">
                <a16:creationId xmlns:a16="http://schemas.microsoft.com/office/drawing/2014/main" id="{C690EF5B-8AB9-4D73-AF6D-F47A50058D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22" r="1830" b="38126"/>
          <a:stretch/>
        </p:blipFill>
        <p:spPr bwMode="auto">
          <a:xfrm>
            <a:off x="670501" y="1425423"/>
            <a:ext cx="10674258" cy="3781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5694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3" name="Straight Connector 72">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4" name="Straight Connector 73">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Isosceles Triangle 76">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2" name="Isosceles Triangle 81">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4" name="Rectangle 83">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8"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Isosceles Triangle 89">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Isosceles Triangle 93">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97" name="Rectangle 96">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3" name="Picture 2" descr="Tweet">
            <a:extLst>
              <a:ext uri="{FF2B5EF4-FFF2-40B4-BE49-F238E27FC236}">
                <a16:creationId xmlns:a16="http://schemas.microsoft.com/office/drawing/2014/main" id="{E01B565A-E467-4820-9D88-C037DE78C5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26309" y="1389229"/>
            <a:ext cx="9941259" cy="407591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69EF1FF-8B9C-49C7-8E16-492F1042E00B}"/>
              </a:ext>
            </a:extLst>
          </p:cNvPr>
          <p:cNvSpPr>
            <a:spLocks noGrp="1"/>
          </p:cNvSpPr>
          <p:nvPr>
            <p:ph type="sldNum" sz="quarter" idx="12"/>
          </p:nvPr>
        </p:nvSpPr>
        <p:spPr>
          <a:xfrm>
            <a:off x="10865194" y="6411619"/>
            <a:ext cx="683339" cy="365125"/>
          </a:xfrm>
        </p:spPr>
        <p:txBody>
          <a:bodyPr vert="horz" lIns="91440" tIns="45720" rIns="91440" bIns="45720" rtlCol="0" anchor="ctr">
            <a:normAutofit/>
          </a:bodyPr>
          <a:lstStyle/>
          <a:p>
            <a:pPr defTabSz="457200">
              <a:spcAft>
                <a:spcPts val="600"/>
              </a:spcAft>
            </a:pPr>
            <a:fld id="{5DFEDB64-84C3-4240-BCBA-134AE1D9082C}" type="slidenum">
              <a:rPr lang="en-US">
                <a:solidFill>
                  <a:srgbClr val="FFFFFF"/>
                </a:solidFill>
              </a:rPr>
              <a:pPr defTabSz="457200">
                <a:spcAft>
                  <a:spcPts val="600"/>
                </a:spcAft>
              </a:pPr>
              <a:t>7</a:t>
            </a:fld>
            <a:endParaRPr lang="en-US">
              <a:solidFill>
                <a:srgbClr val="FFFFFF"/>
              </a:solidFill>
            </a:endParaRPr>
          </a:p>
        </p:txBody>
      </p:sp>
      <p:sp>
        <p:nvSpPr>
          <p:cNvPr id="5" name="TextBox 4">
            <a:extLst>
              <a:ext uri="{FF2B5EF4-FFF2-40B4-BE49-F238E27FC236}">
                <a16:creationId xmlns:a16="http://schemas.microsoft.com/office/drawing/2014/main" id="{77E426C3-D103-4CB7-9D6F-B9F2B1A06612}"/>
              </a:ext>
            </a:extLst>
          </p:cNvPr>
          <p:cNvSpPr txBox="1"/>
          <p:nvPr/>
        </p:nvSpPr>
        <p:spPr>
          <a:xfrm>
            <a:off x="8217361" y="5853388"/>
            <a:ext cx="3308388" cy="369332"/>
          </a:xfrm>
          <a:prstGeom prst="rect">
            <a:avLst/>
          </a:prstGeom>
          <a:noFill/>
        </p:spPr>
        <p:txBody>
          <a:bodyPr wrap="square" rtlCol="0">
            <a:spAutoFit/>
          </a:bodyPr>
          <a:lstStyle/>
          <a:p>
            <a:pPr algn="r"/>
            <a:r>
              <a:rPr lang="en-GB" dirty="0"/>
              <a:t>BBC (2017)</a:t>
            </a:r>
          </a:p>
        </p:txBody>
      </p:sp>
    </p:spTree>
    <p:extLst>
      <p:ext uri="{BB962C8B-B14F-4D97-AF65-F5344CB8AC3E}">
        <p14:creationId xmlns:p14="http://schemas.microsoft.com/office/powerpoint/2010/main" val="835169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610FCC83-B293-4206-A029-49CE48868CA2}"/>
              </a:ext>
            </a:extLst>
          </p:cNvPr>
          <p:cNvSpPr>
            <a:spLocks noGrp="1"/>
          </p:cNvSpPr>
          <p:nvPr>
            <p:ph type="title"/>
          </p:nvPr>
        </p:nvSpPr>
        <p:spPr>
          <a:xfrm>
            <a:off x="677334" y="5940555"/>
            <a:ext cx="8596667" cy="566738"/>
          </a:xfrm>
        </p:spPr>
        <p:txBody>
          <a:bodyPr>
            <a:normAutofit fontScale="90000"/>
          </a:bodyPr>
          <a:lstStyle/>
          <a:p>
            <a:r>
              <a:rPr lang="en-GB" dirty="0"/>
              <a:t>Police use of social media can differ from force to force, with some forces allowing use of personal accounts, others only authorised organisational accounts and with differing communication strategies employed.</a:t>
            </a:r>
          </a:p>
        </p:txBody>
      </p:sp>
      <p:sp>
        <p:nvSpPr>
          <p:cNvPr id="4" name="Slide Number Placeholder 3">
            <a:extLst>
              <a:ext uri="{FF2B5EF4-FFF2-40B4-BE49-F238E27FC236}">
                <a16:creationId xmlns:a16="http://schemas.microsoft.com/office/drawing/2014/main" id="{A559F065-FB1E-4AB3-8B72-73CA96A6A6B1}"/>
              </a:ext>
            </a:extLst>
          </p:cNvPr>
          <p:cNvSpPr>
            <a:spLocks noGrp="1"/>
          </p:cNvSpPr>
          <p:nvPr>
            <p:ph type="sldNum" sz="quarter" idx="12"/>
          </p:nvPr>
        </p:nvSpPr>
        <p:spPr/>
        <p:txBody>
          <a:bodyPr/>
          <a:lstStyle/>
          <a:p>
            <a:fld id="{5DFEDB64-84C3-4240-BCBA-134AE1D9082C}" type="slidenum">
              <a:rPr lang="en-GB" smtClean="0"/>
              <a:pPr/>
              <a:t>8</a:t>
            </a:fld>
            <a:endParaRPr lang="en-GB"/>
          </a:p>
        </p:txBody>
      </p:sp>
      <p:pic>
        <p:nvPicPr>
          <p:cNvPr id="10" name="Picture 2" descr="Image result for north wales police valentines day">
            <a:extLst>
              <a:ext uri="{FF2B5EF4-FFF2-40B4-BE49-F238E27FC236}">
                <a16:creationId xmlns:a16="http://schemas.microsoft.com/office/drawing/2014/main" id="{285755E3-1002-456A-91A5-81B61B2A17DB}"/>
              </a:ext>
            </a:extLst>
          </p:cNvPr>
          <p:cNvPicPr>
            <a:picLocks noGrp="1" noChangeAspect="1" noChangeArrowheads="1"/>
          </p:cNvPicPr>
          <p:nvPr>
            <p:ph type="pic" idx="1"/>
          </p:nvPr>
        </p:nvPicPr>
        <p:blipFill rotWithShape="1">
          <a:blip r:embed="rId2">
            <a:extLst>
              <a:ext uri="{28A0092B-C50C-407E-A947-70E740481C1C}">
                <a14:useLocalDpi xmlns:a14="http://schemas.microsoft.com/office/drawing/2010/main" val="0"/>
              </a:ext>
            </a:extLst>
          </a:blip>
          <a:srcRect l="1489" t="28516" b="147"/>
          <a:stretch/>
        </p:blipFill>
        <p:spPr bwMode="auto">
          <a:xfrm>
            <a:off x="677334" y="595635"/>
            <a:ext cx="8468263" cy="408485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Image result for uk police twitter">
            <a:extLst>
              <a:ext uri="{FF2B5EF4-FFF2-40B4-BE49-F238E27FC236}">
                <a16:creationId xmlns:a16="http://schemas.microsoft.com/office/drawing/2014/main" id="{98098A31-467B-49F0-A970-B25A974079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55"/>
          <a:stretch/>
        </p:blipFill>
        <p:spPr bwMode="auto">
          <a:xfrm>
            <a:off x="387457" y="20768"/>
            <a:ext cx="8855547" cy="648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519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Image result for nato conference wales">
            <a:extLst>
              <a:ext uri="{FF2B5EF4-FFF2-40B4-BE49-F238E27FC236}">
                <a16:creationId xmlns:a16="http://schemas.microsoft.com/office/drawing/2014/main" id="{D7541875-16EB-447B-AB56-E3F3561750AA}"/>
              </a:ext>
            </a:extLst>
          </p:cNvPr>
          <p:cNvPicPr>
            <a:picLocks noChangeAspect="1" noChangeArrowheads="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t="3632" r="1" b="20337"/>
          <a:stretch/>
        </p:blipFill>
        <p:spPr bwMode="auto">
          <a:xfrm>
            <a:off x="322048" y="-1"/>
            <a:ext cx="4551305" cy="3429000"/>
          </a:xfrm>
          <a:custGeom>
            <a:avLst/>
            <a:gdLst>
              <a:gd name="connsiteX0" fmla="*/ 509916 w 4551305"/>
              <a:gd name="connsiteY0" fmla="*/ 0 h 3429000"/>
              <a:gd name="connsiteX1" fmla="*/ 4551305 w 4551305"/>
              <a:gd name="connsiteY1" fmla="*/ 0 h 3429000"/>
              <a:gd name="connsiteX2" fmla="*/ 4551305 w 4551305"/>
              <a:gd name="connsiteY2" fmla="*/ 1 h 3429000"/>
              <a:gd name="connsiteX3" fmla="*/ 3693885 w 4551305"/>
              <a:gd name="connsiteY3" fmla="*/ 1 h 3429000"/>
              <a:gd name="connsiteX4" fmla="*/ 3181696 w 4551305"/>
              <a:gd name="connsiteY4" fmla="*/ 3429000 h 3429000"/>
              <a:gd name="connsiteX5" fmla="*/ 0 w 4551305"/>
              <a:gd name="connsiteY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05" h="3429000">
                <a:moveTo>
                  <a:pt x="509916" y="0"/>
                </a:moveTo>
                <a:lnTo>
                  <a:pt x="4551305" y="0"/>
                </a:lnTo>
                <a:lnTo>
                  <a:pt x="4551305" y="1"/>
                </a:lnTo>
                <a:lnTo>
                  <a:pt x="3693885" y="1"/>
                </a:lnTo>
                <a:lnTo>
                  <a:pt x="3181696"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2D4F35-5599-4A62-802E-65498246782C}"/>
              </a:ext>
            </a:extLst>
          </p:cNvPr>
          <p:cNvSpPr>
            <a:spLocks noGrp="1"/>
          </p:cNvSpPr>
          <p:nvPr>
            <p:ph type="title"/>
          </p:nvPr>
        </p:nvSpPr>
        <p:spPr>
          <a:xfrm>
            <a:off x="4175481" y="268637"/>
            <a:ext cx="5114776" cy="1320800"/>
          </a:xfrm>
        </p:spPr>
        <p:txBody>
          <a:bodyPr>
            <a:normAutofit/>
          </a:bodyPr>
          <a:lstStyle/>
          <a:p>
            <a:pPr algn="ctr"/>
            <a:r>
              <a:rPr lang="en-GB" dirty="0" err="1"/>
              <a:t>Nato</a:t>
            </a:r>
            <a:r>
              <a:rPr lang="en-GB" dirty="0"/>
              <a:t> Summit 2014</a:t>
            </a:r>
          </a:p>
        </p:txBody>
      </p:sp>
      <p:pic>
        <p:nvPicPr>
          <p:cNvPr id="6148" name="Picture 4" descr="Related image">
            <a:extLst>
              <a:ext uri="{FF2B5EF4-FFF2-40B4-BE49-F238E27FC236}">
                <a16:creationId xmlns:a16="http://schemas.microsoft.com/office/drawing/2014/main" id="{A14CEDEF-A4FC-4821-8F3F-A595EBE27B69}"/>
              </a:ext>
            </a:extLst>
          </p:cNvPr>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26551" r="15798"/>
          <a:stretch/>
        </p:blipFill>
        <p:spPr bwMode="auto">
          <a:xfrm>
            <a:off x="-10633" y="3428999"/>
            <a:ext cx="3514376" cy="3429001"/>
          </a:xfrm>
          <a:custGeom>
            <a:avLst/>
            <a:gdLst>
              <a:gd name="connsiteX0" fmla="*/ 332680 w 3514376"/>
              <a:gd name="connsiteY0" fmla="*/ 0 h 3429001"/>
              <a:gd name="connsiteX1" fmla="*/ 3514376 w 3514376"/>
              <a:gd name="connsiteY1" fmla="*/ 0 h 3429001"/>
              <a:gd name="connsiteX2" fmla="*/ 3002186 w 3514376"/>
              <a:gd name="connsiteY2" fmla="*/ 3429001 h 3429001"/>
              <a:gd name="connsiteX3" fmla="*/ 0 w 3514376"/>
              <a:gd name="connsiteY3" fmla="*/ 3429001 h 3429001"/>
              <a:gd name="connsiteX4" fmla="*/ 0 w 3514376"/>
              <a:gd name="connsiteY4" fmla="*/ 2237155 h 3429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14376" h="3429001">
                <a:moveTo>
                  <a:pt x="332680" y="0"/>
                </a:moveTo>
                <a:lnTo>
                  <a:pt x="3514376" y="0"/>
                </a:lnTo>
                <a:lnTo>
                  <a:pt x="3002186" y="3429001"/>
                </a:lnTo>
                <a:lnTo>
                  <a:pt x="0" y="3429001"/>
                </a:lnTo>
                <a:lnTo>
                  <a:pt x="0" y="2237155"/>
                </a:lnTo>
                <a:close/>
              </a:path>
            </a:pathLst>
          </a:cu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F9BABCF5-BD8B-4ED5-8596-F1AB77FDF9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2012" y="3428999"/>
            <a:ext cx="32511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75" name="Isosceles Triangle 30">
            <a:extLst>
              <a:ext uri="{FF2B5EF4-FFF2-40B4-BE49-F238E27FC236}">
                <a16:creationId xmlns:a16="http://schemas.microsoft.com/office/drawing/2014/main" id="{1D072662-04D1-483A-9368-D2EBCEB64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8AC1D8E-BD10-4E4E-A727-2A6302758D38}"/>
              </a:ext>
            </a:extLst>
          </p:cNvPr>
          <p:cNvSpPr>
            <a:spLocks noGrp="1"/>
          </p:cNvSpPr>
          <p:nvPr>
            <p:ph idx="1"/>
          </p:nvPr>
        </p:nvSpPr>
        <p:spPr>
          <a:xfrm>
            <a:off x="4103617" y="1124989"/>
            <a:ext cx="5258504" cy="5733011"/>
          </a:xfrm>
        </p:spPr>
        <p:txBody>
          <a:bodyPr>
            <a:normAutofit/>
          </a:bodyPr>
          <a:lstStyle/>
          <a:p>
            <a:pPr marL="0" indent="0" algn="just">
              <a:buNone/>
            </a:pPr>
            <a:r>
              <a:rPr lang="en-GB" sz="2000" dirty="0"/>
              <a:t>A study into social media during the NATO summit found overall commentary about the event was negative after an increase in police presence - until officers began posing for selfies.</a:t>
            </a:r>
          </a:p>
          <a:p>
            <a:pPr algn="just"/>
            <a:r>
              <a:rPr lang="en-GB" sz="2000" dirty="0"/>
              <a:t>They found there were wide variations in public perceptions of the event, with the key findings revealing the overall commentary on social media about the summit was negative in tone.</a:t>
            </a:r>
          </a:p>
          <a:p>
            <a:pPr algn="just"/>
            <a:r>
              <a:rPr lang="en-GB" sz="2000" dirty="0"/>
              <a:t>Part of the work also involved analysing the tone of tweets based on location.</a:t>
            </a:r>
          </a:p>
          <a:p>
            <a:pPr algn="just"/>
            <a:r>
              <a:rPr lang="en-GB" sz="2000" dirty="0"/>
              <a:t>Using geo-location analytics could allow police to monitor in real-time the mood of crowds in certain areas during large scale events.</a:t>
            </a:r>
          </a:p>
        </p:txBody>
      </p:sp>
    </p:spTree>
    <p:extLst>
      <p:ext uri="{BB962C8B-B14F-4D97-AF65-F5344CB8AC3E}">
        <p14:creationId xmlns:p14="http://schemas.microsoft.com/office/powerpoint/2010/main" val="42473848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21343D-7EEC-4168-A747-D7972A0D5A90}"/>
              </a:ext>
            </a:extLst>
          </p:cNvPr>
          <p:cNvSpPr>
            <a:spLocks noGrp="1"/>
          </p:cNvSpPr>
          <p:nvPr>
            <p:ph type="title"/>
          </p:nvPr>
        </p:nvSpPr>
        <p:spPr/>
        <p:txBody>
          <a:bodyPr>
            <a:noAutofit/>
          </a:bodyPr>
          <a:lstStyle/>
          <a:p>
            <a:pPr algn="just"/>
            <a:r>
              <a:rPr lang="en-GB" sz="2800" dirty="0"/>
              <a:t>Police seem reluctant to engage in digital behavioural influence messaging. We know that much street policing relies upon effective persuasion when interacting with members of the public. Developing a digital equivalent to this has considerable potential to disrupt a range of crime problems, reduce harm and persuade people to adopt crime prevention measures.</a:t>
            </a:r>
          </a:p>
        </p:txBody>
      </p:sp>
      <p:sp>
        <p:nvSpPr>
          <p:cNvPr id="7" name="Text Placeholder 6">
            <a:extLst>
              <a:ext uri="{FF2B5EF4-FFF2-40B4-BE49-F238E27FC236}">
                <a16:creationId xmlns:a16="http://schemas.microsoft.com/office/drawing/2014/main" id="{4698A15F-F78C-4D3B-AA15-7DDE2950AF5D}"/>
              </a:ext>
            </a:extLst>
          </p:cNvPr>
          <p:cNvSpPr>
            <a:spLocks noGrp="1"/>
          </p:cNvSpPr>
          <p:nvPr>
            <p:ph type="body" sz="quarter" idx="13"/>
          </p:nvPr>
        </p:nvSpPr>
        <p:spPr>
          <a:xfrm>
            <a:off x="1363406" y="4374056"/>
            <a:ext cx="7224524" cy="381000"/>
          </a:xfrm>
        </p:spPr>
        <p:txBody>
          <a:bodyPr/>
          <a:lstStyle/>
          <a:p>
            <a:pPr algn="ctr"/>
            <a:r>
              <a:rPr lang="en-GB" dirty="0"/>
              <a:t>Universities’ Police Science Institute</a:t>
            </a:r>
          </a:p>
        </p:txBody>
      </p:sp>
      <p:sp>
        <p:nvSpPr>
          <p:cNvPr id="6" name="Text Placeholder 5">
            <a:extLst>
              <a:ext uri="{FF2B5EF4-FFF2-40B4-BE49-F238E27FC236}">
                <a16:creationId xmlns:a16="http://schemas.microsoft.com/office/drawing/2014/main" id="{9AD29A95-4FFB-4D93-B735-78AFB0EF4269}"/>
              </a:ext>
            </a:extLst>
          </p:cNvPr>
          <p:cNvSpPr>
            <a:spLocks noGrp="1"/>
          </p:cNvSpPr>
          <p:nvPr>
            <p:ph type="body" idx="1"/>
          </p:nvPr>
        </p:nvSpPr>
        <p:spPr>
          <a:xfrm>
            <a:off x="677334" y="4755056"/>
            <a:ext cx="8596668" cy="1570962"/>
          </a:xfrm>
        </p:spPr>
        <p:txBody>
          <a:bodyPr/>
          <a:lstStyle/>
          <a:p>
            <a:r>
              <a:rPr lang="en-GB" dirty="0"/>
              <a:t>The Open Source Communications Analytics Research (OSCAR) papers are a fantastic source of information for this. See Moodle and the references slide.</a:t>
            </a:r>
          </a:p>
        </p:txBody>
      </p:sp>
      <p:sp>
        <p:nvSpPr>
          <p:cNvPr id="4" name="Slide Number Placeholder 3">
            <a:extLst>
              <a:ext uri="{FF2B5EF4-FFF2-40B4-BE49-F238E27FC236}">
                <a16:creationId xmlns:a16="http://schemas.microsoft.com/office/drawing/2014/main" id="{C581B986-F403-4950-9A1C-9D5EB52759C6}"/>
              </a:ext>
            </a:extLst>
          </p:cNvPr>
          <p:cNvSpPr>
            <a:spLocks noGrp="1"/>
          </p:cNvSpPr>
          <p:nvPr>
            <p:ph type="sldNum" sz="quarter" idx="12"/>
          </p:nvPr>
        </p:nvSpPr>
        <p:spPr/>
        <p:txBody>
          <a:bodyPr/>
          <a:lstStyle/>
          <a:p>
            <a:fld id="{5DFEDB64-84C3-4240-BCBA-134AE1D9082C}" type="slidenum">
              <a:rPr lang="en-GB" smtClean="0"/>
              <a:t>10</a:t>
            </a:fld>
            <a:endParaRPr lang="en-GB"/>
          </a:p>
        </p:txBody>
      </p:sp>
    </p:spTree>
    <p:extLst>
      <p:ext uri="{BB962C8B-B14F-4D97-AF65-F5344CB8AC3E}">
        <p14:creationId xmlns:p14="http://schemas.microsoft.com/office/powerpoint/2010/main" val="935811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1365-3CD7-4E8E-8135-27AFD9D45292}"/>
              </a:ext>
            </a:extLst>
          </p:cNvPr>
          <p:cNvSpPr>
            <a:spLocks noGrp="1"/>
          </p:cNvSpPr>
          <p:nvPr>
            <p:ph type="title"/>
          </p:nvPr>
        </p:nvSpPr>
        <p:spPr/>
        <p:txBody>
          <a:bodyPr>
            <a:normAutofit/>
          </a:bodyPr>
          <a:lstStyle/>
          <a:p>
            <a:r>
              <a:rPr lang="en-GB" sz="2400" b="1" dirty="0"/>
              <a:t>Live tweeting a sting operation</a:t>
            </a:r>
            <a:endParaRPr lang="en-GB" sz="2400" dirty="0"/>
          </a:p>
        </p:txBody>
      </p:sp>
      <p:sp>
        <p:nvSpPr>
          <p:cNvPr id="3" name="Content Placeholder 2">
            <a:extLst>
              <a:ext uri="{FF2B5EF4-FFF2-40B4-BE49-F238E27FC236}">
                <a16:creationId xmlns:a16="http://schemas.microsoft.com/office/drawing/2014/main" id="{62FE6B8C-DE2B-40B5-97D4-14F7154D2EFD}"/>
              </a:ext>
            </a:extLst>
          </p:cNvPr>
          <p:cNvSpPr>
            <a:spLocks noGrp="1"/>
          </p:cNvSpPr>
          <p:nvPr>
            <p:ph idx="1"/>
          </p:nvPr>
        </p:nvSpPr>
        <p:spPr>
          <a:xfrm>
            <a:off x="677334" y="1270000"/>
            <a:ext cx="8596668" cy="5678128"/>
          </a:xfrm>
        </p:spPr>
        <p:txBody>
          <a:bodyPr>
            <a:normAutofit/>
          </a:bodyPr>
          <a:lstStyle/>
          <a:p>
            <a:pPr algn="just"/>
            <a:r>
              <a:rPr lang="en-GB" sz="2000" b="1" dirty="0"/>
              <a:t>Why they're doing it: "</a:t>
            </a:r>
            <a:r>
              <a:rPr lang="en-GB" sz="2000" dirty="0"/>
              <a:t>We're hoping the advance notice we've provided acts as a deterrent to would-be johns who choose to engage in this illegal </a:t>
            </a:r>
            <a:r>
              <a:rPr lang="en-GB" sz="2000" dirty="0" err="1"/>
              <a:t>behavior</a:t>
            </a:r>
            <a:r>
              <a:rPr lang="en-GB" sz="2000" dirty="0"/>
              <a:t>. This is another example of our department's commitment to transparency. We'll give our community real-time access to the PGPD's Vice Unit which is dedicated to shutting down this type of illicit business and seeking help for its victims," the department wrote in a </a:t>
            </a:r>
            <a:r>
              <a:rPr lang="en-GB" sz="2000" dirty="0">
                <a:hlinkClick r:id="rId2"/>
              </a:rPr>
              <a:t>blog post</a:t>
            </a:r>
            <a:r>
              <a:rPr lang="en-GB" sz="2000" dirty="0"/>
              <a:t>.</a:t>
            </a:r>
          </a:p>
          <a:p>
            <a:pPr algn="just"/>
            <a:r>
              <a:rPr lang="en-GB" sz="2000" b="1" dirty="0"/>
              <a:t>Potential concerns:  </a:t>
            </a:r>
            <a:r>
              <a:rPr lang="en-GB" sz="2000" dirty="0"/>
              <a:t>"This seems to be a reality TV show masking as law enforcement," Cyndee Clay, who works at a D.C. area group that assists people in the sex  work industry, told USA Today. "There's a sensationalism there that is exciting there for people but quite frankly these are real societal issues and again these are real people's lives we're dealing with. In addition, should resources be expended live tweeting a sting, instead of being used to, you know, actually make an arrest? Is this a good use of tax-payer money? Is this a good use of social media? </a:t>
            </a:r>
          </a:p>
        </p:txBody>
      </p:sp>
    </p:spTree>
    <p:extLst>
      <p:ext uri="{BB962C8B-B14F-4D97-AF65-F5344CB8AC3E}">
        <p14:creationId xmlns:p14="http://schemas.microsoft.com/office/powerpoint/2010/main" val="1709273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40686-E8D3-4899-BD6D-5FD1CDE61A0A}"/>
              </a:ext>
            </a:extLst>
          </p:cNvPr>
          <p:cNvSpPr>
            <a:spLocks noGrp="1"/>
          </p:cNvSpPr>
          <p:nvPr>
            <p:ph type="title"/>
          </p:nvPr>
        </p:nvSpPr>
        <p:spPr/>
        <p:txBody>
          <a:bodyPr>
            <a:normAutofit/>
          </a:bodyPr>
          <a:lstStyle/>
          <a:p>
            <a:r>
              <a:rPr lang="en-GB" sz="2400" b="1" dirty="0"/>
              <a:t>Using Pinterest as a lost and found:</a:t>
            </a:r>
            <a:endParaRPr lang="en-GB" sz="2400" dirty="0"/>
          </a:p>
        </p:txBody>
      </p:sp>
      <p:sp>
        <p:nvSpPr>
          <p:cNvPr id="3" name="Content Placeholder 2">
            <a:extLst>
              <a:ext uri="{FF2B5EF4-FFF2-40B4-BE49-F238E27FC236}">
                <a16:creationId xmlns:a16="http://schemas.microsoft.com/office/drawing/2014/main" id="{AA5D378A-B667-48AA-BD0D-E6BEEF4CC3BF}"/>
              </a:ext>
            </a:extLst>
          </p:cNvPr>
          <p:cNvSpPr>
            <a:spLocks noGrp="1"/>
          </p:cNvSpPr>
          <p:nvPr>
            <p:ph idx="1"/>
          </p:nvPr>
        </p:nvSpPr>
        <p:spPr>
          <a:xfrm>
            <a:off x="677334" y="1930401"/>
            <a:ext cx="8596668" cy="4110962"/>
          </a:xfrm>
        </p:spPr>
        <p:txBody>
          <a:bodyPr>
            <a:normAutofit lnSpcReduction="10000"/>
          </a:bodyPr>
          <a:lstStyle/>
          <a:p>
            <a:r>
              <a:rPr lang="en-GB" sz="2000" b="1" dirty="0"/>
              <a:t>Why they did it: </a:t>
            </a:r>
            <a:r>
              <a:rPr lang="en-GB" sz="2000" dirty="0"/>
              <a:t>Gloucester Township and Mountain View have found that the photo-based social platform allows residents to easily locate lost or stolen items that have been recovered as a result of criminal investigations or have been turned into the Department as lost property.</a:t>
            </a:r>
          </a:p>
          <a:p>
            <a:r>
              <a:rPr lang="en-GB" sz="2000" b="1" dirty="0"/>
              <a:t>Related: </a:t>
            </a:r>
            <a:r>
              <a:rPr lang="en-GB" sz="2000" b="1" dirty="0">
                <a:hlinkClick r:id="rId2"/>
              </a:rPr>
              <a:t>How 122-Year-Old General Electric Is Killing It on Social Media</a:t>
            </a:r>
            <a:endParaRPr lang="en-GB" sz="2000" dirty="0"/>
          </a:p>
          <a:p>
            <a:r>
              <a:rPr lang="en-GB" sz="2000" dirty="0"/>
              <a:t>Before the creation of the Gloucester Township "Pinterest" website, for example, residents had to make an appointment to come to the Police Station and at the lost or found property. Now, they can surf the Pinterest board online at their own convenience. </a:t>
            </a:r>
          </a:p>
          <a:p>
            <a:r>
              <a:rPr lang="en-GB" sz="2000" b="1" dirty="0"/>
              <a:t>Reaction:  </a:t>
            </a:r>
            <a:r>
              <a:rPr lang="en-GB" sz="2000" dirty="0"/>
              <a:t>Seems like a pretty ingenious way to use social media. Check out the </a:t>
            </a:r>
            <a:r>
              <a:rPr lang="en-GB" sz="2000" dirty="0">
                <a:hlinkClick r:id="rId3"/>
              </a:rPr>
              <a:t>#GTPD Recovered Property board</a:t>
            </a:r>
            <a:r>
              <a:rPr lang="en-GB" sz="2000" dirty="0"/>
              <a:t>.</a:t>
            </a:r>
          </a:p>
          <a:p>
            <a:endParaRPr lang="en-GB" dirty="0"/>
          </a:p>
        </p:txBody>
      </p:sp>
      <p:sp>
        <p:nvSpPr>
          <p:cNvPr id="4" name="Slide Number Placeholder 3">
            <a:extLst>
              <a:ext uri="{FF2B5EF4-FFF2-40B4-BE49-F238E27FC236}">
                <a16:creationId xmlns:a16="http://schemas.microsoft.com/office/drawing/2014/main" id="{C29CE2DB-6FA6-406E-A2FD-9961B10D7095}"/>
              </a:ext>
            </a:extLst>
          </p:cNvPr>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2664557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1365-3CD7-4E8E-8135-27AFD9D45292}"/>
              </a:ext>
            </a:extLst>
          </p:cNvPr>
          <p:cNvSpPr>
            <a:spLocks noGrp="1"/>
          </p:cNvSpPr>
          <p:nvPr>
            <p:ph type="title"/>
          </p:nvPr>
        </p:nvSpPr>
        <p:spPr/>
        <p:txBody>
          <a:bodyPr>
            <a:noAutofit/>
          </a:bodyPr>
          <a:lstStyle/>
          <a:p>
            <a:pPr algn="just"/>
            <a:r>
              <a:rPr lang="en-GB" sz="2400" b="1" dirty="0"/>
              <a:t>Asking twitter users to post pictures of themselves with New York officers and hashtag it #</a:t>
            </a:r>
            <a:r>
              <a:rPr lang="en-GB" sz="2400" b="1" dirty="0" err="1"/>
              <a:t>myNYPD</a:t>
            </a:r>
            <a:endParaRPr lang="en-GB" sz="2400" dirty="0"/>
          </a:p>
        </p:txBody>
      </p:sp>
      <p:sp>
        <p:nvSpPr>
          <p:cNvPr id="3" name="Content Placeholder 2">
            <a:extLst>
              <a:ext uri="{FF2B5EF4-FFF2-40B4-BE49-F238E27FC236}">
                <a16:creationId xmlns:a16="http://schemas.microsoft.com/office/drawing/2014/main" id="{62FE6B8C-DE2B-40B5-97D4-14F7154D2EFD}"/>
              </a:ext>
            </a:extLst>
          </p:cNvPr>
          <p:cNvSpPr>
            <a:spLocks noGrp="1"/>
          </p:cNvSpPr>
          <p:nvPr>
            <p:ph idx="1"/>
          </p:nvPr>
        </p:nvSpPr>
        <p:spPr>
          <a:xfrm>
            <a:off x="677334" y="1930400"/>
            <a:ext cx="8596668" cy="4841211"/>
          </a:xfrm>
        </p:spPr>
        <p:txBody>
          <a:bodyPr>
            <a:normAutofit/>
          </a:bodyPr>
          <a:lstStyle/>
          <a:p>
            <a:pPr algn="just"/>
            <a:r>
              <a:rPr lang="en-GB" sz="2000" b="1" dirty="0"/>
              <a:t>Why they did it: </a:t>
            </a:r>
          </a:p>
          <a:p>
            <a:pPr algn="just"/>
            <a:r>
              <a:rPr lang="en-GB" sz="2000" dirty="0"/>
              <a:t>To spread goodwill. The intention was clearly to circulate a stream of photos showcasing smiling officers next to smiling New Yorkers.</a:t>
            </a:r>
          </a:p>
          <a:p>
            <a:pPr algn="just"/>
            <a:r>
              <a:rPr lang="en-GB" sz="2000" b="1" dirty="0"/>
              <a:t>Reaction: </a:t>
            </a:r>
          </a:p>
          <a:p>
            <a:pPr algn="just"/>
            <a:r>
              <a:rPr lang="en-GB" sz="2000" dirty="0"/>
              <a:t>Some people did exactly that.  Others, not so much: </a:t>
            </a:r>
            <a:r>
              <a:rPr lang="en-GB" sz="2000" dirty="0">
                <a:hlinkClick r:id="rId2"/>
              </a:rPr>
              <a:t>Photos of police brutality took over the hashtag</a:t>
            </a:r>
            <a:r>
              <a:rPr lang="en-GB" sz="2000" dirty="0"/>
              <a:t> (some of them truly disturbing). Despite the immediate and intense backlash, the NYPD stood by the hashtag campaign; NYPD spokesperson Deputy Chief Kim Y. Royster told </a:t>
            </a:r>
            <a:r>
              <a:rPr lang="en-GB" sz="2000" i="1" dirty="0">
                <a:hlinkClick r:id="rId3"/>
              </a:rPr>
              <a:t>The New York Times</a:t>
            </a:r>
            <a:r>
              <a:rPr lang="en-GB" sz="2000" dirty="0"/>
              <a:t> that the department was "creating new ways to communicate effectively with the community" and that Twitter provided "an open forum for an uncensored exchange" that is "good for our city."</a:t>
            </a:r>
          </a:p>
        </p:txBody>
      </p:sp>
      <p:sp>
        <p:nvSpPr>
          <p:cNvPr id="4" name="Slide Number Placeholder 3">
            <a:extLst>
              <a:ext uri="{FF2B5EF4-FFF2-40B4-BE49-F238E27FC236}">
                <a16:creationId xmlns:a16="http://schemas.microsoft.com/office/drawing/2014/main" id="{813259FD-1EB5-4F45-A9E8-3F1EBCE94F95}"/>
              </a:ext>
            </a:extLst>
          </p:cNvPr>
          <p:cNvSpPr>
            <a:spLocks noGrp="1"/>
          </p:cNvSpPr>
          <p:nvPr>
            <p:ph type="sldNum" sz="quarter" idx="12"/>
          </p:nvPr>
        </p:nvSpPr>
        <p:spPr/>
        <p:txBody>
          <a:bodyPr/>
          <a:lstStyle/>
          <a:p>
            <a:fld id="{5DFEDB64-84C3-4240-BCBA-134AE1D9082C}" type="slidenum">
              <a:rPr lang="en-GB" smtClean="0"/>
              <a:t>13</a:t>
            </a:fld>
            <a:endParaRPr lang="en-GB"/>
          </a:p>
        </p:txBody>
      </p:sp>
    </p:spTree>
    <p:extLst>
      <p:ext uri="{BB962C8B-B14F-4D97-AF65-F5344CB8AC3E}">
        <p14:creationId xmlns:p14="http://schemas.microsoft.com/office/powerpoint/2010/main" val="1256951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12B4F-59EA-4F38-BC13-9E1CE41D18A4}"/>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0FE048DB-7B91-4316-86CC-9B229441FA59}"/>
              </a:ext>
            </a:extLst>
          </p:cNvPr>
          <p:cNvSpPr>
            <a:spLocks noGrp="1"/>
          </p:cNvSpPr>
          <p:nvPr>
            <p:ph idx="1"/>
          </p:nvPr>
        </p:nvSpPr>
        <p:spPr/>
        <p:txBody>
          <a:bodyPr/>
          <a:lstStyle/>
          <a:p>
            <a:r>
              <a:rPr lang="en-GB" sz="2400" dirty="0"/>
              <a:t>Is social media an effective way to engage with the communities served by the police service, or an additional means of communicated messages to these communities?</a:t>
            </a:r>
          </a:p>
          <a:p>
            <a:endParaRPr lang="en-GB" dirty="0"/>
          </a:p>
          <a:p>
            <a:r>
              <a:rPr lang="en-GB" dirty="0"/>
              <a:t>Look at the difference between communication and engagement</a:t>
            </a:r>
          </a:p>
          <a:p>
            <a:endParaRPr lang="en-GB" dirty="0"/>
          </a:p>
        </p:txBody>
      </p:sp>
      <p:sp>
        <p:nvSpPr>
          <p:cNvPr id="4" name="Slide Number Placeholder 3">
            <a:extLst>
              <a:ext uri="{FF2B5EF4-FFF2-40B4-BE49-F238E27FC236}">
                <a16:creationId xmlns:a16="http://schemas.microsoft.com/office/drawing/2014/main" id="{E9526C85-FE82-4B9F-9F96-30DD4D5FD079}"/>
              </a:ext>
            </a:extLst>
          </p:cNvPr>
          <p:cNvSpPr>
            <a:spLocks noGrp="1"/>
          </p:cNvSpPr>
          <p:nvPr>
            <p:ph type="sldNum" sz="quarter" idx="12"/>
          </p:nvPr>
        </p:nvSpPr>
        <p:spPr/>
        <p:txBody>
          <a:bodyPr/>
          <a:lstStyle/>
          <a:p>
            <a:fld id="{5DFEDB64-84C3-4240-BCBA-134AE1D9082C}" type="slidenum">
              <a:rPr lang="en-GB" smtClean="0"/>
              <a:t>14</a:t>
            </a:fld>
            <a:endParaRPr lang="en-GB"/>
          </a:p>
        </p:txBody>
      </p:sp>
    </p:spTree>
    <p:extLst>
      <p:ext uri="{BB962C8B-B14F-4D97-AF65-F5344CB8AC3E}">
        <p14:creationId xmlns:p14="http://schemas.microsoft.com/office/powerpoint/2010/main" val="3275189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E2E05-B4D2-4DD6-B8C0-621B5C1386BA}"/>
              </a:ext>
            </a:extLst>
          </p:cNvPr>
          <p:cNvSpPr>
            <a:spLocks noGrp="1"/>
          </p:cNvSpPr>
          <p:nvPr>
            <p:ph type="title"/>
          </p:nvPr>
        </p:nvSpPr>
        <p:spPr/>
        <p:txBody>
          <a:bodyPr/>
          <a:lstStyle/>
          <a:p>
            <a:r>
              <a:rPr lang="en-GB" dirty="0"/>
              <a:t>Social Media References</a:t>
            </a:r>
          </a:p>
        </p:txBody>
      </p:sp>
      <p:sp>
        <p:nvSpPr>
          <p:cNvPr id="3" name="Content Placeholder 2">
            <a:extLst>
              <a:ext uri="{FF2B5EF4-FFF2-40B4-BE49-F238E27FC236}">
                <a16:creationId xmlns:a16="http://schemas.microsoft.com/office/drawing/2014/main" id="{1EEE9F0A-E3F0-4997-963A-6AC4D09411D0}"/>
              </a:ext>
            </a:extLst>
          </p:cNvPr>
          <p:cNvSpPr>
            <a:spLocks noGrp="1"/>
          </p:cNvSpPr>
          <p:nvPr>
            <p:ph idx="1"/>
          </p:nvPr>
        </p:nvSpPr>
        <p:spPr>
          <a:xfrm>
            <a:off x="677334" y="1581666"/>
            <a:ext cx="9195086" cy="4843848"/>
          </a:xfrm>
        </p:spPr>
        <p:txBody>
          <a:bodyPr>
            <a:normAutofit/>
          </a:bodyPr>
          <a:lstStyle/>
          <a:p>
            <a:r>
              <a:rPr lang="en-GB" dirty="0"/>
              <a:t>BBC (2017), Sgt Harry </a:t>
            </a:r>
            <a:r>
              <a:rPr lang="en-GB" dirty="0" err="1"/>
              <a:t>Tangye</a:t>
            </a:r>
            <a:r>
              <a:rPr lang="en-GB" dirty="0"/>
              <a:t> 'fed up with drug addicts' Twitter row, (Online) Available at </a:t>
            </a:r>
            <a:r>
              <a:rPr lang="en-GB" dirty="0">
                <a:hlinkClick r:id="rId2"/>
              </a:rPr>
              <a:t>https://www.bbc.co.uk/news/uk-england-devon-41060461</a:t>
            </a:r>
            <a:r>
              <a:rPr lang="en-GB" dirty="0"/>
              <a:t> Accessed 25th of February 2019.</a:t>
            </a:r>
          </a:p>
          <a:p>
            <a:r>
              <a:rPr lang="en-GB" dirty="0"/>
              <a:t>College of Policing (2014), Use of Social Media to monitor large scale events (Online) Available at: </a:t>
            </a:r>
            <a:r>
              <a:rPr lang="en-GB" dirty="0">
                <a:hlinkClick r:id="rId3"/>
              </a:rPr>
              <a:t>https://www.college.police.uk/News/archive/2014nov/Pages/Use-of-social-media.aspx </a:t>
            </a:r>
            <a:r>
              <a:rPr lang="en-GB" dirty="0"/>
              <a:t>Accessed 24th February 2019. </a:t>
            </a:r>
          </a:p>
          <a:p>
            <a:r>
              <a:rPr lang="en-GB" dirty="0"/>
              <a:t>Crump, J (2011), What are the police doing on Twitter? Social Media, the Police and the Public, </a:t>
            </a:r>
            <a:r>
              <a:rPr lang="en-GB" u="sng" dirty="0"/>
              <a:t>Policy and Internet</a:t>
            </a:r>
            <a:r>
              <a:rPr lang="en-GB" dirty="0"/>
              <a:t>, Volume 3, Issue 4, Article 7.</a:t>
            </a:r>
          </a:p>
          <a:p>
            <a:r>
              <a:rPr lang="en-GB" dirty="0"/>
              <a:t>Fernandez M, Dickinson T &amp; Alani H (2017), An analysis of UK Policing Engagement via Social Media, </a:t>
            </a:r>
            <a:r>
              <a:rPr lang="en-GB" u="sng" dirty="0"/>
              <a:t>Social Informatics</a:t>
            </a:r>
            <a:r>
              <a:rPr lang="en-GB" dirty="0"/>
              <a:t>, Pages 289–304.</a:t>
            </a:r>
          </a:p>
          <a:p>
            <a:r>
              <a:rPr lang="en-GB" dirty="0"/>
              <a:t>Fielding, N &amp; Caddick, N (No Date), OSCAR Working Paper #02; Police Communications and Social Media, UPSI; Cardiff.</a:t>
            </a:r>
          </a:p>
          <a:p>
            <a:r>
              <a:rPr lang="en-GB" dirty="0" err="1"/>
              <a:t>Grimmelikhuijsen</a:t>
            </a:r>
            <a:r>
              <a:rPr lang="en-GB" dirty="0"/>
              <a:t> S  &amp; Meijer, A (2015), Does Twitter increase perceived police legitimacy?, </a:t>
            </a:r>
            <a:r>
              <a:rPr lang="en-GB" u="sng" dirty="0"/>
              <a:t>Public Administration Review</a:t>
            </a:r>
            <a:r>
              <a:rPr lang="en-GB" dirty="0"/>
              <a:t>, Volume 75, Issue 4, Pages 598-607.</a:t>
            </a:r>
          </a:p>
          <a:p>
            <a:endParaRPr lang="en-GB" dirty="0"/>
          </a:p>
          <a:p>
            <a:endParaRPr lang="en-GB" u="sng" dirty="0"/>
          </a:p>
          <a:p>
            <a:endParaRPr lang="en-GB" dirty="0"/>
          </a:p>
        </p:txBody>
      </p:sp>
    </p:spTree>
    <p:extLst>
      <p:ext uri="{BB962C8B-B14F-4D97-AF65-F5344CB8AC3E}">
        <p14:creationId xmlns:p14="http://schemas.microsoft.com/office/powerpoint/2010/main" val="8553074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63725577"/>
      </p:ext>
    </p:extLst>
  </p:cSld>
  <p:clrMapOvr>
    <a:masterClrMapping/>
  </p:clrMapOvr>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TotalTime>
  <Words>882</Words>
  <Application>Microsoft Office PowerPoint</Application>
  <PresentationFormat>Widescreen</PresentationFormat>
  <Paragraphs>64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What’s in the news?</vt:lpstr>
      <vt:lpstr>Social Media</vt:lpstr>
      <vt:lpstr>Social Media</vt:lpstr>
      <vt:lpstr>An overview</vt:lpstr>
      <vt:lpstr>PowerPoint Presentation</vt:lpstr>
      <vt:lpstr>PowerPoint Presentation</vt:lpstr>
      <vt:lpstr>PowerPoint Presentation</vt:lpstr>
      <vt:lpstr>Police use of social media can differ from force to force, with some forces allowing use of personal accounts, others only authorised organisational accounts and with differing communication strategies employed.</vt:lpstr>
      <vt:lpstr>Nato Summit 2014</vt:lpstr>
      <vt:lpstr>Police seem reluctant to engage in digital behavioural influence messaging. We know that much street policing relies upon effective persuasion when interacting with members of the public. Developing a digital equivalent to this has considerable potential to disrupt a range of crime problems, reduce harm and persuade people to adopt crime prevention measures.</vt:lpstr>
      <vt:lpstr>Live tweeting a sting operation</vt:lpstr>
      <vt:lpstr>Using Pinterest as a lost and found:</vt:lpstr>
      <vt:lpstr>Asking twitter users to post pictures of themselves with New York officers and hashtag it #myNYPD</vt:lpstr>
      <vt:lpstr>Discussion</vt:lpstr>
      <vt:lpstr>Social Media 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What’s in the news?</dc:title>
  <dc:creator>Cairn F Newton-Evans</dc:creator>
  <cp:lastModifiedBy>Cairn F Newton-Evans</cp:lastModifiedBy>
  <cp:revision>6</cp:revision>
  <dcterms:created xsi:type="dcterms:W3CDTF">2019-02-25T21:10:19Z</dcterms:created>
  <dcterms:modified xsi:type="dcterms:W3CDTF">2019-02-25T21:49:37Z</dcterms:modified>
</cp:coreProperties>
</file>