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57" r:id="rId3"/>
    <p:sldId id="258" r:id="rId4"/>
    <p:sldId id="259" r:id="rId5"/>
    <p:sldId id="262" r:id="rId6"/>
    <p:sldId id="261" r:id="rId7"/>
    <p:sldId id="263" r:id="rId8"/>
    <p:sldId id="264" r:id="rId9"/>
    <p:sldId id="265" r:id="rId10"/>
    <p:sldId id="266" r:id="rId11"/>
    <p:sldId id="269" r:id="rId12"/>
    <p:sldId id="268" r:id="rId13"/>
    <p:sldId id="270" r:id="rId14"/>
    <p:sldId id="267" r:id="rId15"/>
    <p:sldId id="273" r:id="rId16"/>
    <p:sldId id="274" r:id="rId17"/>
    <p:sldId id="271" r:id="rId18"/>
    <p:sldId id="280" r:id="rId19"/>
    <p:sldId id="281" r:id="rId20"/>
    <p:sldId id="282" r:id="rId21"/>
    <p:sldId id="283" r:id="rId22"/>
    <p:sldId id="285" r:id="rId23"/>
    <p:sldId id="288" r:id="rId24"/>
    <p:sldId id="287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1" d="100"/>
          <a:sy n="111" d="100"/>
        </p:scale>
        <p:origin x="456" y="11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F01FF-9BA1-46F6-88F0-E41EAC5A079B}" type="datetimeFigureOut">
              <a:rPr lang="en-GB" smtClean="0"/>
              <a:t>13/01/2019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30E63-64C1-49E9-B406-B104834CB5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46373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F01FF-9BA1-46F6-88F0-E41EAC5A079B}" type="datetimeFigureOut">
              <a:rPr lang="en-GB" smtClean="0"/>
              <a:t>13/01/2019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30E63-64C1-49E9-B406-B104834CB5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97938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F01FF-9BA1-46F6-88F0-E41EAC5A079B}" type="datetimeFigureOut">
              <a:rPr lang="en-GB" smtClean="0"/>
              <a:t>13/01/2019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30E63-64C1-49E9-B406-B104834CB5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5137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F01FF-9BA1-46F6-88F0-E41EAC5A079B}" type="datetimeFigureOut">
              <a:rPr lang="en-GB" smtClean="0"/>
              <a:t>13/01/2019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30E63-64C1-49E9-B406-B104834CB5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71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F01FF-9BA1-46F6-88F0-E41EAC5A079B}" type="datetimeFigureOut">
              <a:rPr lang="en-GB" smtClean="0"/>
              <a:t>13/01/2019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30E63-64C1-49E9-B406-B104834CB5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42676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F01FF-9BA1-46F6-88F0-E41EAC5A079B}" type="datetimeFigureOut">
              <a:rPr lang="en-GB" smtClean="0"/>
              <a:t>13/01/2019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30E63-64C1-49E9-B406-B104834CB5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91729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F01FF-9BA1-46F6-88F0-E41EAC5A079B}" type="datetimeFigureOut">
              <a:rPr lang="en-GB" smtClean="0"/>
              <a:t>13/01/2019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30E63-64C1-49E9-B406-B104834CB5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24150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F01FF-9BA1-46F6-88F0-E41EAC5A079B}" type="datetimeFigureOut">
              <a:rPr lang="en-GB" smtClean="0"/>
              <a:t>13/01/2019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30E63-64C1-49E9-B406-B104834CB5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2985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F01FF-9BA1-46F6-88F0-E41EAC5A079B}" type="datetimeFigureOut">
              <a:rPr lang="en-GB" smtClean="0"/>
              <a:t>13/01/2019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30E63-64C1-49E9-B406-B104834CB5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7486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F01FF-9BA1-46F6-88F0-E41EAC5A079B}" type="datetimeFigureOut">
              <a:rPr lang="en-GB" smtClean="0"/>
              <a:t>13/01/2019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30E63-64C1-49E9-B406-B104834CB5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12810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EF01FF-9BA1-46F6-88F0-E41EAC5A079B}" type="datetimeFigureOut">
              <a:rPr lang="en-GB" smtClean="0"/>
              <a:t>13/01/2019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730E63-64C1-49E9-B406-B104834CB5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9891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2EF01FF-9BA1-46F6-88F0-E41EAC5A079B}" type="datetimeFigureOut">
              <a:rPr lang="en-GB" smtClean="0"/>
              <a:t>13/01/2019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730E63-64C1-49E9-B406-B104834CB5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46145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microsoft.com/office/2007/relationships/hdphoto" Target="../media/hdphoto2.wdp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youtube.com/watch?v=VokSTvnFQqI" TargetMode="External"/><Relationship Id="rId1" Type="http://schemas.openxmlformats.org/officeDocument/2006/relationships/slideLayout" Target="../slideLayouts/slideLayout7.xml"/><Relationship Id="rId4" Type="http://schemas.microsoft.com/office/2007/relationships/hdphoto" Target="../media/hdphoto3.wdp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4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hyperlink" Target="https://www.youtube.com/watch?v=rIHNWtnnLFA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JS-HZWB3wE" TargetMode="Externa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4" Type="http://schemas.microsoft.com/office/2007/relationships/hdphoto" Target="../media/hdphoto5.wdp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17.xml.rels><?xml version="1.0" encoding="UTF-8" standalone="yes"?>
<Relationships xmlns="http://schemas.openxmlformats.org/package/2006/relationships"><Relationship Id="rId3" Type="http://schemas.microsoft.com/office/2007/relationships/hdphoto" Target="../media/hdphoto6.wdp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7.xml"/><Relationship Id="rId6" Type="http://schemas.microsoft.com/office/2007/relationships/hdphoto" Target="../media/hdphoto7.wdp"/><Relationship Id="rId5" Type="http://schemas.openxmlformats.org/officeDocument/2006/relationships/image" Target="../media/image34.png"/><Relationship Id="rId4" Type="http://schemas.openxmlformats.org/officeDocument/2006/relationships/image" Target="../media/image3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hyperlink" Target="https://www.youtube.com/watch?v=Tjc1za2hoeo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8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hyperlink" Target="https://www.youtube.com/watch?v=VYqF3TTaZcc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0.png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png"/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hyperlink" Target="https://www.youtube.com/watch?v=_isL0E-4TsQ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.png"/><Relationship Id="rId5" Type="http://schemas.openxmlformats.org/officeDocument/2006/relationships/hyperlink" Target="https://www.youtube.com/watch?v=cgPzAx6YxyI" TargetMode="External"/><Relationship Id="rId4" Type="http://schemas.microsoft.com/office/2007/relationships/hdphoto" Target="../media/hdphoto8.wdp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272286" y="4766269"/>
            <a:ext cx="6096000" cy="1569660"/>
          </a:xfrm>
          <a:prstGeom prst="rect">
            <a:avLst/>
          </a:prstGeom>
        </p:spPr>
        <p:txBody>
          <a:bodyPr>
            <a:spAutoFit/>
          </a:bodyPr>
          <a:lstStyle/>
          <a:p>
            <a:pPr lvl="0" algn="ctr" defTabSz="457200"/>
            <a:r>
              <a:rPr lang="en-GB" sz="24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History of the Repertoire </a:t>
            </a:r>
          </a:p>
          <a:p>
            <a:pPr lvl="0" algn="ctr" defTabSz="457200"/>
            <a:r>
              <a:rPr lang="en-GB" sz="24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from the Point of View of the Performer</a:t>
            </a:r>
          </a:p>
          <a:p>
            <a:pPr lvl="0" algn="ctr" defTabSz="457200"/>
            <a:endParaRPr lang="en-GB" sz="24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 algn="ctr" defTabSz="457200"/>
            <a:r>
              <a:rPr lang="en-GB" sz="24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Session </a:t>
            </a:r>
            <a:r>
              <a:rPr lang="en-GB" sz="2400" dirty="0" smtClean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 </a:t>
            </a:r>
            <a:r>
              <a:rPr lang="en-GB" sz="24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– </a:t>
            </a:r>
            <a:r>
              <a:rPr lang="en-GB" sz="2400" dirty="0" smtClean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14 Jan 2019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157" y="613194"/>
            <a:ext cx="2558181" cy="336542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9802" y="613192"/>
            <a:ext cx="2599749" cy="3365429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68517" y="613192"/>
            <a:ext cx="3239399" cy="336543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56882" y="613192"/>
            <a:ext cx="2573701" cy="32514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53329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585380" y="189780"/>
            <a:ext cx="3586768" cy="2447566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449238" y="4611292"/>
            <a:ext cx="963283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/>
            <a:r>
              <a:rPr lang="en-GB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Musicians/members of the clergy worked in chapels within religious institutions such as convents, abbeys, monasteries, etc.</a:t>
            </a:r>
          </a:p>
          <a:p>
            <a:pPr defTabSz="457200"/>
            <a:endParaRPr lang="en-GB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457200"/>
            <a:r>
              <a:rPr lang="en-GB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They received board and lodging from the </a:t>
            </a:r>
            <a:r>
              <a:rPr lang="en-GB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church and lived in a closed community</a:t>
            </a:r>
            <a:endParaRPr lang="en-GB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457200"/>
            <a:endParaRPr lang="en-GB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457200"/>
            <a:r>
              <a:rPr lang="en-GB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They were usually literate and had </a:t>
            </a:r>
            <a:r>
              <a:rPr lang="en-GB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access to study materials/stationery and paper and to the knowledge related to using </a:t>
            </a:r>
            <a:r>
              <a:rPr lang="en-GB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them (very rare at the time)</a:t>
            </a:r>
            <a:endParaRPr lang="en-GB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7683" y="189780"/>
            <a:ext cx="3111564" cy="421228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5585380" y="2430337"/>
            <a:ext cx="3586768" cy="1928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98541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6993147" y="593164"/>
            <a:ext cx="4919932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/>
            <a:r>
              <a:rPr lang="en-GB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Music almost completely related to liturgy and devotion, </a:t>
            </a:r>
            <a:r>
              <a:rPr lang="en-GB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written to a specific practice/style</a:t>
            </a:r>
          </a:p>
          <a:p>
            <a:pPr defTabSz="457200"/>
            <a:endParaRPr lang="en-GB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457200"/>
            <a:r>
              <a:rPr lang="en-GB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Mainly vocal or vocal + organ, in Latin</a:t>
            </a:r>
            <a:r>
              <a:rPr lang="en-GB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defTabSz="457200"/>
            <a:endParaRPr lang="en-GB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457200"/>
            <a:r>
              <a:rPr lang="en-GB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Main tradition</a:t>
            </a:r>
            <a:r>
              <a:rPr lang="en-GB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 plainchant - monophonic, consisting of a single, unaccompanied melodic </a:t>
            </a:r>
            <a:r>
              <a:rPr lang="en-GB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line and performed in unison. Its </a:t>
            </a:r>
            <a:r>
              <a:rPr lang="en-GB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rhythm is generally freer than the metered rhythm </a:t>
            </a:r>
            <a:r>
              <a:rPr lang="en-GB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and goes with the words.</a:t>
            </a:r>
            <a:endParaRPr lang="en-GB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6695" y="341193"/>
            <a:ext cx="4762500" cy="3190875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1162050" y="4103640"/>
            <a:ext cx="10336961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defTabSz="457200"/>
            <a:r>
              <a:rPr lang="en-GB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Music seen as functional rather than a matter of entertainment or aesthetical beauty</a:t>
            </a:r>
          </a:p>
          <a:p>
            <a:pPr defTabSz="457200"/>
            <a:endParaRPr lang="en-GB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457200"/>
            <a:r>
              <a:rPr lang="en-GB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No publishing/printing: a lot of the knowledge was kept secret </a:t>
            </a:r>
          </a:p>
          <a:p>
            <a:pPr defTabSz="457200"/>
            <a:endParaRPr lang="en-GB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457200"/>
            <a:r>
              <a:rPr lang="en-GB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Training through practice (every single day), with almost no written </a:t>
            </a:r>
            <a:r>
              <a:rPr lang="en-GB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support</a:t>
            </a:r>
          </a:p>
          <a:p>
            <a:pPr defTabSz="457200"/>
            <a:endParaRPr lang="en-GB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457200"/>
            <a:r>
              <a:rPr lang="en-GB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Abundance of local variations, need of a systematization (sacred music was a very serious business)</a:t>
            </a:r>
          </a:p>
          <a:p>
            <a:pPr defTabSz="457200"/>
            <a:endParaRPr lang="en-GB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32547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2981864" y="497725"/>
            <a:ext cx="6500453" cy="56893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07365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3027" y="267876"/>
            <a:ext cx="10541479" cy="63682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01867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86848" y="1066800"/>
            <a:ext cx="3863328" cy="312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ectangle 2"/>
          <p:cNvSpPr/>
          <p:nvPr/>
        </p:nvSpPr>
        <p:spPr>
          <a:xfrm>
            <a:off x="4435151" y="304801"/>
            <a:ext cx="30480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 defTabSz="457200"/>
            <a:r>
              <a:rPr lang="en-GB" sz="24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Middle Ages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987725" y="1368234"/>
            <a:ext cx="5180162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defTabSz="457200"/>
            <a:r>
              <a:rPr lang="en-GB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SECULAR MUSIC</a:t>
            </a:r>
          </a:p>
          <a:p>
            <a:pPr defTabSz="457200"/>
            <a:endParaRPr lang="en-GB" sz="20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457200"/>
            <a:r>
              <a:rPr lang="en-GB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Troubadours (S) / </a:t>
            </a:r>
            <a:r>
              <a:rPr lang="en-GB" sz="2000" dirty="0" err="1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trouvères</a:t>
            </a:r>
            <a:r>
              <a:rPr lang="en-GB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(N) either </a:t>
            </a:r>
            <a:r>
              <a:rPr lang="en-GB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employed by the court or itinerant </a:t>
            </a:r>
            <a:r>
              <a:rPr lang="en-GB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musicians</a:t>
            </a:r>
          </a:p>
          <a:p>
            <a:pPr defTabSz="457200"/>
            <a:endParaRPr lang="en-GB" sz="20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457200"/>
            <a:r>
              <a:rPr lang="en-GB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</a:t>
            </a:r>
            <a:r>
              <a:rPr lang="en-GB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ften </a:t>
            </a:r>
            <a:r>
              <a:rPr lang="en-GB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all-round </a:t>
            </a:r>
            <a:r>
              <a:rPr lang="en-GB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entertainers rather than just musicians</a:t>
            </a:r>
          </a:p>
          <a:p>
            <a:pPr defTabSz="457200"/>
            <a:endParaRPr lang="en-GB" sz="20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defTabSz="457200"/>
            <a:r>
              <a:rPr lang="en-GB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Paid to entertain per performance/event or on a regular basis (usually not much)</a:t>
            </a:r>
            <a:endParaRPr lang="en-GB" sz="20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87725" y="4933068"/>
            <a:ext cx="936245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 defTabSz="457200"/>
            <a:r>
              <a:rPr lang="en-GB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Many </a:t>
            </a:r>
            <a:r>
              <a:rPr lang="en-GB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of these musicians did something else apart from this ‘profession’</a:t>
            </a:r>
          </a:p>
          <a:p>
            <a:pPr algn="just" defTabSz="457200"/>
            <a:endParaRPr lang="en-GB" sz="2000" dirty="0">
              <a:solidFill>
                <a:prstClr val="white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 defTabSz="457200"/>
            <a:r>
              <a:rPr lang="en-GB" sz="2000" dirty="0">
                <a:solidFill>
                  <a:prstClr val="white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Vocal + instrumental, in vernacular language (the first ones in old French dialects)</a:t>
            </a:r>
          </a:p>
        </p:txBody>
      </p:sp>
    </p:spTree>
    <p:extLst>
      <p:ext uri="{BB962C8B-B14F-4D97-AF65-F5344CB8AC3E}">
        <p14:creationId xmlns:p14="http://schemas.microsoft.com/office/powerpoint/2010/main" val="34225154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772" y="370935"/>
            <a:ext cx="3680449" cy="599913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03815" y="370935"/>
            <a:ext cx="4988495" cy="6061462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003221" y="370935"/>
            <a:ext cx="247578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Chansonnier</a:t>
            </a:r>
            <a:r>
              <a:rPr lang="en-GB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du </a:t>
            </a:r>
            <a:r>
              <a:rPr lang="en-GB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Roi</a:t>
            </a:r>
            <a:endParaRPr lang="en-GB" i="1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(1255-1260 ca, </a:t>
            </a: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Paris. </a:t>
            </a:r>
            <a:r>
              <a:rPr lang="en-GB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BnF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).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435825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418" y="3301739"/>
            <a:ext cx="6171301" cy="3107612"/>
          </a:xfrm>
          <a:prstGeom prst="rect">
            <a:avLst/>
          </a:prstGeom>
        </p:spPr>
      </p:pic>
      <p:pic>
        <p:nvPicPr>
          <p:cNvPr id="3" name="Picture 2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7419" y="480901"/>
            <a:ext cx="6171301" cy="269557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29332" y="480901"/>
            <a:ext cx="3171825" cy="4572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315200" y="5218981"/>
            <a:ext cx="39767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Guillaume de  Machaut (1300-1377 ca)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530554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1005" y="439946"/>
            <a:ext cx="6155232" cy="6038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04170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042" y="163723"/>
            <a:ext cx="6269168" cy="417536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61228" y="1185394"/>
            <a:ext cx="9353496" cy="52067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0459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145" y="207409"/>
            <a:ext cx="8518029" cy="6340039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72117" y="411238"/>
            <a:ext cx="8176396" cy="6136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1716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4467" y="0"/>
            <a:ext cx="7199863" cy="504212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263308" y="442545"/>
            <a:ext cx="10230436" cy="6107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96191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2887" y="222256"/>
            <a:ext cx="5434283" cy="388562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04436" y="1075516"/>
            <a:ext cx="9525000" cy="5362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17106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302" y="197578"/>
            <a:ext cx="4387351" cy="316672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8522" y="1034678"/>
            <a:ext cx="9745706" cy="55213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6542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8120" y="232912"/>
            <a:ext cx="8887312" cy="5978106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1992702" y="6314535"/>
            <a:ext cx="945455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Antonio Domenico Gabbiani, </a:t>
            </a:r>
            <a:r>
              <a:rPr lang="it-IT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Ritratto di tre muci alla corte medicea, </a:t>
            </a:r>
            <a:r>
              <a:rPr lang="it-IT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1687 ca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63401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477329" y="387083"/>
            <a:ext cx="6096000" cy="2031325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‘Un </a:t>
            </a:r>
            <a:r>
              <a:rPr lang="en-GB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Arpicembalo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di Bartolomeo Cristofori di </a:t>
            </a:r>
            <a:r>
              <a:rPr lang="en-GB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nuova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inventione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che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fa' </a:t>
            </a:r>
            <a:r>
              <a:rPr lang="en-GB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il</a:t>
            </a:r>
            <a:r>
              <a:rPr lang="en-GB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piano, e </a:t>
            </a:r>
            <a:r>
              <a:rPr lang="en-GB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il</a:t>
            </a:r>
            <a:r>
              <a:rPr lang="en-GB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forte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…’</a:t>
            </a:r>
          </a:p>
          <a:p>
            <a:endParaRPr lang="en-GB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‘An "</a:t>
            </a:r>
            <a:r>
              <a:rPr lang="en-GB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Arpicembalo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" by Bartolomeo Cristofori, of new invention, capable of playing soft and loud…’</a:t>
            </a:r>
          </a:p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Inventario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of the Medici court, 1700</a:t>
            </a: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6340" y="2490214"/>
            <a:ext cx="2575095" cy="3564146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2386" y="2001495"/>
            <a:ext cx="6504316" cy="405286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59621" y="6201335"/>
            <a:ext cx="9510584" cy="493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44373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139805" y="878006"/>
            <a:ext cx="3810000" cy="39719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06122" y="802252"/>
            <a:ext cx="4355655" cy="4047679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3328897" y="2926691"/>
            <a:ext cx="5810250" cy="3333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786701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>
          <a:xfrm>
            <a:off x="1981200" y="125413"/>
            <a:ext cx="8229600" cy="1143000"/>
          </a:xfrm>
        </p:spPr>
        <p:txBody>
          <a:bodyPr>
            <a:normAutofit/>
          </a:bodyPr>
          <a:lstStyle/>
          <a:p>
            <a:r>
              <a:rPr lang="en-GB" altLang="en-US" sz="2800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L’Orfeo</a:t>
            </a:r>
            <a:r>
              <a:rPr lang="en-GB" altLang="en-US" sz="28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(Mantua, 1607)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7919851" y="1242330"/>
            <a:ext cx="3801374" cy="5227278"/>
          </a:xfrm>
        </p:spPr>
        <p:txBody>
          <a:bodyPr>
            <a:normAutofit/>
          </a:bodyPr>
          <a:lstStyle/>
          <a:p>
            <a:pPr algn="just"/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new </a:t>
            </a:r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vs old vocal forms (Monteverdi calls them ‘prima’ and ‘</a:t>
            </a:r>
            <a:r>
              <a:rPr lang="en-GB" altLang="en-US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seconda</a:t>
            </a:r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altLang="en-US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prattica</a:t>
            </a:r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’, i.e. ‘first’ and ‘second practice’): polyphony vs </a:t>
            </a:r>
            <a:r>
              <a:rPr lang="en-GB" altLang="en-US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monodia</a:t>
            </a:r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altLang="en-US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accompagnata</a:t>
            </a:r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algn="just"/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use of the different instruments for dramatic purposes (see aria ‘</a:t>
            </a:r>
            <a:r>
              <a:rPr lang="en-GB" altLang="en-US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Possente</a:t>
            </a:r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altLang="en-US" sz="2000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spirto</a:t>
            </a:r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’)</a:t>
            </a:r>
          </a:p>
          <a:p>
            <a:pPr algn="just"/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allegory of the Duke (political leader) and his active role in the patronage of music</a:t>
            </a:r>
          </a:p>
          <a:p>
            <a:pPr algn="just"/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display of wealth and power (sceneries, costumes, dancers, etc.)</a:t>
            </a:r>
          </a:p>
          <a:p>
            <a:pPr algn="just">
              <a:buFontTx/>
              <a:buNone/>
            </a:pPr>
            <a:endParaRPr lang="en-GB" altLang="en-US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GB" altLang="en-US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endParaRPr lang="en-GB" altLang="en-US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75" y="1144020"/>
            <a:ext cx="3367979" cy="5431877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73873" y="1136042"/>
            <a:ext cx="3945978" cy="54398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357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3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2091" y="251723"/>
            <a:ext cx="4371975" cy="6438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7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0264" y="246961"/>
            <a:ext cx="4284663" cy="6443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47885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3">
            <a:hlinkClick r:id="rId2"/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4826" y="260350"/>
            <a:ext cx="4321175" cy="6294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1" name="Picture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4575" y="260350"/>
            <a:ext cx="4292600" cy="6294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474081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Court opera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417638"/>
            <a:ext cx="3694981" cy="4772025"/>
          </a:xfrm>
        </p:spPr>
        <p:txBody>
          <a:bodyPr>
            <a:normAutofit/>
          </a:bodyPr>
          <a:lstStyle/>
          <a:p>
            <a:pPr algn="just" eaLnBrk="1" hangingPunct="1"/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Opera began as court entertainment</a:t>
            </a:r>
          </a:p>
          <a:p>
            <a:pPr algn="just" eaLnBrk="1" hangingPunct="1"/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Commissioned more and more often to celebrate weddings, births, coronations, etc.</a:t>
            </a:r>
          </a:p>
          <a:p>
            <a:pPr algn="just" eaLnBrk="1" hangingPunct="1"/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Showed off the wealth of the court and the goodwill of its leader</a:t>
            </a:r>
          </a:p>
          <a:p>
            <a:pPr algn="just" eaLnBrk="1" hangingPunct="1"/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Designed to impress political rivals, celebrate allegiances, etc., thus very political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34719" y="1417638"/>
            <a:ext cx="6748632" cy="4635974"/>
          </a:xfrm>
          <a:prstGeom prst="rect">
            <a:avLst/>
          </a:prstGeom>
        </p:spPr>
      </p:pic>
      <p:sp>
        <p:nvSpPr>
          <p:cNvPr id="5" name="TextBox 4"/>
          <p:cNvSpPr txBox="1">
            <a:spLocks noChangeArrowheads="1"/>
          </p:cNvSpPr>
          <p:nvPr/>
        </p:nvSpPr>
        <p:spPr bwMode="auto">
          <a:xfrm>
            <a:off x="4054475" y="6189663"/>
            <a:ext cx="8137525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Bernardo </a:t>
            </a:r>
            <a:r>
              <a:rPr lang="en-GB" altLang="en-US" sz="18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Buontalenti</a:t>
            </a:r>
            <a:r>
              <a:rPr lang="en-GB" altLang="en-US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Scenery and machines for a water scene, 1598 </a:t>
            </a:r>
          </a:p>
        </p:txBody>
      </p:sp>
    </p:spTree>
    <p:extLst>
      <p:ext uri="{BB962C8B-B14F-4D97-AF65-F5344CB8AC3E}">
        <p14:creationId xmlns:p14="http://schemas.microsoft.com/office/powerpoint/2010/main" val="23185434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Public opera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33555" y="1348626"/>
            <a:ext cx="3876136" cy="4525962"/>
          </a:xfrm>
        </p:spPr>
        <p:txBody>
          <a:bodyPr>
            <a:normAutofit/>
          </a:bodyPr>
          <a:lstStyle/>
          <a:p>
            <a:pPr algn="just" eaLnBrk="1" hangingPunct="1">
              <a:lnSpc>
                <a:spcPct val="90000"/>
              </a:lnSpc>
            </a:pPr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Developed in Venice a couple of decades later (first ‘public theatre opened in 1637)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Republican Venice – lots of visitors seeking entertainment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Entrepreneurial impresarios set up opera houses: Venice soon becomes the ‘capital of opera’</a:t>
            </a:r>
          </a:p>
          <a:p>
            <a:pPr algn="just" eaLnBrk="1" hangingPunct="1">
              <a:lnSpc>
                <a:spcPct val="90000"/>
              </a:lnSpc>
            </a:pPr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Had to please a larger and more varied audience (more tuneful / humorous / human): everybody who  could afford the ticket could go in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72891" y="1417638"/>
            <a:ext cx="6725697" cy="4581633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60476" y="6140951"/>
            <a:ext cx="8138865" cy="4938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73018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L’incoronazione</a:t>
            </a:r>
            <a:r>
              <a:rPr lang="en-GB" sz="36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di </a:t>
            </a:r>
            <a:r>
              <a:rPr lang="en-GB" sz="3600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Poppea</a:t>
            </a:r>
            <a:r>
              <a:rPr lang="en-GB" sz="3600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(1643)</a:t>
            </a:r>
            <a:endParaRPr lang="en-GB" sz="3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Content Placeholder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6551491" y="1618335"/>
            <a:ext cx="3023829" cy="4024107"/>
          </a:xfrm>
          <a:prstGeom prst="rect">
            <a:avLst/>
          </a:prstGeom>
        </p:spPr>
      </p:pic>
      <p:pic>
        <p:nvPicPr>
          <p:cNvPr id="5" name="Picture 4">
            <a:hlinkClick r:id="rId5"/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40015" y="1629201"/>
            <a:ext cx="2889849" cy="40132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0272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3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Opera spread to other countries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916502" y="2099125"/>
            <a:ext cx="8711242" cy="399975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Opera born in </a:t>
            </a:r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Italy at the end of the 16</a:t>
            </a:r>
            <a:r>
              <a:rPr lang="en-GB" altLang="en-US" sz="2000" baseline="30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/beginning of the 17</a:t>
            </a:r>
            <a:r>
              <a:rPr lang="en-GB" altLang="en-US" sz="2000" baseline="30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century</a:t>
            </a:r>
          </a:p>
          <a:p>
            <a:pPr eaLnBrk="1" hangingPunct="1"/>
            <a:endParaRPr lang="en-GB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/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Turned into a (very successful) commercial product in mid-17</a:t>
            </a:r>
            <a:r>
              <a:rPr lang="en-GB" altLang="en-US" sz="2000" baseline="30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century</a:t>
            </a:r>
          </a:p>
          <a:p>
            <a:pPr eaLnBrk="1" hangingPunct="1"/>
            <a:endParaRPr lang="en-GB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/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First </a:t>
            </a:r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French operas in the 1670s – indigenous style developed (overture and five acts / emphasis on the ballet) mainly by the (Italian-born) Jean-Baptiste Lully</a:t>
            </a:r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eaLnBrk="1" hangingPunct="1"/>
            <a:endParaRPr lang="en-GB" altLang="en-US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/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In the meantime, Italian opera exported all over Europe, from London to St </a:t>
            </a:r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Petersburg</a:t>
            </a:r>
          </a:p>
          <a:p>
            <a:pPr eaLnBrk="1" hangingPunct="1"/>
            <a:endParaRPr lang="en-GB" altLang="en-US" sz="2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eaLnBrk="1" hangingPunct="1"/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18</a:t>
            </a:r>
            <a:r>
              <a:rPr lang="en-GB" altLang="en-US" sz="2000" baseline="30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th</a:t>
            </a:r>
            <a:r>
              <a:rPr lang="en-GB" altLang="en-US" sz="20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century: the golden age of Italian opera and its singers</a:t>
            </a:r>
            <a:endParaRPr lang="en-GB" altLang="en-US" sz="2000" dirty="0" smtClean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3057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252</TotalTime>
  <Words>653</Words>
  <Application>Microsoft Office PowerPoint</Application>
  <PresentationFormat>Widescreen</PresentationFormat>
  <Paragraphs>70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Times New Roman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L’Orfeo (Mantua, 1607)</vt:lpstr>
      <vt:lpstr>PowerPoint Presentation</vt:lpstr>
      <vt:lpstr>PowerPoint Presentation</vt:lpstr>
      <vt:lpstr>Court opera</vt:lpstr>
      <vt:lpstr>Public opera</vt:lpstr>
      <vt:lpstr>L’incoronazione di Poppea (1643)</vt:lpstr>
      <vt:lpstr>Opera spread to other countries</vt:lpstr>
    </vt:vector>
  </TitlesOfParts>
  <Company>Oxford Brookes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Alessandra Palidda</dc:creator>
  <cp:lastModifiedBy>Alessandra Palidda</cp:lastModifiedBy>
  <cp:revision>17</cp:revision>
  <dcterms:created xsi:type="dcterms:W3CDTF">2019-01-13T16:10:07Z</dcterms:created>
  <dcterms:modified xsi:type="dcterms:W3CDTF">2019-01-13T20:22:24Z</dcterms:modified>
</cp:coreProperties>
</file>