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8" r:id="rId2"/>
    <p:sldId id="257" r:id="rId3"/>
    <p:sldId id="259" r:id="rId4"/>
    <p:sldId id="260" r:id="rId5"/>
    <p:sldId id="261" r:id="rId6"/>
    <p:sldId id="262" r:id="rId7"/>
    <p:sldId id="263" r:id="rId8"/>
    <p:sldId id="264"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ED8934-962B-4F97-9CCF-EADC3A91D033}" v="23" dt="2022-08-05T11:01:57.5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F7F365-9DB2-4F1F-9163-B1D04AB5A66F}" type="datetimeFigureOut">
              <a:rPr lang="en-GB" smtClean="0"/>
              <a:t>05/08/2022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326CFF-23F1-497F-8C8E-B0C5C66D5DA7}" type="slidenum">
              <a:rPr lang="en-GB" smtClean="0"/>
              <a:t>‹#›</a:t>
            </a:fld>
            <a:endParaRPr lang="en-GB"/>
          </a:p>
        </p:txBody>
      </p:sp>
    </p:spTree>
    <p:extLst>
      <p:ext uri="{BB962C8B-B14F-4D97-AF65-F5344CB8AC3E}">
        <p14:creationId xmlns:p14="http://schemas.microsoft.com/office/powerpoint/2010/main" val="14049523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effectLst/>
                <a:latin typeface="Times New Roman" panose="02020603050405020304" pitchFamily="18" charset="0"/>
                <a:ea typeface="Calibri" panose="020F0502020204030204" pitchFamily="34" charset="0"/>
              </a:rPr>
              <a:t>The project aims to </a:t>
            </a:r>
            <a:r>
              <a:rPr lang="en-GB" sz="1800" b="1" i="1" dirty="0">
                <a:effectLst/>
                <a:latin typeface="Times New Roman" panose="02020603050405020304" pitchFamily="18" charset="0"/>
                <a:ea typeface="Calibri" panose="020F0502020204030204" pitchFamily="34" charset="0"/>
              </a:rPr>
              <a:t>launch the multivitamin capsule of A1 Pharmaceuticals Plc in the UK market</a:t>
            </a:r>
            <a:r>
              <a:rPr lang="en-GB" sz="1800" dirty="0">
                <a:effectLst/>
                <a:latin typeface="Times New Roman" panose="02020603050405020304" pitchFamily="18" charset="0"/>
                <a:ea typeface="Calibri" panose="020F0502020204030204" pitchFamily="34" charset="0"/>
              </a:rPr>
              <a:t>. The current project will use the ‘Project management methodology’ for planning and organising the resources in moving to a specific task towards the completion. The rising health awareness of people across the world in the post-pandemic period can create interest about the consumption of the multivitamins. The people are taking preventive actions like controlling their diets, intaking vitamins and doing exercises as a part of the health awareness activities. Hence, the introduction of the multivitamin of A1 Pharmaceuticals Plc in the UK market is rationale and justified in the current market context. </a:t>
            </a:r>
            <a:endParaRPr lang="en-GB" dirty="0"/>
          </a:p>
        </p:txBody>
      </p:sp>
      <p:sp>
        <p:nvSpPr>
          <p:cNvPr id="4" name="Slide Number Placeholder 3"/>
          <p:cNvSpPr>
            <a:spLocks noGrp="1"/>
          </p:cNvSpPr>
          <p:nvPr>
            <p:ph type="sldNum" sz="quarter" idx="5"/>
          </p:nvPr>
        </p:nvSpPr>
        <p:spPr/>
        <p:txBody>
          <a:bodyPr/>
          <a:lstStyle/>
          <a:p>
            <a:fld id="{03D9FF84-AF08-4F70-8946-74728BC85A46}" type="slidenum">
              <a:rPr lang="en-GB" smtClean="0"/>
              <a:t>2</a:t>
            </a:fld>
            <a:endParaRPr lang="en-GB"/>
          </a:p>
        </p:txBody>
      </p:sp>
    </p:spTree>
    <p:extLst>
      <p:ext uri="{BB962C8B-B14F-4D97-AF65-F5344CB8AC3E}">
        <p14:creationId xmlns:p14="http://schemas.microsoft.com/office/powerpoint/2010/main" val="24346661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effectLst/>
                <a:latin typeface="Times New Roman" panose="02020603050405020304" pitchFamily="18" charset="0"/>
                <a:ea typeface="Calibri" panose="020F0502020204030204" pitchFamily="34" charset="0"/>
              </a:rPr>
              <a:t>Project Scope</a:t>
            </a:r>
            <a:r>
              <a:rPr lang="en-GB" sz="1800" dirty="0">
                <a:effectLst/>
                <a:latin typeface="Times New Roman" panose="02020603050405020304" pitchFamily="18" charset="0"/>
                <a:ea typeface="Calibri" panose="020F0502020204030204" pitchFamily="34" charset="0"/>
              </a:rPr>
              <a:t> is the part of the Project management planning that helps to outline the project goal, costs, deliverables and deadline of the project. </a:t>
            </a:r>
            <a:endParaRPr lang="en-GB" dirty="0"/>
          </a:p>
        </p:txBody>
      </p:sp>
      <p:sp>
        <p:nvSpPr>
          <p:cNvPr id="4" name="Slide Number Placeholder 3"/>
          <p:cNvSpPr>
            <a:spLocks noGrp="1"/>
          </p:cNvSpPr>
          <p:nvPr>
            <p:ph type="sldNum" sz="quarter" idx="5"/>
          </p:nvPr>
        </p:nvSpPr>
        <p:spPr/>
        <p:txBody>
          <a:bodyPr/>
          <a:lstStyle/>
          <a:p>
            <a:fld id="{03D9FF84-AF08-4F70-8946-74728BC85A46}" type="slidenum">
              <a:rPr lang="en-GB" smtClean="0"/>
              <a:t>3</a:t>
            </a:fld>
            <a:endParaRPr lang="en-GB"/>
          </a:p>
        </p:txBody>
      </p:sp>
    </p:spTree>
    <p:extLst>
      <p:ext uri="{BB962C8B-B14F-4D97-AF65-F5344CB8AC3E}">
        <p14:creationId xmlns:p14="http://schemas.microsoft.com/office/powerpoint/2010/main" val="35474728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b="1" dirty="0">
                <a:effectLst/>
                <a:latin typeface="Times New Roman" panose="02020603050405020304" pitchFamily="18" charset="0"/>
                <a:ea typeface="Calibri" panose="020F0502020204030204" pitchFamily="34" charset="0"/>
              </a:rPr>
              <a:t>Project Stakeholders </a:t>
            </a:r>
            <a:r>
              <a:rPr lang="en-GB" sz="1800" dirty="0">
                <a:effectLst/>
                <a:latin typeface="Times New Roman" panose="02020603050405020304" pitchFamily="18" charset="0"/>
                <a:ea typeface="Calibri" panose="020F0502020204030204" pitchFamily="34" charset="0"/>
              </a:rPr>
              <a:t>are having interest to the project outcome that includes project manager, customers, investors, and other key individuals. Hence, the Stakeholder Analysis is to identify the key stakeholders of the project and accordingly analysing their roles and expectations with the project. The stakeholder analysis is the systematic way to determine the direct or indirect interest of the stakeholders to the project outcomes. </a:t>
            </a:r>
            <a:endParaRPr lang="en-GB" dirty="0"/>
          </a:p>
        </p:txBody>
      </p:sp>
      <p:sp>
        <p:nvSpPr>
          <p:cNvPr id="4" name="Slide Number Placeholder 3"/>
          <p:cNvSpPr>
            <a:spLocks noGrp="1"/>
          </p:cNvSpPr>
          <p:nvPr>
            <p:ph type="sldNum" sz="quarter" idx="5"/>
          </p:nvPr>
        </p:nvSpPr>
        <p:spPr/>
        <p:txBody>
          <a:bodyPr/>
          <a:lstStyle/>
          <a:p>
            <a:fld id="{03D9FF84-AF08-4F70-8946-74728BC85A46}" type="slidenum">
              <a:rPr lang="en-GB" smtClean="0"/>
              <a:t>4</a:t>
            </a:fld>
            <a:endParaRPr lang="en-GB"/>
          </a:p>
        </p:txBody>
      </p:sp>
    </p:spTree>
    <p:extLst>
      <p:ext uri="{BB962C8B-B14F-4D97-AF65-F5344CB8AC3E}">
        <p14:creationId xmlns:p14="http://schemas.microsoft.com/office/powerpoint/2010/main" val="19063746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b="1" dirty="0">
                <a:effectLst/>
                <a:latin typeface="Times New Roman" panose="02020603050405020304" pitchFamily="18" charset="0"/>
                <a:ea typeface="Calibri" panose="020F0502020204030204" pitchFamily="34" charset="0"/>
              </a:rPr>
              <a:t>Stakeholder’s Engagement Plan </a:t>
            </a:r>
            <a:r>
              <a:rPr lang="en-GB" sz="1800" dirty="0">
                <a:effectLst/>
                <a:latin typeface="Times New Roman" panose="02020603050405020304" pitchFamily="18" charset="0"/>
                <a:ea typeface="Calibri" panose="020F0502020204030204" pitchFamily="34" charset="0"/>
              </a:rPr>
              <a:t>reflects the systematic identification and implementation of the action that is designed to influence the key stakeholders. . The stakeholder engagement strategy underlines the identification of the needs of the key groups for ensuring the business outcomes are achieved. Moreover, the stakeholder engagement in the project management underlines the process by which the organisation used to engage the relevant stakeholders for achieving the project outcomes. </a:t>
            </a:r>
            <a:endParaRPr lang="en-GB" dirty="0"/>
          </a:p>
        </p:txBody>
      </p:sp>
      <p:sp>
        <p:nvSpPr>
          <p:cNvPr id="4" name="Slide Number Placeholder 3"/>
          <p:cNvSpPr>
            <a:spLocks noGrp="1"/>
          </p:cNvSpPr>
          <p:nvPr>
            <p:ph type="sldNum" sz="quarter" idx="5"/>
          </p:nvPr>
        </p:nvSpPr>
        <p:spPr/>
        <p:txBody>
          <a:bodyPr/>
          <a:lstStyle/>
          <a:p>
            <a:fld id="{03D9FF84-AF08-4F70-8946-74728BC85A46}" type="slidenum">
              <a:rPr lang="en-GB" smtClean="0"/>
              <a:t>5</a:t>
            </a:fld>
            <a:endParaRPr lang="en-GB"/>
          </a:p>
        </p:txBody>
      </p:sp>
    </p:spTree>
    <p:extLst>
      <p:ext uri="{BB962C8B-B14F-4D97-AF65-F5344CB8AC3E}">
        <p14:creationId xmlns:p14="http://schemas.microsoft.com/office/powerpoint/2010/main" val="18524949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b="1" dirty="0">
                <a:effectLst/>
                <a:latin typeface="Times New Roman" panose="02020603050405020304" pitchFamily="18" charset="0"/>
                <a:ea typeface="Calibri" panose="020F0502020204030204" pitchFamily="34" charset="0"/>
              </a:rPr>
              <a:t>Work Break Down structure (WBS) </a:t>
            </a:r>
            <a:r>
              <a:rPr lang="en-GB" sz="1800" dirty="0">
                <a:effectLst/>
                <a:latin typeface="Times New Roman" panose="02020603050405020304" pitchFamily="18" charset="0"/>
                <a:ea typeface="Calibri" panose="020F0502020204030204" pitchFamily="34" charset="0"/>
              </a:rPr>
              <a:t>is a part of the project management methodology that focuses on the step-by-step approach in completing the projects. The purpose of the WBS is to break the project into the smaller component by integrating the scope, cost, and deliverables. </a:t>
            </a:r>
            <a:endParaRPr lang="en-GB" dirty="0"/>
          </a:p>
        </p:txBody>
      </p:sp>
      <p:sp>
        <p:nvSpPr>
          <p:cNvPr id="4" name="Slide Number Placeholder 3"/>
          <p:cNvSpPr>
            <a:spLocks noGrp="1"/>
          </p:cNvSpPr>
          <p:nvPr>
            <p:ph type="sldNum" sz="quarter" idx="5"/>
          </p:nvPr>
        </p:nvSpPr>
        <p:spPr/>
        <p:txBody>
          <a:bodyPr/>
          <a:lstStyle/>
          <a:p>
            <a:fld id="{03D9FF84-AF08-4F70-8946-74728BC85A46}" type="slidenum">
              <a:rPr lang="en-GB" smtClean="0"/>
              <a:t>6</a:t>
            </a:fld>
            <a:endParaRPr lang="en-GB"/>
          </a:p>
        </p:txBody>
      </p:sp>
    </p:spTree>
    <p:extLst>
      <p:ext uri="{BB962C8B-B14F-4D97-AF65-F5344CB8AC3E}">
        <p14:creationId xmlns:p14="http://schemas.microsoft.com/office/powerpoint/2010/main" val="4667501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Calibri" panose="020F0502020204030204" pitchFamily="34" charset="0"/>
              </a:rPr>
              <a:t>Project Cost is the total fund that is required to conduct a project that encompasses the direct and indirect costs. </a:t>
            </a:r>
            <a:endParaRPr lang="en-GB" dirty="0"/>
          </a:p>
        </p:txBody>
      </p:sp>
      <p:sp>
        <p:nvSpPr>
          <p:cNvPr id="4" name="Slide Number Placeholder 3"/>
          <p:cNvSpPr>
            <a:spLocks noGrp="1"/>
          </p:cNvSpPr>
          <p:nvPr>
            <p:ph type="sldNum" sz="quarter" idx="5"/>
          </p:nvPr>
        </p:nvSpPr>
        <p:spPr/>
        <p:txBody>
          <a:bodyPr/>
          <a:lstStyle/>
          <a:p>
            <a:fld id="{03D9FF84-AF08-4F70-8946-74728BC85A46}" type="slidenum">
              <a:rPr lang="en-GB" smtClean="0"/>
              <a:t>7</a:t>
            </a:fld>
            <a:endParaRPr lang="en-GB"/>
          </a:p>
        </p:txBody>
      </p:sp>
    </p:spTree>
    <p:extLst>
      <p:ext uri="{BB962C8B-B14F-4D97-AF65-F5344CB8AC3E}">
        <p14:creationId xmlns:p14="http://schemas.microsoft.com/office/powerpoint/2010/main" val="34072937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effectLst/>
                <a:latin typeface="Times New Roman" panose="02020603050405020304" pitchFamily="18" charset="0"/>
                <a:ea typeface="Calibri" panose="020F0502020204030204" pitchFamily="34" charset="0"/>
              </a:rPr>
              <a:t>Risk Assessment determines the process of identifying the hazards and interpret the outcomes accordingly. The potential impact of the identified risks can be analysed with the Risk management. The purpose of the Risk Assessment is to eliminate the barriers that can prevent the project to achieve the desired outcomes. </a:t>
            </a:r>
            <a:endParaRPr lang="en-GB" dirty="0"/>
          </a:p>
        </p:txBody>
      </p:sp>
      <p:sp>
        <p:nvSpPr>
          <p:cNvPr id="4" name="Slide Number Placeholder 3"/>
          <p:cNvSpPr>
            <a:spLocks noGrp="1"/>
          </p:cNvSpPr>
          <p:nvPr>
            <p:ph type="sldNum" sz="quarter" idx="5"/>
          </p:nvPr>
        </p:nvSpPr>
        <p:spPr/>
        <p:txBody>
          <a:bodyPr/>
          <a:lstStyle/>
          <a:p>
            <a:fld id="{03D9FF84-AF08-4F70-8946-74728BC85A46}" type="slidenum">
              <a:rPr lang="en-GB" smtClean="0"/>
              <a:t>8</a:t>
            </a:fld>
            <a:endParaRPr lang="en-GB"/>
          </a:p>
        </p:txBody>
      </p:sp>
    </p:spTree>
    <p:extLst>
      <p:ext uri="{BB962C8B-B14F-4D97-AF65-F5344CB8AC3E}">
        <p14:creationId xmlns:p14="http://schemas.microsoft.com/office/powerpoint/2010/main" val="386536840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026711F3-8494-4544-B0EF-695C15B26F97}" type="datetimeFigureOut">
              <a:rPr lang="en-GB" smtClean="0"/>
              <a:t>05/08/2022</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C9AD5A22-2AC3-45D8-8811-B7BE31CFD639}" type="slidenum">
              <a:rPr lang="en-GB" smtClean="0"/>
              <a:t>‹#›</a:t>
            </a:fld>
            <a:endParaRPr lang="en-GB"/>
          </a:p>
        </p:txBody>
      </p:sp>
    </p:spTree>
    <p:extLst>
      <p:ext uri="{BB962C8B-B14F-4D97-AF65-F5344CB8AC3E}">
        <p14:creationId xmlns:p14="http://schemas.microsoft.com/office/powerpoint/2010/main" val="4157286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6711F3-8494-4544-B0EF-695C15B26F97}" type="datetimeFigureOut">
              <a:rPr lang="en-GB" smtClean="0"/>
              <a:t>05/08/2022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AD5A22-2AC3-45D8-8811-B7BE31CFD639}" type="slidenum">
              <a:rPr lang="en-GB" smtClean="0"/>
              <a:t>‹#›</a:t>
            </a:fld>
            <a:endParaRPr lang="en-GB"/>
          </a:p>
        </p:txBody>
      </p:sp>
    </p:spTree>
    <p:extLst>
      <p:ext uri="{BB962C8B-B14F-4D97-AF65-F5344CB8AC3E}">
        <p14:creationId xmlns:p14="http://schemas.microsoft.com/office/powerpoint/2010/main" val="16133189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6711F3-8494-4544-B0EF-695C15B26F97}" type="datetimeFigureOut">
              <a:rPr lang="en-GB" smtClean="0"/>
              <a:t>05/08/2022</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9AD5A22-2AC3-45D8-8811-B7BE31CFD639}" type="slidenum">
              <a:rPr lang="en-GB" smtClean="0"/>
              <a:t>‹#›</a:t>
            </a:fld>
            <a:endParaRPr lang="en-GB"/>
          </a:p>
        </p:txBody>
      </p:sp>
    </p:spTree>
    <p:extLst>
      <p:ext uri="{BB962C8B-B14F-4D97-AF65-F5344CB8AC3E}">
        <p14:creationId xmlns:p14="http://schemas.microsoft.com/office/powerpoint/2010/main" val="1117480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26711F3-8494-4544-B0EF-695C15B26F97}" type="datetimeFigureOut">
              <a:rPr lang="en-GB" smtClean="0"/>
              <a:t>05/08/2022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AD5A22-2AC3-45D8-8811-B7BE31CFD639}" type="slidenum">
              <a:rPr lang="en-GB" smtClean="0"/>
              <a:t>‹#›</a:t>
            </a:fld>
            <a:endParaRPr lang="en-GB"/>
          </a:p>
        </p:txBody>
      </p:sp>
    </p:spTree>
    <p:extLst>
      <p:ext uri="{BB962C8B-B14F-4D97-AF65-F5344CB8AC3E}">
        <p14:creationId xmlns:p14="http://schemas.microsoft.com/office/powerpoint/2010/main" val="434475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711F3-8494-4544-B0EF-695C15B26F97}" type="datetimeFigureOut">
              <a:rPr lang="en-GB" smtClean="0"/>
              <a:t>05/08/2022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9AD5A22-2AC3-45D8-8811-B7BE31CFD639}" type="slidenum">
              <a:rPr lang="en-GB" smtClean="0"/>
              <a:t>‹#›</a:t>
            </a:fld>
            <a:endParaRPr lang="en-GB"/>
          </a:p>
        </p:txBody>
      </p:sp>
    </p:spTree>
    <p:extLst>
      <p:ext uri="{BB962C8B-B14F-4D97-AF65-F5344CB8AC3E}">
        <p14:creationId xmlns:p14="http://schemas.microsoft.com/office/powerpoint/2010/main" val="187838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26711F3-8494-4544-B0EF-695C15B26F97}" type="datetimeFigureOut">
              <a:rPr lang="en-GB" smtClean="0"/>
              <a:t>05/08/2022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9AD5A22-2AC3-45D8-8811-B7BE31CFD639}" type="slidenum">
              <a:rPr lang="en-GB" smtClean="0"/>
              <a:t>‹#›</a:t>
            </a:fld>
            <a:endParaRPr lang="en-GB"/>
          </a:p>
        </p:txBody>
      </p:sp>
    </p:spTree>
    <p:extLst>
      <p:ext uri="{BB962C8B-B14F-4D97-AF65-F5344CB8AC3E}">
        <p14:creationId xmlns:p14="http://schemas.microsoft.com/office/powerpoint/2010/main" val="19344654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6711F3-8494-4544-B0EF-695C15B26F97}" type="datetimeFigureOut">
              <a:rPr lang="en-GB" smtClean="0"/>
              <a:t>05/08/2022</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C9AD5A22-2AC3-45D8-8811-B7BE31CFD639}" type="slidenum">
              <a:rPr lang="en-GB" smtClean="0"/>
              <a:t>‹#›</a:t>
            </a:fld>
            <a:endParaRPr lang="en-GB"/>
          </a:p>
        </p:txBody>
      </p:sp>
    </p:spTree>
    <p:extLst>
      <p:ext uri="{BB962C8B-B14F-4D97-AF65-F5344CB8AC3E}">
        <p14:creationId xmlns:p14="http://schemas.microsoft.com/office/powerpoint/2010/main" val="35190096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6711F3-8494-4544-B0EF-695C15B26F97}" type="datetimeFigureOut">
              <a:rPr lang="en-GB" smtClean="0"/>
              <a:t>05/08/2022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9AD5A22-2AC3-45D8-8811-B7BE31CFD639}" type="slidenum">
              <a:rPr lang="en-GB" smtClean="0"/>
              <a:t>‹#›</a:t>
            </a:fld>
            <a:endParaRPr lang="en-GB"/>
          </a:p>
        </p:txBody>
      </p:sp>
    </p:spTree>
    <p:extLst>
      <p:ext uri="{BB962C8B-B14F-4D97-AF65-F5344CB8AC3E}">
        <p14:creationId xmlns:p14="http://schemas.microsoft.com/office/powerpoint/2010/main" val="10454151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6711F3-8494-4544-B0EF-695C15B26F97}" type="datetimeFigureOut">
              <a:rPr lang="en-GB" smtClean="0"/>
              <a:t>05/08/2022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9AD5A22-2AC3-45D8-8811-B7BE31CFD639}" type="slidenum">
              <a:rPr lang="en-GB" smtClean="0"/>
              <a:t>‹#›</a:t>
            </a:fld>
            <a:endParaRPr lang="en-GB"/>
          </a:p>
        </p:txBody>
      </p:sp>
    </p:spTree>
    <p:extLst>
      <p:ext uri="{BB962C8B-B14F-4D97-AF65-F5344CB8AC3E}">
        <p14:creationId xmlns:p14="http://schemas.microsoft.com/office/powerpoint/2010/main" val="26036461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6711F3-8494-4544-B0EF-695C15B26F97}" type="datetimeFigureOut">
              <a:rPr lang="en-GB" smtClean="0"/>
              <a:t>05/08/2022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9AD5A22-2AC3-45D8-8811-B7BE31CFD639}" type="slidenum">
              <a:rPr lang="en-GB" smtClean="0"/>
              <a:t>‹#›</a:t>
            </a:fld>
            <a:endParaRPr lang="en-GB"/>
          </a:p>
        </p:txBody>
      </p:sp>
    </p:spTree>
    <p:extLst>
      <p:ext uri="{BB962C8B-B14F-4D97-AF65-F5344CB8AC3E}">
        <p14:creationId xmlns:p14="http://schemas.microsoft.com/office/powerpoint/2010/main" val="11660524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26711F3-8494-4544-B0EF-695C15B26F97}" type="datetimeFigureOut">
              <a:rPr lang="en-GB" smtClean="0"/>
              <a:t>05/08/2022</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9AD5A22-2AC3-45D8-8811-B7BE31CFD639}" type="slidenum">
              <a:rPr lang="en-GB" smtClean="0"/>
              <a:t>‹#›</a:t>
            </a:fld>
            <a:endParaRPr lang="en-GB"/>
          </a:p>
        </p:txBody>
      </p:sp>
    </p:spTree>
    <p:extLst>
      <p:ext uri="{BB962C8B-B14F-4D97-AF65-F5344CB8AC3E}">
        <p14:creationId xmlns:p14="http://schemas.microsoft.com/office/powerpoint/2010/main" val="33801466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26711F3-8494-4544-B0EF-695C15B26F97}" type="datetimeFigureOut">
              <a:rPr lang="en-GB" smtClean="0"/>
              <a:t>05/08/2022</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9AD5A22-2AC3-45D8-8811-B7BE31CFD639}" type="slidenum">
              <a:rPr lang="en-GB" smtClean="0"/>
              <a:t>‹#›</a:t>
            </a:fld>
            <a:endParaRPr lang="en-GB"/>
          </a:p>
        </p:txBody>
      </p:sp>
    </p:spTree>
    <p:extLst>
      <p:ext uri="{BB962C8B-B14F-4D97-AF65-F5344CB8AC3E}">
        <p14:creationId xmlns:p14="http://schemas.microsoft.com/office/powerpoint/2010/main" val="24210523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6711F3-8494-4544-B0EF-695C15B26F97}" type="datetimeFigureOut">
              <a:rPr lang="en-GB" smtClean="0"/>
              <a:t>05/08/2022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9AD5A22-2AC3-45D8-8811-B7BE31CFD639}" type="slidenum">
              <a:rPr lang="en-GB" smtClean="0"/>
              <a:t>‹#›</a:t>
            </a:fld>
            <a:endParaRPr lang="en-GB"/>
          </a:p>
        </p:txBody>
      </p:sp>
    </p:spTree>
    <p:extLst>
      <p:ext uri="{BB962C8B-B14F-4D97-AF65-F5344CB8AC3E}">
        <p14:creationId xmlns:p14="http://schemas.microsoft.com/office/powerpoint/2010/main" val="27153411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26711F3-8494-4544-B0EF-695C15B26F97}" type="datetimeFigureOut">
              <a:rPr lang="en-GB" smtClean="0"/>
              <a:t>05/08/2022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9AD5A22-2AC3-45D8-8811-B7BE31CFD639}" type="slidenum">
              <a:rPr lang="en-GB" smtClean="0"/>
              <a:t>‹#›</a:t>
            </a:fld>
            <a:endParaRPr lang="en-GB"/>
          </a:p>
        </p:txBody>
      </p:sp>
    </p:spTree>
    <p:extLst>
      <p:ext uri="{BB962C8B-B14F-4D97-AF65-F5344CB8AC3E}">
        <p14:creationId xmlns:p14="http://schemas.microsoft.com/office/powerpoint/2010/main" val="866741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26711F3-8494-4544-B0EF-695C15B26F97}" type="datetimeFigureOut">
              <a:rPr lang="en-GB" smtClean="0"/>
              <a:t>05/08/2022</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C9AD5A22-2AC3-45D8-8811-B7BE31CFD639}" type="slidenum">
              <a:rPr lang="en-GB" smtClean="0"/>
              <a:t>‹#›</a:t>
            </a:fld>
            <a:endParaRPr lang="en-GB"/>
          </a:p>
        </p:txBody>
      </p:sp>
    </p:spTree>
    <p:extLst>
      <p:ext uri="{BB962C8B-B14F-4D97-AF65-F5344CB8AC3E}">
        <p14:creationId xmlns:p14="http://schemas.microsoft.com/office/powerpoint/2010/main" val="3894018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026711F3-8494-4544-B0EF-695C15B26F97}" type="datetimeFigureOut">
              <a:rPr lang="en-GB" smtClean="0"/>
              <a:t>05/08/2022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AD5A22-2AC3-45D8-8811-B7BE31CFD639}" type="slidenum">
              <a:rPr lang="en-GB" smtClean="0"/>
              <a:t>‹#›</a:t>
            </a:fld>
            <a:endParaRPr lang="en-GB"/>
          </a:p>
        </p:txBody>
      </p:sp>
    </p:spTree>
    <p:extLst>
      <p:ext uri="{BB962C8B-B14F-4D97-AF65-F5344CB8AC3E}">
        <p14:creationId xmlns:p14="http://schemas.microsoft.com/office/powerpoint/2010/main" val="2452794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026711F3-8494-4544-B0EF-695C15B26F97}" type="datetimeFigureOut">
              <a:rPr lang="en-GB" smtClean="0"/>
              <a:t>05/08/2022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9AD5A22-2AC3-45D8-8811-B7BE31CFD639}" type="slidenum">
              <a:rPr lang="en-GB" smtClean="0"/>
              <a:t>‹#›</a:t>
            </a:fld>
            <a:endParaRPr lang="en-GB"/>
          </a:p>
        </p:txBody>
      </p:sp>
    </p:spTree>
    <p:extLst>
      <p:ext uri="{BB962C8B-B14F-4D97-AF65-F5344CB8AC3E}">
        <p14:creationId xmlns:p14="http://schemas.microsoft.com/office/powerpoint/2010/main" val="25073952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026711F3-8494-4544-B0EF-695C15B26F97}" type="datetimeFigureOut">
              <a:rPr lang="en-GB" smtClean="0"/>
              <a:t>05/08/2022</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C9AD5A22-2AC3-45D8-8811-B7BE31CFD639}" type="slidenum">
              <a:rPr lang="en-GB" smtClean="0"/>
              <a:t>‹#›</a:t>
            </a:fld>
            <a:endParaRPr lang="en-GB"/>
          </a:p>
        </p:txBody>
      </p:sp>
    </p:spTree>
    <p:extLst>
      <p:ext uri="{BB962C8B-B14F-4D97-AF65-F5344CB8AC3E}">
        <p14:creationId xmlns:p14="http://schemas.microsoft.com/office/powerpoint/2010/main" val="42809532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5">
            <a:extLst>
              <a:ext uri="{FF2B5EF4-FFF2-40B4-BE49-F238E27FC236}">
                <a16:creationId xmlns:a16="http://schemas.microsoft.com/office/drawing/2014/main" id="{D22D1B95-2B54-43E9-85D9-B489F6C5D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a:extLst>
              <a:ext uri="{FF2B5EF4-FFF2-40B4-BE49-F238E27FC236}">
                <a16:creationId xmlns:a16="http://schemas.microsoft.com/office/drawing/2014/main" id="{7D0F3F6D-A49D-4406-8D61-1C4F8D792F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a:extLst>
              <a:ext uri="{FF2B5EF4-FFF2-40B4-BE49-F238E27FC236}">
                <a16:creationId xmlns:a16="http://schemas.microsoft.com/office/drawing/2014/main" id="{D953A318-DA8D-4405-9536-D889E45C5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14" name="Rectangle 13">
            <a:extLst>
              <a:ext uri="{FF2B5EF4-FFF2-40B4-BE49-F238E27FC236}">
                <a16:creationId xmlns:a16="http://schemas.microsoft.com/office/drawing/2014/main" id="{9E382A3D-2F90-475C-8DF2-F666FEA34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B596FB2-76FC-C746-2E2D-0FADD19DE9CD}"/>
              </a:ext>
            </a:extLst>
          </p:cNvPr>
          <p:cNvSpPr>
            <a:spLocks noGrp="1"/>
          </p:cNvSpPr>
          <p:nvPr>
            <p:ph type="ctrTitle"/>
          </p:nvPr>
        </p:nvSpPr>
        <p:spPr>
          <a:xfrm>
            <a:off x="1683171" y="1143000"/>
            <a:ext cx="8825658" cy="3389217"/>
          </a:xfrm>
        </p:spPr>
        <p:style>
          <a:lnRef idx="1">
            <a:schemeClr val="accent5"/>
          </a:lnRef>
          <a:fillRef idx="2">
            <a:schemeClr val="accent5"/>
          </a:fillRef>
          <a:effectRef idx="1">
            <a:schemeClr val="accent5"/>
          </a:effectRef>
          <a:fontRef idx="minor">
            <a:schemeClr val="dk1"/>
          </a:fontRef>
        </p:style>
        <p:txBody>
          <a:bodyPr anchor="ctr">
            <a:normAutofit/>
          </a:bodyPr>
          <a:lstStyle/>
          <a:p>
            <a:pPr algn="ctr"/>
            <a:r>
              <a:rPr lang="en-GB" sz="6600" b="1">
                <a:solidFill>
                  <a:srgbClr val="FFFFFF"/>
                </a:solidFill>
              </a:rPr>
              <a:t>Part: Two </a:t>
            </a:r>
            <a:br>
              <a:rPr lang="en-GB" sz="6600" b="1">
                <a:solidFill>
                  <a:srgbClr val="FFFFFF"/>
                </a:solidFill>
              </a:rPr>
            </a:br>
            <a:r>
              <a:rPr lang="en-GB" sz="6600" b="1">
                <a:solidFill>
                  <a:srgbClr val="FFFFFF"/>
                </a:solidFill>
              </a:rPr>
              <a:t>POWER POINT PRESENTATION </a:t>
            </a:r>
            <a:endParaRPr lang="en-GB" sz="6600">
              <a:solidFill>
                <a:srgbClr val="FFFFFF"/>
              </a:solidFill>
            </a:endParaRPr>
          </a:p>
        </p:txBody>
      </p:sp>
      <p:sp>
        <p:nvSpPr>
          <p:cNvPr id="3" name="Subtitle 2">
            <a:extLst>
              <a:ext uri="{FF2B5EF4-FFF2-40B4-BE49-F238E27FC236}">
                <a16:creationId xmlns:a16="http://schemas.microsoft.com/office/drawing/2014/main" id="{9B9ECD60-7CE7-F368-15F9-E02E1FE6E90E}"/>
              </a:ext>
            </a:extLst>
          </p:cNvPr>
          <p:cNvSpPr>
            <a:spLocks noGrp="1"/>
          </p:cNvSpPr>
          <p:nvPr>
            <p:ph type="subTitle" idx="1"/>
          </p:nvPr>
        </p:nvSpPr>
        <p:spPr>
          <a:xfrm>
            <a:off x="1683171" y="5240851"/>
            <a:ext cx="8825658" cy="1262586"/>
          </a:xfrm>
        </p:spPr>
        <p:style>
          <a:lnRef idx="1">
            <a:schemeClr val="accent4"/>
          </a:lnRef>
          <a:fillRef idx="2">
            <a:schemeClr val="accent4"/>
          </a:fillRef>
          <a:effectRef idx="1">
            <a:schemeClr val="accent4"/>
          </a:effectRef>
          <a:fontRef idx="minor">
            <a:schemeClr val="dk1"/>
          </a:fontRef>
        </p:style>
        <p:txBody>
          <a:bodyPr>
            <a:normAutofit fontScale="92500" lnSpcReduction="10000"/>
          </a:bodyPr>
          <a:lstStyle/>
          <a:p>
            <a:pPr algn="ctr"/>
            <a:r>
              <a:rPr lang="en-GB" sz="2400" b="1" dirty="0">
                <a:solidFill>
                  <a:schemeClr val="tx2"/>
                </a:solidFill>
              </a:rPr>
              <a:t>Presented BY: </a:t>
            </a:r>
          </a:p>
          <a:p>
            <a:pPr algn="ctr"/>
            <a:r>
              <a:rPr lang="en-GB" sz="2400" b="1" dirty="0">
                <a:solidFill>
                  <a:schemeClr val="tx2"/>
                </a:solidFill>
              </a:rPr>
              <a:t>Daniel Lupu</a:t>
            </a:r>
          </a:p>
          <a:p>
            <a:pPr algn="ctr"/>
            <a:r>
              <a:rPr lang="en-GB" sz="2400" b="1" dirty="0">
                <a:solidFill>
                  <a:schemeClr val="tx2"/>
                </a:solidFill>
              </a:rPr>
              <a:t>1911761</a:t>
            </a:r>
          </a:p>
          <a:p>
            <a:pPr algn="ctr"/>
            <a:endParaRPr lang="en-GB" sz="2400" b="1" dirty="0">
              <a:solidFill>
                <a:schemeClr val="tx2"/>
              </a:solidFill>
            </a:endParaRPr>
          </a:p>
          <a:p>
            <a:pPr algn="ctr"/>
            <a:endParaRPr lang="en-GB" sz="2400" b="1" dirty="0">
              <a:solidFill>
                <a:schemeClr val="tx2"/>
              </a:solidFill>
            </a:endParaRPr>
          </a:p>
        </p:txBody>
      </p:sp>
    </p:spTree>
    <p:extLst>
      <p:ext uri="{BB962C8B-B14F-4D97-AF65-F5344CB8AC3E}">
        <p14:creationId xmlns:p14="http://schemas.microsoft.com/office/powerpoint/2010/main" val="4047873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type="wd">
                                    <p:tmPct val="15000"/>
                                  </p:iterate>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10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000"/>
                                  </p:stCondLst>
                                  <p:iterate type="wd">
                                    <p:tmPct val="15000"/>
                                  </p:iterate>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1000"/>
                                  </p:stCondLst>
                                  <p:iterate type="wd">
                                    <p:tmPct val="15000"/>
                                  </p:iterate>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36595-73C9-0F96-188C-8314FF0CFCAC}"/>
              </a:ext>
            </a:extLst>
          </p:cNvPr>
          <p:cNvSpPr>
            <a:spLocks noGrp="1"/>
          </p:cNvSpPr>
          <p:nvPr>
            <p:ph type="title"/>
          </p:nvPr>
        </p:nvSpPr>
        <p:spPr>
          <a:xfrm>
            <a:off x="994454" y="918056"/>
            <a:ext cx="9404723" cy="683063"/>
          </a:xfrm>
        </p:spPr>
        <p:txBody>
          <a:bodyPr/>
          <a:lstStyle/>
          <a:p>
            <a:pPr algn="ctr"/>
            <a:r>
              <a:rPr lang="en-US" b="1" dirty="0"/>
              <a:t>Project Outline </a:t>
            </a:r>
            <a:endParaRPr lang="en-GB" dirty="0"/>
          </a:p>
        </p:txBody>
      </p:sp>
      <p:sp>
        <p:nvSpPr>
          <p:cNvPr id="3" name="Content Placeholder 2">
            <a:extLst>
              <a:ext uri="{FF2B5EF4-FFF2-40B4-BE49-F238E27FC236}">
                <a16:creationId xmlns:a16="http://schemas.microsoft.com/office/drawing/2014/main" id="{84C50C74-3E7D-0AE9-CFAA-284EEE8C02B8}"/>
              </a:ext>
            </a:extLst>
          </p:cNvPr>
          <p:cNvSpPr>
            <a:spLocks noGrp="1"/>
          </p:cNvSpPr>
          <p:nvPr>
            <p:ph idx="1"/>
          </p:nvPr>
        </p:nvSpPr>
        <p:spPr>
          <a:xfrm>
            <a:off x="827774" y="2483319"/>
            <a:ext cx="7969717" cy="4071486"/>
          </a:xfrm>
        </p:spPr>
        <p:style>
          <a:lnRef idx="1">
            <a:schemeClr val="accent5"/>
          </a:lnRef>
          <a:fillRef idx="2">
            <a:schemeClr val="accent5"/>
          </a:fillRef>
          <a:effectRef idx="1">
            <a:schemeClr val="accent5"/>
          </a:effectRef>
          <a:fontRef idx="minor">
            <a:schemeClr val="dk1"/>
          </a:fontRef>
        </p:style>
        <p:txBody>
          <a:bodyPr>
            <a:normAutofit/>
          </a:bodyPr>
          <a:lstStyle/>
          <a:p>
            <a:r>
              <a:rPr lang="en-GB" sz="2000" dirty="0">
                <a:effectLst/>
                <a:ea typeface="Calibri" panose="020F0502020204030204" pitchFamily="34" charset="0"/>
              </a:rPr>
              <a:t>The project aims to </a:t>
            </a:r>
            <a:r>
              <a:rPr lang="en-GB" sz="2000" b="1" dirty="0">
                <a:effectLst/>
                <a:ea typeface="Calibri" panose="020F0502020204030204" pitchFamily="34" charset="0"/>
              </a:rPr>
              <a:t>introduce the multivitamin capsule of A1 Pharmaceuticals Plc in the UK market</a:t>
            </a:r>
            <a:r>
              <a:rPr lang="en-GB" sz="2000" dirty="0">
                <a:effectLst/>
                <a:ea typeface="Calibri" panose="020F0502020204030204" pitchFamily="34" charset="0"/>
              </a:rPr>
              <a:t> </a:t>
            </a:r>
          </a:p>
          <a:p>
            <a:r>
              <a:rPr lang="en-GB" sz="2000" b="1" dirty="0">
                <a:effectLst/>
                <a:ea typeface="Calibri" panose="020F0502020204030204" pitchFamily="34" charset="0"/>
              </a:rPr>
              <a:t>A1 Pharmaceuticals Plc </a:t>
            </a:r>
            <a:r>
              <a:rPr lang="en-GB" sz="2000" dirty="0">
                <a:effectLst/>
                <a:ea typeface="Calibri" panose="020F0502020204030204" pitchFamily="34" charset="0"/>
              </a:rPr>
              <a:t>is the leading brand in the supply of the discounted surgical equipment and medical devices in the European Union (EU). </a:t>
            </a:r>
          </a:p>
          <a:p>
            <a:pPr algn="just"/>
            <a:r>
              <a:rPr lang="en-GB" sz="2000" dirty="0">
                <a:ea typeface="Calibri" panose="020F0502020204030204" pitchFamily="34" charset="0"/>
              </a:rPr>
              <a:t>T</a:t>
            </a:r>
            <a:r>
              <a:rPr lang="en-GB" sz="2000" dirty="0">
                <a:effectLst/>
                <a:ea typeface="Calibri" panose="020F0502020204030204" pitchFamily="34" charset="0"/>
              </a:rPr>
              <a:t>he </a:t>
            </a:r>
            <a:r>
              <a:rPr lang="en-GB" sz="2000" b="1" dirty="0">
                <a:effectLst/>
                <a:ea typeface="Calibri" panose="020F0502020204030204" pitchFamily="34" charset="0"/>
              </a:rPr>
              <a:t>self-awareness about the individual’s health and willingness</a:t>
            </a:r>
            <a:r>
              <a:rPr lang="en-GB" sz="2000" dirty="0">
                <a:effectLst/>
                <a:ea typeface="Calibri" panose="020F0502020204030204" pitchFamily="34" charset="0"/>
              </a:rPr>
              <a:t> of the people in engaging with the health and wellness promoting behaviours has increased the demand of the multi-vitamins in the market. </a:t>
            </a:r>
          </a:p>
          <a:p>
            <a:pPr algn="just"/>
            <a:r>
              <a:rPr lang="en-GB" sz="2000" b="1" dirty="0"/>
              <a:t>Project management methodology </a:t>
            </a:r>
            <a:r>
              <a:rPr lang="en-GB" sz="2000" dirty="0"/>
              <a:t>will be used to undertake the current project </a:t>
            </a:r>
          </a:p>
        </p:txBody>
      </p:sp>
      <p:pic>
        <p:nvPicPr>
          <p:cNvPr id="4" name="Picture 2">
            <a:extLst>
              <a:ext uri="{FF2B5EF4-FFF2-40B4-BE49-F238E27FC236}">
                <a16:creationId xmlns:a16="http://schemas.microsoft.com/office/drawing/2014/main" id="{DCDCE20F-5926-DCE6-5EA2-CA693B245D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20908" y="3596970"/>
            <a:ext cx="2029473" cy="2808312"/>
          </a:xfrm>
          <a:prstGeom prst="rect">
            <a:avLst/>
          </a:prstGeom>
          <a:ln>
            <a:headEnd/>
            <a:tailEnd/>
          </a:ln>
        </p:spPr>
        <p:style>
          <a:lnRef idx="2">
            <a:schemeClr val="dk1"/>
          </a:lnRef>
          <a:fillRef idx="1">
            <a:schemeClr val="lt1"/>
          </a:fillRef>
          <a:effectRef idx="0">
            <a:schemeClr val="dk1"/>
          </a:effectRef>
          <a:fontRef idx="minor">
            <a:schemeClr val="dk1"/>
          </a:fontRef>
        </p:style>
      </p:pic>
      <p:pic>
        <p:nvPicPr>
          <p:cNvPr id="6" name="Picture 5">
            <a:extLst>
              <a:ext uri="{FF2B5EF4-FFF2-40B4-BE49-F238E27FC236}">
                <a16:creationId xmlns:a16="http://schemas.microsoft.com/office/drawing/2014/main" id="{3B133802-9767-685C-75B3-36122D31005E}"/>
              </a:ext>
            </a:extLst>
          </p:cNvPr>
          <p:cNvPicPr>
            <a:picLocks noChangeAspect="1"/>
          </p:cNvPicPr>
          <p:nvPr/>
        </p:nvPicPr>
        <p:blipFill>
          <a:blip r:embed="rId4"/>
          <a:stretch>
            <a:fillRect/>
          </a:stretch>
        </p:blipFill>
        <p:spPr>
          <a:xfrm>
            <a:off x="9698446" y="2531446"/>
            <a:ext cx="1951935" cy="1129716"/>
          </a:xfrm>
          <a:prstGeom prst="rect">
            <a:avLst/>
          </a:prstGeom>
        </p:spPr>
      </p:pic>
    </p:spTree>
    <p:extLst>
      <p:ext uri="{BB962C8B-B14F-4D97-AF65-F5344CB8AC3E}">
        <p14:creationId xmlns:p14="http://schemas.microsoft.com/office/powerpoint/2010/main" val="28109442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2BC7E-49A6-62B9-947D-6C07F7A94DDE}"/>
              </a:ext>
            </a:extLst>
          </p:cNvPr>
          <p:cNvSpPr>
            <a:spLocks noGrp="1"/>
          </p:cNvSpPr>
          <p:nvPr>
            <p:ph type="title"/>
          </p:nvPr>
        </p:nvSpPr>
        <p:spPr/>
        <p:txBody>
          <a:bodyPr/>
          <a:lstStyle/>
          <a:p>
            <a:pPr algn="ctr"/>
            <a:r>
              <a:rPr lang="en-GB" b="1" dirty="0"/>
              <a:t>Project Scope </a:t>
            </a:r>
          </a:p>
        </p:txBody>
      </p:sp>
      <p:sp>
        <p:nvSpPr>
          <p:cNvPr id="3" name="Content Placeholder 2">
            <a:extLst>
              <a:ext uri="{FF2B5EF4-FFF2-40B4-BE49-F238E27FC236}">
                <a16:creationId xmlns:a16="http://schemas.microsoft.com/office/drawing/2014/main" id="{078956E5-928C-489E-6728-F9706EB8EF86}"/>
              </a:ext>
            </a:extLst>
          </p:cNvPr>
          <p:cNvSpPr>
            <a:spLocks noGrp="1"/>
          </p:cNvSpPr>
          <p:nvPr>
            <p:ph idx="1"/>
          </p:nvPr>
        </p:nvSpPr>
        <p:spPr>
          <a:xfrm>
            <a:off x="642257" y="2536371"/>
            <a:ext cx="8761413" cy="4071257"/>
          </a:xfrm>
        </p:spPr>
        <p:style>
          <a:lnRef idx="1">
            <a:schemeClr val="accent6"/>
          </a:lnRef>
          <a:fillRef idx="2">
            <a:schemeClr val="accent6"/>
          </a:fillRef>
          <a:effectRef idx="1">
            <a:schemeClr val="accent6"/>
          </a:effectRef>
          <a:fontRef idx="minor">
            <a:schemeClr val="dk1"/>
          </a:fontRef>
        </p:style>
        <p:txBody>
          <a:bodyPr>
            <a:normAutofit fontScale="92500"/>
          </a:bodyPr>
          <a:lstStyle/>
          <a:p>
            <a:r>
              <a:rPr lang="en-GB" sz="2000" dirty="0"/>
              <a:t>The </a:t>
            </a:r>
            <a:r>
              <a:rPr lang="en-GB" sz="2000" b="1" dirty="0"/>
              <a:t>included Project Scope </a:t>
            </a:r>
            <a:r>
              <a:rPr lang="en-GB" sz="2000" dirty="0"/>
              <a:t>are as follows: </a:t>
            </a:r>
          </a:p>
          <a:p>
            <a:pPr marL="342900" lvl="0" indent="-342900" algn="just">
              <a:lnSpc>
                <a:spcPct val="150000"/>
              </a:lnSpc>
              <a:buFont typeface="Symbol" panose="05050102010706020507" pitchFamily="18" charset="2"/>
              <a:buChar char=""/>
            </a:pPr>
            <a:r>
              <a:rPr lang="en-GB" sz="2000" dirty="0">
                <a:solidFill>
                  <a:schemeClr val="tx1"/>
                </a:solidFill>
                <a:effectLst/>
                <a:ea typeface="Calibri" panose="020F0502020204030204" pitchFamily="34" charset="0"/>
                <a:cs typeface="Times New Roman" panose="02020603050405020304" pitchFamily="18" charset="0"/>
              </a:rPr>
              <a:t>Launching the multi-vitamins of A1 Pharmaceuticals in the UK market </a:t>
            </a:r>
            <a:endParaRPr lang="en-IN" sz="2000" dirty="0">
              <a:solidFill>
                <a:schemeClr val="tx1"/>
              </a:solidFill>
              <a:effectLst/>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000" dirty="0">
                <a:solidFill>
                  <a:schemeClr val="tx1"/>
                </a:solidFill>
                <a:effectLst/>
                <a:ea typeface="Calibri" panose="020F0502020204030204" pitchFamily="34" charset="0"/>
                <a:cs typeface="Times New Roman" panose="02020603050405020304" pitchFamily="18" charset="0"/>
              </a:rPr>
              <a:t>Implementation of the project management methodologies like Stakeholder analysis, Work-Break Down structure, Gantt chart, Risk Register and Cost structure. </a:t>
            </a:r>
            <a:endParaRPr lang="en-IN" sz="2000" dirty="0">
              <a:solidFill>
                <a:schemeClr val="tx1"/>
              </a:solidFill>
              <a:effectLst/>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000" dirty="0">
                <a:solidFill>
                  <a:schemeClr val="tx1"/>
                </a:solidFill>
                <a:effectLst/>
                <a:ea typeface="Calibri" panose="020F0502020204030204" pitchFamily="34" charset="0"/>
                <a:cs typeface="Times New Roman" panose="02020603050405020304" pitchFamily="18" charset="0"/>
              </a:rPr>
              <a:t>The project will be completed within the stipulated time period </a:t>
            </a:r>
            <a:endParaRPr lang="en-IN" sz="2000" dirty="0">
              <a:solidFill>
                <a:schemeClr val="tx1"/>
              </a:solidFill>
              <a:effectLst/>
              <a:ea typeface="Calibri" panose="020F0502020204030204" pitchFamily="34" charset="0"/>
              <a:cs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GB" sz="2000" dirty="0">
                <a:solidFill>
                  <a:schemeClr val="tx1"/>
                </a:solidFill>
                <a:effectLst/>
                <a:ea typeface="Calibri" panose="020F0502020204030204" pitchFamily="34" charset="0"/>
                <a:cs typeface="Times New Roman" panose="02020603050405020304" pitchFamily="18" charset="0"/>
              </a:rPr>
              <a:t>The requirements of the stakeholders towards the project can be estimated. </a:t>
            </a:r>
            <a:endParaRPr lang="en-IN" sz="2000" dirty="0">
              <a:solidFill>
                <a:schemeClr val="tx1"/>
              </a:solidFill>
              <a:effectLst/>
              <a:ea typeface="Calibri" panose="020F0502020204030204" pitchFamily="34" charset="0"/>
              <a:cs typeface="Times New Roman" panose="02020603050405020304" pitchFamily="18" charset="0"/>
            </a:endParaRPr>
          </a:p>
          <a:p>
            <a:pPr marL="0" indent="0">
              <a:buNone/>
            </a:pPr>
            <a:endParaRPr lang="en-GB" dirty="0"/>
          </a:p>
        </p:txBody>
      </p:sp>
      <p:pic>
        <p:nvPicPr>
          <p:cNvPr id="5" name="Picture 4">
            <a:extLst>
              <a:ext uri="{FF2B5EF4-FFF2-40B4-BE49-F238E27FC236}">
                <a16:creationId xmlns:a16="http://schemas.microsoft.com/office/drawing/2014/main" id="{505B93E2-A04B-B02F-2971-190D478721FB}"/>
              </a:ext>
            </a:extLst>
          </p:cNvPr>
          <p:cNvPicPr>
            <a:picLocks noChangeAspect="1"/>
          </p:cNvPicPr>
          <p:nvPr/>
        </p:nvPicPr>
        <p:blipFill>
          <a:blip r:embed="rId3"/>
          <a:stretch>
            <a:fillRect/>
          </a:stretch>
        </p:blipFill>
        <p:spPr>
          <a:xfrm>
            <a:off x="9656809" y="3160259"/>
            <a:ext cx="2132419" cy="2724073"/>
          </a:xfrm>
          <a:prstGeom prst="rect">
            <a:avLst/>
          </a:prstGeom>
          <a:ln w="28575">
            <a:solidFill>
              <a:schemeClr val="tx1"/>
            </a:solidFill>
          </a:ln>
        </p:spPr>
      </p:pic>
    </p:spTree>
    <p:extLst>
      <p:ext uri="{BB962C8B-B14F-4D97-AF65-F5344CB8AC3E}">
        <p14:creationId xmlns:p14="http://schemas.microsoft.com/office/powerpoint/2010/main" val="10739228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5FF5E-4488-F51C-3E32-B99BD0AF8060}"/>
              </a:ext>
            </a:extLst>
          </p:cNvPr>
          <p:cNvSpPr>
            <a:spLocks noGrp="1"/>
          </p:cNvSpPr>
          <p:nvPr>
            <p:ph type="title"/>
          </p:nvPr>
        </p:nvSpPr>
        <p:spPr/>
        <p:txBody>
          <a:bodyPr/>
          <a:lstStyle/>
          <a:p>
            <a:pPr algn="ctr"/>
            <a:r>
              <a:rPr lang="en-US" b="1" dirty="0"/>
              <a:t>Stakeholder Analysis </a:t>
            </a:r>
            <a:endParaRPr lang="en-GB" dirty="0"/>
          </a:p>
        </p:txBody>
      </p:sp>
      <p:graphicFrame>
        <p:nvGraphicFramePr>
          <p:cNvPr id="4" name="Table 4">
            <a:extLst>
              <a:ext uri="{FF2B5EF4-FFF2-40B4-BE49-F238E27FC236}">
                <a16:creationId xmlns:a16="http://schemas.microsoft.com/office/drawing/2014/main" id="{3409767C-D817-4E54-28FE-D20ED71FAE0C}"/>
              </a:ext>
            </a:extLst>
          </p:cNvPr>
          <p:cNvGraphicFramePr>
            <a:graphicFrameLocks noGrp="1"/>
          </p:cNvGraphicFramePr>
          <p:nvPr>
            <p:ph idx="1"/>
          </p:nvPr>
        </p:nvGraphicFramePr>
        <p:xfrm>
          <a:off x="859971" y="2383971"/>
          <a:ext cx="10842170" cy="3942447"/>
        </p:xfrm>
        <a:graphic>
          <a:graphicData uri="http://schemas.openxmlformats.org/drawingml/2006/table">
            <a:tbl>
              <a:tblPr firstRow="1" bandRow="1">
                <a:tableStyleId>{5C22544A-7EE6-4342-B048-85BDC9FD1C3A}</a:tableStyleId>
              </a:tblPr>
              <a:tblGrid>
                <a:gridCol w="1850572">
                  <a:extLst>
                    <a:ext uri="{9D8B030D-6E8A-4147-A177-3AD203B41FA5}">
                      <a16:colId xmlns:a16="http://schemas.microsoft.com/office/drawing/2014/main" val="3549456519"/>
                    </a:ext>
                  </a:extLst>
                </a:gridCol>
                <a:gridCol w="3537857">
                  <a:extLst>
                    <a:ext uri="{9D8B030D-6E8A-4147-A177-3AD203B41FA5}">
                      <a16:colId xmlns:a16="http://schemas.microsoft.com/office/drawing/2014/main" val="1501859701"/>
                    </a:ext>
                  </a:extLst>
                </a:gridCol>
                <a:gridCol w="3407229">
                  <a:extLst>
                    <a:ext uri="{9D8B030D-6E8A-4147-A177-3AD203B41FA5}">
                      <a16:colId xmlns:a16="http://schemas.microsoft.com/office/drawing/2014/main" val="689993023"/>
                    </a:ext>
                  </a:extLst>
                </a:gridCol>
                <a:gridCol w="1121228">
                  <a:extLst>
                    <a:ext uri="{9D8B030D-6E8A-4147-A177-3AD203B41FA5}">
                      <a16:colId xmlns:a16="http://schemas.microsoft.com/office/drawing/2014/main" val="3554175484"/>
                    </a:ext>
                  </a:extLst>
                </a:gridCol>
                <a:gridCol w="925284">
                  <a:extLst>
                    <a:ext uri="{9D8B030D-6E8A-4147-A177-3AD203B41FA5}">
                      <a16:colId xmlns:a16="http://schemas.microsoft.com/office/drawing/2014/main" val="4151970356"/>
                    </a:ext>
                  </a:extLst>
                </a:gridCol>
              </a:tblGrid>
              <a:tr h="624919">
                <a:tc>
                  <a:txBody>
                    <a:bodyPr/>
                    <a:lstStyle/>
                    <a:p>
                      <a:pPr algn="ctr">
                        <a:lnSpc>
                          <a:spcPct val="150000"/>
                        </a:lnSpc>
                        <a:spcAft>
                          <a:spcPts val="1000"/>
                        </a:spcAft>
                      </a:pPr>
                      <a:r>
                        <a:rPr lang="en-GB" sz="1600" b="1" dirty="0">
                          <a:solidFill>
                            <a:schemeClr val="bg1"/>
                          </a:solidFill>
                          <a:effectLst/>
                          <a:latin typeface="+mj-lt"/>
                          <a:ea typeface="Calibri" panose="020F0502020204030204" pitchFamily="34" charset="0"/>
                          <a:cs typeface="Times New Roman" panose="02020603050405020304" pitchFamily="18" charset="0"/>
                        </a:rPr>
                        <a:t>Stakeholders</a:t>
                      </a:r>
                      <a:endParaRPr lang="en-IN" sz="1600" dirty="0">
                        <a:solidFill>
                          <a:schemeClr val="bg1"/>
                        </a:solidFill>
                        <a:effectLst/>
                        <a:latin typeface="+mj-lt"/>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1000"/>
                        </a:spcAft>
                      </a:pPr>
                      <a:r>
                        <a:rPr lang="en-GB" sz="1600" b="1" dirty="0">
                          <a:solidFill>
                            <a:schemeClr val="bg1"/>
                          </a:solidFill>
                          <a:effectLst/>
                          <a:latin typeface="+mj-lt"/>
                          <a:ea typeface="Calibri" panose="020F0502020204030204" pitchFamily="34" charset="0"/>
                          <a:cs typeface="Times New Roman" panose="02020603050405020304" pitchFamily="18" charset="0"/>
                        </a:rPr>
                        <a:t>Illustration </a:t>
                      </a:r>
                      <a:endParaRPr lang="en-IN" sz="1600" dirty="0">
                        <a:solidFill>
                          <a:schemeClr val="bg1"/>
                        </a:solidFill>
                        <a:effectLst/>
                        <a:latin typeface="+mj-lt"/>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1000"/>
                        </a:spcAft>
                      </a:pPr>
                      <a:r>
                        <a:rPr lang="en-GB" sz="1600" b="1" dirty="0">
                          <a:solidFill>
                            <a:schemeClr val="bg1"/>
                          </a:solidFill>
                          <a:effectLst/>
                          <a:latin typeface="+mj-lt"/>
                          <a:ea typeface="Calibri" panose="020F0502020204030204" pitchFamily="34" charset="0"/>
                          <a:cs typeface="Times New Roman" panose="02020603050405020304" pitchFamily="18" charset="0"/>
                        </a:rPr>
                        <a:t>Contribution/Interest </a:t>
                      </a:r>
                      <a:endParaRPr lang="en-IN" sz="1600" dirty="0">
                        <a:solidFill>
                          <a:schemeClr val="bg1"/>
                        </a:solidFill>
                        <a:effectLst/>
                        <a:latin typeface="+mj-lt"/>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1000"/>
                        </a:spcAft>
                      </a:pPr>
                      <a:r>
                        <a:rPr lang="en-GB" sz="1600" b="1" dirty="0">
                          <a:solidFill>
                            <a:schemeClr val="bg1"/>
                          </a:solidFill>
                          <a:effectLst/>
                          <a:latin typeface="+mj-lt"/>
                          <a:ea typeface="Calibri" panose="020F0502020204030204" pitchFamily="34" charset="0"/>
                          <a:cs typeface="Times New Roman" panose="02020603050405020304" pitchFamily="18" charset="0"/>
                        </a:rPr>
                        <a:t>Influence</a:t>
                      </a:r>
                      <a:endParaRPr lang="en-IN" sz="1600" dirty="0">
                        <a:solidFill>
                          <a:schemeClr val="bg1"/>
                        </a:solidFill>
                        <a:effectLst/>
                        <a:latin typeface="+mj-lt"/>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1000"/>
                        </a:spcAft>
                      </a:pPr>
                      <a:r>
                        <a:rPr lang="en-GB" sz="1600" b="1" dirty="0">
                          <a:solidFill>
                            <a:schemeClr val="bg1"/>
                          </a:solidFill>
                          <a:effectLst/>
                          <a:latin typeface="+mj-lt"/>
                          <a:ea typeface="Calibri" panose="020F0502020204030204" pitchFamily="34" charset="0"/>
                          <a:cs typeface="Times New Roman" panose="02020603050405020304" pitchFamily="18" charset="0"/>
                        </a:rPr>
                        <a:t>Impact</a:t>
                      </a:r>
                      <a:endParaRPr lang="en-IN" sz="1600" dirty="0">
                        <a:solidFill>
                          <a:schemeClr val="bg1"/>
                        </a:solidFill>
                        <a:effectLst/>
                        <a:latin typeface="+mj-lt"/>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32503627"/>
                  </a:ext>
                </a:extLst>
              </a:tr>
              <a:tr h="637824">
                <a:tc>
                  <a:txBody>
                    <a:bodyPr/>
                    <a:lstStyle/>
                    <a:p>
                      <a:pPr algn="ctr"/>
                      <a:r>
                        <a:rPr lang="en-GB" sz="1200" b="1" dirty="0">
                          <a:solidFill>
                            <a:schemeClr val="tx1"/>
                          </a:solidFill>
                        </a:rPr>
                        <a:t>Founder</a:t>
                      </a:r>
                    </a:p>
                  </a:txBody>
                  <a:tcPr/>
                </a:tc>
                <a:tc>
                  <a:txBody>
                    <a:bodyPr/>
                    <a:lstStyle/>
                    <a:p>
                      <a:pPr algn="ctr"/>
                      <a:r>
                        <a:rPr lang="en-GB" sz="1200" b="1" dirty="0">
                          <a:solidFill>
                            <a:schemeClr val="tx1"/>
                          </a:solidFill>
                        </a:rPr>
                        <a:t>Formulation of the business goals to achieve the desired profitability </a:t>
                      </a:r>
                    </a:p>
                  </a:txBody>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1200" b="1" dirty="0">
                          <a:solidFill>
                            <a:schemeClr val="tx1"/>
                          </a:solidFill>
                        </a:rPr>
                        <a:t>Arranging fund and formulating the vision of the Project </a:t>
                      </a:r>
                    </a:p>
                  </a:txBody>
                  <a:tcPr/>
                </a:tc>
                <a:tc>
                  <a:txBody>
                    <a:bodyPr/>
                    <a:lstStyle/>
                    <a:p>
                      <a:pPr algn="ctr"/>
                      <a:r>
                        <a:rPr lang="en-GB" sz="1200" b="1" dirty="0">
                          <a:solidFill>
                            <a:schemeClr val="tx1"/>
                          </a:solidFill>
                        </a:rPr>
                        <a:t>High</a:t>
                      </a:r>
                    </a:p>
                  </a:txBody>
                  <a:tcPr/>
                </a:tc>
                <a:tc>
                  <a:txBody>
                    <a:bodyPr/>
                    <a:lstStyle/>
                    <a:p>
                      <a:pPr algn="ctr"/>
                      <a:r>
                        <a:rPr lang="en-GB" sz="1200" b="1" dirty="0">
                          <a:solidFill>
                            <a:schemeClr val="tx1"/>
                          </a:solidFill>
                        </a:rPr>
                        <a:t>High </a:t>
                      </a:r>
                    </a:p>
                  </a:txBody>
                  <a:tcPr/>
                </a:tc>
                <a:extLst>
                  <a:ext uri="{0D108BD9-81ED-4DB2-BD59-A6C34878D82A}">
                    <a16:rowId xmlns:a16="http://schemas.microsoft.com/office/drawing/2014/main" val="1038070785"/>
                  </a:ext>
                </a:extLst>
              </a:tr>
              <a:tr h="669926">
                <a:tc>
                  <a:txBody>
                    <a:bodyPr/>
                    <a:lstStyle/>
                    <a:p>
                      <a:pPr algn="ctr"/>
                      <a:r>
                        <a:rPr lang="en-GB" sz="1200" b="1" dirty="0"/>
                        <a:t>CEO</a:t>
                      </a:r>
                    </a:p>
                  </a:txBody>
                  <a:tcPr/>
                </a:tc>
                <a:tc>
                  <a:txBody>
                    <a:bodyPr/>
                    <a:lstStyle/>
                    <a:p>
                      <a:pPr algn="ctr"/>
                      <a:r>
                        <a:rPr lang="en-GB" sz="1200" b="1" kern="1200" dirty="0">
                          <a:solidFill>
                            <a:schemeClr val="dk1"/>
                          </a:solidFill>
                          <a:effectLst/>
                          <a:latin typeface="+mn-lt"/>
                          <a:ea typeface="+mn-ea"/>
                          <a:cs typeface="+mn-cs"/>
                        </a:rPr>
                        <a:t>Plays the role of the Project advisor and supports the project team to achieve the objectives </a:t>
                      </a:r>
                      <a:endParaRPr lang="en-GB" sz="1200" b="1" dirty="0"/>
                    </a:p>
                  </a:txBody>
                  <a:tcPr/>
                </a:tc>
                <a:tc>
                  <a:txBody>
                    <a:bodyPr/>
                    <a:lstStyle/>
                    <a:p>
                      <a:pPr algn="ctr"/>
                      <a:r>
                        <a:rPr lang="en-GB" sz="1200" b="1" dirty="0"/>
                        <a:t>Delegation of the </a:t>
                      </a:r>
                      <a:r>
                        <a:rPr lang="en-GB" sz="1200" b="1" kern="1200" dirty="0">
                          <a:solidFill>
                            <a:schemeClr val="dk1"/>
                          </a:solidFill>
                          <a:effectLst/>
                          <a:latin typeface="+mn-lt"/>
                          <a:ea typeface="+mn-ea"/>
                          <a:cs typeface="+mn-cs"/>
                        </a:rPr>
                        <a:t>responsibilities to the departments by fixing the agendas </a:t>
                      </a:r>
                      <a:endParaRPr lang="en-GB" sz="1200" b="1" dirty="0"/>
                    </a:p>
                  </a:txBody>
                  <a:tcPr/>
                </a:tc>
                <a:tc>
                  <a:txBody>
                    <a:bodyPr/>
                    <a:lstStyle/>
                    <a:p>
                      <a:pPr algn="ctr"/>
                      <a:r>
                        <a:rPr lang="en-GB" sz="1200" b="1" dirty="0">
                          <a:solidFill>
                            <a:schemeClr val="tx1"/>
                          </a:solidFill>
                        </a:rPr>
                        <a:t>High</a:t>
                      </a:r>
                    </a:p>
                  </a:txBody>
                  <a:tcPr/>
                </a:tc>
                <a:tc>
                  <a:txBody>
                    <a:bodyPr/>
                    <a:lstStyle/>
                    <a:p>
                      <a:pPr algn="ctr"/>
                      <a:r>
                        <a:rPr lang="en-GB" sz="1200" b="1" dirty="0">
                          <a:solidFill>
                            <a:schemeClr val="tx1"/>
                          </a:solidFill>
                        </a:rPr>
                        <a:t>High </a:t>
                      </a:r>
                    </a:p>
                  </a:txBody>
                  <a:tcPr/>
                </a:tc>
                <a:extLst>
                  <a:ext uri="{0D108BD9-81ED-4DB2-BD59-A6C34878D82A}">
                    <a16:rowId xmlns:a16="http://schemas.microsoft.com/office/drawing/2014/main" val="966591331"/>
                  </a:ext>
                </a:extLst>
              </a:tr>
              <a:tr h="669926">
                <a:tc>
                  <a:txBody>
                    <a:bodyPr/>
                    <a:lstStyle/>
                    <a:p>
                      <a:pPr algn="ctr"/>
                      <a:r>
                        <a:rPr lang="en-GB" sz="1200" b="1" dirty="0"/>
                        <a:t>Project Manager </a:t>
                      </a:r>
                    </a:p>
                  </a:txBody>
                  <a:tcPr/>
                </a:tc>
                <a:tc>
                  <a:txBody>
                    <a:bodyPr/>
                    <a:lstStyle/>
                    <a:p>
                      <a:pPr algn="ctr"/>
                      <a:r>
                        <a:rPr lang="en-GB" sz="1200" b="1" dirty="0"/>
                        <a:t>Pivotal part of the project that formulates the strategy to achieve the outcomes </a:t>
                      </a:r>
                    </a:p>
                  </a:txBody>
                  <a:tcPr/>
                </a:tc>
                <a:tc>
                  <a:txBody>
                    <a:bodyPr/>
                    <a:lstStyle/>
                    <a:p>
                      <a:pPr algn="ctr"/>
                      <a:r>
                        <a:rPr lang="en-GB" sz="1200" b="1" dirty="0"/>
                        <a:t>Nurturing the work environment for achieving the desired outcomes </a:t>
                      </a:r>
                    </a:p>
                  </a:txBody>
                  <a:tcPr/>
                </a:tc>
                <a:tc>
                  <a:txBody>
                    <a:bodyPr/>
                    <a:lstStyle/>
                    <a:p>
                      <a:pPr algn="ctr"/>
                      <a:r>
                        <a:rPr lang="en-GB" sz="1200" b="1" dirty="0"/>
                        <a:t>High </a:t>
                      </a:r>
                    </a:p>
                  </a:txBody>
                  <a:tcPr/>
                </a:tc>
                <a:tc>
                  <a:txBody>
                    <a:bodyPr/>
                    <a:lstStyle/>
                    <a:p>
                      <a:pPr algn="ctr"/>
                      <a:r>
                        <a:rPr lang="en-GB" sz="1200" b="1" dirty="0"/>
                        <a:t>High </a:t>
                      </a:r>
                    </a:p>
                  </a:txBody>
                  <a:tcPr/>
                </a:tc>
                <a:extLst>
                  <a:ext uri="{0D108BD9-81ED-4DB2-BD59-A6C34878D82A}">
                    <a16:rowId xmlns:a16="http://schemas.microsoft.com/office/drawing/2014/main" val="3371935618"/>
                  </a:ext>
                </a:extLst>
              </a:tr>
              <a:tr h="669926">
                <a:tc>
                  <a:txBody>
                    <a:bodyPr/>
                    <a:lstStyle/>
                    <a:p>
                      <a:pPr algn="ctr"/>
                      <a:r>
                        <a:rPr lang="en-GB" sz="1200" b="1" dirty="0"/>
                        <a:t>Project Team </a:t>
                      </a:r>
                    </a:p>
                  </a:txBody>
                  <a:tcPr/>
                </a:tc>
                <a:tc>
                  <a:txBody>
                    <a:bodyPr/>
                    <a:lstStyle/>
                    <a:p>
                      <a:pPr algn="ctr"/>
                      <a:r>
                        <a:rPr lang="en-GB" sz="1200" b="1" dirty="0"/>
                        <a:t>Act as a backbone of the project </a:t>
                      </a:r>
                    </a:p>
                  </a:txBody>
                  <a:tcPr/>
                </a:tc>
                <a:tc>
                  <a:txBody>
                    <a:bodyPr/>
                    <a:lstStyle/>
                    <a:p>
                      <a:pPr algn="ctr"/>
                      <a:r>
                        <a:rPr lang="en-GB" sz="1200" b="1" kern="1200" dirty="0">
                          <a:solidFill>
                            <a:schemeClr val="dk1"/>
                          </a:solidFill>
                          <a:effectLst/>
                          <a:latin typeface="+mn-lt"/>
                          <a:ea typeface="+mn-ea"/>
                          <a:cs typeface="+mn-cs"/>
                        </a:rPr>
                        <a:t>Need to work in multiple stages in the project by making contributions in the decision-making process of the project</a:t>
                      </a:r>
                      <a:endParaRPr lang="en-GB" sz="1200" b="1" dirty="0"/>
                    </a:p>
                  </a:txBody>
                  <a:tcPr/>
                </a:tc>
                <a:tc>
                  <a:txBody>
                    <a:bodyPr/>
                    <a:lstStyle/>
                    <a:p>
                      <a:pPr algn="ctr"/>
                      <a:r>
                        <a:rPr lang="en-GB" sz="1200" b="1" dirty="0"/>
                        <a:t>Low</a:t>
                      </a:r>
                    </a:p>
                  </a:txBody>
                  <a:tcPr/>
                </a:tc>
                <a:tc>
                  <a:txBody>
                    <a:bodyPr/>
                    <a:lstStyle/>
                    <a:p>
                      <a:pPr algn="ctr"/>
                      <a:r>
                        <a:rPr lang="en-GB" sz="1200" b="1" dirty="0"/>
                        <a:t>High </a:t>
                      </a:r>
                    </a:p>
                  </a:txBody>
                  <a:tcPr/>
                </a:tc>
                <a:extLst>
                  <a:ext uri="{0D108BD9-81ED-4DB2-BD59-A6C34878D82A}">
                    <a16:rowId xmlns:a16="http://schemas.microsoft.com/office/drawing/2014/main" val="884084010"/>
                  </a:ext>
                </a:extLst>
              </a:tr>
              <a:tr h="669926">
                <a:tc>
                  <a:txBody>
                    <a:bodyPr/>
                    <a:lstStyle/>
                    <a:p>
                      <a:pPr algn="ctr"/>
                      <a:r>
                        <a:rPr lang="en-GB" sz="1200" b="1" dirty="0"/>
                        <a:t>Customers </a:t>
                      </a:r>
                    </a:p>
                  </a:txBody>
                  <a:tcPr/>
                </a:tc>
                <a:tc>
                  <a:txBody>
                    <a:bodyPr/>
                    <a:lstStyle/>
                    <a:p>
                      <a:pPr algn="ctr"/>
                      <a:r>
                        <a:rPr lang="en-GB" sz="1200" b="1" dirty="0"/>
                        <a:t>External stakeholder and end user of the project </a:t>
                      </a:r>
                    </a:p>
                  </a:txBody>
                  <a:tcPr/>
                </a:tc>
                <a:tc>
                  <a:txBody>
                    <a:bodyPr/>
                    <a:lstStyle/>
                    <a:p>
                      <a:pPr algn="ctr"/>
                      <a:r>
                        <a:rPr lang="en-GB" sz="1200" b="1" dirty="0"/>
                        <a:t>Customers are the revenue driver of the organisation. </a:t>
                      </a:r>
                    </a:p>
                  </a:txBody>
                  <a:tcPr/>
                </a:tc>
                <a:tc>
                  <a:txBody>
                    <a:bodyPr/>
                    <a:lstStyle/>
                    <a:p>
                      <a:pPr algn="ctr"/>
                      <a:r>
                        <a:rPr lang="en-GB" sz="1200" b="1" dirty="0"/>
                        <a:t>High </a:t>
                      </a:r>
                    </a:p>
                  </a:txBody>
                  <a:tcPr/>
                </a:tc>
                <a:tc>
                  <a:txBody>
                    <a:bodyPr/>
                    <a:lstStyle/>
                    <a:p>
                      <a:pPr algn="ctr"/>
                      <a:r>
                        <a:rPr lang="en-GB" sz="1200" b="1" dirty="0"/>
                        <a:t>High </a:t>
                      </a:r>
                    </a:p>
                  </a:txBody>
                  <a:tcPr/>
                </a:tc>
                <a:extLst>
                  <a:ext uri="{0D108BD9-81ED-4DB2-BD59-A6C34878D82A}">
                    <a16:rowId xmlns:a16="http://schemas.microsoft.com/office/drawing/2014/main" val="865967268"/>
                  </a:ext>
                </a:extLst>
              </a:tr>
            </a:tbl>
          </a:graphicData>
        </a:graphic>
      </p:graphicFrame>
    </p:spTree>
    <p:extLst>
      <p:ext uri="{BB962C8B-B14F-4D97-AF65-F5344CB8AC3E}">
        <p14:creationId xmlns:p14="http://schemas.microsoft.com/office/powerpoint/2010/main" val="10784064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A3B65-B003-74AB-381D-3442132538A6}"/>
              </a:ext>
            </a:extLst>
          </p:cNvPr>
          <p:cNvSpPr>
            <a:spLocks noGrp="1"/>
          </p:cNvSpPr>
          <p:nvPr>
            <p:ph type="title"/>
          </p:nvPr>
        </p:nvSpPr>
        <p:spPr/>
        <p:txBody>
          <a:bodyPr/>
          <a:lstStyle/>
          <a:p>
            <a:pPr algn="ctr"/>
            <a:r>
              <a:rPr lang="en-US" b="1" dirty="0"/>
              <a:t>Stakeholder’s Engagement </a:t>
            </a:r>
            <a:endParaRPr lang="en-GB" dirty="0"/>
          </a:p>
        </p:txBody>
      </p:sp>
      <p:graphicFrame>
        <p:nvGraphicFramePr>
          <p:cNvPr id="4" name="Content Placeholder 4">
            <a:extLst>
              <a:ext uri="{FF2B5EF4-FFF2-40B4-BE49-F238E27FC236}">
                <a16:creationId xmlns:a16="http://schemas.microsoft.com/office/drawing/2014/main" id="{0ED92C87-1F43-D38D-B7A6-986BC78BCEF4}"/>
              </a:ext>
            </a:extLst>
          </p:cNvPr>
          <p:cNvGraphicFramePr>
            <a:graphicFrameLocks noGrp="1"/>
          </p:cNvGraphicFramePr>
          <p:nvPr>
            <p:ph idx="1"/>
          </p:nvPr>
        </p:nvGraphicFramePr>
        <p:xfrm>
          <a:off x="1154954" y="2427514"/>
          <a:ext cx="9734061" cy="4011994"/>
        </p:xfrm>
        <a:graphic>
          <a:graphicData uri="http://schemas.openxmlformats.org/drawingml/2006/table">
            <a:tbl>
              <a:tblPr firstRow="1" bandRow="1">
                <a:tableStyleId>{5C22544A-7EE6-4342-B048-85BDC9FD1C3A}</a:tableStyleId>
              </a:tblPr>
              <a:tblGrid>
                <a:gridCol w="2768403">
                  <a:extLst>
                    <a:ext uri="{9D8B030D-6E8A-4147-A177-3AD203B41FA5}">
                      <a16:colId xmlns:a16="http://schemas.microsoft.com/office/drawing/2014/main" val="20000"/>
                    </a:ext>
                  </a:extLst>
                </a:gridCol>
                <a:gridCol w="6965658">
                  <a:extLst>
                    <a:ext uri="{9D8B030D-6E8A-4147-A177-3AD203B41FA5}">
                      <a16:colId xmlns:a16="http://schemas.microsoft.com/office/drawing/2014/main" val="20001"/>
                    </a:ext>
                  </a:extLst>
                </a:gridCol>
              </a:tblGrid>
              <a:tr h="386112">
                <a:tc>
                  <a:txBody>
                    <a:bodyPr/>
                    <a:lstStyle/>
                    <a:p>
                      <a:pPr algn="ctr"/>
                      <a:r>
                        <a:rPr lang="en-US" b="1" dirty="0">
                          <a:solidFill>
                            <a:schemeClr val="tx1">
                              <a:lumMod val="95000"/>
                              <a:lumOff val="5000"/>
                            </a:schemeClr>
                          </a:solidFill>
                        </a:rPr>
                        <a:t>Stakeholders</a:t>
                      </a:r>
                      <a:endParaRPr lang="en-IN" b="1" dirty="0">
                        <a:solidFill>
                          <a:schemeClr val="tx1">
                            <a:lumMod val="95000"/>
                            <a:lumOff val="5000"/>
                          </a:schemeClr>
                        </a:solidFill>
                      </a:endParaRPr>
                    </a:p>
                  </a:txBody>
                  <a:tcPr>
                    <a:solidFill>
                      <a:srgbClr val="00B0F0"/>
                    </a:solidFill>
                  </a:tcPr>
                </a:tc>
                <a:tc>
                  <a:txBody>
                    <a:bodyPr/>
                    <a:lstStyle/>
                    <a:p>
                      <a:pPr algn="ctr"/>
                      <a:r>
                        <a:rPr lang="en-US" b="1" dirty="0">
                          <a:solidFill>
                            <a:schemeClr val="tx1">
                              <a:lumMod val="95000"/>
                              <a:lumOff val="5000"/>
                            </a:schemeClr>
                          </a:solidFill>
                        </a:rPr>
                        <a:t>Engagement</a:t>
                      </a:r>
                      <a:r>
                        <a:rPr lang="en-US" b="1" baseline="0" dirty="0">
                          <a:solidFill>
                            <a:schemeClr val="tx1">
                              <a:lumMod val="95000"/>
                              <a:lumOff val="5000"/>
                            </a:schemeClr>
                          </a:solidFill>
                        </a:rPr>
                        <a:t> strategy </a:t>
                      </a:r>
                      <a:endParaRPr lang="en-IN" b="1" dirty="0">
                        <a:solidFill>
                          <a:schemeClr val="tx1">
                            <a:lumMod val="95000"/>
                            <a:lumOff val="5000"/>
                          </a:schemeClr>
                        </a:solidFill>
                      </a:endParaRPr>
                    </a:p>
                  </a:txBody>
                  <a:tcPr>
                    <a:solidFill>
                      <a:srgbClr val="00B0F0"/>
                    </a:solidFill>
                  </a:tcPr>
                </a:tc>
                <a:extLst>
                  <a:ext uri="{0D108BD9-81ED-4DB2-BD59-A6C34878D82A}">
                    <a16:rowId xmlns:a16="http://schemas.microsoft.com/office/drawing/2014/main" val="10000"/>
                  </a:ext>
                </a:extLst>
              </a:tr>
              <a:tr h="539500">
                <a:tc>
                  <a:txBody>
                    <a:bodyPr/>
                    <a:lstStyle/>
                    <a:p>
                      <a:pPr algn="ctr"/>
                      <a:r>
                        <a:rPr lang="en-US" sz="1400" b="1" dirty="0"/>
                        <a:t>Owner </a:t>
                      </a:r>
                      <a:endParaRPr lang="en-IN" sz="1400" b="1" dirty="0"/>
                    </a:p>
                  </a:txBody>
                  <a:tcPr>
                    <a:solidFill>
                      <a:schemeClr val="accent6">
                        <a:lumMod val="60000"/>
                        <a:lumOff val="40000"/>
                      </a:schemeClr>
                    </a:solidFill>
                  </a:tcPr>
                </a:tc>
                <a:tc>
                  <a:txBody>
                    <a:bodyPr/>
                    <a:lstStyle/>
                    <a:p>
                      <a:pPr algn="just"/>
                      <a:r>
                        <a:rPr lang="en-US" sz="1400" dirty="0"/>
                        <a:t>Reports, e-Mail and Visual Presentation has been used to inform the owner about the project progress. </a:t>
                      </a:r>
                      <a:endParaRPr lang="en-IN" sz="1400" dirty="0"/>
                    </a:p>
                  </a:txBody>
                  <a:tcPr>
                    <a:solidFill>
                      <a:schemeClr val="accent6">
                        <a:lumMod val="60000"/>
                        <a:lumOff val="40000"/>
                      </a:schemeClr>
                    </a:solidFill>
                  </a:tcPr>
                </a:tc>
                <a:extLst>
                  <a:ext uri="{0D108BD9-81ED-4DB2-BD59-A6C34878D82A}">
                    <a16:rowId xmlns:a16="http://schemas.microsoft.com/office/drawing/2014/main" val="10001"/>
                  </a:ext>
                </a:extLst>
              </a:tr>
              <a:tr h="539500">
                <a:tc>
                  <a:txBody>
                    <a:bodyPr/>
                    <a:lstStyle/>
                    <a:p>
                      <a:pPr algn="ctr"/>
                      <a:r>
                        <a:rPr lang="en-US" sz="1400" b="1" dirty="0"/>
                        <a:t>CEO</a:t>
                      </a:r>
                      <a:endParaRPr lang="en-IN" sz="1400" b="1" dirty="0"/>
                    </a:p>
                  </a:txBody>
                  <a:tcPr/>
                </a:tc>
                <a:tc>
                  <a:txBody>
                    <a:bodyPr/>
                    <a:lstStyle/>
                    <a:p>
                      <a:pPr algn="just"/>
                      <a:r>
                        <a:rPr lang="en-US" sz="1400" dirty="0"/>
                        <a:t>Project Team meetings with the CEO to seek guidance for the project has been undertaken. </a:t>
                      </a:r>
                      <a:endParaRPr lang="en-IN" sz="1400" dirty="0"/>
                    </a:p>
                  </a:txBody>
                  <a:tcPr/>
                </a:tc>
                <a:extLst>
                  <a:ext uri="{0D108BD9-81ED-4DB2-BD59-A6C34878D82A}">
                    <a16:rowId xmlns:a16="http://schemas.microsoft.com/office/drawing/2014/main" val="10002"/>
                  </a:ext>
                </a:extLst>
              </a:tr>
              <a:tr h="761646">
                <a:tc>
                  <a:txBody>
                    <a:bodyPr/>
                    <a:lstStyle/>
                    <a:p>
                      <a:pPr algn="ctr"/>
                      <a:r>
                        <a:rPr lang="en-US" sz="1400" b="1" dirty="0"/>
                        <a:t>Project</a:t>
                      </a:r>
                      <a:r>
                        <a:rPr lang="en-US" sz="1400" b="1" baseline="0" dirty="0"/>
                        <a:t> Manager </a:t>
                      </a:r>
                      <a:endParaRPr lang="en-IN" sz="1400" b="1" dirty="0"/>
                    </a:p>
                  </a:txBody>
                  <a:tcPr>
                    <a:solidFill>
                      <a:schemeClr val="accent6">
                        <a:lumMod val="60000"/>
                        <a:lumOff val="40000"/>
                      </a:schemeClr>
                    </a:solidFill>
                  </a:tcPr>
                </a:tc>
                <a:tc>
                  <a:txBody>
                    <a:bodyPr/>
                    <a:lstStyle/>
                    <a:p>
                      <a:pPr algn="just"/>
                      <a:r>
                        <a:rPr lang="en-US" sz="1400" dirty="0"/>
                        <a:t>Integrated online platforms has been used to interact with the project teams </a:t>
                      </a:r>
                      <a:endParaRPr lang="en-IN" sz="1400" dirty="0"/>
                    </a:p>
                  </a:txBody>
                  <a:tcPr>
                    <a:solidFill>
                      <a:schemeClr val="accent6">
                        <a:lumMod val="60000"/>
                        <a:lumOff val="40000"/>
                      </a:schemeClr>
                    </a:solidFill>
                  </a:tcPr>
                </a:tc>
                <a:extLst>
                  <a:ext uri="{0D108BD9-81ED-4DB2-BD59-A6C34878D82A}">
                    <a16:rowId xmlns:a16="http://schemas.microsoft.com/office/drawing/2014/main" val="10003"/>
                  </a:ext>
                </a:extLst>
              </a:tr>
              <a:tr h="539500">
                <a:tc>
                  <a:txBody>
                    <a:bodyPr/>
                    <a:lstStyle/>
                    <a:p>
                      <a:pPr algn="ctr"/>
                      <a:r>
                        <a:rPr lang="en-US" sz="1400" b="1" dirty="0"/>
                        <a:t>Project Team</a:t>
                      </a:r>
                      <a:endParaRPr lang="en-IN" sz="1400" b="1" dirty="0"/>
                    </a:p>
                  </a:txBody>
                  <a:tcPr/>
                </a:tc>
                <a:tc>
                  <a:txBody>
                    <a:bodyPr/>
                    <a:lstStyle/>
                    <a:p>
                      <a:pPr algn="just"/>
                      <a:r>
                        <a:rPr lang="en-IN" sz="1400" dirty="0"/>
                        <a:t>Online platforms for sharing real-time information flow has been considered for the communication purpose. </a:t>
                      </a:r>
                    </a:p>
                  </a:txBody>
                  <a:tcPr/>
                </a:tc>
                <a:extLst>
                  <a:ext uri="{0D108BD9-81ED-4DB2-BD59-A6C34878D82A}">
                    <a16:rowId xmlns:a16="http://schemas.microsoft.com/office/drawing/2014/main" val="10004"/>
                  </a:ext>
                </a:extLst>
              </a:tr>
              <a:tr h="706236">
                <a:tc>
                  <a:txBody>
                    <a:bodyPr/>
                    <a:lstStyle/>
                    <a:p>
                      <a:pPr algn="ctr"/>
                      <a:r>
                        <a:rPr lang="en-US" sz="1400" b="1" dirty="0"/>
                        <a:t>Customers </a:t>
                      </a:r>
                      <a:endParaRPr lang="en-IN" sz="1400" b="1" dirty="0"/>
                    </a:p>
                  </a:txBody>
                  <a:tcPr>
                    <a:solidFill>
                      <a:schemeClr val="accent6">
                        <a:lumMod val="60000"/>
                        <a:lumOff val="40000"/>
                      </a:schemeClr>
                    </a:solidFill>
                  </a:tcPr>
                </a:tc>
                <a:tc>
                  <a:txBody>
                    <a:bodyPr/>
                    <a:lstStyle/>
                    <a:p>
                      <a:pPr algn="just"/>
                      <a:r>
                        <a:rPr lang="en-GB" sz="1400" kern="1200" dirty="0">
                          <a:solidFill>
                            <a:schemeClr val="dk1"/>
                          </a:solidFill>
                          <a:effectLst/>
                          <a:latin typeface="+mn-lt"/>
                          <a:ea typeface="+mn-ea"/>
                          <a:cs typeface="+mn-cs"/>
                        </a:rPr>
                        <a:t>Questionnaire Survey and Focus group interviews are conducted to understand the perspective of the customers regarding the proposed product. </a:t>
                      </a:r>
                      <a:endParaRPr lang="en-IN" sz="1400" dirty="0"/>
                    </a:p>
                  </a:txBody>
                  <a:tcPr>
                    <a:solidFill>
                      <a:schemeClr val="accent6">
                        <a:lumMod val="60000"/>
                        <a:lumOff val="40000"/>
                      </a:schemeClr>
                    </a:solidFill>
                  </a:tcPr>
                </a:tc>
                <a:extLst>
                  <a:ext uri="{0D108BD9-81ED-4DB2-BD59-A6C34878D82A}">
                    <a16:rowId xmlns:a16="http://schemas.microsoft.com/office/drawing/2014/main" val="10005"/>
                  </a:ext>
                </a:extLst>
              </a:tr>
              <a:tr h="539500">
                <a:tc>
                  <a:txBody>
                    <a:bodyPr/>
                    <a:lstStyle/>
                    <a:p>
                      <a:pPr algn="ctr"/>
                      <a:r>
                        <a:rPr lang="en-US" sz="1400" b="1" dirty="0"/>
                        <a:t>Marketing Team </a:t>
                      </a:r>
                      <a:endParaRPr lang="en-IN" sz="1400" b="1" dirty="0"/>
                    </a:p>
                  </a:txBody>
                  <a:tcPr/>
                </a:tc>
                <a:tc>
                  <a:txBody>
                    <a:bodyPr/>
                    <a:lstStyle/>
                    <a:p>
                      <a:pPr algn="just"/>
                      <a:r>
                        <a:rPr lang="en-US" sz="1400" dirty="0"/>
                        <a:t>Team Meetings are conducted for gathering the market related information regarding the product acceptance and existing business channels. </a:t>
                      </a:r>
                      <a:endParaRPr lang="en-IN" sz="1400" dirty="0"/>
                    </a:p>
                  </a:txBody>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42173947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11A6B-595F-03CB-B2D8-495064E07918}"/>
              </a:ext>
            </a:extLst>
          </p:cNvPr>
          <p:cNvSpPr>
            <a:spLocks noGrp="1"/>
          </p:cNvSpPr>
          <p:nvPr>
            <p:ph type="title"/>
          </p:nvPr>
        </p:nvSpPr>
        <p:spPr/>
        <p:txBody>
          <a:bodyPr/>
          <a:lstStyle/>
          <a:p>
            <a:pPr algn="ctr"/>
            <a:r>
              <a:rPr lang="en-US" sz="3600" b="1" dirty="0"/>
              <a:t>WORK BREAK DOWN STRUCTURE </a:t>
            </a:r>
            <a:endParaRPr lang="en-GB" dirty="0"/>
          </a:p>
        </p:txBody>
      </p:sp>
      <p:graphicFrame>
        <p:nvGraphicFramePr>
          <p:cNvPr id="4" name="Content Placeholder 3">
            <a:extLst>
              <a:ext uri="{FF2B5EF4-FFF2-40B4-BE49-F238E27FC236}">
                <a16:creationId xmlns:a16="http://schemas.microsoft.com/office/drawing/2014/main" id="{0690C563-67A9-F28A-73EE-42C95A048810}"/>
              </a:ext>
            </a:extLst>
          </p:cNvPr>
          <p:cNvGraphicFramePr>
            <a:graphicFrameLocks noGrp="1"/>
          </p:cNvGraphicFramePr>
          <p:nvPr>
            <p:ph idx="1"/>
          </p:nvPr>
        </p:nvGraphicFramePr>
        <p:xfrm>
          <a:off x="457200" y="2428462"/>
          <a:ext cx="11059887" cy="4113851"/>
        </p:xfrm>
        <a:graphic>
          <a:graphicData uri="http://schemas.openxmlformats.org/drawingml/2006/table">
            <a:tbl>
              <a:tblPr firstRow="1" bandRow="1">
                <a:tableStyleId>{5C22544A-7EE6-4342-B048-85BDC9FD1C3A}</a:tableStyleId>
              </a:tblPr>
              <a:tblGrid>
                <a:gridCol w="1319067">
                  <a:extLst>
                    <a:ext uri="{9D8B030D-6E8A-4147-A177-3AD203B41FA5}">
                      <a16:colId xmlns:a16="http://schemas.microsoft.com/office/drawing/2014/main" val="20000"/>
                    </a:ext>
                  </a:extLst>
                </a:gridCol>
                <a:gridCol w="811735">
                  <a:extLst>
                    <a:ext uri="{9D8B030D-6E8A-4147-A177-3AD203B41FA5}">
                      <a16:colId xmlns:a16="http://schemas.microsoft.com/office/drawing/2014/main" val="20001"/>
                    </a:ext>
                  </a:extLst>
                </a:gridCol>
                <a:gridCol w="1826403">
                  <a:extLst>
                    <a:ext uri="{9D8B030D-6E8A-4147-A177-3AD203B41FA5}">
                      <a16:colId xmlns:a16="http://schemas.microsoft.com/office/drawing/2014/main" val="20002"/>
                    </a:ext>
                  </a:extLst>
                </a:gridCol>
                <a:gridCol w="3044006">
                  <a:extLst>
                    <a:ext uri="{9D8B030D-6E8A-4147-A177-3AD203B41FA5}">
                      <a16:colId xmlns:a16="http://schemas.microsoft.com/office/drawing/2014/main" val="20003"/>
                    </a:ext>
                  </a:extLst>
                </a:gridCol>
                <a:gridCol w="2130805">
                  <a:extLst>
                    <a:ext uri="{9D8B030D-6E8A-4147-A177-3AD203B41FA5}">
                      <a16:colId xmlns:a16="http://schemas.microsoft.com/office/drawing/2014/main" val="20004"/>
                    </a:ext>
                  </a:extLst>
                </a:gridCol>
                <a:gridCol w="1927871">
                  <a:extLst>
                    <a:ext uri="{9D8B030D-6E8A-4147-A177-3AD203B41FA5}">
                      <a16:colId xmlns:a16="http://schemas.microsoft.com/office/drawing/2014/main" val="20005"/>
                    </a:ext>
                  </a:extLst>
                </a:gridCol>
              </a:tblGrid>
              <a:tr h="578790">
                <a:tc>
                  <a:txBody>
                    <a:bodyPr/>
                    <a:lstStyle/>
                    <a:p>
                      <a:pPr algn="ctr"/>
                      <a:r>
                        <a:rPr lang="en-US" sz="1200" dirty="0">
                          <a:solidFill>
                            <a:schemeClr val="bg1"/>
                          </a:solidFill>
                        </a:rPr>
                        <a:t>WBS</a:t>
                      </a:r>
                      <a:r>
                        <a:rPr lang="en-US" sz="1200" baseline="0" dirty="0">
                          <a:solidFill>
                            <a:schemeClr val="bg1"/>
                          </a:solidFill>
                        </a:rPr>
                        <a:t> ID</a:t>
                      </a:r>
                      <a:endParaRPr lang="en-IN" sz="1200" dirty="0">
                        <a:solidFill>
                          <a:schemeClr val="bg1"/>
                        </a:solidFill>
                      </a:endParaRPr>
                    </a:p>
                  </a:txBody>
                  <a:tcPr/>
                </a:tc>
                <a:tc>
                  <a:txBody>
                    <a:bodyPr/>
                    <a:lstStyle/>
                    <a:p>
                      <a:pPr algn="ctr"/>
                      <a:r>
                        <a:rPr lang="en-US" sz="1200" dirty="0">
                          <a:solidFill>
                            <a:schemeClr val="bg1"/>
                          </a:solidFill>
                        </a:rPr>
                        <a:t>Level</a:t>
                      </a:r>
                      <a:endParaRPr lang="en-IN" sz="1200" dirty="0">
                        <a:solidFill>
                          <a:schemeClr val="bg1"/>
                        </a:solidFill>
                      </a:endParaRPr>
                    </a:p>
                  </a:txBody>
                  <a:tcPr/>
                </a:tc>
                <a:tc>
                  <a:txBody>
                    <a:bodyPr/>
                    <a:lstStyle/>
                    <a:p>
                      <a:pPr algn="ctr"/>
                      <a:r>
                        <a:rPr lang="en-US" sz="1200" dirty="0">
                          <a:solidFill>
                            <a:schemeClr val="bg1"/>
                          </a:solidFill>
                        </a:rPr>
                        <a:t>Name of</a:t>
                      </a:r>
                      <a:r>
                        <a:rPr lang="en-US" sz="1200" baseline="0" dirty="0">
                          <a:solidFill>
                            <a:schemeClr val="bg1"/>
                          </a:solidFill>
                        </a:rPr>
                        <a:t> the element</a:t>
                      </a:r>
                      <a:endParaRPr lang="en-IN" sz="1200" dirty="0">
                        <a:solidFill>
                          <a:schemeClr val="bg1"/>
                        </a:solidFill>
                      </a:endParaRPr>
                    </a:p>
                  </a:txBody>
                  <a:tcPr/>
                </a:tc>
                <a:tc>
                  <a:txBody>
                    <a:bodyPr/>
                    <a:lstStyle/>
                    <a:p>
                      <a:pPr algn="ctr"/>
                      <a:r>
                        <a:rPr lang="en-US" sz="1200" dirty="0">
                          <a:solidFill>
                            <a:schemeClr val="bg1"/>
                          </a:solidFill>
                        </a:rPr>
                        <a:t>Work Description </a:t>
                      </a:r>
                      <a:endParaRPr lang="en-IN" sz="1200" dirty="0">
                        <a:solidFill>
                          <a:schemeClr val="bg1"/>
                        </a:solidFill>
                      </a:endParaRPr>
                    </a:p>
                  </a:txBody>
                  <a:tcPr/>
                </a:tc>
                <a:tc>
                  <a:txBody>
                    <a:bodyPr/>
                    <a:lstStyle/>
                    <a:p>
                      <a:pPr algn="ctr"/>
                      <a:r>
                        <a:rPr lang="en-US" sz="1200" dirty="0">
                          <a:solidFill>
                            <a:schemeClr val="bg1"/>
                          </a:solidFill>
                        </a:rPr>
                        <a:t>Resources </a:t>
                      </a:r>
                      <a:endParaRPr lang="en-IN" sz="1200" dirty="0">
                        <a:solidFill>
                          <a:schemeClr val="bg1"/>
                        </a:solidFill>
                      </a:endParaRPr>
                    </a:p>
                  </a:txBody>
                  <a:tcPr/>
                </a:tc>
                <a:tc>
                  <a:txBody>
                    <a:bodyPr/>
                    <a:lstStyle/>
                    <a:p>
                      <a:pPr algn="ctr"/>
                      <a:r>
                        <a:rPr lang="en-US" sz="1200" dirty="0">
                          <a:solidFill>
                            <a:schemeClr val="bg1"/>
                          </a:solidFill>
                        </a:rPr>
                        <a:t>Deliverables </a:t>
                      </a:r>
                      <a:endParaRPr lang="en-IN" sz="1200" dirty="0">
                        <a:solidFill>
                          <a:schemeClr val="bg1"/>
                        </a:solidFill>
                      </a:endParaRPr>
                    </a:p>
                  </a:txBody>
                  <a:tcPr/>
                </a:tc>
                <a:extLst>
                  <a:ext uri="{0D108BD9-81ED-4DB2-BD59-A6C34878D82A}">
                    <a16:rowId xmlns:a16="http://schemas.microsoft.com/office/drawing/2014/main" val="10000"/>
                  </a:ext>
                </a:extLst>
              </a:tr>
              <a:tr h="864581">
                <a:tc>
                  <a:txBody>
                    <a:bodyPr/>
                    <a:lstStyle/>
                    <a:p>
                      <a:pPr algn="ctr"/>
                      <a:r>
                        <a:rPr lang="en-US" sz="1200" b="1" dirty="0"/>
                        <a:t>PA_1.0</a:t>
                      </a:r>
                      <a:endParaRPr lang="en-IN" sz="1200" b="1" dirty="0"/>
                    </a:p>
                  </a:txBody>
                  <a:tcPr>
                    <a:solidFill>
                      <a:schemeClr val="accent6">
                        <a:lumMod val="60000"/>
                        <a:lumOff val="40000"/>
                      </a:schemeClr>
                    </a:solidFill>
                  </a:tcPr>
                </a:tc>
                <a:tc>
                  <a:txBody>
                    <a:bodyPr/>
                    <a:lstStyle/>
                    <a:p>
                      <a:pPr algn="ctr"/>
                      <a:r>
                        <a:rPr lang="en-US" sz="1200" dirty="0"/>
                        <a:t>1</a:t>
                      </a:r>
                      <a:endParaRPr lang="en-IN" sz="1200" dirty="0"/>
                    </a:p>
                  </a:txBody>
                  <a:tcPr>
                    <a:solidFill>
                      <a:schemeClr val="accent6">
                        <a:lumMod val="60000"/>
                        <a:lumOff val="40000"/>
                      </a:schemeClr>
                    </a:solidFill>
                  </a:tcPr>
                </a:tc>
                <a:tc>
                  <a:txBody>
                    <a:bodyPr/>
                    <a:lstStyle/>
                    <a:p>
                      <a:pPr algn="ctr"/>
                      <a:r>
                        <a:rPr lang="en-US" sz="1200" b="1" dirty="0"/>
                        <a:t>Initiation </a:t>
                      </a:r>
                      <a:endParaRPr lang="en-IN" sz="1200" b="1" dirty="0"/>
                    </a:p>
                  </a:txBody>
                  <a:tcPr>
                    <a:solidFill>
                      <a:schemeClr val="accent6">
                        <a:lumMod val="60000"/>
                        <a:lumOff val="40000"/>
                      </a:schemeClr>
                    </a:solidFill>
                  </a:tcPr>
                </a:tc>
                <a:tc>
                  <a:txBody>
                    <a:bodyPr/>
                    <a:lstStyle/>
                    <a:p>
                      <a:pPr algn="ctr"/>
                      <a:r>
                        <a:rPr lang="en-GB" sz="1200" kern="1200" dirty="0">
                          <a:solidFill>
                            <a:schemeClr val="dk1"/>
                          </a:solidFill>
                          <a:effectLst/>
                          <a:latin typeface="+mn-lt"/>
                          <a:ea typeface="+mn-ea"/>
                          <a:cs typeface="+mn-cs"/>
                        </a:rPr>
                        <a:t>Background analysis for fetching market information</a:t>
                      </a:r>
                      <a:endParaRPr lang="en-IN" sz="1200" dirty="0"/>
                    </a:p>
                  </a:txBody>
                  <a:tcPr>
                    <a:solidFill>
                      <a:schemeClr val="accent6">
                        <a:lumMod val="60000"/>
                        <a:lumOff val="4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1200" kern="1200" cap="small" dirty="0">
                          <a:solidFill>
                            <a:schemeClr val="dk1"/>
                          </a:solidFill>
                          <a:effectLst/>
                          <a:latin typeface="+mn-lt"/>
                          <a:ea typeface="+mn-ea"/>
                          <a:cs typeface="+mn-cs"/>
                        </a:rPr>
                        <a:t>RESEARCH JOURNALS and Books</a:t>
                      </a:r>
                      <a:endParaRPr lang="en-IN" sz="1200" kern="1200" dirty="0">
                        <a:solidFill>
                          <a:schemeClr val="dk1"/>
                        </a:solidFill>
                        <a:effectLst/>
                        <a:latin typeface="+mn-lt"/>
                        <a:ea typeface="+mn-ea"/>
                        <a:cs typeface="+mn-cs"/>
                      </a:endParaRPr>
                    </a:p>
                    <a:p>
                      <a:pPr algn="ctr"/>
                      <a:endParaRPr lang="en-IN" sz="1200" dirty="0"/>
                    </a:p>
                  </a:txBody>
                  <a:tcPr>
                    <a:solidFill>
                      <a:schemeClr val="accent6">
                        <a:lumMod val="60000"/>
                        <a:lumOff val="40000"/>
                      </a:schemeClr>
                    </a:solidFill>
                  </a:tcPr>
                </a:tc>
                <a:tc>
                  <a:txBody>
                    <a:bodyPr/>
                    <a:lstStyle/>
                    <a:p>
                      <a:pPr algn="ctr"/>
                      <a:r>
                        <a:rPr lang="en-US" sz="1200" dirty="0"/>
                        <a:t>Background</a:t>
                      </a:r>
                      <a:r>
                        <a:rPr lang="en-US" sz="1200" baseline="0" dirty="0"/>
                        <a:t> analysis </a:t>
                      </a:r>
                      <a:endParaRPr lang="en-IN" sz="1200" dirty="0"/>
                    </a:p>
                  </a:txBody>
                  <a:tcPr>
                    <a:solidFill>
                      <a:schemeClr val="accent6">
                        <a:lumMod val="60000"/>
                        <a:lumOff val="40000"/>
                      </a:schemeClr>
                    </a:solidFill>
                  </a:tcPr>
                </a:tc>
                <a:extLst>
                  <a:ext uri="{0D108BD9-81ED-4DB2-BD59-A6C34878D82A}">
                    <a16:rowId xmlns:a16="http://schemas.microsoft.com/office/drawing/2014/main" val="10001"/>
                  </a:ext>
                </a:extLst>
              </a:tr>
              <a:tr h="945429">
                <a:tc>
                  <a:txBody>
                    <a:bodyPr/>
                    <a:lstStyle/>
                    <a:p>
                      <a:pPr algn="ctr"/>
                      <a:r>
                        <a:rPr lang="en-US" sz="1200" b="1" dirty="0"/>
                        <a:t>PA_2.0</a:t>
                      </a:r>
                      <a:endParaRPr lang="en-IN" sz="1200" b="1" dirty="0"/>
                    </a:p>
                  </a:txBody>
                  <a:tcPr/>
                </a:tc>
                <a:tc>
                  <a:txBody>
                    <a:bodyPr/>
                    <a:lstStyle/>
                    <a:p>
                      <a:pPr algn="ctr"/>
                      <a:r>
                        <a:rPr lang="en-US" sz="1200" dirty="0"/>
                        <a:t>2</a:t>
                      </a:r>
                      <a:endParaRPr lang="en-IN" sz="1200" dirty="0"/>
                    </a:p>
                  </a:txBody>
                  <a:tcPr/>
                </a:tc>
                <a:tc>
                  <a:txBody>
                    <a:bodyPr/>
                    <a:lstStyle/>
                    <a:p>
                      <a:pPr algn="ctr"/>
                      <a:r>
                        <a:rPr lang="en-US" sz="1200" b="1" dirty="0"/>
                        <a:t>Planning </a:t>
                      </a:r>
                      <a:endParaRPr lang="en-IN" sz="1200" b="1" dirty="0"/>
                    </a:p>
                  </a:txBody>
                  <a:tcPr/>
                </a:tc>
                <a:tc>
                  <a:txBody>
                    <a:bodyPr/>
                    <a:lstStyle/>
                    <a:p>
                      <a:pPr algn="ctr"/>
                      <a:r>
                        <a:rPr lang="en-GB" sz="1200" kern="1200" dirty="0">
                          <a:solidFill>
                            <a:schemeClr val="dk1"/>
                          </a:solidFill>
                          <a:effectLst/>
                          <a:latin typeface="+mn-lt"/>
                          <a:ea typeface="+mn-ea"/>
                          <a:cs typeface="+mn-cs"/>
                        </a:rPr>
                        <a:t>Undertaking the Project plan for determining the project scope, fixing the budget and project schedules</a:t>
                      </a:r>
                      <a:endParaRPr lang="en-IN" sz="1200" dirty="0"/>
                    </a:p>
                  </a:txBody>
                  <a:tcPr/>
                </a:tc>
                <a:tc>
                  <a:txBody>
                    <a:bodyPr/>
                    <a:lstStyle/>
                    <a:p>
                      <a:pPr algn="ctr"/>
                      <a:r>
                        <a:rPr lang="en-US" sz="1200" dirty="0"/>
                        <a:t>PROJECT</a:t>
                      </a:r>
                      <a:r>
                        <a:rPr lang="en-US" sz="1200" baseline="0" dirty="0"/>
                        <a:t> MANAGEMENT TOOLS </a:t>
                      </a:r>
                      <a:endParaRPr lang="en-IN" sz="1200" dirty="0"/>
                    </a:p>
                  </a:txBody>
                  <a:tcPr/>
                </a:tc>
                <a:tc>
                  <a:txBody>
                    <a:bodyPr/>
                    <a:lstStyle/>
                    <a:p>
                      <a:pPr algn="ctr"/>
                      <a:r>
                        <a:rPr lang="en-US" sz="1200" dirty="0"/>
                        <a:t>PROJECT MANAGEMENT TECHNIQUES </a:t>
                      </a:r>
                      <a:endParaRPr lang="en-IN" sz="1200" dirty="0"/>
                    </a:p>
                  </a:txBody>
                  <a:tcPr/>
                </a:tc>
                <a:extLst>
                  <a:ext uri="{0D108BD9-81ED-4DB2-BD59-A6C34878D82A}">
                    <a16:rowId xmlns:a16="http://schemas.microsoft.com/office/drawing/2014/main" val="10002"/>
                  </a:ext>
                </a:extLst>
              </a:tr>
              <a:tr h="944979">
                <a:tc>
                  <a:txBody>
                    <a:bodyPr/>
                    <a:lstStyle/>
                    <a:p>
                      <a:pPr algn="ctr"/>
                      <a:r>
                        <a:rPr lang="en-US" sz="1200" b="1" dirty="0"/>
                        <a:t>PA_3.0</a:t>
                      </a:r>
                      <a:endParaRPr lang="en-IN" sz="1200" b="1" dirty="0"/>
                    </a:p>
                  </a:txBody>
                  <a:tcPr>
                    <a:solidFill>
                      <a:schemeClr val="accent6">
                        <a:lumMod val="60000"/>
                        <a:lumOff val="40000"/>
                      </a:schemeClr>
                    </a:solidFill>
                  </a:tcPr>
                </a:tc>
                <a:tc>
                  <a:txBody>
                    <a:bodyPr/>
                    <a:lstStyle/>
                    <a:p>
                      <a:pPr algn="ctr"/>
                      <a:r>
                        <a:rPr lang="en-US" sz="1200" dirty="0"/>
                        <a:t>3</a:t>
                      </a:r>
                      <a:endParaRPr lang="en-IN" sz="1200" dirty="0"/>
                    </a:p>
                  </a:txBody>
                  <a:tcPr>
                    <a:solidFill>
                      <a:schemeClr val="accent6">
                        <a:lumMod val="60000"/>
                        <a:lumOff val="40000"/>
                      </a:schemeClr>
                    </a:solidFill>
                  </a:tcPr>
                </a:tc>
                <a:tc>
                  <a:txBody>
                    <a:bodyPr/>
                    <a:lstStyle/>
                    <a:p>
                      <a:pPr algn="ctr"/>
                      <a:r>
                        <a:rPr lang="en-US" sz="1200" b="1" baseline="0" dirty="0"/>
                        <a:t>Implementation  </a:t>
                      </a:r>
                      <a:endParaRPr lang="en-IN" sz="1200" b="1" dirty="0"/>
                    </a:p>
                  </a:txBody>
                  <a:tcPr>
                    <a:solidFill>
                      <a:schemeClr val="accent6">
                        <a:lumMod val="60000"/>
                        <a:lumOff val="40000"/>
                      </a:schemeClr>
                    </a:solidFill>
                  </a:tcPr>
                </a:tc>
                <a:tc>
                  <a:txBody>
                    <a:bodyPr/>
                    <a:lstStyle/>
                    <a:p>
                      <a:pPr algn="ctr"/>
                      <a:r>
                        <a:rPr lang="en-GB" sz="1200" kern="1200" dirty="0">
                          <a:solidFill>
                            <a:schemeClr val="dk1"/>
                          </a:solidFill>
                          <a:effectLst/>
                          <a:latin typeface="+mn-lt"/>
                          <a:ea typeface="+mn-ea"/>
                          <a:cs typeface="+mn-cs"/>
                        </a:rPr>
                        <a:t>Tracking the progress of the project</a:t>
                      </a:r>
                      <a:endParaRPr lang="en-IN" sz="1200" dirty="0"/>
                    </a:p>
                  </a:txBody>
                  <a:tcPr>
                    <a:solidFill>
                      <a:schemeClr val="accent6">
                        <a:lumMod val="60000"/>
                        <a:lumOff val="40000"/>
                      </a:schemeClr>
                    </a:solidFill>
                  </a:tcPr>
                </a:tc>
                <a:tc>
                  <a:txBody>
                    <a:bodyPr/>
                    <a:lstStyle/>
                    <a:p>
                      <a:pPr algn="ctr"/>
                      <a:r>
                        <a:rPr lang="en-US" sz="1200" dirty="0"/>
                        <a:t>RESEARCH</a:t>
                      </a:r>
                      <a:r>
                        <a:rPr lang="en-US" sz="1200" baseline="0" dirty="0"/>
                        <a:t> METHODOLOGY </a:t>
                      </a:r>
                      <a:endParaRPr lang="en-IN" sz="1200" dirty="0"/>
                    </a:p>
                  </a:txBody>
                  <a:tcPr>
                    <a:solidFill>
                      <a:schemeClr val="accent6">
                        <a:lumMod val="60000"/>
                        <a:lumOff val="40000"/>
                      </a:schemeClr>
                    </a:solidFill>
                  </a:tcPr>
                </a:tc>
                <a:tc>
                  <a:txBody>
                    <a:bodyPr/>
                    <a:lstStyle/>
                    <a:p>
                      <a:pPr algn="ctr"/>
                      <a:r>
                        <a:rPr lang="en-US" sz="1200" dirty="0"/>
                        <a:t>PROJECT IMPLEMENTATION </a:t>
                      </a:r>
                      <a:endParaRPr lang="en-IN" sz="1200" dirty="0"/>
                    </a:p>
                  </a:txBody>
                  <a:tcPr>
                    <a:solidFill>
                      <a:schemeClr val="accent6">
                        <a:lumMod val="60000"/>
                        <a:lumOff val="40000"/>
                      </a:schemeClr>
                    </a:solidFill>
                  </a:tcPr>
                </a:tc>
                <a:extLst>
                  <a:ext uri="{0D108BD9-81ED-4DB2-BD59-A6C34878D82A}">
                    <a16:rowId xmlns:a16="http://schemas.microsoft.com/office/drawing/2014/main" val="10003"/>
                  </a:ext>
                </a:extLst>
              </a:tr>
              <a:tr h="780072">
                <a:tc>
                  <a:txBody>
                    <a:bodyPr/>
                    <a:lstStyle/>
                    <a:p>
                      <a:pPr algn="ctr"/>
                      <a:r>
                        <a:rPr lang="en-US" sz="1200" b="1" dirty="0"/>
                        <a:t>PA_4.0</a:t>
                      </a:r>
                      <a:endParaRPr lang="en-IN" sz="1200" b="1" dirty="0"/>
                    </a:p>
                  </a:txBody>
                  <a:tcPr/>
                </a:tc>
                <a:tc>
                  <a:txBody>
                    <a:bodyPr/>
                    <a:lstStyle/>
                    <a:p>
                      <a:pPr algn="ctr"/>
                      <a:r>
                        <a:rPr lang="en-US" sz="1200" dirty="0"/>
                        <a:t>4</a:t>
                      </a:r>
                      <a:endParaRPr lang="en-IN" sz="1200" dirty="0"/>
                    </a:p>
                  </a:txBody>
                  <a:tcPr/>
                </a:tc>
                <a:tc>
                  <a:txBody>
                    <a:bodyPr/>
                    <a:lstStyle/>
                    <a:p>
                      <a:pPr algn="ctr"/>
                      <a:r>
                        <a:rPr lang="en-US" sz="1200" b="1" dirty="0"/>
                        <a:t>Closure </a:t>
                      </a:r>
                      <a:endParaRPr lang="en-IN" sz="1200" b="1" dirty="0"/>
                    </a:p>
                  </a:txBody>
                  <a:tcPr/>
                </a:tc>
                <a:tc>
                  <a:txBody>
                    <a:bodyPr/>
                    <a:lstStyle/>
                    <a:p>
                      <a:pPr algn="ctr"/>
                      <a:r>
                        <a:rPr lang="en-GB" sz="1200" kern="1200" dirty="0">
                          <a:solidFill>
                            <a:schemeClr val="dk1"/>
                          </a:solidFill>
                          <a:effectLst/>
                          <a:latin typeface="+mn-lt"/>
                          <a:ea typeface="+mn-ea"/>
                          <a:cs typeface="+mn-cs"/>
                        </a:rPr>
                        <a:t>Conducting the Market testing with the proposed product</a:t>
                      </a:r>
                      <a:endParaRPr lang="en-IN" sz="1200" dirty="0"/>
                    </a:p>
                  </a:txBody>
                  <a:tcPr/>
                </a:tc>
                <a:tc>
                  <a:txBody>
                    <a:bodyPr/>
                    <a:lstStyle/>
                    <a:p>
                      <a:pPr algn="ctr"/>
                      <a:r>
                        <a:rPr lang="en-US" sz="1200" dirty="0"/>
                        <a:t>PROJECT</a:t>
                      </a:r>
                      <a:r>
                        <a:rPr lang="en-US" sz="1200" baseline="0" dirty="0"/>
                        <a:t> PRESENTATION </a:t>
                      </a:r>
                      <a:endParaRPr lang="en-IN" sz="1200" dirty="0"/>
                    </a:p>
                  </a:txBody>
                  <a:tcPr/>
                </a:tc>
                <a:tc>
                  <a:txBody>
                    <a:bodyPr/>
                    <a:lstStyle/>
                    <a:p>
                      <a:pPr algn="ctr"/>
                      <a:r>
                        <a:rPr lang="en-US" sz="1200" baseline="0" dirty="0"/>
                        <a:t>CONCLUSION and RESEARCH FINDINGS </a:t>
                      </a:r>
                      <a:endParaRPr lang="en-IN" sz="1200"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217438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463B2-E353-8E30-1022-6C471248B7AD}"/>
              </a:ext>
            </a:extLst>
          </p:cNvPr>
          <p:cNvSpPr>
            <a:spLocks noGrp="1"/>
          </p:cNvSpPr>
          <p:nvPr>
            <p:ph type="title"/>
          </p:nvPr>
        </p:nvSpPr>
        <p:spPr/>
        <p:txBody>
          <a:bodyPr/>
          <a:lstStyle/>
          <a:p>
            <a:pPr algn="ctr"/>
            <a:r>
              <a:rPr lang="en-GB" b="1" dirty="0"/>
              <a:t>Project Cost </a:t>
            </a:r>
          </a:p>
        </p:txBody>
      </p:sp>
      <p:pic>
        <p:nvPicPr>
          <p:cNvPr id="4" name="Picture 3">
            <a:extLst>
              <a:ext uri="{FF2B5EF4-FFF2-40B4-BE49-F238E27FC236}">
                <a16:creationId xmlns:a16="http://schemas.microsoft.com/office/drawing/2014/main" id="{14CE1AFE-C18F-1903-5824-99E4B95529CB}"/>
              </a:ext>
            </a:extLst>
          </p:cNvPr>
          <p:cNvPicPr>
            <a:picLocks noChangeAspect="1"/>
          </p:cNvPicPr>
          <p:nvPr/>
        </p:nvPicPr>
        <p:blipFill>
          <a:blip r:embed="rId3"/>
          <a:stretch>
            <a:fillRect/>
          </a:stretch>
        </p:blipFill>
        <p:spPr>
          <a:xfrm>
            <a:off x="3385458" y="2438400"/>
            <a:ext cx="6063342" cy="4291561"/>
          </a:xfrm>
          <a:prstGeom prst="rect">
            <a:avLst/>
          </a:prstGeom>
          <a:ln w="28575">
            <a:solidFill>
              <a:schemeClr val="tx1"/>
            </a:solidFill>
          </a:ln>
        </p:spPr>
      </p:pic>
    </p:spTree>
    <p:extLst>
      <p:ext uri="{BB962C8B-B14F-4D97-AF65-F5344CB8AC3E}">
        <p14:creationId xmlns:p14="http://schemas.microsoft.com/office/powerpoint/2010/main" val="14469461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690D2-80A1-9D4C-1ED3-BE274AFFF893}"/>
              </a:ext>
            </a:extLst>
          </p:cNvPr>
          <p:cNvSpPr>
            <a:spLocks noGrp="1"/>
          </p:cNvSpPr>
          <p:nvPr>
            <p:ph type="title"/>
          </p:nvPr>
        </p:nvSpPr>
        <p:spPr/>
        <p:txBody>
          <a:bodyPr/>
          <a:lstStyle/>
          <a:p>
            <a:pPr algn="ctr"/>
            <a:r>
              <a:rPr lang="en-US" b="1" dirty="0"/>
              <a:t>Risk Assessment</a:t>
            </a:r>
            <a:endParaRPr lang="en-GB" dirty="0"/>
          </a:p>
        </p:txBody>
      </p:sp>
      <p:graphicFrame>
        <p:nvGraphicFramePr>
          <p:cNvPr id="4" name="Content Placeholder 3">
            <a:extLst>
              <a:ext uri="{FF2B5EF4-FFF2-40B4-BE49-F238E27FC236}">
                <a16:creationId xmlns:a16="http://schemas.microsoft.com/office/drawing/2014/main" id="{3B468445-6FCE-91FD-7626-CABBED903EFC}"/>
              </a:ext>
            </a:extLst>
          </p:cNvPr>
          <p:cNvGraphicFramePr>
            <a:graphicFrameLocks noGrp="1"/>
          </p:cNvGraphicFramePr>
          <p:nvPr>
            <p:ph idx="1"/>
          </p:nvPr>
        </p:nvGraphicFramePr>
        <p:xfrm>
          <a:off x="816429" y="2399993"/>
          <a:ext cx="10657114" cy="3971290"/>
        </p:xfrm>
        <a:graphic>
          <a:graphicData uri="http://schemas.openxmlformats.org/drawingml/2006/table">
            <a:tbl>
              <a:tblPr firstRow="1" bandRow="1">
                <a:tableStyleId>{5C22544A-7EE6-4342-B048-85BDC9FD1C3A}</a:tableStyleId>
              </a:tblPr>
              <a:tblGrid>
                <a:gridCol w="2565600">
                  <a:extLst>
                    <a:ext uri="{9D8B030D-6E8A-4147-A177-3AD203B41FA5}">
                      <a16:colId xmlns:a16="http://schemas.microsoft.com/office/drawing/2014/main" val="20000"/>
                    </a:ext>
                  </a:extLst>
                </a:gridCol>
                <a:gridCol w="1677509">
                  <a:extLst>
                    <a:ext uri="{9D8B030D-6E8A-4147-A177-3AD203B41FA5}">
                      <a16:colId xmlns:a16="http://schemas.microsoft.com/office/drawing/2014/main" val="20001"/>
                    </a:ext>
                  </a:extLst>
                </a:gridCol>
                <a:gridCol w="6414005">
                  <a:extLst>
                    <a:ext uri="{9D8B030D-6E8A-4147-A177-3AD203B41FA5}">
                      <a16:colId xmlns:a16="http://schemas.microsoft.com/office/drawing/2014/main" val="20002"/>
                    </a:ext>
                  </a:extLst>
                </a:gridCol>
              </a:tblGrid>
              <a:tr h="803787">
                <a:tc>
                  <a:txBody>
                    <a:bodyPr/>
                    <a:lstStyle/>
                    <a:p>
                      <a:pPr algn="ctr"/>
                      <a:r>
                        <a:rPr lang="en-US" dirty="0">
                          <a:solidFill>
                            <a:schemeClr val="tx1"/>
                          </a:solidFill>
                        </a:rPr>
                        <a:t>Key Risks </a:t>
                      </a:r>
                      <a:endParaRPr lang="en-IN" dirty="0">
                        <a:solidFill>
                          <a:schemeClr val="tx1"/>
                        </a:solidFill>
                      </a:endParaRPr>
                    </a:p>
                  </a:txBody>
                  <a:tcPr/>
                </a:tc>
                <a:tc>
                  <a:txBody>
                    <a:bodyPr/>
                    <a:lstStyle/>
                    <a:p>
                      <a:pPr algn="ctr"/>
                      <a:r>
                        <a:rPr lang="en-US" dirty="0">
                          <a:solidFill>
                            <a:schemeClr val="tx1"/>
                          </a:solidFill>
                        </a:rPr>
                        <a:t>Impact </a:t>
                      </a:r>
                      <a:endParaRPr lang="en-IN" dirty="0">
                        <a:solidFill>
                          <a:schemeClr val="tx1"/>
                        </a:solidFill>
                      </a:endParaRPr>
                    </a:p>
                  </a:txBody>
                  <a:tcPr/>
                </a:tc>
                <a:tc>
                  <a:txBody>
                    <a:bodyPr/>
                    <a:lstStyle/>
                    <a:p>
                      <a:pPr algn="ctr"/>
                      <a:r>
                        <a:rPr lang="en-US" dirty="0">
                          <a:solidFill>
                            <a:schemeClr val="tx1"/>
                          </a:solidFill>
                        </a:rPr>
                        <a:t>Measures to eliminate the risks</a:t>
                      </a:r>
                      <a:r>
                        <a:rPr lang="en-US" baseline="0" dirty="0">
                          <a:solidFill>
                            <a:schemeClr val="tx1"/>
                          </a:solidFill>
                        </a:rPr>
                        <a:t> </a:t>
                      </a:r>
                      <a:endParaRPr lang="en-IN" dirty="0">
                        <a:solidFill>
                          <a:schemeClr val="tx1"/>
                        </a:solidFill>
                      </a:endParaRPr>
                    </a:p>
                  </a:txBody>
                  <a:tcPr/>
                </a:tc>
                <a:extLst>
                  <a:ext uri="{0D108BD9-81ED-4DB2-BD59-A6C34878D82A}">
                    <a16:rowId xmlns:a16="http://schemas.microsoft.com/office/drawing/2014/main" val="10000"/>
                  </a:ext>
                </a:extLst>
              </a:tr>
              <a:tr h="845706">
                <a:tc>
                  <a:txBody>
                    <a:bodyPr/>
                    <a:lstStyle/>
                    <a:p>
                      <a:pPr algn="ctr"/>
                      <a:r>
                        <a:rPr lang="en-GB" sz="1800" b="1" kern="1200" dirty="0">
                          <a:solidFill>
                            <a:schemeClr val="dk1"/>
                          </a:solidFill>
                          <a:effectLst/>
                          <a:latin typeface="+mn-lt"/>
                          <a:ea typeface="+mn-ea"/>
                          <a:cs typeface="+mn-cs"/>
                        </a:rPr>
                        <a:t>Improper Market Assessment</a:t>
                      </a:r>
                      <a:endParaRPr lang="en-IN" sz="1400" b="1" dirty="0"/>
                    </a:p>
                  </a:txBody>
                  <a:tcPr>
                    <a:solidFill>
                      <a:schemeClr val="accent6">
                        <a:lumMod val="60000"/>
                        <a:lumOff val="40000"/>
                      </a:schemeClr>
                    </a:solidFill>
                  </a:tcPr>
                </a:tc>
                <a:tc>
                  <a:txBody>
                    <a:bodyPr/>
                    <a:lstStyle/>
                    <a:p>
                      <a:pPr algn="ctr"/>
                      <a:r>
                        <a:rPr lang="en-US" sz="1400" dirty="0"/>
                        <a:t>High </a:t>
                      </a:r>
                      <a:endParaRPr lang="en-IN" sz="1400" dirty="0"/>
                    </a:p>
                  </a:txBody>
                  <a:tcPr>
                    <a:solidFill>
                      <a:schemeClr val="accent6">
                        <a:lumMod val="60000"/>
                        <a:lumOff val="40000"/>
                      </a:schemeClr>
                    </a:solidFill>
                  </a:tcPr>
                </a:tc>
                <a:tc>
                  <a:txBody>
                    <a:bodyPr/>
                    <a:lstStyle/>
                    <a:p>
                      <a:pPr algn="ctr"/>
                      <a:r>
                        <a:rPr lang="en-GB" sz="1500" kern="1200" dirty="0">
                          <a:solidFill>
                            <a:schemeClr val="dk1"/>
                          </a:solidFill>
                          <a:effectLst/>
                          <a:latin typeface="+mn-lt"/>
                          <a:ea typeface="+mn-ea"/>
                          <a:cs typeface="+mn-cs"/>
                        </a:rPr>
                        <a:t>The application of ‘market research’ is effective to gather real-time information. </a:t>
                      </a:r>
                      <a:endParaRPr lang="en-IN" sz="1500" dirty="0"/>
                    </a:p>
                  </a:txBody>
                  <a:tcPr>
                    <a:solidFill>
                      <a:schemeClr val="accent6">
                        <a:lumMod val="60000"/>
                        <a:lumOff val="40000"/>
                      </a:schemeClr>
                    </a:solidFill>
                  </a:tcPr>
                </a:tc>
                <a:extLst>
                  <a:ext uri="{0D108BD9-81ED-4DB2-BD59-A6C34878D82A}">
                    <a16:rowId xmlns:a16="http://schemas.microsoft.com/office/drawing/2014/main" val="10001"/>
                  </a:ext>
                </a:extLst>
              </a:tr>
              <a:tr h="874796">
                <a:tc>
                  <a:txBody>
                    <a:bodyPr/>
                    <a:lstStyle/>
                    <a:p>
                      <a:pPr algn="ctr"/>
                      <a:r>
                        <a:rPr lang="en-GB" sz="1800" b="1" kern="1200" dirty="0">
                          <a:solidFill>
                            <a:schemeClr val="dk1"/>
                          </a:solidFill>
                          <a:effectLst/>
                          <a:latin typeface="+mn-lt"/>
                          <a:ea typeface="+mn-ea"/>
                          <a:cs typeface="+mn-cs"/>
                        </a:rPr>
                        <a:t>Financial limitations</a:t>
                      </a:r>
                      <a:endParaRPr lang="en-IN" sz="1400" b="1" dirty="0"/>
                    </a:p>
                  </a:txBody>
                  <a:tcPr/>
                </a:tc>
                <a:tc>
                  <a:txBody>
                    <a:bodyPr/>
                    <a:lstStyle/>
                    <a:p>
                      <a:pPr algn="ctr"/>
                      <a:r>
                        <a:rPr lang="en-US" sz="1400" dirty="0"/>
                        <a:t>High </a:t>
                      </a:r>
                      <a:endParaRPr lang="en-IN" sz="1400" dirty="0"/>
                    </a:p>
                  </a:txBody>
                  <a:tcPr/>
                </a:tc>
                <a:tc>
                  <a:txBody>
                    <a:bodyPr/>
                    <a:lstStyle/>
                    <a:p>
                      <a:pPr algn="ctr"/>
                      <a:r>
                        <a:rPr lang="en-GB" sz="1500" kern="1200" dirty="0">
                          <a:solidFill>
                            <a:schemeClr val="dk1"/>
                          </a:solidFill>
                          <a:effectLst/>
                          <a:latin typeface="+mn-lt"/>
                          <a:ea typeface="+mn-ea"/>
                          <a:cs typeface="+mn-cs"/>
                        </a:rPr>
                        <a:t>Assessing the funding sources proactively and preparing the budget can help to overcome the financial limitations risk. </a:t>
                      </a:r>
                      <a:endParaRPr lang="en-IN" sz="1500" dirty="0"/>
                    </a:p>
                  </a:txBody>
                  <a:tcPr/>
                </a:tc>
                <a:extLst>
                  <a:ext uri="{0D108BD9-81ED-4DB2-BD59-A6C34878D82A}">
                    <a16:rowId xmlns:a16="http://schemas.microsoft.com/office/drawing/2014/main" val="10002"/>
                  </a:ext>
                </a:extLst>
              </a:tr>
              <a:tr h="661874">
                <a:tc>
                  <a:txBody>
                    <a:bodyPr/>
                    <a:lstStyle/>
                    <a:p>
                      <a:pPr algn="ctr"/>
                      <a:r>
                        <a:rPr lang="en-GB" sz="1800" b="1" kern="1200" dirty="0">
                          <a:solidFill>
                            <a:schemeClr val="dk1"/>
                          </a:solidFill>
                          <a:effectLst/>
                          <a:latin typeface="+mn-lt"/>
                          <a:ea typeface="+mn-ea"/>
                          <a:cs typeface="+mn-cs"/>
                        </a:rPr>
                        <a:t>Miscommunication</a:t>
                      </a:r>
                      <a:endParaRPr lang="en-IN" sz="1400" b="1" dirty="0"/>
                    </a:p>
                  </a:txBody>
                  <a:tcPr>
                    <a:solidFill>
                      <a:schemeClr val="accent6">
                        <a:lumMod val="60000"/>
                        <a:lumOff val="40000"/>
                      </a:schemeClr>
                    </a:solidFill>
                  </a:tcPr>
                </a:tc>
                <a:tc>
                  <a:txBody>
                    <a:bodyPr/>
                    <a:lstStyle/>
                    <a:p>
                      <a:pPr algn="ctr"/>
                      <a:r>
                        <a:rPr lang="en-US" sz="1400" dirty="0"/>
                        <a:t>Moderate </a:t>
                      </a:r>
                      <a:endParaRPr lang="en-IN" sz="1400" dirty="0"/>
                    </a:p>
                  </a:txBody>
                  <a:tcPr>
                    <a:solidFill>
                      <a:schemeClr val="accent6">
                        <a:lumMod val="60000"/>
                        <a:lumOff val="40000"/>
                      </a:schemeClr>
                    </a:solidFill>
                  </a:tcPr>
                </a:tc>
                <a:tc>
                  <a:txBody>
                    <a:bodyPr/>
                    <a:lstStyle/>
                    <a:p>
                      <a:pPr algn="ctr"/>
                      <a:r>
                        <a:rPr lang="en-IN" sz="1500" dirty="0"/>
                        <a:t>Integrated working and coordination among the team can minimise the miscommunication issue </a:t>
                      </a:r>
                    </a:p>
                  </a:txBody>
                  <a:tcPr>
                    <a:solidFill>
                      <a:schemeClr val="accent6">
                        <a:lumMod val="60000"/>
                        <a:lumOff val="40000"/>
                      </a:schemeClr>
                    </a:solidFill>
                  </a:tcPr>
                </a:tc>
                <a:extLst>
                  <a:ext uri="{0D108BD9-81ED-4DB2-BD59-A6C34878D82A}">
                    <a16:rowId xmlns:a16="http://schemas.microsoft.com/office/drawing/2014/main" val="10003"/>
                  </a:ext>
                </a:extLst>
              </a:tr>
              <a:tr h="785127">
                <a:tc>
                  <a:txBody>
                    <a:bodyPr/>
                    <a:lstStyle/>
                    <a:p>
                      <a:pPr algn="ctr"/>
                      <a:r>
                        <a:rPr lang="en-GB" sz="1800" b="1" kern="1200" dirty="0">
                          <a:solidFill>
                            <a:schemeClr val="dk1"/>
                          </a:solidFill>
                          <a:effectLst/>
                          <a:latin typeface="+mn-lt"/>
                          <a:ea typeface="+mn-ea"/>
                          <a:cs typeface="+mn-cs"/>
                        </a:rPr>
                        <a:t>Rigidity in the project deadline</a:t>
                      </a:r>
                      <a:endParaRPr lang="en-IN" sz="1400" b="1" dirty="0"/>
                    </a:p>
                  </a:txBody>
                  <a:tcPr/>
                </a:tc>
                <a:tc>
                  <a:txBody>
                    <a:bodyPr/>
                    <a:lstStyle/>
                    <a:p>
                      <a:pPr algn="ctr"/>
                      <a:r>
                        <a:rPr lang="en-US" sz="1400" dirty="0"/>
                        <a:t>High </a:t>
                      </a:r>
                      <a:endParaRPr lang="en-IN" sz="1400" dirty="0"/>
                    </a:p>
                  </a:txBody>
                  <a:tcPr/>
                </a:tc>
                <a:tc>
                  <a:txBody>
                    <a:bodyPr/>
                    <a:lstStyle/>
                    <a:p>
                      <a:pPr algn="ctr"/>
                      <a:r>
                        <a:rPr lang="en-IN" sz="1500" dirty="0"/>
                        <a:t>Preparing the project Schedules and working as per the discrete task can help to attain the deadline </a:t>
                      </a:r>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41167752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5F5D6-DE96-AE70-7396-EEC9D662AFF7}"/>
              </a:ext>
            </a:extLst>
          </p:cNvPr>
          <p:cNvSpPr>
            <a:spLocks noGrp="1"/>
          </p:cNvSpPr>
          <p:nvPr>
            <p:ph type="title"/>
          </p:nvPr>
        </p:nvSpPr>
        <p:spPr/>
        <p:txBody>
          <a:bodyPr/>
          <a:lstStyle/>
          <a:p>
            <a:pPr algn="ctr"/>
            <a:r>
              <a:rPr lang="en-GB" b="1" dirty="0"/>
              <a:t>References </a:t>
            </a:r>
          </a:p>
        </p:txBody>
      </p:sp>
      <p:sp>
        <p:nvSpPr>
          <p:cNvPr id="3" name="Content Placeholder 2">
            <a:extLst>
              <a:ext uri="{FF2B5EF4-FFF2-40B4-BE49-F238E27FC236}">
                <a16:creationId xmlns:a16="http://schemas.microsoft.com/office/drawing/2014/main" id="{D959D28A-DC30-8D43-205C-4C1267AB7F64}"/>
              </a:ext>
            </a:extLst>
          </p:cNvPr>
          <p:cNvSpPr>
            <a:spLocks noGrp="1"/>
          </p:cNvSpPr>
          <p:nvPr>
            <p:ph idx="1"/>
          </p:nvPr>
        </p:nvSpPr>
        <p:spPr/>
        <p:style>
          <a:lnRef idx="1">
            <a:schemeClr val="accent5"/>
          </a:lnRef>
          <a:fillRef idx="2">
            <a:schemeClr val="accent5"/>
          </a:fillRef>
          <a:effectRef idx="1">
            <a:schemeClr val="accent5"/>
          </a:effectRef>
          <a:fontRef idx="minor">
            <a:schemeClr val="dk1"/>
          </a:fontRef>
        </p:style>
        <p:txBody>
          <a:bodyPr/>
          <a:lstStyle/>
          <a:p>
            <a:pPr algn="just"/>
            <a:r>
              <a:rPr lang="en-GB" dirty="0"/>
              <a:t>Buysse, K. a. V. A., 2018. Proactive environmental strategies: A stakeholder management perspective. </a:t>
            </a:r>
            <a:r>
              <a:rPr lang="en-GB" i="1" dirty="0"/>
              <a:t>Strategic management journal, </a:t>
            </a:r>
            <a:r>
              <a:rPr lang="en-GB" dirty="0"/>
              <a:t>24(6), pp. 453-470.</a:t>
            </a:r>
            <a:endParaRPr lang="en-IN" dirty="0"/>
          </a:p>
          <a:p>
            <a:pPr algn="just"/>
            <a:r>
              <a:rPr lang="en-GB" dirty="0"/>
              <a:t>Crawford, L., 2017. Senior management perceptions of project management competence. </a:t>
            </a:r>
            <a:r>
              <a:rPr lang="en-GB" i="1" dirty="0"/>
              <a:t>International journal of project management, </a:t>
            </a:r>
            <a:r>
              <a:rPr lang="en-GB" dirty="0"/>
              <a:t>33(6), pp. 7-16.</a:t>
            </a:r>
            <a:endParaRPr lang="en-IN" dirty="0"/>
          </a:p>
          <a:p>
            <a:pPr algn="just"/>
            <a:r>
              <a:rPr lang="en-GB" dirty="0"/>
              <a:t>Ibbs, C. a. K. Y., 2016. Assessing project management maturity. </a:t>
            </a:r>
            <a:r>
              <a:rPr lang="en-GB" i="1" dirty="0"/>
              <a:t>Project management journal, </a:t>
            </a:r>
            <a:r>
              <a:rPr lang="en-GB" dirty="0"/>
              <a:t>34(5), pp. 32-43.</a:t>
            </a:r>
            <a:endParaRPr lang="en-IN" dirty="0"/>
          </a:p>
          <a:p>
            <a:pPr algn="just"/>
            <a:r>
              <a:rPr lang="en-GB" dirty="0"/>
              <a:t>Kerzner, H., 2018. </a:t>
            </a:r>
            <a:r>
              <a:rPr lang="en-GB" i="1" dirty="0"/>
              <a:t>Project management: a systems approach to planning, scheduling, and controlling. </a:t>
            </a:r>
            <a:r>
              <a:rPr lang="en-GB" dirty="0"/>
              <a:t>London: John Wiley &amp; Sons.</a:t>
            </a:r>
            <a:endParaRPr lang="en-IN" dirty="0"/>
          </a:p>
          <a:p>
            <a:pPr marL="0" indent="0">
              <a:buNone/>
            </a:pPr>
            <a:endParaRPr lang="en-GB" dirty="0"/>
          </a:p>
        </p:txBody>
      </p:sp>
    </p:spTree>
    <p:extLst>
      <p:ext uri="{BB962C8B-B14F-4D97-AF65-F5344CB8AC3E}">
        <p14:creationId xmlns:p14="http://schemas.microsoft.com/office/powerpoint/2010/main" val="26805088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TotalTime>
  <Words>1123</Words>
  <Application>Microsoft Office PowerPoint</Application>
  <PresentationFormat>Widescreen</PresentationFormat>
  <Paragraphs>128</Paragraphs>
  <Slides>9</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Century Gothic</vt:lpstr>
      <vt:lpstr>Symbol</vt:lpstr>
      <vt:lpstr>Times New Roman</vt:lpstr>
      <vt:lpstr>Wingdings 3</vt:lpstr>
      <vt:lpstr>Ion Boardroom</vt:lpstr>
      <vt:lpstr>Part: Two  POWER POINT PRESENTATION </vt:lpstr>
      <vt:lpstr>Project Outline </vt:lpstr>
      <vt:lpstr>Project Scope </vt:lpstr>
      <vt:lpstr>Stakeholder Analysis </vt:lpstr>
      <vt:lpstr>Stakeholder’s Engagement </vt:lpstr>
      <vt:lpstr>WORK BREAK DOWN STRUCTURE </vt:lpstr>
      <vt:lpstr>Project Cost </vt:lpstr>
      <vt:lpstr>Risk Assessment</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Two  POWER POINT PRESENTATION </dc:title>
  <dc:creator>daniel lupu</dc:creator>
  <cp:lastModifiedBy>daniel lupu</cp:lastModifiedBy>
  <cp:revision>2</cp:revision>
  <dcterms:created xsi:type="dcterms:W3CDTF">2022-08-05T10:41:02Z</dcterms:created>
  <dcterms:modified xsi:type="dcterms:W3CDTF">2022-08-05T12:57:49Z</dcterms:modified>
</cp:coreProperties>
</file>