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81" r:id="rId5"/>
    <p:sldId id="258" r:id="rId6"/>
    <p:sldId id="382" r:id="rId7"/>
    <p:sldId id="383" r:id="rId8"/>
    <p:sldId id="384" r:id="rId9"/>
    <p:sldId id="385" r:id="rId10"/>
    <p:sldId id="386" r:id="rId11"/>
    <p:sldId id="387" r:id="rId12"/>
    <p:sldId id="388" r:id="rId13"/>
    <p:sldId id="394" r:id="rId14"/>
    <p:sldId id="395" r:id="rId15"/>
    <p:sldId id="389" r:id="rId16"/>
    <p:sldId id="391" r:id="rId17"/>
    <p:sldId id="375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96" autoAdjust="0"/>
    <p:restoredTop sz="94660"/>
  </p:normalViewPr>
  <p:slideViewPr>
    <p:cSldViewPr>
      <p:cViewPr varScale="1">
        <p:scale>
          <a:sx n="110" d="100"/>
          <a:sy n="110" d="100"/>
        </p:scale>
        <p:origin x="161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41B81693-86FB-4756-BE3C-B14286CF409E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1720737-962F-4718-9970-A8DDA178B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1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80/20%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720737-962F-4718-9970-A8DDA178B13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05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google.com/adwords/answer/6154846?utm_source=inside-adwords&amp;utm_medium=righ-rail&amp;utm_campaign=follow-guide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digiterati.com/boost-facebook-post-or-separate-ad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artinsights.com/goal-setting-evaluation/performance-management/5-critical-business-metrics/" TargetMode="External"/><Relationship Id="rId2" Type="http://schemas.openxmlformats.org/officeDocument/2006/relationships/hyperlink" Target="https://www.thecontentmarketingacademy.co.uk/the-best-metrics-to-measure-in-google-analytic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kissmetrics.com/google-analytics-to-shape-marketing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263691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Digital Marketing</a:t>
            </a:r>
            <a:r>
              <a:rPr lang="en-GB" i="1" smtClean="0">
                <a:solidFill>
                  <a:schemeClr val="bg1"/>
                </a:solidFill>
              </a:rPr>
              <a:t/>
            </a:r>
            <a:br>
              <a:rPr lang="en-GB" i="1" smtClean="0">
                <a:solidFill>
                  <a:schemeClr val="bg1"/>
                </a:solidFill>
              </a:rPr>
            </a:br>
            <a:r>
              <a:rPr lang="en-GB" i="1" smtClean="0">
                <a:solidFill>
                  <a:schemeClr val="bg1"/>
                </a:solidFill>
              </a:rPr>
              <a:t>PAID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5589240"/>
            <a:ext cx="2239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@GWLAD_UWTSD</a:t>
            </a:r>
          </a:p>
        </p:txBody>
      </p:sp>
    </p:spTree>
    <p:extLst>
      <p:ext uri="{BB962C8B-B14F-4D97-AF65-F5344CB8AC3E}">
        <p14:creationId xmlns:p14="http://schemas.microsoft.com/office/powerpoint/2010/main" val="118093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2816"/>
            <a:ext cx="8892480" cy="4110680"/>
          </a:xfrm>
        </p:spPr>
        <p:txBody>
          <a:bodyPr>
            <a:normAutofit/>
          </a:bodyPr>
          <a:lstStyle/>
          <a:p>
            <a:pPr algn="ctr"/>
            <a:r>
              <a:rPr lang="en-GB" sz="5100" dirty="0">
                <a:solidFill>
                  <a:srgbClr val="0070C0"/>
                </a:solidFill>
              </a:rPr>
              <a:t>Paid Advertising</a:t>
            </a:r>
          </a:p>
          <a:p>
            <a:pPr marL="0" indent="0" algn="ctr">
              <a:buNone/>
            </a:pPr>
            <a:r>
              <a:rPr lang="en-GB" sz="2400" dirty="0" smtClean="0"/>
              <a:t>			</a:t>
            </a:r>
            <a:endParaRPr lang="en-GB" sz="51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Paid Advertising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Market Message Media Measure</a:t>
            </a:r>
          </a:p>
          <a:p>
            <a:r>
              <a:rPr lang="en-GB" b="1" dirty="0"/>
              <a:t>RELEVANCE</a:t>
            </a:r>
            <a:endParaRPr lang="en-GB" dirty="0"/>
          </a:p>
          <a:p>
            <a:r>
              <a:rPr lang="en-GB" dirty="0"/>
              <a:t>Google</a:t>
            </a:r>
          </a:p>
          <a:p>
            <a:pPr lvl="1"/>
            <a:r>
              <a:rPr lang="en-GB" dirty="0"/>
              <a:t>Search</a:t>
            </a:r>
          </a:p>
          <a:p>
            <a:pPr lvl="1"/>
            <a:r>
              <a:rPr lang="en-GB" dirty="0"/>
              <a:t>Display</a:t>
            </a:r>
          </a:p>
          <a:p>
            <a:pPr lvl="1"/>
            <a:r>
              <a:rPr lang="en-GB" dirty="0"/>
              <a:t>Shopping</a:t>
            </a:r>
          </a:p>
          <a:p>
            <a:pPr lvl="1"/>
            <a:r>
              <a:rPr lang="en-GB" dirty="0"/>
              <a:t>Video</a:t>
            </a:r>
          </a:p>
          <a:p>
            <a:r>
              <a:rPr lang="en-GB" dirty="0"/>
              <a:t>Facebook</a:t>
            </a:r>
          </a:p>
        </p:txBody>
      </p:sp>
    </p:spTree>
    <p:extLst>
      <p:ext uri="{BB962C8B-B14F-4D97-AF65-F5344CB8AC3E}">
        <p14:creationId xmlns:p14="http://schemas.microsoft.com/office/powerpoint/2010/main" val="3192705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476672"/>
            <a:ext cx="9680713" cy="515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428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4704"/>
            <a:ext cx="9144000" cy="48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404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644003"/>
            <a:ext cx="9144000" cy="48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095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4003"/>
            <a:ext cx="9144000" cy="48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60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AdWords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041" y="1628800"/>
            <a:ext cx="3843959" cy="3263504"/>
          </a:xfrm>
        </p:spPr>
        <p:txBody>
          <a:bodyPr/>
          <a:lstStyle/>
          <a:p>
            <a:pPr fontAlgn="base"/>
            <a:r>
              <a:rPr lang="en-GB" dirty="0"/>
              <a:t>Campaigns</a:t>
            </a:r>
          </a:p>
          <a:p>
            <a:pPr lvl="1" fontAlgn="base"/>
            <a:r>
              <a:rPr lang="en-GB" dirty="0"/>
              <a:t>Settings</a:t>
            </a:r>
          </a:p>
          <a:p>
            <a:pPr lvl="1" fontAlgn="base"/>
            <a:r>
              <a:rPr lang="en-GB" dirty="0"/>
              <a:t>Location *</a:t>
            </a:r>
          </a:p>
          <a:p>
            <a:pPr lvl="1" fontAlgn="base"/>
            <a:r>
              <a:rPr lang="en-GB" dirty="0"/>
              <a:t>Budget</a:t>
            </a:r>
          </a:p>
          <a:p>
            <a:pPr lvl="1" fontAlgn="base"/>
            <a:r>
              <a:rPr lang="en-GB" dirty="0"/>
              <a:t>Attributes *</a:t>
            </a:r>
          </a:p>
          <a:p>
            <a:pPr lvl="1" fontAlgn="base"/>
            <a:r>
              <a:rPr lang="en-GB" dirty="0"/>
              <a:t>Times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211960" y="1639104"/>
            <a:ext cx="4681331" cy="2562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100" dirty="0"/>
              <a:t>Ad Groups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Keywords</a:t>
            </a:r>
            <a:br>
              <a:rPr lang="en-GB" dirty="0"/>
            </a:br>
            <a:r>
              <a:rPr lang="en-GB" dirty="0"/>
              <a:t>Broad, Modified, Phrase, Exact, Negative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Ads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Landing Page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Columns – Bids, Conversion</a:t>
            </a:r>
          </a:p>
          <a:p>
            <a:pPr marL="600075" lvl="1" indent="-257175" fontAlgn="base">
              <a:buFont typeface="Arial" panose="020B0604020202020204" pitchFamily="34" charset="0"/>
              <a:buChar char="•"/>
            </a:pPr>
            <a:r>
              <a:rPr lang="en-GB" dirty="0"/>
              <a:t>Quality Score</a:t>
            </a:r>
          </a:p>
          <a:p>
            <a:endParaRPr lang="en-GB" sz="1350" dirty="0"/>
          </a:p>
        </p:txBody>
      </p:sp>
      <p:sp>
        <p:nvSpPr>
          <p:cNvPr id="5" name="Rectangle 4"/>
          <p:cNvSpPr/>
          <p:nvPr/>
        </p:nvSpPr>
        <p:spPr>
          <a:xfrm>
            <a:off x="728041" y="501317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support.google.com/adwords/answer/6154846?utm_source=inside-adwords&amp;utm_medium=righ-rail&amp;utm_campaign=follow-guides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427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Facebook 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Objectives</a:t>
            </a:r>
            <a:endParaRPr lang="en-GB" b="0" dirty="0">
              <a:effectLst/>
            </a:endParaRPr>
          </a:p>
          <a:p>
            <a:r>
              <a:rPr lang="en-GB" dirty="0"/>
              <a:t>Audience – Location, Age, Gender, Languages, Interests, Page Association, FB Admins</a:t>
            </a:r>
            <a:endParaRPr lang="en-GB" b="0" dirty="0">
              <a:effectLst/>
            </a:endParaRPr>
          </a:p>
          <a:p>
            <a:r>
              <a:rPr lang="en-GB" dirty="0"/>
              <a:t>Budget</a:t>
            </a:r>
            <a:endParaRPr lang="en-GB" b="0" dirty="0">
              <a:effectLst/>
            </a:endParaRPr>
          </a:p>
          <a:p>
            <a:r>
              <a:rPr lang="en-GB" dirty="0"/>
              <a:t>Advert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Text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Images - Picture Based System, 20% Text Rule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Headline, Description</a:t>
            </a:r>
            <a:endParaRPr lang="en-GB" b="0" dirty="0">
              <a:effectLst/>
            </a:endParaRPr>
          </a:p>
          <a:p>
            <a:pPr lvl="1"/>
            <a:r>
              <a:rPr lang="en-GB" dirty="0"/>
              <a:t>Action Button</a:t>
            </a:r>
            <a:endParaRPr lang="en-GB" b="0" dirty="0">
              <a:effectLst/>
            </a:endParaRPr>
          </a:p>
          <a:p>
            <a:r>
              <a:rPr lang="en-GB" dirty="0"/>
              <a:t>Audience Tracking</a:t>
            </a:r>
            <a:endParaRPr lang="en-GB" b="0" dirty="0">
              <a:effectLst/>
            </a:endParaRPr>
          </a:p>
          <a:p>
            <a:r>
              <a:rPr lang="en-GB" dirty="0"/>
              <a:t>Email Data Matching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589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Screen-Shot-2015-01-06-at-10.52.25-AM.png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" r="-2929"/>
          <a:stretch/>
        </p:blipFill>
        <p:spPr>
          <a:xfrm>
            <a:off x="899592" y="116632"/>
            <a:ext cx="7697516" cy="5544616"/>
          </a:xfrm>
        </p:spPr>
      </p:pic>
    </p:spTree>
    <p:extLst>
      <p:ext uri="{BB962C8B-B14F-4D97-AF65-F5344CB8AC3E}">
        <p14:creationId xmlns:p14="http://schemas.microsoft.com/office/powerpoint/2010/main" val="64990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ad to place with Facebook?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057" y="1988840"/>
            <a:ext cx="8229600" cy="215188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72000" y="522920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  <a:hlinkClick r:id="rId3"/>
              </a:rPr>
              <a:t>https://thedigiterati.com/boost-facebook-post-or-separate-ad/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403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worth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Cost Per Click</a:t>
            </a:r>
            <a:endParaRPr lang="en-GB" b="0" dirty="0">
              <a:effectLst/>
            </a:endParaRPr>
          </a:p>
          <a:p>
            <a:r>
              <a:rPr lang="en-GB" dirty="0"/>
              <a:t>Conversion Rate</a:t>
            </a:r>
            <a:endParaRPr lang="en-GB" b="0" dirty="0">
              <a:effectLst/>
            </a:endParaRPr>
          </a:p>
          <a:p>
            <a:r>
              <a:rPr lang="en-GB" dirty="0"/>
              <a:t>Cost Per Lead</a:t>
            </a:r>
            <a:endParaRPr lang="en-GB" b="0" dirty="0">
              <a:effectLst/>
            </a:endParaRPr>
          </a:p>
          <a:p>
            <a:r>
              <a:rPr lang="en-GB" dirty="0"/>
              <a:t>Conversion Rate</a:t>
            </a:r>
            <a:endParaRPr lang="en-GB" b="0" dirty="0">
              <a:effectLst/>
            </a:endParaRPr>
          </a:p>
          <a:p>
            <a:r>
              <a:rPr lang="en-GB" dirty="0"/>
              <a:t>Cost Per Customer</a:t>
            </a:r>
            <a:endParaRPr lang="en-GB" b="0" dirty="0">
              <a:effectLst/>
            </a:endParaRPr>
          </a:p>
          <a:p>
            <a:r>
              <a:rPr lang="en-GB" dirty="0"/>
              <a:t>Lifetime Value of Customer</a:t>
            </a:r>
            <a:endParaRPr lang="en-GB" b="0" dirty="0">
              <a:effectLst/>
            </a:endParaRPr>
          </a:p>
          <a:p>
            <a:r>
              <a:rPr lang="en-GB" dirty="0"/>
              <a:t>Margins</a:t>
            </a:r>
            <a:endParaRPr lang="en-GB" b="0" dirty="0">
              <a:effectLst/>
            </a:endParaRPr>
          </a:p>
          <a:p>
            <a:r>
              <a:rPr lang="en-GB" dirty="0"/>
              <a:t>Return on Investment</a:t>
            </a:r>
            <a:endParaRPr lang="en-GB" b="0" dirty="0">
              <a:effectLst/>
            </a:endParaRPr>
          </a:p>
          <a:p>
            <a:r>
              <a:rPr lang="en-GB" dirty="0"/>
              <a:t>Cost is both FINANCIAL AND TIME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367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208" y="0"/>
            <a:ext cx="8229600" cy="1143000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468052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Level 7</a:t>
            </a:r>
          </a:p>
          <a:p>
            <a:pPr marL="0" indent="0">
              <a:buNone/>
            </a:pPr>
            <a:r>
              <a:rPr lang="en-GB" dirty="0" smtClean="0"/>
              <a:t>Component 1 : Written Assignment </a:t>
            </a:r>
          </a:p>
          <a:p>
            <a:pPr marL="0" indent="0">
              <a:buNone/>
            </a:pPr>
            <a:r>
              <a:rPr lang="en-GB" sz="2800" dirty="0" smtClean="0"/>
              <a:t>Marketing Strategy (minimum of 4 digital channels)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dirty="0" smtClean="0"/>
              <a:t>Component 2 : Portfolio and Report</a:t>
            </a:r>
          </a:p>
          <a:p>
            <a:pPr marL="0" indent="0">
              <a:buNone/>
            </a:pPr>
            <a:r>
              <a:rPr lang="en-GB" sz="2800" dirty="0" smtClean="0"/>
              <a:t>Implementation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dirty="0" smtClean="0"/>
              <a:t>Component 3 : Portfolio and Report</a:t>
            </a:r>
          </a:p>
          <a:p>
            <a:pPr marL="0" indent="0">
              <a:buNone/>
            </a:pPr>
            <a:r>
              <a:rPr lang="en-GB" sz="2800" dirty="0" smtClean="0"/>
              <a:t>Reflective report, critically evaluating and future development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dirty="0" smtClean="0"/>
              <a:t>Assignment </a:t>
            </a:r>
            <a:r>
              <a:rPr lang="en-GB" dirty="0"/>
              <a:t>Submission : </a:t>
            </a:r>
            <a:r>
              <a:rPr lang="en-GB" b="1" dirty="0" smtClean="0"/>
              <a:t>16 January </a:t>
            </a:r>
            <a:r>
              <a:rPr lang="en-GB" b="1" dirty="0"/>
              <a:t>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015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https://www.thecontentmarketingacademy.co.uk/the-best-metrics-to-measure-in-google-analytics/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http://www.smartinsights.com/goal-setting-evaluation/performance-management/5-critical-business-metrics/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https://blog.kissmetrics.com/google-analytics-to-shape-marketing-strategy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251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16107</TotalTime>
  <Words>182</Words>
  <Application>Microsoft Office PowerPoint</Application>
  <PresentationFormat>On-screen Show (4:3)</PresentationFormat>
  <Paragraphs>70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MS Mincho</vt:lpstr>
      <vt:lpstr>Arial</vt:lpstr>
      <vt:lpstr>Calibri</vt:lpstr>
      <vt:lpstr>Cambria</vt:lpstr>
      <vt:lpstr>Myriad Pro</vt:lpstr>
      <vt:lpstr>Times New Roman</vt:lpstr>
      <vt:lpstr>20140311PresentationUWTSDTemplate</vt:lpstr>
      <vt:lpstr>Digital Marketing PAID  </vt:lpstr>
      <vt:lpstr> </vt:lpstr>
      <vt:lpstr>Paid Advertising</vt:lpstr>
      <vt:lpstr>PowerPoint Presentation</vt:lpstr>
      <vt:lpstr>PowerPoint Presentation</vt:lpstr>
      <vt:lpstr>PowerPoint Presentation</vt:lpstr>
      <vt:lpstr>PowerPoint Presentation</vt:lpstr>
      <vt:lpstr>Google AdWords</vt:lpstr>
      <vt:lpstr>Facebook Ads</vt:lpstr>
      <vt:lpstr>PowerPoint Presentation</vt:lpstr>
      <vt:lpstr>What ad to place with Facebook?</vt:lpstr>
      <vt:lpstr>Is it worth it?</vt:lpstr>
      <vt:lpstr>Assessment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Ifan</cp:lastModifiedBy>
  <cp:revision>169</cp:revision>
  <cp:lastPrinted>2017-11-29T09:04:49Z</cp:lastPrinted>
  <dcterms:created xsi:type="dcterms:W3CDTF">2015-04-14T15:21:28Z</dcterms:created>
  <dcterms:modified xsi:type="dcterms:W3CDTF">2017-12-19T10:27:50Z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