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
  </p:notesMasterIdLst>
  <p:sldIdLst>
    <p:sldId id="256" r:id="rId2"/>
    <p:sldId id="257" r:id="rId3"/>
    <p:sldId id="258" r:id="rId4"/>
    <p:sldId id="260" r:id="rId5"/>
    <p:sldId id="259" r:id="rId6"/>
    <p:sldId id="261" r:id="rId7"/>
    <p:sldId id="263" r:id="rId8"/>
    <p:sldId id="262" r:id="rId9"/>
    <p:sldId id="264" r:id="rId10"/>
    <p:sldId id="595"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002" autoAdjust="0"/>
    <p:restoredTop sz="81908" autoAdjust="0"/>
  </p:normalViewPr>
  <p:slideViewPr>
    <p:cSldViewPr snapToGrid="0">
      <p:cViewPr>
        <p:scale>
          <a:sx n="70" d="100"/>
          <a:sy n="70" d="100"/>
        </p:scale>
        <p:origin x="978" y="-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57A335A-4ED0-4E32-95C0-3B700651357B}" type="datetimeFigureOut">
              <a:rPr lang="en-GB" smtClean="0"/>
              <a:t>08/04/2026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F9A1913-6DB5-475A-8BAA-6F28904B4740}" type="slidenum">
              <a:rPr lang="en-GB" smtClean="0"/>
              <a:t>‹#›</a:t>
            </a:fld>
            <a:endParaRPr lang="en-GB"/>
          </a:p>
        </p:txBody>
      </p:sp>
    </p:spTree>
    <p:extLst>
      <p:ext uri="{BB962C8B-B14F-4D97-AF65-F5344CB8AC3E}">
        <p14:creationId xmlns:p14="http://schemas.microsoft.com/office/powerpoint/2010/main" val="25593756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F9A1913-6DB5-475A-8BAA-6F28904B4740}" type="slidenum">
              <a:rPr lang="en-GB" smtClean="0"/>
              <a:t>4</a:t>
            </a:fld>
            <a:endParaRPr lang="en-GB"/>
          </a:p>
        </p:txBody>
      </p:sp>
    </p:spTree>
    <p:extLst>
      <p:ext uri="{BB962C8B-B14F-4D97-AF65-F5344CB8AC3E}">
        <p14:creationId xmlns:p14="http://schemas.microsoft.com/office/powerpoint/2010/main" val="9760079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dirty="0">
                <a:solidFill>
                  <a:srgbClr val="000000"/>
                </a:solidFill>
                <a:effectLst/>
                <a:latin typeface="Söhne"/>
              </a:rPr>
              <a:t>When introducing yourself remember to Keep the introduction section concise but impactful. The goal is to establish trust and confidence in your ability to lead the business successfully. Remember to focus on relevant information that aligns with your business idea and creates a positive impression of you. You may include the following information.</a:t>
            </a:r>
          </a:p>
          <a:p>
            <a:endParaRPr lang="en-GB" b="0" i="0" dirty="0">
              <a:solidFill>
                <a:srgbClr val="000000"/>
              </a:solidFill>
              <a:effectLst/>
              <a:latin typeface="Söhne"/>
            </a:endParaRPr>
          </a:p>
          <a:p>
            <a:r>
              <a:rPr lang="en-GB" b="1" i="0" dirty="0">
                <a:solidFill>
                  <a:srgbClr val="000000"/>
                </a:solidFill>
                <a:effectLst/>
                <a:latin typeface="Söhne"/>
              </a:rPr>
              <a:t>Name and Role</a:t>
            </a:r>
            <a:r>
              <a:rPr lang="en-GB" b="0" i="0" dirty="0">
                <a:solidFill>
                  <a:srgbClr val="000000"/>
                </a:solidFill>
                <a:effectLst/>
                <a:latin typeface="Söhne"/>
              </a:rPr>
              <a:t>: Start by stating your name and your position or role in the company. If you are the founder or one of the key team members, mention your title (e.g., CEO, Co-founder).</a:t>
            </a:r>
          </a:p>
          <a:p>
            <a:endParaRPr lang="en-GB" b="0" i="0" dirty="0">
              <a:solidFill>
                <a:srgbClr val="000000"/>
              </a:solidFill>
              <a:effectLst/>
              <a:latin typeface="Söhne"/>
            </a:endParaRPr>
          </a:p>
          <a:p>
            <a:r>
              <a:rPr lang="en-GB" b="1" i="0" dirty="0">
                <a:solidFill>
                  <a:srgbClr val="000000"/>
                </a:solidFill>
                <a:effectLst/>
                <a:latin typeface="Söhne"/>
              </a:rPr>
              <a:t>Background and Experience</a:t>
            </a:r>
            <a:r>
              <a:rPr lang="en-GB" b="0" i="0" dirty="0">
                <a:solidFill>
                  <a:srgbClr val="000000"/>
                </a:solidFill>
                <a:effectLst/>
                <a:latin typeface="Söhne"/>
              </a:rPr>
              <a:t>: Briefly share your relevant background and experience. Highlight any expertise, qualifications, or achievements that demonstrate your capability to lead and execute the business idea effectively.</a:t>
            </a:r>
          </a:p>
          <a:p>
            <a:endParaRPr lang="en-GB" b="0" i="0" dirty="0">
              <a:solidFill>
                <a:srgbClr val="000000"/>
              </a:solidFill>
              <a:effectLst/>
              <a:latin typeface="Söhne"/>
            </a:endParaRPr>
          </a:p>
          <a:p>
            <a:r>
              <a:rPr lang="en-GB" b="1" i="0" dirty="0">
                <a:solidFill>
                  <a:srgbClr val="000000"/>
                </a:solidFill>
                <a:effectLst/>
                <a:latin typeface="Söhne"/>
              </a:rPr>
              <a:t>Passion and Motivation</a:t>
            </a:r>
            <a:r>
              <a:rPr lang="en-GB" b="0" i="0" dirty="0">
                <a:solidFill>
                  <a:srgbClr val="000000"/>
                </a:solidFill>
                <a:effectLst/>
                <a:latin typeface="Söhne"/>
              </a:rPr>
              <a:t>: Explain why you are passionate about the business and the problem you are solving. Share your vision for the company and what drives you to pursue this venture.</a:t>
            </a:r>
          </a:p>
          <a:p>
            <a:endParaRPr lang="en-GB" b="0" i="0" dirty="0">
              <a:solidFill>
                <a:srgbClr val="000000"/>
              </a:solidFill>
              <a:effectLst/>
              <a:latin typeface="Söhne"/>
            </a:endParaRPr>
          </a:p>
          <a:p>
            <a:endParaRPr lang="en-GB" b="0" i="0" dirty="0">
              <a:solidFill>
                <a:srgbClr val="000000"/>
              </a:solidFill>
              <a:effectLst/>
              <a:latin typeface="Söhne"/>
            </a:endParaRPr>
          </a:p>
          <a:p>
            <a:r>
              <a:rPr lang="en-GB" b="1" i="0" dirty="0">
                <a:solidFill>
                  <a:srgbClr val="000000"/>
                </a:solidFill>
                <a:effectLst/>
                <a:latin typeface="Söhne"/>
              </a:rPr>
              <a:t>Connection to the Industry</a:t>
            </a:r>
            <a:r>
              <a:rPr lang="en-GB" b="0" i="0" dirty="0">
                <a:solidFill>
                  <a:srgbClr val="000000"/>
                </a:solidFill>
                <a:effectLst/>
                <a:latin typeface="Söhne"/>
              </a:rPr>
              <a:t>: If you have a personal or professional connection to the industry in which your business operates, share that information. It could be an experience, personal story, or a passion for the industry that led you to start this venture.</a:t>
            </a:r>
          </a:p>
          <a:p>
            <a:endParaRPr lang="en-GB" b="0" i="0" dirty="0">
              <a:solidFill>
                <a:srgbClr val="000000"/>
              </a:solidFill>
              <a:effectLst/>
              <a:latin typeface="Söhne"/>
            </a:endParaRPr>
          </a:p>
          <a:p>
            <a:endParaRPr lang="en-GB" b="0" i="0" dirty="0">
              <a:solidFill>
                <a:srgbClr val="000000"/>
              </a:solidFill>
              <a:effectLst/>
              <a:latin typeface="Söhne"/>
            </a:endParaRPr>
          </a:p>
          <a:p>
            <a:r>
              <a:rPr lang="en-GB" b="0" i="0" dirty="0">
                <a:solidFill>
                  <a:srgbClr val="000000"/>
                </a:solidFill>
                <a:effectLst/>
                <a:latin typeface="Söhne"/>
              </a:rPr>
              <a:t>Keep the introduction section concise but impactful. The goal is to establish trust and confidence in your ability to lead the business successfully. Remember to focus on relevant information that aligns with your business idea and creates a positive impression of you and your team.</a:t>
            </a:r>
          </a:p>
          <a:p>
            <a:endParaRPr lang="en-GB" b="0" i="0" dirty="0">
              <a:solidFill>
                <a:srgbClr val="000000"/>
              </a:solidFill>
              <a:effectLst/>
              <a:latin typeface="Söhne"/>
            </a:endParaRPr>
          </a:p>
          <a:p>
            <a:endParaRPr lang="en-GB" b="0" i="0" dirty="0">
              <a:solidFill>
                <a:srgbClr val="000000"/>
              </a:solidFill>
              <a:effectLst/>
              <a:latin typeface="Söhne"/>
            </a:endParaRPr>
          </a:p>
          <a:p>
            <a:endParaRPr lang="en-GB" b="0" i="0" dirty="0">
              <a:solidFill>
                <a:srgbClr val="000000"/>
              </a:solidFill>
              <a:effectLst/>
              <a:latin typeface="Söhne"/>
            </a:endParaRPr>
          </a:p>
          <a:p>
            <a:endParaRPr lang="en-GB" b="0" i="0" dirty="0">
              <a:solidFill>
                <a:srgbClr val="000000"/>
              </a:solidFill>
              <a:effectLst/>
              <a:latin typeface="Söhne"/>
            </a:endParaRPr>
          </a:p>
          <a:p>
            <a:endParaRPr lang="en-GB" b="0" i="0" dirty="0">
              <a:solidFill>
                <a:srgbClr val="000000"/>
              </a:solidFill>
              <a:effectLst/>
              <a:latin typeface="Söhne"/>
            </a:endParaRPr>
          </a:p>
          <a:p>
            <a:br>
              <a:rPr lang="en-GB" b="0" i="0" dirty="0">
                <a:solidFill>
                  <a:srgbClr val="000000"/>
                </a:solidFill>
                <a:effectLst/>
                <a:latin typeface="Söhne"/>
              </a:rPr>
            </a:br>
            <a:endParaRPr lang="en-GB" dirty="0"/>
          </a:p>
        </p:txBody>
      </p:sp>
      <p:sp>
        <p:nvSpPr>
          <p:cNvPr id="4" name="Slide Number Placeholder 3"/>
          <p:cNvSpPr>
            <a:spLocks noGrp="1"/>
          </p:cNvSpPr>
          <p:nvPr>
            <p:ph type="sldNum" sz="quarter" idx="5"/>
          </p:nvPr>
        </p:nvSpPr>
        <p:spPr/>
        <p:txBody>
          <a:bodyPr/>
          <a:lstStyle/>
          <a:p>
            <a:fld id="{8F9A1913-6DB5-475A-8BAA-6F28904B4740}" type="slidenum">
              <a:rPr lang="en-GB" smtClean="0"/>
              <a:t>5</a:t>
            </a:fld>
            <a:endParaRPr lang="en-GB"/>
          </a:p>
        </p:txBody>
      </p:sp>
    </p:spTree>
    <p:extLst>
      <p:ext uri="{BB962C8B-B14F-4D97-AF65-F5344CB8AC3E}">
        <p14:creationId xmlns:p14="http://schemas.microsoft.com/office/powerpoint/2010/main" val="325415129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Refer to week 3 slides: Legal format of Enterprises &amp; Building a Founding team</a:t>
            </a:r>
          </a:p>
        </p:txBody>
      </p:sp>
      <p:sp>
        <p:nvSpPr>
          <p:cNvPr id="4" name="Slide Number Placeholder 3"/>
          <p:cNvSpPr>
            <a:spLocks noGrp="1"/>
          </p:cNvSpPr>
          <p:nvPr>
            <p:ph type="sldNum" sz="quarter" idx="5"/>
          </p:nvPr>
        </p:nvSpPr>
        <p:spPr/>
        <p:txBody>
          <a:bodyPr/>
          <a:lstStyle/>
          <a:p>
            <a:fld id="{8F9A1913-6DB5-475A-8BAA-6F28904B4740}" type="slidenum">
              <a:rPr lang="en-GB" smtClean="0"/>
              <a:t>6</a:t>
            </a:fld>
            <a:endParaRPr lang="en-GB"/>
          </a:p>
        </p:txBody>
      </p:sp>
    </p:spTree>
    <p:extLst>
      <p:ext uri="{BB962C8B-B14F-4D97-AF65-F5344CB8AC3E}">
        <p14:creationId xmlns:p14="http://schemas.microsoft.com/office/powerpoint/2010/main" val="33648811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dirty="0">
                <a:highlight>
                  <a:srgbClr val="FFFF00"/>
                </a:highlight>
              </a:rPr>
              <a:t>Apply PESTEL analysis </a:t>
            </a:r>
            <a:r>
              <a:rPr lang="en-GB" altLang="en-US" b="0" dirty="0">
                <a:solidFill>
                  <a:schemeClr val="accent2"/>
                </a:solidFill>
              </a:rPr>
              <a:t>taught in week 4:</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b="0" dirty="0">
              <a:solidFill>
                <a:schemeClr val="accent2"/>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b="0" dirty="0">
                <a:solidFill>
                  <a:schemeClr val="accent2"/>
                </a:solidFill>
              </a:rPr>
              <a:t>Analyse the following factors: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b="0" dirty="0">
              <a:solidFill>
                <a:schemeClr val="accent2"/>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b="0" dirty="0">
                <a:solidFill>
                  <a:schemeClr val="accent2"/>
                </a:solidFill>
              </a:rPr>
              <a:t>Political – Government policies, regulations, tax laws, trade restrictions.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b="0" dirty="0">
                <a:solidFill>
                  <a:schemeClr val="accent2"/>
                </a:solidFill>
              </a:rPr>
              <a:t>Economic – Inflation, interest rates, economic growth, consumer spending.</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b="0" dirty="0">
                <a:solidFill>
                  <a:schemeClr val="accent2"/>
                </a:solidFill>
              </a:rPr>
              <a:t>Social – Demographics, cultural trends, lifestyle changes, education.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b="0" dirty="0">
                <a:solidFill>
                  <a:schemeClr val="accent2"/>
                </a:solidFill>
              </a:rPr>
              <a:t>Technological – Innovation, digital transformation, automation.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b="0" dirty="0">
                <a:solidFill>
                  <a:schemeClr val="accent2"/>
                </a:solidFill>
              </a:rPr>
              <a:t>Environmental – Sustainability, climate change regulations, waste management.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b="0" dirty="0">
                <a:solidFill>
                  <a:schemeClr val="accent2"/>
                </a:solidFill>
              </a:rPr>
              <a:t>Legal – Employment laws, intellectual property rights, industry-specific regulations.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b="0" dirty="0">
              <a:solidFill>
                <a:schemeClr val="accent2"/>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b="0" dirty="0">
                <a:solidFill>
                  <a:schemeClr val="accent2"/>
                </a:solidFill>
              </a:rPr>
              <a:t>2. Align PESTEL with Business Strategy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b="0" dirty="0">
                <a:solidFill>
                  <a:schemeClr val="accent2"/>
                </a:solidFill>
              </a:rPr>
              <a:t>After identifying key external factors, explain how they impact your business and what strategies you will adopt to mitigate risks or leverage opportunities.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1" dirty="0">
              <a:highlight>
                <a:srgbClr val="FFFF00"/>
              </a:highlight>
            </a:endParaRPr>
          </a:p>
          <a:p>
            <a:endParaRPr lang="en-GB" dirty="0"/>
          </a:p>
        </p:txBody>
      </p:sp>
      <p:sp>
        <p:nvSpPr>
          <p:cNvPr id="4" name="Slide Number Placeholder 3"/>
          <p:cNvSpPr>
            <a:spLocks noGrp="1"/>
          </p:cNvSpPr>
          <p:nvPr>
            <p:ph type="sldNum" sz="quarter" idx="5"/>
          </p:nvPr>
        </p:nvSpPr>
        <p:spPr/>
        <p:txBody>
          <a:bodyPr/>
          <a:lstStyle/>
          <a:p>
            <a:fld id="{8F9A1913-6DB5-475A-8BAA-6F28904B4740}" type="slidenum">
              <a:rPr lang="en-GB" smtClean="0"/>
              <a:t>7</a:t>
            </a:fld>
            <a:endParaRPr lang="en-GB"/>
          </a:p>
        </p:txBody>
      </p:sp>
    </p:spTree>
    <p:extLst>
      <p:ext uri="{BB962C8B-B14F-4D97-AF65-F5344CB8AC3E}">
        <p14:creationId xmlns:p14="http://schemas.microsoft.com/office/powerpoint/2010/main" val="3713342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ffectLst/>
              </a:rPr>
              <a:t>Refer to week 5: Market Segmentation, Targeting, Positioning and marketing mix</a:t>
            </a:r>
          </a:p>
          <a:p>
            <a:endParaRPr lang="en-GB" dirty="0">
              <a:effectLst/>
            </a:endParaRPr>
          </a:p>
          <a:p>
            <a:r>
              <a:rPr lang="en-GB" dirty="0">
                <a:effectLst/>
              </a:rPr>
              <a:t>Here are some key aspects of </a:t>
            </a:r>
            <a:r>
              <a:rPr lang="en-GB" b="1" dirty="0">
                <a:effectLst/>
              </a:rPr>
              <a:t>Unique Selling Points</a:t>
            </a:r>
            <a:r>
              <a:rPr lang="en-GB" dirty="0">
                <a:effectLst/>
              </a:rPr>
              <a:t>:</a:t>
            </a:r>
          </a:p>
          <a:p>
            <a:pPr>
              <a:buFont typeface="+mj-lt"/>
              <a:buAutoNum type="arabicPeriod"/>
            </a:pPr>
            <a:r>
              <a:rPr lang="en-GB" b="1" dirty="0">
                <a:effectLst/>
              </a:rPr>
              <a:t>Differentiation:</a:t>
            </a:r>
            <a:r>
              <a:rPr lang="en-GB" dirty="0">
                <a:effectLst/>
              </a:rPr>
              <a:t> USPs highlight what makes a product or service unique and differentiates it from similar offerings in the market. It can be a feature, quality, or capability that competitors do not offer or cannot replicate easily.</a:t>
            </a:r>
          </a:p>
          <a:p>
            <a:pPr>
              <a:buFont typeface="+mj-lt"/>
              <a:buAutoNum type="arabicPeriod"/>
            </a:pPr>
            <a:r>
              <a:rPr lang="en-GB" b="1" dirty="0">
                <a:effectLst/>
              </a:rPr>
              <a:t>Customer-Centric:</a:t>
            </a:r>
            <a:r>
              <a:rPr lang="en-GB" dirty="0">
                <a:effectLst/>
              </a:rPr>
              <a:t> USPs are designed to address the needs, wants, or pain points of the target market. They showcase how the product or service </a:t>
            </a:r>
            <a:r>
              <a:rPr lang="en-GB" dirty="0" err="1">
                <a:effectLst/>
              </a:rPr>
              <a:t>fulfills</a:t>
            </a:r>
            <a:r>
              <a:rPr lang="en-GB" dirty="0">
                <a:effectLst/>
              </a:rPr>
              <a:t> a specific customer demand or solves a particular problem effectively.</a:t>
            </a:r>
          </a:p>
          <a:p>
            <a:pPr>
              <a:buFont typeface="+mj-lt"/>
              <a:buAutoNum type="arabicPeriod"/>
            </a:pPr>
            <a:r>
              <a:rPr lang="en-GB" b="1" dirty="0">
                <a:effectLst/>
              </a:rPr>
              <a:t>Value and Benefits:</a:t>
            </a:r>
            <a:r>
              <a:rPr lang="en-GB" dirty="0">
                <a:effectLst/>
              </a:rPr>
              <a:t> USPs emphasize the value customers will gain by choosing the product or service. They demonstrate the benefits and advantages the customers will experience by using the offering.</a:t>
            </a:r>
          </a:p>
          <a:p>
            <a:pPr>
              <a:buFont typeface="+mj-lt"/>
              <a:buAutoNum type="arabicPeriod"/>
            </a:pPr>
            <a:r>
              <a:rPr lang="en-GB" b="1" dirty="0">
                <a:effectLst/>
              </a:rPr>
              <a:t>Memorability:</a:t>
            </a:r>
            <a:r>
              <a:rPr lang="en-GB" dirty="0">
                <a:effectLst/>
              </a:rPr>
              <a:t> A compelling USP is memorable and easy to communicate. It should be concise, clear, and leave a lasting impression on the audience.</a:t>
            </a:r>
          </a:p>
          <a:p>
            <a:pPr>
              <a:buFont typeface="+mj-lt"/>
              <a:buAutoNum type="arabicPeriod"/>
            </a:pPr>
            <a:r>
              <a:rPr lang="en-GB" b="1" dirty="0">
                <a:effectLst/>
              </a:rPr>
              <a:t>Emotional Appeal:</a:t>
            </a:r>
            <a:r>
              <a:rPr lang="en-GB" dirty="0">
                <a:effectLst/>
              </a:rPr>
              <a:t> USPs can tap into emotions and aspirations of customers. They can create an emotional connection, making the product or service more appealing and desirable.</a:t>
            </a:r>
          </a:p>
          <a:p>
            <a:pPr>
              <a:buFont typeface="+mj-lt"/>
              <a:buAutoNum type="arabicPeriod"/>
            </a:pPr>
            <a:r>
              <a:rPr lang="en-GB" b="1" dirty="0">
                <a:effectLst/>
              </a:rPr>
              <a:t>Competitive Advantage:</a:t>
            </a:r>
            <a:r>
              <a:rPr lang="en-GB" dirty="0">
                <a:effectLst/>
              </a:rPr>
              <a:t> USPs help companies gain a competitive edge in the market. They provide a reason for customers to choose their offerings over alternatives from competitors.</a:t>
            </a:r>
          </a:p>
          <a:p>
            <a:r>
              <a:rPr lang="en-GB" b="1" dirty="0">
                <a:effectLst/>
              </a:rPr>
              <a:t>Examples of Unique Selling Points:</a:t>
            </a:r>
          </a:p>
          <a:p>
            <a:pPr>
              <a:buFont typeface="+mj-lt"/>
              <a:buAutoNum type="arabicPeriod"/>
            </a:pPr>
            <a:r>
              <a:rPr lang="en-GB" dirty="0">
                <a:effectLst/>
              </a:rPr>
              <a:t> A smartphone with an exceptionally long-lasting battery life.</a:t>
            </a:r>
          </a:p>
          <a:p>
            <a:pPr>
              <a:buFont typeface="+mj-lt"/>
              <a:buAutoNum type="arabicPeriod"/>
            </a:pPr>
            <a:r>
              <a:rPr lang="en-GB" dirty="0">
                <a:effectLst/>
              </a:rPr>
              <a:t> A cleaning product that is eco-friendly and non-toxic, appealing to environmentally conscious consumers.</a:t>
            </a:r>
          </a:p>
          <a:p>
            <a:pPr>
              <a:buFont typeface="+mj-lt"/>
              <a:buAutoNum type="arabicPeriod"/>
            </a:pPr>
            <a:r>
              <a:rPr lang="en-GB" dirty="0">
                <a:effectLst/>
              </a:rPr>
              <a:t>An online platform that offers 24/7 customer support and assistance.</a:t>
            </a:r>
          </a:p>
          <a:p>
            <a:pPr>
              <a:buFont typeface="+mj-lt"/>
              <a:buAutoNum type="arabicPeriod"/>
            </a:pPr>
            <a:r>
              <a:rPr lang="en-GB" dirty="0">
                <a:effectLst/>
              </a:rPr>
              <a:t> A restaurant that serves unique fusion cuisine not available anywhere else in the area.</a:t>
            </a:r>
          </a:p>
          <a:p>
            <a:pPr>
              <a:buFont typeface="+mj-lt"/>
              <a:buAutoNum type="arabicPeriod"/>
            </a:pPr>
            <a:r>
              <a:rPr lang="en-GB" dirty="0">
                <a:effectLst/>
              </a:rPr>
              <a:t>An e-commerce website with free and fast shipping, setting it apart from competitors with longer delivery times and shipping fees.</a:t>
            </a:r>
          </a:p>
          <a:p>
            <a:r>
              <a:rPr lang="en-GB" dirty="0">
                <a:effectLst/>
              </a:rPr>
              <a:t>Identifying and effectively promoting USPs is crucial for successful marketing and business growth. It allows businesses to position themselves as the best solution for their target customers and build a loyal customer base.</a:t>
            </a:r>
          </a:p>
          <a:p>
            <a:pPr algn="l"/>
            <a:r>
              <a:rPr lang="en-GB" b="0" i="0" dirty="0">
                <a:solidFill>
                  <a:srgbClr val="000000"/>
                </a:solidFill>
                <a:effectLst/>
                <a:latin typeface="Söhne"/>
              </a:rPr>
              <a:t>Regenerate</a:t>
            </a:r>
          </a:p>
          <a:p>
            <a:br>
              <a:rPr lang="en-GB" dirty="0">
                <a:effectLst/>
              </a:rPr>
            </a:br>
            <a:endParaRPr lang="en-GB" dirty="0"/>
          </a:p>
        </p:txBody>
      </p:sp>
      <p:sp>
        <p:nvSpPr>
          <p:cNvPr id="4" name="Slide Number Placeholder 3"/>
          <p:cNvSpPr>
            <a:spLocks noGrp="1"/>
          </p:cNvSpPr>
          <p:nvPr>
            <p:ph type="sldNum" sz="quarter" idx="5"/>
          </p:nvPr>
        </p:nvSpPr>
        <p:spPr/>
        <p:txBody>
          <a:bodyPr/>
          <a:lstStyle/>
          <a:p>
            <a:fld id="{8F9A1913-6DB5-475A-8BAA-6F28904B4740}" type="slidenum">
              <a:rPr lang="en-GB" smtClean="0"/>
              <a:t>8</a:t>
            </a:fld>
            <a:endParaRPr lang="en-GB"/>
          </a:p>
        </p:txBody>
      </p:sp>
    </p:spTree>
    <p:extLst>
      <p:ext uri="{BB962C8B-B14F-4D97-AF65-F5344CB8AC3E}">
        <p14:creationId xmlns:p14="http://schemas.microsoft.com/office/powerpoint/2010/main" val="6190410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GB" b="0" i="0" dirty="0">
              <a:solidFill>
                <a:srgbClr val="374151"/>
              </a:solidFill>
              <a:effectLst/>
              <a:latin typeface="Söhne"/>
            </a:endParaRPr>
          </a:p>
          <a:p>
            <a:endParaRPr lang="en-GB" dirty="0"/>
          </a:p>
        </p:txBody>
      </p:sp>
      <p:sp>
        <p:nvSpPr>
          <p:cNvPr id="4" name="Slide Number Placeholder 3"/>
          <p:cNvSpPr>
            <a:spLocks noGrp="1"/>
          </p:cNvSpPr>
          <p:nvPr>
            <p:ph type="sldNum" sz="quarter" idx="5"/>
          </p:nvPr>
        </p:nvSpPr>
        <p:spPr/>
        <p:txBody>
          <a:bodyPr/>
          <a:lstStyle/>
          <a:p>
            <a:fld id="{8F9A1913-6DB5-475A-8BAA-6F28904B4740}" type="slidenum">
              <a:rPr lang="en-GB" smtClean="0"/>
              <a:t>9</a:t>
            </a:fld>
            <a:endParaRPr lang="en-GB"/>
          </a:p>
        </p:txBody>
      </p:sp>
    </p:spTree>
    <p:extLst>
      <p:ext uri="{BB962C8B-B14F-4D97-AF65-F5344CB8AC3E}">
        <p14:creationId xmlns:p14="http://schemas.microsoft.com/office/powerpoint/2010/main" val="32980512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37BFB0-6CD1-28E6-B24A-FDAC4EEC5CD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3DAA62F5-9C75-A290-98BC-F9ACB7B99E2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07C7072-693F-7341-FF65-32C349CE8B4D}"/>
              </a:ext>
            </a:extLst>
          </p:cNvPr>
          <p:cNvSpPr>
            <a:spLocks noGrp="1"/>
          </p:cNvSpPr>
          <p:nvPr>
            <p:ph type="dt" sz="half" idx="10"/>
          </p:nvPr>
        </p:nvSpPr>
        <p:spPr/>
        <p:txBody>
          <a:bodyPr/>
          <a:lstStyle/>
          <a:p>
            <a:fld id="{EC124A7F-636A-4441-8E5A-F364BBDE539F}" type="datetimeFigureOut">
              <a:rPr lang="en-GB" smtClean="0"/>
              <a:t>08/04/2026</a:t>
            </a:fld>
            <a:endParaRPr lang="en-GB"/>
          </a:p>
        </p:txBody>
      </p:sp>
      <p:sp>
        <p:nvSpPr>
          <p:cNvPr id="5" name="Footer Placeholder 4">
            <a:extLst>
              <a:ext uri="{FF2B5EF4-FFF2-40B4-BE49-F238E27FC236}">
                <a16:creationId xmlns:a16="http://schemas.microsoft.com/office/drawing/2014/main" id="{36EFE0DA-F4BE-9C90-5B48-0695C858009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0081D2F-4179-1AD3-E213-FC33197B4F5B}"/>
              </a:ext>
            </a:extLst>
          </p:cNvPr>
          <p:cNvSpPr>
            <a:spLocks noGrp="1"/>
          </p:cNvSpPr>
          <p:nvPr>
            <p:ph type="sldNum" sz="quarter" idx="12"/>
          </p:nvPr>
        </p:nvSpPr>
        <p:spPr/>
        <p:txBody>
          <a:bodyPr/>
          <a:lstStyle/>
          <a:p>
            <a:fld id="{2EC73818-8A25-48BB-BD29-7DA87A852273}" type="slidenum">
              <a:rPr lang="en-GB" smtClean="0"/>
              <a:t>‹#›</a:t>
            </a:fld>
            <a:endParaRPr lang="en-GB"/>
          </a:p>
        </p:txBody>
      </p:sp>
    </p:spTree>
    <p:extLst>
      <p:ext uri="{BB962C8B-B14F-4D97-AF65-F5344CB8AC3E}">
        <p14:creationId xmlns:p14="http://schemas.microsoft.com/office/powerpoint/2010/main" val="20929830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D49946-2FC8-EC64-1E92-F78DFD87396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A4B76E7-B870-3099-50BD-6831DC9F658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7AA5F41-42B6-92B4-EAE4-94FA6F61C870}"/>
              </a:ext>
            </a:extLst>
          </p:cNvPr>
          <p:cNvSpPr>
            <a:spLocks noGrp="1"/>
          </p:cNvSpPr>
          <p:nvPr>
            <p:ph type="dt" sz="half" idx="10"/>
          </p:nvPr>
        </p:nvSpPr>
        <p:spPr/>
        <p:txBody>
          <a:bodyPr/>
          <a:lstStyle/>
          <a:p>
            <a:fld id="{EC124A7F-636A-4441-8E5A-F364BBDE539F}" type="datetimeFigureOut">
              <a:rPr lang="en-GB" smtClean="0"/>
              <a:t>08/04/2026</a:t>
            </a:fld>
            <a:endParaRPr lang="en-GB"/>
          </a:p>
        </p:txBody>
      </p:sp>
      <p:sp>
        <p:nvSpPr>
          <p:cNvPr id="5" name="Footer Placeholder 4">
            <a:extLst>
              <a:ext uri="{FF2B5EF4-FFF2-40B4-BE49-F238E27FC236}">
                <a16:creationId xmlns:a16="http://schemas.microsoft.com/office/drawing/2014/main" id="{00FCD45C-0535-BCF4-7331-C382FFB28B3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E174ADA-4FFD-2843-54D9-4781FE772D5E}"/>
              </a:ext>
            </a:extLst>
          </p:cNvPr>
          <p:cNvSpPr>
            <a:spLocks noGrp="1"/>
          </p:cNvSpPr>
          <p:nvPr>
            <p:ph type="sldNum" sz="quarter" idx="12"/>
          </p:nvPr>
        </p:nvSpPr>
        <p:spPr/>
        <p:txBody>
          <a:bodyPr/>
          <a:lstStyle/>
          <a:p>
            <a:fld id="{2EC73818-8A25-48BB-BD29-7DA87A852273}" type="slidenum">
              <a:rPr lang="en-GB" smtClean="0"/>
              <a:t>‹#›</a:t>
            </a:fld>
            <a:endParaRPr lang="en-GB"/>
          </a:p>
        </p:txBody>
      </p:sp>
    </p:spTree>
    <p:extLst>
      <p:ext uri="{BB962C8B-B14F-4D97-AF65-F5344CB8AC3E}">
        <p14:creationId xmlns:p14="http://schemas.microsoft.com/office/powerpoint/2010/main" val="38698429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1F56A6-B387-5D58-907E-F8C1F4AE363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53649AA-94C1-FC1C-BCC4-29852977B50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5E64E7E-CAFE-039C-959B-23FDAE05F4F4}"/>
              </a:ext>
            </a:extLst>
          </p:cNvPr>
          <p:cNvSpPr>
            <a:spLocks noGrp="1"/>
          </p:cNvSpPr>
          <p:nvPr>
            <p:ph type="dt" sz="half" idx="10"/>
          </p:nvPr>
        </p:nvSpPr>
        <p:spPr/>
        <p:txBody>
          <a:bodyPr/>
          <a:lstStyle/>
          <a:p>
            <a:fld id="{EC124A7F-636A-4441-8E5A-F364BBDE539F}" type="datetimeFigureOut">
              <a:rPr lang="en-GB" smtClean="0"/>
              <a:t>08/04/2026</a:t>
            </a:fld>
            <a:endParaRPr lang="en-GB"/>
          </a:p>
        </p:txBody>
      </p:sp>
      <p:sp>
        <p:nvSpPr>
          <p:cNvPr id="5" name="Footer Placeholder 4">
            <a:extLst>
              <a:ext uri="{FF2B5EF4-FFF2-40B4-BE49-F238E27FC236}">
                <a16:creationId xmlns:a16="http://schemas.microsoft.com/office/drawing/2014/main" id="{A4BFE8D3-07CB-A433-C05F-5A64F4124FC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2AEB137-970E-E462-5149-7AAB584F6A40}"/>
              </a:ext>
            </a:extLst>
          </p:cNvPr>
          <p:cNvSpPr>
            <a:spLocks noGrp="1"/>
          </p:cNvSpPr>
          <p:nvPr>
            <p:ph type="sldNum" sz="quarter" idx="12"/>
          </p:nvPr>
        </p:nvSpPr>
        <p:spPr/>
        <p:txBody>
          <a:bodyPr/>
          <a:lstStyle/>
          <a:p>
            <a:fld id="{2EC73818-8A25-48BB-BD29-7DA87A852273}" type="slidenum">
              <a:rPr lang="en-GB" smtClean="0"/>
              <a:t>‹#›</a:t>
            </a:fld>
            <a:endParaRPr lang="en-GB"/>
          </a:p>
        </p:txBody>
      </p:sp>
    </p:spTree>
    <p:extLst>
      <p:ext uri="{BB962C8B-B14F-4D97-AF65-F5344CB8AC3E}">
        <p14:creationId xmlns:p14="http://schemas.microsoft.com/office/powerpoint/2010/main" val="32929266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08E021-FD2A-7D25-A251-E22EF211D30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3073915-1286-26B2-479A-2E19CC171E1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5F369D5-24D9-E477-4A38-72D057E6933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01724E2-23DB-A6B6-92CC-1D69CDE431CC}"/>
              </a:ext>
            </a:extLst>
          </p:cNvPr>
          <p:cNvSpPr>
            <a:spLocks noGrp="1"/>
          </p:cNvSpPr>
          <p:nvPr>
            <p:ph type="dt" sz="half" idx="10"/>
          </p:nvPr>
        </p:nvSpPr>
        <p:spPr/>
        <p:txBody>
          <a:bodyPr/>
          <a:lstStyle/>
          <a:p>
            <a:fld id="{EC124A7F-636A-4441-8E5A-F364BBDE539F}" type="datetimeFigureOut">
              <a:rPr lang="en-GB" smtClean="0"/>
              <a:t>08/04/2026</a:t>
            </a:fld>
            <a:endParaRPr lang="en-GB"/>
          </a:p>
        </p:txBody>
      </p:sp>
      <p:sp>
        <p:nvSpPr>
          <p:cNvPr id="6" name="Footer Placeholder 5">
            <a:extLst>
              <a:ext uri="{FF2B5EF4-FFF2-40B4-BE49-F238E27FC236}">
                <a16:creationId xmlns:a16="http://schemas.microsoft.com/office/drawing/2014/main" id="{8EA7340F-A99F-9578-B939-B87A55A230C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C5FB51C-F754-3A05-5956-9C2A3AB31066}"/>
              </a:ext>
            </a:extLst>
          </p:cNvPr>
          <p:cNvSpPr>
            <a:spLocks noGrp="1"/>
          </p:cNvSpPr>
          <p:nvPr>
            <p:ph type="sldNum" sz="quarter" idx="12"/>
          </p:nvPr>
        </p:nvSpPr>
        <p:spPr/>
        <p:txBody>
          <a:bodyPr/>
          <a:lstStyle/>
          <a:p>
            <a:fld id="{2EC73818-8A25-48BB-BD29-7DA87A852273}" type="slidenum">
              <a:rPr lang="en-GB" smtClean="0"/>
              <a:t>‹#›</a:t>
            </a:fld>
            <a:endParaRPr lang="en-GB"/>
          </a:p>
        </p:txBody>
      </p:sp>
    </p:spTree>
    <p:extLst>
      <p:ext uri="{BB962C8B-B14F-4D97-AF65-F5344CB8AC3E}">
        <p14:creationId xmlns:p14="http://schemas.microsoft.com/office/powerpoint/2010/main" val="10779883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EFE75-0990-25FF-2D46-A44D93B264E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945C23F-6AF4-2ACE-465F-D1BCD3118EC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1F82E86-577F-EC2E-D963-A5B3FDA999E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0A546D5-C2DE-8E40-C61D-4BF1E14CEC4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6D2EBFA-6491-F8D9-4BC5-25916E35B7A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6BFF43F-828C-FD39-438C-F0EE9AD4DB65}"/>
              </a:ext>
            </a:extLst>
          </p:cNvPr>
          <p:cNvSpPr>
            <a:spLocks noGrp="1"/>
          </p:cNvSpPr>
          <p:nvPr>
            <p:ph type="dt" sz="half" idx="10"/>
          </p:nvPr>
        </p:nvSpPr>
        <p:spPr/>
        <p:txBody>
          <a:bodyPr/>
          <a:lstStyle/>
          <a:p>
            <a:fld id="{EC124A7F-636A-4441-8E5A-F364BBDE539F}" type="datetimeFigureOut">
              <a:rPr lang="en-GB" smtClean="0"/>
              <a:t>08/04/2026</a:t>
            </a:fld>
            <a:endParaRPr lang="en-GB"/>
          </a:p>
        </p:txBody>
      </p:sp>
      <p:sp>
        <p:nvSpPr>
          <p:cNvPr id="8" name="Footer Placeholder 7">
            <a:extLst>
              <a:ext uri="{FF2B5EF4-FFF2-40B4-BE49-F238E27FC236}">
                <a16:creationId xmlns:a16="http://schemas.microsoft.com/office/drawing/2014/main" id="{24DEB390-D3C7-B6B6-0FDD-1C15862CC35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C951E1C-B869-A84C-1FD2-09EE11270FBF}"/>
              </a:ext>
            </a:extLst>
          </p:cNvPr>
          <p:cNvSpPr>
            <a:spLocks noGrp="1"/>
          </p:cNvSpPr>
          <p:nvPr>
            <p:ph type="sldNum" sz="quarter" idx="12"/>
          </p:nvPr>
        </p:nvSpPr>
        <p:spPr/>
        <p:txBody>
          <a:bodyPr/>
          <a:lstStyle/>
          <a:p>
            <a:fld id="{2EC73818-8A25-48BB-BD29-7DA87A852273}" type="slidenum">
              <a:rPr lang="en-GB" smtClean="0"/>
              <a:t>‹#›</a:t>
            </a:fld>
            <a:endParaRPr lang="en-GB"/>
          </a:p>
        </p:txBody>
      </p:sp>
    </p:spTree>
    <p:extLst>
      <p:ext uri="{BB962C8B-B14F-4D97-AF65-F5344CB8AC3E}">
        <p14:creationId xmlns:p14="http://schemas.microsoft.com/office/powerpoint/2010/main" val="37670902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CF3720-90FA-8601-91E5-96D1D4022C6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2137C09-FD56-DEB9-5513-E013049FC1D8}"/>
              </a:ext>
            </a:extLst>
          </p:cNvPr>
          <p:cNvSpPr>
            <a:spLocks noGrp="1"/>
          </p:cNvSpPr>
          <p:nvPr>
            <p:ph type="dt" sz="half" idx="10"/>
          </p:nvPr>
        </p:nvSpPr>
        <p:spPr/>
        <p:txBody>
          <a:bodyPr/>
          <a:lstStyle/>
          <a:p>
            <a:fld id="{EC124A7F-636A-4441-8E5A-F364BBDE539F}" type="datetimeFigureOut">
              <a:rPr lang="en-GB" smtClean="0"/>
              <a:t>08/04/2026</a:t>
            </a:fld>
            <a:endParaRPr lang="en-GB"/>
          </a:p>
        </p:txBody>
      </p:sp>
      <p:sp>
        <p:nvSpPr>
          <p:cNvPr id="4" name="Footer Placeholder 3">
            <a:extLst>
              <a:ext uri="{FF2B5EF4-FFF2-40B4-BE49-F238E27FC236}">
                <a16:creationId xmlns:a16="http://schemas.microsoft.com/office/drawing/2014/main" id="{A2CE7E77-C068-EE6C-F445-948D2A4016F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F86D30F-74B1-972D-10BA-82831FAA2BE8}"/>
              </a:ext>
            </a:extLst>
          </p:cNvPr>
          <p:cNvSpPr>
            <a:spLocks noGrp="1"/>
          </p:cNvSpPr>
          <p:nvPr>
            <p:ph type="sldNum" sz="quarter" idx="12"/>
          </p:nvPr>
        </p:nvSpPr>
        <p:spPr/>
        <p:txBody>
          <a:bodyPr/>
          <a:lstStyle/>
          <a:p>
            <a:fld id="{2EC73818-8A25-48BB-BD29-7DA87A852273}" type="slidenum">
              <a:rPr lang="en-GB" smtClean="0"/>
              <a:t>‹#›</a:t>
            </a:fld>
            <a:endParaRPr lang="en-GB"/>
          </a:p>
        </p:txBody>
      </p:sp>
    </p:spTree>
    <p:extLst>
      <p:ext uri="{BB962C8B-B14F-4D97-AF65-F5344CB8AC3E}">
        <p14:creationId xmlns:p14="http://schemas.microsoft.com/office/powerpoint/2010/main" val="41682711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D1BBD48-82C0-0606-6E8A-4E2BAAEE1875}"/>
              </a:ext>
            </a:extLst>
          </p:cNvPr>
          <p:cNvSpPr>
            <a:spLocks noGrp="1"/>
          </p:cNvSpPr>
          <p:nvPr>
            <p:ph type="dt" sz="half" idx="10"/>
          </p:nvPr>
        </p:nvSpPr>
        <p:spPr/>
        <p:txBody>
          <a:bodyPr/>
          <a:lstStyle/>
          <a:p>
            <a:fld id="{EC124A7F-636A-4441-8E5A-F364BBDE539F}" type="datetimeFigureOut">
              <a:rPr lang="en-GB" smtClean="0"/>
              <a:t>08/04/2026</a:t>
            </a:fld>
            <a:endParaRPr lang="en-GB"/>
          </a:p>
        </p:txBody>
      </p:sp>
      <p:sp>
        <p:nvSpPr>
          <p:cNvPr id="3" name="Footer Placeholder 2">
            <a:extLst>
              <a:ext uri="{FF2B5EF4-FFF2-40B4-BE49-F238E27FC236}">
                <a16:creationId xmlns:a16="http://schemas.microsoft.com/office/drawing/2014/main" id="{6203D6A2-677E-7BE1-F9C1-7BF8CE44E8F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DAE27C1-3425-D2E9-E742-9AA9F8C1ED80}"/>
              </a:ext>
            </a:extLst>
          </p:cNvPr>
          <p:cNvSpPr>
            <a:spLocks noGrp="1"/>
          </p:cNvSpPr>
          <p:nvPr>
            <p:ph type="sldNum" sz="quarter" idx="12"/>
          </p:nvPr>
        </p:nvSpPr>
        <p:spPr/>
        <p:txBody>
          <a:bodyPr/>
          <a:lstStyle/>
          <a:p>
            <a:fld id="{2EC73818-8A25-48BB-BD29-7DA87A852273}" type="slidenum">
              <a:rPr lang="en-GB" smtClean="0"/>
              <a:t>‹#›</a:t>
            </a:fld>
            <a:endParaRPr lang="en-GB"/>
          </a:p>
        </p:txBody>
      </p:sp>
    </p:spTree>
    <p:extLst>
      <p:ext uri="{BB962C8B-B14F-4D97-AF65-F5344CB8AC3E}">
        <p14:creationId xmlns:p14="http://schemas.microsoft.com/office/powerpoint/2010/main" val="14431309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FA363B-FDE8-6D98-CABC-7EB514D5A94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386C82E-7076-2289-BB9D-2D0F42AA195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ADFFB50D-9B05-B0BF-2BD1-B8A68302DF6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0C0FAF6-7BC3-B2E0-8D0B-7A2FCCFF8AE0}"/>
              </a:ext>
            </a:extLst>
          </p:cNvPr>
          <p:cNvSpPr>
            <a:spLocks noGrp="1"/>
          </p:cNvSpPr>
          <p:nvPr>
            <p:ph type="dt" sz="half" idx="10"/>
          </p:nvPr>
        </p:nvSpPr>
        <p:spPr/>
        <p:txBody>
          <a:bodyPr/>
          <a:lstStyle/>
          <a:p>
            <a:fld id="{EC124A7F-636A-4441-8E5A-F364BBDE539F}" type="datetimeFigureOut">
              <a:rPr lang="en-GB" smtClean="0"/>
              <a:t>08/04/2026</a:t>
            </a:fld>
            <a:endParaRPr lang="en-GB"/>
          </a:p>
        </p:txBody>
      </p:sp>
      <p:sp>
        <p:nvSpPr>
          <p:cNvPr id="6" name="Footer Placeholder 5">
            <a:extLst>
              <a:ext uri="{FF2B5EF4-FFF2-40B4-BE49-F238E27FC236}">
                <a16:creationId xmlns:a16="http://schemas.microsoft.com/office/drawing/2014/main" id="{2A11B022-9AF5-7FAF-1AA2-1FF294AA895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54AF446-EFF1-2397-D097-9CF0E0F7E76C}"/>
              </a:ext>
            </a:extLst>
          </p:cNvPr>
          <p:cNvSpPr>
            <a:spLocks noGrp="1"/>
          </p:cNvSpPr>
          <p:nvPr>
            <p:ph type="sldNum" sz="quarter" idx="12"/>
          </p:nvPr>
        </p:nvSpPr>
        <p:spPr/>
        <p:txBody>
          <a:bodyPr/>
          <a:lstStyle/>
          <a:p>
            <a:fld id="{2EC73818-8A25-48BB-BD29-7DA87A852273}" type="slidenum">
              <a:rPr lang="en-GB" smtClean="0"/>
              <a:t>‹#›</a:t>
            </a:fld>
            <a:endParaRPr lang="en-GB"/>
          </a:p>
        </p:txBody>
      </p:sp>
    </p:spTree>
    <p:extLst>
      <p:ext uri="{BB962C8B-B14F-4D97-AF65-F5344CB8AC3E}">
        <p14:creationId xmlns:p14="http://schemas.microsoft.com/office/powerpoint/2010/main" val="10288716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3AFF6B-0A80-1396-AFEC-EB93674EC59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446DEC6D-9AB4-A1CB-DDE3-1E5D82D05D0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2AE6DB1-5C72-4D73-D061-02414F0CF14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A1AB03A-FB7E-F364-5B79-75DCE8E3150C}"/>
              </a:ext>
            </a:extLst>
          </p:cNvPr>
          <p:cNvSpPr>
            <a:spLocks noGrp="1"/>
          </p:cNvSpPr>
          <p:nvPr>
            <p:ph type="dt" sz="half" idx="10"/>
          </p:nvPr>
        </p:nvSpPr>
        <p:spPr/>
        <p:txBody>
          <a:bodyPr/>
          <a:lstStyle/>
          <a:p>
            <a:fld id="{EC124A7F-636A-4441-8E5A-F364BBDE539F}" type="datetimeFigureOut">
              <a:rPr lang="en-GB" smtClean="0"/>
              <a:t>08/04/2026</a:t>
            </a:fld>
            <a:endParaRPr lang="en-GB"/>
          </a:p>
        </p:txBody>
      </p:sp>
      <p:sp>
        <p:nvSpPr>
          <p:cNvPr id="6" name="Footer Placeholder 5">
            <a:extLst>
              <a:ext uri="{FF2B5EF4-FFF2-40B4-BE49-F238E27FC236}">
                <a16:creationId xmlns:a16="http://schemas.microsoft.com/office/drawing/2014/main" id="{2BF66DF0-D91F-75C8-F105-EEE912E67ED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2202980-0966-BFF9-1935-9F76258559E5}"/>
              </a:ext>
            </a:extLst>
          </p:cNvPr>
          <p:cNvSpPr>
            <a:spLocks noGrp="1"/>
          </p:cNvSpPr>
          <p:nvPr>
            <p:ph type="sldNum" sz="quarter" idx="12"/>
          </p:nvPr>
        </p:nvSpPr>
        <p:spPr/>
        <p:txBody>
          <a:bodyPr/>
          <a:lstStyle/>
          <a:p>
            <a:fld id="{2EC73818-8A25-48BB-BD29-7DA87A852273}" type="slidenum">
              <a:rPr lang="en-GB" smtClean="0"/>
              <a:t>‹#›</a:t>
            </a:fld>
            <a:endParaRPr lang="en-GB"/>
          </a:p>
        </p:txBody>
      </p:sp>
    </p:spTree>
    <p:extLst>
      <p:ext uri="{BB962C8B-B14F-4D97-AF65-F5344CB8AC3E}">
        <p14:creationId xmlns:p14="http://schemas.microsoft.com/office/powerpoint/2010/main" val="42867182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99130D-D6DE-68A5-940C-6888DEB038D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B0E0D19-9823-34E2-350B-2A94809C8AA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A8DCECB-6880-5C4C-B7DF-EEE2D0DB5EE6}"/>
              </a:ext>
            </a:extLst>
          </p:cNvPr>
          <p:cNvSpPr>
            <a:spLocks noGrp="1"/>
          </p:cNvSpPr>
          <p:nvPr>
            <p:ph type="dt" sz="half" idx="10"/>
          </p:nvPr>
        </p:nvSpPr>
        <p:spPr/>
        <p:txBody>
          <a:bodyPr/>
          <a:lstStyle/>
          <a:p>
            <a:fld id="{EC124A7F-636A-4441-8E5A-F364BBDE539F}" type="datetimeFigureOut">
              <a:rPr lang="en-GB" smtClean="0"/>
              <a:t>08/04/2026</a:t>
            </a:fld>
            <a:endParaRPr lang="en-GB"/>
          </a:p>
        </p:txBody>
      </p:sp>
      <p:sp>
        <p:nvSpPr>
          <p:cNvPr id="5" name="Footer Placeholder 4">
            <a:extLst>
              <a:ext uri="{FF2B5EF4-FFF2-40B4-BE49-F238E27FC236}">
                <a16:creationId xmlns:a16="http://schemas.microsoft.com/office/drawing/2014/main" id="{D8CD72A0-7EF8-5FFA-0D80-D821977C517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0CF0812-A2D1-8EFC-7F4E-A851BDE2CBE7}"/>
              </a:ext>
            </a:extLst>
          </p:cNvPr>
          <p:cNvSpPr>
            <a:spLocks noGrp="1"/>
          </p:cNvSpPr>
          <p:nvPr>
            <p:ph type="sldNum" sz="quarter" idx="12"/>
          </p:nvPr>
        </p:nvSpPr>
        <p:spPr/>
        <p:txBody>
          <a:bodyPr/>
          <a:lstStyle/>
          <a:p>
            <a:fld id="{2EC73818-8A25-48BB-BD29-7DA87A852273}" type="slidenum">
              <a:rPr lang="en-GB" smtClean="0"/>
              <a:t>‹#›</a:t>
            </a:fld>
            <a:endParaRPr lang="en-GB"/>
          </a:p>
        </p:txBody>
      </p:sp>
    </p:spTree>
    <p:extLst>
      <p:ext uri="{BB962C8B-B14F-4D97-AF65-F5344CB8AC3E}">
        <p14:creationId xmlns:p14="http://schemas.microsoft.com/office/powerpoint/2010/main" val="11515931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A579629-CB8B-5320-5332-BE118258F92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C83A5D5-D791-311E-1BD7-4A1A8D6FF60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1B28D98-1A00-7902-0DAA-A4837DF8AF76}"/>
              </a:ext>
            </a:extLst>
          </p:cNvPr>
          <p:cNvSpPr>
            <a:spLocks noGrp="1"/>
          </p:cNvSpPr>
          <p:nvPr>
            <p:ph type="dt" sz="half" idx="10"/>
          </p:nvPr>
        </p:nvSpPr>
        <p:spPr/>
        <p:txBody>
          <a:bodyPr/>
          <a:lstStyle/>
          <a:p>
            <a:fld id="{EC124A7F-636A-4441-8E5A-F364BBDE539F}" type="datetimeFigureOut">
              <a:rPr lang="en-GB" smtClean="0"/>
              <a:t>08/04/2026</a:t>
            </a:fld>
            <a:endParaRPr lang="en-GB"/>
          </a:p>
        </p:txBody>
      </p:sp>
      <p:sp>
        <p:nvSpPr>
          <p:cNvPr id="5" name="Footer Placeholder 4">
            <a:extLst>
              <a:ext uri="{FF2B5EF4-FFF2-40B4-BE49-F238E27FC236}">
                <a16:creationId xmlns:a16="http://schemas.microsoft.com/office/drawing/2014/main" id="{DA9B3B61-EE05-CA59-DE59-1BE7DE3B808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B5DBD0B-42AD-CA6E-3B63-48479505C41D}"/>
              </a:ext>
            </a:extLst>
          </p:cNvPr>
          <p:cNvSpPr>
            <a:spLocks noGrp="1"/>
          </p:cNvSpPr>
          <p:nvPr>
            <p:ph type="sldNum" sz="quarter" idx="12"/>
          </p:nvPr>
        </p:nvSpPr>
        <p:spPr/>
        <p:txBody>
          <a:bodyPr/>
          <a:lstStyle/>
          <a:p>
            <a:fld id="{2EC73818-8A25-48BB-BD29-7DA87A852273}" type="slidenum">
              <a:rPr lang="en-GB" smtClean="0"/>
              <a:t>‹#›</a:t>
            </a:fld>
            <a:endParaRPr lang="en-GB"/>
          </a:p>
        </p:txBody>
      </p:sp>
    </p:spTree>
    <p:extLst>
      <p:ext uri="{BB962C8B-B14F-4D97-AF65-F5344CB8AC3E}">
        <p14:creationId xmlns:p14="http://schemas.microsoft.com/office/powerpoint/2010/main" val="19963251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659CC87-9A85-48E2-704A-7C6B0CD805E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1FCC6C5-C2D4-C53B-6875-BA48D7D1055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35FC00C-BEF3-76A3-7FE5-3552E1A82B5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C124A7F-636A-4441-8E5A-F364BBDE539F}" type="datetimeFigureOut">
              <a:rPr lang="en-GB" smtClean="0"/>
              <a:t>08/04/2026</a:t>
            </a:fld>
            <a:endParaRPr lang="en-GB"/>
          </a:p>
        </p:txBody>
      </p:sp>
      <p:sp>
        <p:nvSpPr>
          <p:cNvPr id="5" name="Footer Placeholder 4">
            <a:extLst>
              <a:ext uri="{FF2B5EF4-FFF2-40B4-BE49-F238E27FC236}">
                <a16:creationId xmlns:a16="http://schemas.microsoft.com/office/drawing/2014/main" id="{86FEA737-F782-54F3-378D-4DBF8074432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FCCA97C-2375-E488-470B-F779F9ED560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EC73818-8A25-48BB-BD29-7DA87A852273}" type="slidenum">
              <a:rPr lang="en-GB" smtClean="0"/>
              <a:t>‹#›</a:t>
            </a:fld>
            <a:endParaRPr lang="en-GB"/>
          </a:p>
        </p:txBody>
      </p:sp>
    </p:spTree>
    <p:extLst>
      <p:ext uri="{BB962C8B-B14F-4D97-AF65-F5344CB8AC3E}">
        <p14:creationId xmlns:p14="http://schemas.microsoft.com/office/powerpoint/2010/main" val="289706794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hyperlink" Target="#_Toc120719596"/><Relationship Id="rId13" Type="http://schemas.openxmlformats.org/officeDocument/2006/relationships/hyperlink" Target="#_Toc120719601"/><Relationship Id="rId18" Type="http://schemas.openxmlformats.org/officeDocument/2006/relationships/hyperlink" Target="#_Toc120719606"/><Relationship Id="rId26" Type="http://schemas.openxmlformats.org/officeDocument/2006/relationships/hyperlink" Target="#_Toc120719614"/><Relationship Id="rId3" Type="http://schemas.openxmlformats.org/officeDocument/2006/relationships/hyperlink" Target="#_Toc120719591"/><Relationship Id="rId21" Type="http://schemas.openxmlformats.org/officeDocument/2006/relationships/hyperlink" Target="#_Toc120719609"/><Relationship Id="rId7" Type="http://schemas.openxmlformats.org/officeDocument/2006/relationships/hyperlink" Target="#_Toc120719595"/><Relationship Id="rId12" Type="http://schemas.openxmlformats.org/officeDocument/2006/relationships/hyperlink" Target="#_Toc120719600"/><Relationship Id="rId17" Type="http://schemas.openxmlformats.org/officeDocument/2006/relationships/hyperlink" Target="#_Toc120719605"/><Relationship Id="rId25" Type="http://schemas.openxmlformats.org/officeDocument/2006/relationships/hyperlink" Target="#_Toc120719613"/><Relationship Id="rId2" Type="http://schemas.openxmlformats.org/officeDocument/2006/relationships/hyperlink" Target="#_Toc120719590"/><Relationship Id="rId16" Type="http://schemas.openxmlformats.org/officeDocument/2006/relationships/hyperlink" Target="#_Toc120719604"/><Relationship Id="rId20" Type="http://schemas.openxmlformats.org/officeDocument/2006/relationships/hyperlink" Target="#_Toc120719608"/><Relationship Id="rId29" Type="http://schemas.openxmlformats.org/officeDocument/2006/relationships/hyperlink" Target="#_Toc120719617"/><Relationship Id="rId1" Type="http://schemas.openxmlformats.org/officeDocument/2006/relationships/slideLayout" Target="../slideLayouts/slideLayout2.xml"/><Relationship Id="rId6" Type="http://schemas.openxmlformats.org/officeDocument/2006/relationships/hyperlink" Target="#_Toc120719594"/><Relationship Id="rId11" Type="http://schemas.openxmlformats.org/officeDocument/2006/relationships/hyperlink" Target="#_Toc120719599"/><Relationship Id="rId24" Type="http://schemas.openxmlformats.org/officeDocument/2006/relationships/hyperlink" Target="#_Toc120719612"/><Relationship Id="rId5" Type="http://schemas.openxmlformats.org/officeDocument/2006/relationships/hyperlink" Target="#_Toc120719593"/><Relationship Id="rId15" Type="http://schemas.openxmlformats.org/officeDocument/2006/relationships/hyperlink" Target="#_Toc120719603"/><Relationship Id="rId23" Type="http://schemas.openxmlformats.org/officeDocument/2006/relationships/hyperlink" Target="#_Toc120719611"/><Relationship Id="rId28" Type="http://schemas.openxmlformats.org/officeDocument/2006/relationships/hyperlink" Target="#_Toc120719616"/><Relationship Id="rId10" Type="http://schemas.openxmlformats.org/officeDocument/2006/relationships/hyperlink" Target="#_Toc120719598"/><Relationship Id="rId19" Type="http://schemas.openxmlformats.org/officeDocument/2006/relationships/hyperlink" Target="#_Toc120719607"/><Relationship Id="rId31" Type="http://schemas.openxmlformats.org/officeDocument/2006/relationships/hyperlink" Target="#_Toc120719619"/><Relationship Id="rId4" Type="http://schemas.openxmlformats.org/officeDocument/2006/relationships/hyperlink" Target="#_Toc120719592"/><Relationship Id="rId9" Type="http://schemas.openxmlformats.org/officeDocument/2006/relationships/hyperlink" Target="#_Toc120719597"/><Relationship Id="rId14" Type="http://schemas.openxmlformats.org/officeDocument/2006/relationships/hyperlink" Target="#_Toc120719602"/><Relationship Id="rId22" Type="http://schemas.openxmlformats.org/officeDocument/2006/relationships/hyperlink" Target="#_Toc120719610"/><Relationship Id="rId27" Type="http://schemas.openxmlformats.org/officeDocument/2006/relationships/hyperlink" Target="#_Toc120719615"/><Relationship Id="rId30" Type="http://schemas.openxmlformats.org/officeDocument/2006/relationships/hyperlink" Target="#_Toc120719618"/></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2508E7-EE09-3285-416C-4FC3E6676B94}"/>
              </a:ext>
            </a:extLst>
          </p:cNvPr>
          <p:cNvSpPr>
            <a:spLocks noGrp="1"/>
          </p:cNvSpPr>
          <p:nvPr>
            <p:ph type="ctrTitle"/>
          </p:nvPr>
        </p:nvSpPr>
        <p:spPr>
          <a:xfrm>
            <a:off x="1639614" y="2273354"/>
            <a:ext cx="9144000" cy="1155646"/>
          </a:xfrm>
        </p:spPr>
        <p:txBody>
          <a:bodyPr>
            <a:normAutofit fontScale="90000"/>
          </a:bodyPr>
          <a:lstStyle/>
          <a:p>
            <a:br>
              <a:rPr lang="en-GB" dirty="0"/>
            </a:br>
            <a:endParaRPr lang="en-GB" sz="5400" b="1" dirty="0">
              <a:solidFill>
                <a:srgbClr val="00B0F0"/>
              </a:solidFill>
            </a:endParaRPr>
          </a:p>
        </p:txBody>
      </p:sp>
      <p:sp>
        <p:nvSpPr>
          <p:cNvPr id="3" name="Subtitle 2">
            <a:extLst>
              <a:ext uri="{FF2B5EF4-FFF2-40B4-BE49-F238E27FC236}">
                <a16:creationId xmlns:a16="http://schemas.microsoft.com/office/drawing/2014/main" id="{C7983A45-ACFA-A201-DF55-C3FDC03B715B}"/>
              </a:ext>
            </a:extLst>
          </p:cNvPr>
          <p:cNvSpPr>
            <a:spLocks noGrp="1"/>
          </p:cNvSpPr>
          <p:nvPr>
            <p:ph type="subTitle" idx="1"/>
          </p:nvPr>
        </p:nvSpPr>
        <p:spPr>
          <a:xfrm>
            <a:off x="1524000" y="4102154"/>
            <a:ext cx="9144000" cy="1655762"/>
          </a:xfrm>
        </p:spPr>
        <p:txBody>
          <a:bodyPr/>
          <a:lstStyle/>
          <a:p>
            <a:r>
              <a:rPr lang="en-GB" sz="1600" b="1" dirty="0"/>
              <a:t>Submission Date: 13/04/2026</a:t>
            </a:r>
            <a:endParaRPr lang="en-GB" sz="1600" dirty="0"/>
          </a:p>
          <a:p>
            <a:r>
              <a:rPr lang="en-GB" sz="1600" b="1" dirty="0"/>
              <a:t>Lecturer: Charles </a:t>
            </a:r>
            <a:r>
              <a:rPr lang="en-GB" sz="1600" b="1" dirty="0" err="1"/>
              <a:t>Oham</a:t>
            </a:r>
            <a:endParaRPr lang="en-GB" sz="1600" dirty="0"/>
          </a:p>
          <a:p>
            <a:endParaRPr lang="en-GB" b="1" dirty="0"/>
          </a:p>
        </p:txBody>
      </p:sp>
      <p:sp>
        <p:nvSpPr>
          <p:cNvPr id="4" name="TextBox 3">
            <a:extLst>
              <a:ext uri="{FF2B5EF4-FFF2-40B4-BE49-F238E27FC236}">
                <a16:creationId xmlns:a16="http://schemas.microsoft.com/office/drawing/2014/main" id="{53777F1C-B44B-A193-8A06-0E783FADF3A6}"/>
              </a:ext>
            </a:extLst>
          </p:cNvPr>
          <p:cNvSpPr txBox="1"/>
          <p:nvPr/>
        </p:nvSpPr>
        <p:spPr>
          <a:xfrm>
            <a:off x="1324303" y="16362"/>
            <a:ext cx="9543393" cy="923330"/>
          </a:xfrm>
          <a:prstGeom prst="rect">
            <a:avLst/>
          </a:prstGeom>
          <a:noFill/>
        </p:spPr>
        <p:txBody>
          <a:bodyPr wrap="square" rtlCol="0">
            <a:spAutoFit/>
          </a:bodyPr>
          <a:lstStyle/>
          <a:p>
            <a:pPr algn="ctr"/>
            <a:r>
              <a:rPr lang="en-GB" sz="5400" dirty="0"/>
              <a:t>Enterprise and Entrepreneurship</a:t>
            </a:r>
          </a:p>
        </p:txBody>
      </p:sp>
      <p:sp>
        <p:nvSpPr>
          <p:cNvPr id="5" name="AutoShape 2">
            <a:extLst>
              <a:ext uri="{FF2B5EF4-FFF2-40B4-BE49-F238E27FC236}">
                <a16:creationId xmlns:a16="http://schemas.microsoft.com/office/drawing/2014/main" id="{55E0849D-D3AE-75A1-276F-C89601737BA9}"/>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6" name="Picture 5">
            <a:extLst>
              <a:ext uri="{FF2B5EF4-FFF2-40B4-BE49-F238E27FC236}">
                <a16:creationId xmlns:a16="http://schemas.microsoft.com/office/drawing/2014/main" id="{BE4C3142-47BB-947C-A7CD-CCA57265EFA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90458" y="1189080"/>
            <a:ext cx="3321984" cy="4175039"/>
          </a:xfrm>
          <a:prstGeom prst="rect">
            <a:avLst/>
          </a:prstGeom>
          <a:noFill/>
        </p:spPr>
      </p:pic>
      <p:sp>
        <p:nvSpPr>
          <p:cNvPr id="7" name="Rectangle 4">
            <a:extLst>
              <a:ext uri="{FF2B5EF4-FFF2-40B4-BE49-F238E27FC236}">
                <a16:creationId xmlns:a16="http://schemas.microsoft.com/office/drawing/2014/main" id="{FD2175B6-BD61-F68E-EB33-C9EC70049BEC}"/>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1027" name="Picture 3" descr="Text&#10;&#10;Description automatically generated">
            <a:extLst>
              <a:ext uri="{FF2B5EF4-FFF2-40B4-BE49-F238E27FC236}">
                <a16:creationId xmlns:a16="http://schemas.microsoft.com/office/drawing/2014/main" id="{5A244704-A22F-B092-11E5-454083239FD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49821" y="1306085"/>
            <a:ext cx="2895600" cy="962025"/>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5">
            <a:extLst>
              <a:ext uri="{FF2B5EF4-FFF2-40B4-BE49-F238E27FC236}">
                <a16:creationId xmlns:a16="http://schemas.microsoft.com/office/drawing/2014/main" id="{A05FE7D2-DB53-37AB-F5E7-FF7084949693}"/>
              </a:ext>
            </a:extLst>
          </p:cNvPr>
          <p:cNvSpPr>
            <a:spLocks noChangeArrowheads="1"/>
          </p:cNvSpPr>
          <p:nvPr/>
        </p:nvSpPr>
        <p:spPr bwMode="auto">
          <a:xfrm>
            <a:off x="4799811" y="1242996"/>
            <a:ext cx="2781519"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zh-CN" sz="1400" b="0" i="0" u="none" strike="noStrike" cap="none" normalizeH="0" baseline="0" dirty="0">
                <a:ln>
                  <a:noFill/>
                </a:ln>
                <a:solidFill>
                  <a:schemeClr val="tx1"/>
                </a:solidFill>
                <a:effectLst/>
                <a:latin typeface="Avenir Next LT Pro Demi" panose="020B0704020202020204" pitchFamily="34" charset="0"/>
                <a:ea typeface="DengXian" panose="02010600030101010101" pitchFamily="2" charset="-122"/>
                <a:cs typeface="Arial" panose="020B0604020202020204" pitchFamily="34" charset="0"/>
              </a:rPr>
              <a:t>Managing Enterprise in the 21st Century</a:t>
            </a:r>
            <a:endParaRPr kumimoji="0" lang="en-GB" altLang="zh-CN" sz="14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zh-CN" sz="1400" b="0" i="0" u="none" strike="noStrike" cap="none" normalizeH="0" baseline="0" dirty="0">
                <a:ln>
                  <a:noFill/>
                </a:ln>
                <a:solidFill>
                  <a:schemeClr val="tx1"/>
                </a:solidFill>
                <a:effectLst/>
                <a:latin typeface="Arial" panose="020B0604020202020204" pitchFamily="34" charset="0"/>
                <a:ea typeface="DengXian" panose="02010600030101010101" pitchFamily="2" charset="-122"/>
                <a:cs typeface="Arial" panose="020B0604020202020204" pitchFamily="34" charset="0"/>
              </a:rPr>
              <a:t>Business Plan</a:t>
            </a:r>
            <a:endParaRPr kumimoji="0" lang="en-GB" altLang="zh-CN" sz="14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zh-CN" sz="1400" b="0" i="0" u="none" strike="noStrike" cap="none" normalizeH="0" baseline="0" dirty="0">
                <a:ln>
                  <a:noFill/>
                </a:ln>
                <a:solidFill>
                  <a:schemeClr val="tx1"/>
                </a:solidFill>
                <a:effectLst/>
                <a:latin typeface="Arial" panose="020B0604020202020204" pitchFamily="34" charset="0"/>
                <a:ea typeface="DengXian" panose="02010600030101010101" pitchFamily="2" charset="-122"/>
                <a:cs typeface="Arial" panose="020B0604020202020204" pitchFamily="34" charset="0"/>
              </a:rPr>
              <a:t>Nikolin Latsi</a:t>
            </a:r>
            <a:endParaRPr kumimoji="0" lang="en-GB" altLang="zh-CN" sz="14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4009087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EA1C7D-490A-FCDC-5862-E6085BB38967}"/>
              </a:ext>
            </a:extLst>
          </p:cNvPr>
          <p:cNvSpPr>
            <a:spLocks noGrp="1"/>
          </p:cNvSpPr>
          <p:nvPr>
            <p:ph type="title"/>
          </p:nvPr>
        </p:nvSpPr>
        <p:spPr>
          <a:xfrm>
            <a:off x="838200" y="1416761"/>
            <a:ext cx="10515600" cy="1325563"/>
          </a:xfrm>
        </p:spPr>
        <p:txBody>
          <a:bodyPr>
            <a:normAutofit/>
          </a:bodyPr>
          <a:lstStyle/>
          <a:p>
            <a:r>
              <a:rPr lang="en-GB" sz="3600" b="1" dirty="0"/>
              <a:t>Business Plan</a:t>
            </a:r>
          </a:p>
        </p:txBody>
      </p:sp>
      <p:sp>
        <p:nvSpPr>
          <p:cNvPr id="3" name="Content Placeholder 2">
            <a:extLst>
              <a:ext uri="{FF2B5EF4-FFF2-40B4-BE49-F238E27FC236}">
                <a16:creationId xmlns:a16="http://schemas.microsoft.com/office/drawing/2014/main" id="{35B39730-A320-D7B7-CFA7-FEBDED203380}"/>
              </a:ext>
            </a:extLst>
          </p:cNvPr>
          <p:cNvSpPr>
            <a:spLocks noGrp="1"/>
          </p:cNvSpPr>
          <p:nvPr>
            <p:ph idx="1"/>
          </p:nvPr>
        </p:nvSpPr>
        <p:spPr>
          <a:xfrm>
            <a:off x="838200" y="3055335"/>
            <a:ext cx="10515600" cy="2672803"/>
          </a:xfrm>
        </p:spPr>
        <p:txBody>
          <a:bodyPr>
            <a:normAutofit fontScale="92500" lnSpcReduction="10000"/>
          </a:bodyPr>
          <a:lstStyle/>
          <a:p>
            <a:r>
              <a:rPr lang="en-GB" dirty="0"/>
              <a:t>Business Name: SISTAL INVESTMENT LTD </a:t>
            </a:r>
          </a:p>
          <a:p>
            <a:r>
              <a:rPr lang="en-GB" dirty="0"/>
              <a:t>Liverpool BRRRR Investments </a:t>
            </a:r>
          </a:p>
          <a:p>
            <a:r>
              <a:rPr lang="en-GB" dirty="0"/>
              <a:t>• Owner/Founder: Nikolin Latsi</a:t>
            </a:r>
          </a:p>
          <a:p>
            <a:r>
              <a:rPr lang="en-GB" dirty="0"/>
              <a:t>• Location: Liverpool, Merseyside </a:t>
            </a:r>
          </a:p>
          <a:p>
            <a:r>
              <a:rPr lang="en-GB" dirty="0"/>
              <a:t>• Type: Property investment (buy-to-let scaling via BRRRR method) buy, refurbish, rent, refinance, repeat.</a:t>
            </a:r>
          </a:p>
          <a:p>
            <a:endParaRPr lang="en-GB" dirty="0"/>
          </a:p>
          <a:p>
            <a:endParaRPr lang="en-GB" dirty="0"/>
          </a:p>
        </p:txBody>
      </p:sp>
      <p:sp>
        <p:nvSpPr>
          <p:cNvPr id="4" name="TextBox 3">
            <a:extLst>
              <a:ext uri="{FF2B5EF4-FFF2-40B4-BE49-F238E27FC236}">
                <a16:creationId xmlns:a16="http://schemas.microsoft.com/office/drawing/2014/main" id="{34A4051A-3539-8A3B-0EEC-8B49820AF427}"/>
              </a:ext>
            </a:extLst>
          </p:cNvPr>
          <p:cNvSpPr txBox="1"/>
          <p:nvPr/>
        </p:nvSpPr>
        <p:spPr>
          <a:xfrm>
            <a:off x="1471448" y="851338"/>
            <a:ext cx="3462615" cy="584775"/>
          </a:xfrm>
          <a:prstGeom prst="rect">
            <a:avLst/>
          </a:prstGeom>
          <a:noFill/>
        </p:spPr>
        <p:txBody>
          <a:bodyPr wrap="none" rtlCol="0">
            <a:spAutoFit/>
          </a:bodyPr>
          <a:lstStyle/>
          <a:p>
            <a:r>
              <a:rPr lang="en-GB" sz="3200" b="1" dirty="0"/>
              <a:t>Slide 1 - cover page</a:t>
            </a:r>
          </a:p>
        </p:txBody>
      </p:sp>
      <p:pic>
        <p:nvPicPr>
          <p:cNvPr id="5" name="Picture 4">
            <a:extLst>
              <a:ext uri="{FF2B5EF4-FFF2-40B4-BE49-F238E27FC236}">
                <a16:creationId xmlns:a16="http://schemas.microsoft.com/office/drawing/2014/main" id="{41D2D765-58EF-F7E6-1A6D-00A20666AF00}"/>
              </a:ext>
            </a:extLst>
          </p:cNvPr>
          <p:cNvPicPr>
            <a:picLocks noChangeAspect="1"/>
          </p:cNvPicPr>
          <p:nvPr/>
        </p:nvPicPr>
        <p:blipFill>
          <a:blip r:embed="rId2"/>
          <a:stretch>
            <a:fillRect/>
          </a:stretch>
        </p:blipFill>
        <p:spPr>
          <a:xfrm>
            <a:off x="7257939" y="494778"/>
            <a:ext cx="3322608" cy="4176122"/>
          </a:xfrm>
          <a:prstGeom prst="rect">
            <a:avLst/>
          </a:prstGeom>
        </p:spPr>
      </p:pic>
    </p:spTree>
    <p:extLst>
      <p:ext uri="{BB962C8B-B14F-4D97-AF65-F5344CB8AC3E}">
        <p14:creationId xmlns:p14="http://schemas.microsoft.com/office/powerpoint/2010/main" val="3832191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98CA7968-6A2F-C32D-129C-78A326478749}"/>
              </a:ext>
            </a:extLst>
          </p:cNvPr>
          <p:cNvSpPr>
            <a:spLocks noGrp="1" noChangeArrowheads="1"/>
          </p:cNvSpPr>
          <p:nvPr>
            <p:ph idx="1"/>
          </p:nvPr>
        </p:nvSpPr>
        <p:spPr bwMode="auto">
          <a:xfrm>
            <a:off x="838200" y="1928813"/>
            <a:ext cx="10515600" cy="4248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5724525" algn="r"/>
              </a:tabLst>
              <a:defRPr>
                <a:solidFill>
                  <a:schemeClr val="tx1"/>
                </a:solidFill>
                <a:latin typeface="Arial" panose="020B0604020202020204" pitchFamily="34" charset="0"/>
              </a:defRPr>
            </a:lvl1pPr>
            <a:lvl2pPr eaLnBrk="0" fontAlgn="base" hangingPunct="0">
              <a:spcBef>
                <a:spcPct val="0"/>
              </a:spcBef>
              <a:spcAft>
                <a:spcPct val="0"/>
              </a:spcAft>
              <a:tabLst>
                <a:tab pos="5724525" algn="r"/>
              </a:tabLst>
              <a:defRPr>
                <a:solidFill>
                  <a:schemeClr val="tx1"/>
                </a:solidFill>
                <a:latin typeface="Arial" panose="020B0604020202020204" pitchFamily="34" charset="0"/>
              </a:defRPr>
            </a:lvl2pPr>
            <a:lvl3pPr eaLnBrk="0" fontAlgn="base" hangingPunct="0">
              <a:spcBef>
                <a:spcPct val="0"/>
              </a:spcBef>
              <a:spcAft>
                <a:spcPct val="0"/>
              </a:spcAft>
              <a:tabLst>
                <a:tab pos="5724525" algn="r"/>
              </a:tabLst>
              <a:defRPr>
                <a:solidFill>
                  <a:schemeClr val="tx1"/>
                </a:solidFill>
                <a:latin typeface="Arial" panose="020B0604020202020204" pitchFamily="34" charset="0"/>
              </a:defRPr>
            </a:lvl3pPr>
            <a:lvl4pPr eaLnBrk="0" fontAlgn="base" hangingPunct="0">
              <a:spcBef>
                <a:spcPct val="0"/>
              </a:spcBef>
              <a:spcAft>
                <a:spcPct val="0"/>
              </a:spcAft>
              <a:tabLst>
                <a:tab pos="5724525" algn="r"/>
              </a:tabLst>
              <a:defRPr>
                <a:solidFill>
                  <a:schemeClr val="tx1"/>
                </a:solidFill>
                <a:latin typeface="Arial" panose="020B0604020202020204" pitchFamily="34" charset="0"/>
              </a:defRPr>
            </a:lvl4pPr>
            <a:lvl5pPr eaLnBrk="0" fontAlgn="base" hangingPunct="0">
              <a:spcBef>
                <a:spcPct val="0"/>
              </a:spcBef>
              <a:spcAft>
                <a:spcPct val="0"/>
              </a:spcAft>
              <a:tabLst>
                <a:tab pos="5724525" algn="r"/>
              </a:tabLst>
              <a:defRPr>
                <a:solidFill>
                  <a:schemeClr val="tx1"/>
                </a:solidFill>
                <a:latin typeface="Arial" panose="020B0604020202020204" pitchFamily="34" charset="0"/>
              </a:defRPr>
            </a:lvl5pPr>
            <a:lvl6pPr eaLnBrk="0" fontAlgn="base" hangingPunct="0">
              <a:spcBef>
                <a:spcPct val="0"/>
              </a:spcBef>
              <a:spcAft>
                <a:spcPct val="0"/>
              </a:spcAft>
              <a:tabLst>
                <a:tab pos="5724525" algn="r"/>
              </a:tabLst>
              <a:defRPr>
                <a:solidFill>
                  <a:schemeClr val="tx1"/>
                </a:solidFill>
                <a:latin typeface="Arial" panose="020B0604020202020204" pitchFamily="34" charset="0"/>
              </a:defRPr>
            </a:lvl6pPr>
            <a:lvl7pPr eaLnBrk="0" fontAlgn="base" hangingPunct="0">
              <a:spcBef>
                <a:spcPct val="0"/>
              </a:spcBef>
              <a:spcAft>
                <a:spcPct val="0"/>
              </a:spcAft>
              <a:tabLst>
                <a:tab pos="5724525" algn="r"/>
              </a:tabLst>
              <a:defRPr>
                <a:solidFill>
                  <a:schemeClr val="tx1"/>
                </a:solidFill>
                <a:latin typeface="Arial" panose="020B0604020202020204" pitchFamily="34" charset="0"/>
              </a:defRPr>
            </a:lvl7pPr>
            <a:lvl8pPr eaLnBrk="0" fontAlgn="base" hangingPunct="0">
              <a:spcBef>
                <a:spcPct val="0"/>
              </a:spcBef>
              <a:spcAft>
                <a:spcPct val="0"/>
              </a:spcAft>
              <a:tabLst>
                <a:tab pos="5724525" algn="r"/>
              </a:tabLst>
              <a:defRPr>
                <a:solidFill>
                  <a:schemeClr val="tx1"/>
                </a:solidFill>
                <a:latin typeface="Arial" panose="020B0604020202020204" pitchFamily="34" charset="0"/>
              </a:defRPr>
            </a:lvl8pPr>
            <a:lvl9pPr eaLnBrk="0" fontAlgn="base" hangingPunct="0">
              <a:spcBef>
                <a:spcPct val="0"/>
              </a:spcBef>
              <a:spcAft>
                <a:spcPct val="0"/>
              </a:spcAft>
              <a:tabLst>
                <a:tab pos="5724525" algn="r"/>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5724525" algn="r"/>
              </a:tabLst>
            </a:pPr>
            <a:r>
              <a:rPr kumimoji="0" lang="en-US" altLang="en-US" sz="1400" b="1" i="0" u="none" strike="noStrike" cap="none" normalizeH="0" baseline="0" dirty="0">
                <a:ln>
                  <a:noFill/>
                </a:ln>
                <a:solidFill>
                  <a:srgbClr val="2F5496"/>
                </a:solidFill>
                <a:effectLst/>
                <a:latin typeface="Arial" panose="020B0604020202020204" pitchFamily="34" charset="0"/>
                <a:ea typeface="DengXian Light" panose="020B0503020204020204" pitchFamily="2" charset="-122"/>
                <a:cs typeface="Arial" panose="020B0604020202020204" pitchFamily="34" charset="0"/>
              </a:rPr>
              <a:t>Table of Contents</a:t>
            </a:r>
            <a:endParaRPr kumimoji="0" lang="en-GB" altLang="en-US" sz="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5724525" algn="r"/>
              </a:tabLst>
            </a:pPr>
            <a:r>
              <a:rPr kumimoji="0" lang="en-GB" altLang="zh-CN" sz="1100" b="0" i="0" u="none" strike="noStrike" cap="none" normalizeH="0" baseline="0" dirty="0">
                <a:ln>
                  <a:noFill/>
                </a:ln>
                <a:solidFill>
                  <a:schemeClr val="tx1"/>
                </a:solidFill>
                <a:effectLst/>
                <a:latin typeface="Arial" panose="020B0604020202020204" pitchFamily="34" charset="0"/>
                <a:ea typeface="DengXian" panose="02010600030101010101" pitchFamily="2" charset="-122"/>
                <a:cs typeface="Arial" panose="020B0604020202020204" pitchFamily="34" charset="0"/>
                <a:hlinkClick r:id="rId2"/>
              </a:rPr>
              <a:t>Group Information</a:t>
            </a:r>
            <a:endParaRPr kumimoji="0" lang="en-GB" altLang="zh-CN" sz="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5724525" algn="r"/>
              </a:tabLst>
            </a:pPr>
            <a:r>
              <a:rPr kumimoji="0" lang="en-GB" altLang="zh-CN" sz="1100" b="0" i="0" u="none" strike="noStrike" cap="none" normalizeH="0" baseline="0" dirty="0">
                <a:ln>
                  <a:noFill/>
                </a:ln>
                <a:solidFill>
                  <a:schemeClr val="tx1"/>
                </a:solidFill>
                <a:effectLst/>
                <a:latin typeface="Arial" panose="020B0604020202020204" pitchFamily="34" charset="0"/>
                <a:ea typeface="DengXian" panose="02010600030101010101" pitchFamily="2" charset="-122"/>
                <a:cs typeface="Arial" panose="020B0604020202020204" pitchFamily="34" charset="0"/>
                <a:hlinkClick r:id="rId3"/>
              </a:rPr>
              <a:t>Executive Summary</a:t>
            </a:r>
            <a:endParaRPr kumimoji="0" lang="en-GB" altLang="zh-CN" sz="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5724525" algn="r"/>
              </a:tabLst>
            </a:pPr>
            <a:r>
              <a:rPr kumimoji="0" lang="en-GB" altLang="zh-CN" sz="1100" b="0" i="0" u="none" strike="noStrike" cap="none" normalizeH="0" baseline="0" dirty="0">
                <a:ln>
                  <a:noFill/>
                </a:ln>
                <a:solidFill>
                  <a:schemeClr val="tx1"/>
                </a:solidFill>
                <a:effectLst/>
                <a:latin typeface="Arial" panose="020B0604020202020204" pitchFamily="34" charset="0"/>
                <a:ea typeface="DengXian" panose="02010600030101010101" pitchFamily="2" charset="-122"/>
                <a:cs typeface="Arial" panose="020B0604020202020204" pitchFamily="34" charset="0"/>
                <a:hlinkClick r:id="rId4"/>
              </a:rPr>
              <a:t>Business Concept</a:t>
            </a:r>
            <a:endParaRPr kumimoji="0" lang="en-GB" altLang="zh-CN" sz="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5724525" algn="r"/>
              </a:tabLst>
            </a:pPr>
            <a:r>
              <a:rPr kumimoji="0" lang="en-GB" altLang="zh-CN" sz="1100" b="0" i="0" u="none" strike="noStrike" cap="none" normalizeH="0" baseline="0" dirty="0">
                <a:ln>
                  <a:noFill/>
                </a:ln>
                <a:solidFill>
                  <a:schemeClr val="tx1"/>
                </a:solidFill>
                <a:effectLst/>
                <a:latin typeface="Arial" panose="020B0604020202020204" pitchFamily="34" charset="0"/>
                <a:ea typeface="DengXian" panose="02010600030101010101" pitchFamily="2" charset="-122"/>
                <a:cs typeface="Arial" panose="020B0604020202020204" pitchFamily="34" charset="0"/>
                <a:hlinkClick r:id="rId5"/>
              </a:rPr>
              <a:t>Business Description</a:t>
            </a:r>
            <a:endParaRPr kumimoji="0" lang="en-GB" altLang="zh-CN" sz="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5724525" algn="r"/>
              </a:tabLst>
            </a:pPr>
            <a:r>
              <a:rPr kumimoji="0" lang="en-GB" altLang="zh-CN" sz="1100" b="0" i="0" u="none" strike="noStrike" cap="none" normalizeH="0" baseline="0" dirty="0">
                <a:ln>
                  <a:noFill/>
                </a:ln>
                <a:solidFill>
                  <a:schemeClr val="tx1"/>
                </a:solidFill>
                <a:effectLst/>
                <a:latin typeface="Arial" panose="020B0604020202020204" pitchFamily="34" charset="0"/>
                <a:ea typeface="DengXian" panose="02010600030101010101" pitchFamily="2" charset="-122"/>
                <a:cs typeface="Arial" panose="020B0604020202020204" pitchFamily="34" charset="0"/>
                <a:hlinkClick r:id="rId6"/>
              </a:rPr>
              <a:t>Product Description</a:t>
            </a:r>
            <a:endParaRPr kumimoji="0" lang="en-GB" altLang="zh-CN" sz="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5724525" algn="r"/>
              </a:tabLst>
            </a:pPr>
            <a:r>
              <a:rPr kumimoji="0" lang="en-GB" altLang="zh-CN" sz="1100" b="0" i="0" u="none" strike="noStrike" cap="none" normalizeH="0" baseline="0" dirty="0">
                <a:ln>
                  <a:noFill/>
                </a:ln>
                <a:solidFill>
                  <a:schemeClr val="tx1"/>
                </a:solidFill>
                <a:effectLst/>
                <a:latin typeface="Arial" panose="020B0604020202020204" pitchFamily="34" charset="0"/>
                <a:ea typeface="DengXian" panose="02010600030101010101" pitchFamily="2" charset="-122"/>
                <a:cs typeface="Arial" panose="020B0604020202020204" pitchFamily="34" charset="0"/>
                <a:hlinkClick r:id="rId7"/>
              </a:rPr>
              <a:t>Business Objectives (SMART Objectives)</a:t>
            </a:r>
            <a:endParaRPr kumimoji="0" lang="en-GB" altLang="zh-CN" sz="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5724525" algn="r"/>
              </a:tabLst>
            </a:pPr>
            <a:r>
              <a:rPr kumimoji="0" lang="en-GB" altLang="zh-CN" sz="1100" b="0" i="0" u="none" strike="noStrike" cap="none" normalizeH="0" baseline="0" dirty="0">
                <a:ln>
                  <a:noFill/>
                </a:ln>
                <a:solidFill>
                  <a:schemeClr val="tx1"/>
                </a:solidFill>
                <a:effectLst/>
                <a:latin typeface="Arial" panose="020B0604020202020204" pitchFamily="34" charset="0"/>
                <a:ea typeface="DengXian" panose="02010600030101010101" pitchFamily="2" charset="-122"/>
                <a:cs typeface="Arial" panose="020B0604020202020204" pitchFamily="34" charset="0"/>
                <a:hlinkClick r:id="rId8"/>
              </a:rPr>
              <a:t>Short-Term Objectives (less than a year)</a:t>
            </a:r>
            <a:endParaRPr kumimoji="0" lang="en-GB" altLang="zh-CN" sz="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5724525" algn="r"/>
              </a:tabLst>
            </a:pPr>
            <a:r>
              <a:rPr kumimoji="0" lang="en-GB" altLang="zh-CN" sz="1100" b="0" i="0" u="none" strike="noStrike" cap="none" normalizeH="0" baseline="0" dirty="0">
                <a:ln>
                  <a:noFill/>
                </a:ln>
                <a:solidFill>
                  <a:schemeClr val="tx1"/>
                </a:solidFill>
                <a:effectLst/>
                <a:latin typeface="Arial" panose="020B0604020202020204" pitchFamily="34" charset="0"/>
                <a:ea typeface="DengXian" panose="02010600030101010101" pitchFamily="2" charset="-122"/>
                <a:cs typeface="Arial" panose="020B0604020202020204" pitchFamily="34" charset="0"/>
                <a:hlinkClick r:id="rId9"/>
              </a:rPr>
              <a:t>Long-Term Objectives (less than a year)</a:t>
            </a:r>
            <a:endParaRPr kumimoji="0" lang="en-GB" altLang="zh-CN" sz="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5724525" algn="r"/>
              </a:tabLst>
            </a:pPr>
            <a:r>
              <a:rPr kumimoji="0" lang="en-GB" altLang="zh-CN" sz="1100" b="0" i="0" u="none" strike="noStrike" cap="none" normalizeH="0" baseline="0" dirty="0">
                <a:ln>
                  <a:noFill/>
                </a:ln>
                <a:solidFill>
                  <a:schemeClr val="tx1"/>
                </a:solidFill>
                <a:effectLst/>
                <a:latin typeface="Arial" panose="020B0604020202020204" pitchFamily="34" charset="0"/>
                <a:ea typeface="DengXian" panose="02010600030101010101" pitchFamily="2" charset="-122"/>
                <a:cs typeface="Arial" panose="020B0604020202020204" pitchFamily="34" charset="0"/>
                <a:hlinkClick r:id="rId10"/>
              </a:rPr>
              <a:t>Market Analysis and Marketing Plan</a:t>
            </a:r>
            <a:endParaRPr kumimoji="0" lang="en-GB" altLang="zh-CN" sz="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5724525" algn="r"/>
              </a:tabLst>
            </a:pPr>
            <a:r>
              <a:rPr kumimoji="0" lang="en-GB" altLang="zh-CN" sz="1100" b="0" i="0" u="none" strike="noStrike" cap="none" normalizeH="0" baseline="0" dirty="0">
                <a:ln>
                  <a:noFill/>
                </a:ln>
                <a:solidFill>
                  <a:schemeClr val="tx1"/>
                </a:solidFill>
                <a:effectLst/>
                <a:latin typeface="Arial" panose="020B0604020202020204" pitchFamily="34" charset="0"/>
                <a:ea typeface="DengXian" panose="02010600030101010101" pitchFamily="2" charset="-122"/>
                <a:cs typeface="Arial" panose="020B0604020202020204" pitchFamily="34" charset="0"/>
                <a:hlinkClick r:id="rId11"/>
              </a:rPr>
              <a:t>Market Analysis (Competitors, Customers, Target Groups)</a:t>
            </a:r>
            <a:endParaRPr kumimoji="0" lang="en-GB" altLang="zh-CN" sz="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5724525" algn="r"/>
              </a:tabLst>
            </a:pPr>
            <a:r>
              <a:rPr kumimoji="0" lang="en-GB" altLang="zh-CN" sz="1100" b="0" i="0" u="none" strike="noStrike" cap="none" normalizeH="0" baseline="0" dirty="0">
                <a:ln>
                  <a:noFill/>
                </a:ln>
                <a:solidFill>
                  <a:schemeClr val="tx1"/>
                </a:solidFill>
                <a:effectLst/>
                <a:latin typeface="Arial" panose="020B0604020202020204" pitchFamily="34" charset="0"/>
                <a:ea typeface="DengXian" panose="02010600030101010101" pitchFamily="2" charset="-122"/>
                <a:cs typeface="Arial" panose="020B0604020202020204" pitchFamily="34" charset="0"/>
                <a:hlinkClick r:id="rId12"/>
              </a:rPr>
              <a:t>PESTEL Analysis</a:t>
            </a:r>
            <a:endParaRPr kumimoji="0" lang="en-GB" altLang="zh-CN" sz="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5724525" algn="r"/>
              </a:tabLst>
            </a:pPr>
            <a:r>
              <a:rPr kumimoji="0" lang="en-GB" altLang="zh-CN" sz="1100" b="0" i="0" u="none" strike="noStrike" cap="none" normalizeH="0" baseline="0" dirty="0">
                <a:ln>
                  <a:noFill/>
                </a:ln>
                <a:solidFill>
                  <a:schemeClr val="tx1"/>
                </a:solidFill>
                <a:effectLst/>
                <a:latin typeface="Arial" panose="020B0604020202020204" pitchFamily="34" charset="0"/>
                <a:ea typeface="DengXian" panose="02010600030101010101" pitchFamily="2" charset="-122"/>
                <a:cs typeface="Arial" panose="020B0604020202020204" pitchFamily="34" charset="0"/>
                <a:hlinkClick r:id="rId13"/>
              </a:rPr>
              <a:t>SWOT Analysis</a:t>
            </a:r>
            <a:endParaRPr kumimoji="0" lang="en-GB" altLang="zh-CN" sz="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5724525" algn="r"/>
              </a:tabLst>
            </a:pPr>
            <a:r>
              <a:rPr kumimoji="0" lang="en-GB" altLang="zh-CN" sz="1100" b="0" i="0" u="none" strike="noStrike" cap="none" normalizeH="0" baseline="0" dirty="0">
                <a:ln>
                  <a:noFill/>
                </a:ln>
                <a:solidFill>
                  <a:schemeClr val="tx1"/>
                </a:solidFill>
                <a:effectLst/>
                <a:latin typeface="Arial" panose="020B0604020202020204" pitchFamily="34" charset="0"/>
                <a:ea typeface="DengXian" panose="02010600030101010101" pitchFamily="2" charset="-122"/>
                <a:cs typeface="Arial" panose="020B0604020202020204" pitchFamily="34" charset="0"/>
                <a:hlinkClick r:id="rId14"/>
              </a:rPr>
              <a:t>Marketing Mix (4Ps)</a:t>
            </a:r>
            <a:endParaRPr kumimoji="0" lang="en-GB" altLang="zh-CN" sz="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5724525" algn="r"/>
              </a:tabLst>
            </a:pPr>
            <a:r>
              <a:rPr kumimoji="0" lang="en-GB" altLang="zh-CN" sz="1100" b="0" i="0" u="none" strike="noStrike" cap="none" normalizeH="0" baseline="0" dirty="0">
                <a:ln>
                  <a:noFill/>
                </a:ln>
                <a:solidFill>
                  <a:schemeClr val="tx1"/>
                </a:solidFill>
                <a:effectLst/>
                <a:latin typeface="Arial" panose="020B0604020202020204" pitchFamily="34" charset="0"/>
                <a:ea typeface="DengXian" panose="02010600030101010101" pitchFamily="2" charset="-122"/>
                <a:cs typeface="Arial" panose="020B0604020202020204" pitchFamily="34" charset="0"/>
                <a:hlinkClick r:id="rId15"/>
              </a:rPr>
              <a:t>Management Team</a:t>
            </a:r>
            <a:endParaRPr kumimoji="0" lang="en-GB" altLang="zh-CN" sz="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5724525" algn="r"/>
              </a:tabLst>
            </a:pPr>
            <a:r>
              <a:rPr kumimoji="0" lang="en-GB" altLang="zh-CN" sz="1100" b="0" i="0" u="none" strike="noStrike" cap="none" normalizeH="0" baseline="0" dirty="0">
                <a:ln>
                  <a:noFill/>
                </a:ln>
                <a:solidFill>
                  <a:schemeClr val="tx1"/>
                </a:solidFill>
                <a:effectLst/>
                <a:latin typeface="Arial" panose="020B0604020202020204" pitchFamily="34" charset="0"/>
                <a:ea typeface="DengXian" panose="02010600030101010101" pitchFamily="2" charset="-122"/>
                <a:cs typeface="Arial" panose="020B0604020202020204" pitchFamily="34" charset="0"/>
                <a:hlinkClick r:id="rId16"/>
              </a:rPr>
              <a:t>Management Team and Their Background</a:t>
            </a:r>
            <a:endParaRPr kumimoji="0" lang="en-GB" altLang="zh-CN" sz="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5724525" algn="r"/>
              </a:tabLst>
            </a:pPr>
            <a:r>
              <a:rPr kumimoji="0" lang="en-GB" altLang="zh-CN" sz="1100" b="0" i="0" u="none" strike="noStrike" cap="none" normalizeH="0" baseline="0" dirty="0">
                <a:ln>
                  <a:noFill/>
                </a:ln>
                <a:solidFill>
                  <a:schemeClr val="tx1"/>
                </a:solidFill>
                <a:effectLst/>
                <a:latin typeface="Arial" panose="020B0604020202020204" pitchFamily="34" charset="0"/>
                <a:ea typeface="DengXian" panose="02010600030101010101" pitchFamily="2" charset="-122"/>
                <a:cs typeface="Arial" panose="020B0604020202020204" pitchFamily="34" charset="0"/>
                <a:hlinkClick r:id="rId17"/>
              </a:rPr>
              <a:t>Organisational Chart</a:t>
            </a:r>
            <a:endParaRPr kumimoji="0" lang="en-GB" altLang="zh-CN" sz="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5724525" algn="r"/>
              </a:tabLst>
            </a:pPr>
            <a:r>
              <a:rPr kumimoji="0" lang="en-GB" altLang="zh-CN" sz="1100" b="0" i="0" u="none" strike="noStrike" cap="none" normalizeH="0" baseline="0" dirty="0">
                <a:ln>
                  <a:noFill/>
                </a:ln>
                <a:solidFill>
                  <a:schemeClr val="tx1"/>
                </a:solidFill>
                <a:effectLst/>
                <a:latin typeface="Arial" panose="020B0604020202020204" pitchFamily="34" charset="0"/>
                <a:ea typeface="DengXian" panose="02010600030101010101" pitchFamily="2" charset="-122"/>
                <a:cs typeface="Arial" panose="020B0604020202020204" pitchFamily="34" charset="0"/>
                <a:hlinkClick r:id="rId18"/>
              </a:rPr>
              <a:t>Key Milestones</a:t>
            </a:r>
            <a:endParaRPr kumimoji="0" lang="en-GB" altLang="zh-CN" sz="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5724525" algn="r"/>
              </a:tabLst>
            </a:pPr>
            <a:r>
              <a:rPr kumimoji="0" lang="en-GB" altLang="zh-CN" sz="1100" b="0" i="0" u="none" strike="noStrike" cap="none" normalizeH="0" baseline="0" dirty="0">
                <a:ln>
                  <a:noFill/>
                </a:ln>
                <a:solidFill>
                  <a:schemeClr val="tx1"/>
                </a:solidFill>
                <a:effectLst/>
                <a:latin typeface="Arial" panose="020B0604020202020204" pitchFamily="34" charset="0"/>
                <a:ea typeface="DengXian" panose="02010600030101010101" pitchFamily="2" charset="-122"/>
                <a:cs typeface="Arial" panose="020B0604020202020204" pitchFamily="34" charset="0"/>
                <a:hlinkClick r:id="rId19"/>
              </a:rPr>
              <a:t>Financial Plan (One Year)</a:t>
            </a:r>
            <a:endParaRPr kumimoji="0" lang="en-GB" altLang="zh-CN" sz="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5724525" algn="r"/>
              </a:tabLst>
            </a:pPr>
            <a:r>
              <a:rPr kumimoji="0" lang="en-GB" altLang="zh-CN" sz="1100" b="0" i="0" u="none" strike="noStrike" cap="none" normalizeH="0" baseline="0" dirty="0">
                <a:ln>
                  <a:noFill/>
                </a:ln>
                <a:solidFill>
                  <a:schemeClr val="tx1"/>
                </a:solidFill>
                <a:effectLst/>
                <a:latin typeface="Arial" panose="020B0604020202020204" pitchFamily="34" charset="0"/>
                <a:ea typeface="DengXian" panose="02010600030101010101" pitchFamily="2" charset="-122"/>
                <a:cs typeface="Arial" panose="020B0604020202020204" pitchFamily="34" charset="0"/>
                <a:hlinkClick r:id="rId20"/>
              </a:rPr>
              <a:t>Sources of Finance</a:t>
            </a:r>
            <a:endParaRPr kumimoji="0" lang="en-GB" altLang="zh-CN" sz="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5724525" algn="r"/>
              </a:tabLst>
            </a:pPr>
            <a:r>
              <a:rPr kumimoji="0" lang="en-GB" altLang="zh-CN" sz="1100" b="0" i="0" u="none" strike="noStrike" cap="none" normalizeH="0" baseline="0" dirty="0">
                <a:ln>
                  <a:noFill/>
                </a:ln>
                <a:solidFill>
                  <a:schemeClr val="tx1"/>
                </a:solidFill>
                <a:effectLst/>
                <a:latin typeface="Arial" panose="020B0604020202020204" pitchFamily="34" charset="0"/>
                <a:ea typeface="DengXian" panose="02010600030101010101" pitchFamily="2" charset="-122"/>
                <a:cs typeface="Arial" panose="020B0604020202020204" pitchFamily="34" charset="0"/>
                <a:hlinkClick r:id="rId21"/>
              </a:rPr>
              <a:t>Cash Flow Forecast</a:t>
            </a:r>
            <a:endParaRPr kumimoji="0" lang="en-GB" altLang="zh-CN" sz="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5724525" algn="r"/>
              </a:tabLst>
            </a:pPr>
            <a:r>
              <a:rPr kumimoji="0" lang="en-GB" altLang="zh-CN" sz="1100" b="0" i="0" u="none" strike="noStrike" cap="none" normalizeH="0" baseline="0" dirty="0">
                <a:ln>
                  <a:noFill/>
                </a:ln>
                <a:solidFill>
                  <a:schemeClr val="tx1"/>
                </a:solidFill>
                <a:effectLst/>
                <a:latin typeface="Arial" panose="020B0604020202020204" pitchFamily="34" charset="0"/>
                <a:ea typeface="DengXian" panose="02010600030101010101" pitchFamily="2" charset="-122"/>
                <a:cs typeface="Arial" panose="020B0604020202020204" pitchFamily="34" charset="0"/>
                <a:hlinkClick r:id="rId22"/>
              </a:rPr>
              <a:t>Sales Forecast</a:t>
            </a:r>
            <a:endParaRPr kumimoji="0" lang="en-GB" altLang="zh-CN" sz="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5724525" algn="r"/>
              </a:tabLst>
            </a:pPr>
            <a:r>
              <a:rPr kumimoji="0" lang="en-GB" altLang="zh-CN" sz="1100" b="0" i="0" u="none" strike="noStrike" cap="none" normalizeH="0" baseline="0" dirty="0">
                <a:ln>
                  <a:noFill/>
                </a:ln>
                <a:solidFill>
                  <a:schemeClr val="tx1"/>
                </a:solidFill>
                <a:effectLst/>
                <a:latin typeface="Arial" panose="020B0604020202020204" pitchFamily="34" charset="0"/>
                <a:ea typeface="DengXian" panose="02010600030101010101" pitchFamily="2" charset="-122"/>
                <a:cs typeface="Arial" panose="020B0604020202020204" pitchFamily="34" charset="0"/>
                <a:hlinkClick r:id="rId23"/>
              </a:rPr>
              <a:t>Cost of Production Forecast</a:t>
            </a:r>
            <a:endParaRPr kumimoji="0" lang="en-GB" altLang="zh-CN" sz="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5724525" algn="r"/>
              </a:tabLst>
            </a:pPr>
            <a:r>
              <a:rPr kumimoji="0" lang="en-GB" altLang="zh-CN" sz="1100" b="0" i="0" u="none" strike="noStrike" cap="none" normalizeH="0" baseline="0" dirty="0">
                <a:ln>
                  <a:noFill/>
                </a:ln>
                <a:solidFill>
                  <a:schemeClr val="tx1"/>
                </a:solidFill>
                <a:effectLst/>
                <a:latin typeface="Arial" panose="020B0604020202020204" pitchFamily="34" charset="0"/>
                <a:ea typeface="DengXian" panose="02010600030101010101" pitchFamily="2" charset="-122"/>
                <a:cs typeface="Arial" panose="020B0604020202020204" pitchFamily="34" charset="0"/>
                <a:hlinkClick r:id="rId24"/>
              </a:rPr>
              <a:t>Break Even Analysis</a:t>
            </a:r>
            <a:endParaRPr kumimoji="0" lang="en-GB" altLang="zh-CN" sz="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5724525" algn="r"/>
              </a:tabLst>
            </a:pPr>
            <a:r>
              <a:rPr kumimoji="0" lang="en-GB" altLang="zh-CN" sz="1100" b="0" i="0" u="none" strike="noStrike" cap="none" normalizeH="0" baseline="0" dirty="0">
                <a:ln>
                  <a:noFill/>
                </a:ln>
                <a:solidFill>
                  <a:schemeClr val="tx1"/>
                </a:solidFill>
                <a:effectLst/>
                <a:latin typeface="Arial" panose="020B0604020202020204" pitchFamily="34" charset="0"/>
                <a:ea typeface="DengXian" panose="02010600030101010101" pitchFamily="2" charset="-122"/>
                <a:cs typeface="Arial" panose="020B0604020202020204" pitchFamily="34" charset="0"/>
                <a:hlinkClick r:id="rId25"/>
              </a:rPr>
              <a:t>Operations and Management Plan</a:t>
            </a:r>
            <a:endParaRPr kumimoji="0" lang="en-GB" altLang="zh-CN" sz="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5724525" algn="r"/>
              </a:tabLst>
            </a:pPr>
            <a:r>
              <a:rPr kumimoji="0" lang="en-GB" altLang="zh-CN" sz="1100" b="0" i="0" u="none" strike="noStrike" cap="none" normalizeH="0" baseline="0" dirty="0">
                <a:ln>
                  <a:noFill/>
                </a:ln>
                <a:solidFill>
                  <a:schemeClr val="tx1"/>
                </a:solidFill>
                <a:effectLst/>
                <a:latin typeface="Arial" panose="020B0604020202020204" pitchFamily="34" charset="0"/>
                <a:ea typeface="DengXian" panose="02010600030101010101" pitchFamily="2" charset="-122"/>
                <a:cs typeface="Arial" panose="020B0604020202020204" pitchFamily="34" charset="0"/>
                <a:hlinkClick r:id="rId26"/>
              </a:rPr>
              <a:t>Production of Good and Service</a:t>
            </a:r>
            <a:endParaRPr kumimoji="0" lang="en-GB" altLang="zh-CN" sz="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5724525" algn="r"/>
              </a:tabLst>
            </a:pPr>
            <a:r>
              <a:rPr kumimoji="0" lang="en-GB" altLang="zh-CN" sz="1100" b="0" i="0" u="none" strike="noStrike" cap="none" normalizeH="0" baseline="0" dirty="0">
                <a:ln>
                  <a:noFill/>
                </a:ln>
                <a:solidFill>
                  <a:schemeClr val="tx1"/>
                </a:solidFill>
                <a:effectLst/>
                <a:latin typeface="Arial" panose="020B0604020202020204" pitchFamily="34" charset="0"/>
                <a:ea typeface="DengXian" panose="02010600030101010101" pitchFamily="2" charset="-122"/>
                <a:cs typeface="Arial" panose="020B0604020202020204" pitchFamily="34" charset="0"/>
                <a:hlinkClick r:id="rId27"/>
              </a:rPr>
              <a:t>Technology Plan</a:t>
            </a:r>
            <a:endParaRPr kumimoji="0" lang="en-GB" altLang="zh-CN" sz="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5724525" algn="r"/>
              </a:tabLst>
            </a:pPr>
            <a:r>
              <a:rPr kumimoji="0" lang="en-GB" altLang="zh-CN" sz="1100" b="0" i="0" u="none" strike="noStrike" cap="none" normalizeH="0" baseline="0" dirty="0">
                <a:ln>
                  <a:noFill/>
                </a:ln>
                <a:solidFill>
                  <a:schemeClr val="tx1"/>
                </a:solidFill>
                <a:effectLst/>
                <a:latin typeface="Arial" panose="020B0604020202020204" pitchFamily="34" charset="0"/>
                <a:ea typeface="DengXian" panose="02010600030101010101" pitchFamily="2" charset="-122"/>
                <a:cs typeface="Arial" panose="020B0604020202020204" pitchFamily="34" charset="0"/>
                <a:hlinkClick r:id="rId28"/>
              </a:rPr>
              <a:t>Human Resource Plan</a:t>
            </a:r>
            <a:endParaRPr kumimoji="0" lang="en-GB" altLang="zh-CN" sz="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5724525" algn="r"/>
              </a:tabLst>
            </a:pPr>
            <a:r>
              <a:rPr kumimoji="0" lang="en-GB" altLang="zh-CN" sz="1100" b="0" i="0" u="none" strike="noStrike" cap="none" normalizeH="0" baseline="0" dirty="0">
                <a:ln>
                  <a:noFill/>
                </a:ln>
                <a:solidFill>
                  <a:schemeClr val="tx1"/>
                </a:solidFill>
                <a:effectLst/>
                <a:latin typeface="Arial" panose="020B0604020202020204" pitchFamily="34" charset="0"/>
                <a:ea typeface="DengXian" panose="02010600030101010101" pitchFamily="2" charset="-122"/>
                <a:cs typeface="Arial" panose="020B0604020202020204" pitchFamily="34" charset="0"/>
                <a:hlinkClick r:id="rId29"/>
              </a:rPr>
              <a:t>Expansion Plan</a:t>
            </a:r>
            <a:endParaRPr kumimoji="0" lang="en-GB" altLang="zh-CN" sz="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5724525" algn="r"/>
              </a:tabLst>
            </a:pPr>
            <a:r>
              <a:rPr kumimoji="0" lang="en-GB" altLang="zh-CN" sz="1100" b="0" i="0" u="none" strike="noStrike" cap="none" normalizeH="0" baseline="0" dirty="0">
                <a:ln>
                  <a:noFill/>
                </a:ln>
                <a:solidFill>
                  <a:schemeClr val="tx1"/>
                </a:solidFill>
                <a:effectLst/>
                <a:latin typeface="Arial" panose="020B0604020202020204" pitchFamily="34" charset="0"/>
                <a:ea typeface="DengXian" panose="02010600030101010101" pitchFamily="2" charset="-122"/>
                <a:cs typeface="Arial" panose="020B0604020202020204" pitchFamily="34" charset="0"/>
                <a:hlinkClick r:id="rId30"/>
              </a:rPr>
              <a:t>Reference List</a:t>
            </a:r>
            <a:endParaRPr kumimoji="0" lang="en-GB" altLang="zh-CN" sz="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5724525" algn="r"/>
              </a:tabLst>
            </a:pPr>
            <a:r>
              <a:rPr kumimoji="0" lang="en-GB" altLang="zh-CN" sz="1100" b="0" i="0" u="none" strike="noStrike" cap="none" normalizeH="0" baseline="0" dirty="0">
                <a:ln>
                  <a:noFill/>
                </a:ln>
                <a:solidFill>
                  <a:schemeClr val="tx1"/>
                </a:solidFill>
                <a:effectLst/>
                <a:latin typeface="Arial" panose="020B0604020202020204" pitchFamily="34" charset="0"/>
                <a:ea typeface="DengXian" panose="02010600030101010101" pitchFamily="2" charset="-122"/>
                <a:cs typeface="Arial" panose="020B0604020202020204" pitchFamily="34" charset="0"/>
                <a:hlinkClick r:id="rId31"/>
              </a:rPr>
              <a:t>Appendices:</a:t>
            </a:r>
            <a:endParaRPr kumimoji="0" lang="en-GB" altLang="zh-CN" sz="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5724525" algn="r"/>
              </a:tabLst>
            </a:pPr>
            <a:endParaRPr kumimoji="0" lang="en-GB" altLang="zh-CN"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0518060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95E1903-7C68-2C6F-2D1E-D8A37D30E636}"/>
              </a:ext>
            </a:extLst>
          </p:cNvPr>
          <p:cNvSpPr>
            <a:spLocks noGrp="1"/>
          </p:cNvSpPr>
          <p:nvPr>
            <p:ph idx="1"/>
          </p:nvPr>
        </p:nvSpPr>
        <p:spPr/>
        <p:txBody>
          <a:bodyPr>
            <a:normAutofit/>
          </a:bodyPr>
          <a:lstStyle/>
          <a:p>
            <a:r>
              <a:rPr lang="en-GB" sz="1800" b="1" dirty="0"/>
              <a:t>Business Description </a:t>
            </a:r>
            <a:r>
              <a:rPr lang="en-GB" sz="1800" dirty="0"/>
              <a:t> </a:t>
            </a:r>
          </a:p>
          <a:p>
            <a:r>
              <a:rPr lang="en-GB" sz="1800" dirty="0"/>
              <a:t>A property investment business using the BRRRR strategy to acquire, improve, and hold rental properties in high-yield Liverpool areas. Focus on distressed/auction buys in L4/L5 for low entry, quick cosmetic fixes, stable tenancy, and cash-out refinance to repeat without tying up capital long-term.</a:t>
            </a:r>
          </a:p>
          <a:p>
            <a:endParaRPr lang="en-GB" sz="1800" dirty="0"/>
          </a:p>
          <a:p>
            <a:r>
              <a:rPr lang="en-GB" sz="1800" b="1" dirty="0"/>
              <a:t>Product Description </a:t>
            </a:r>
          </a:p>
          <a:p>
            <a:r>
              <a:rPr lang="en-GB" sz="1800" dirty="0"/>
              <a:t>The “product” is residential rental properties (2-bed terraces/flats) renovated to EPC C+ standard, let to reliable tenants (students, young professionals, families). Service includes acquisition, light refurbishment, tenant placement/management (via agent), and refinancing.</a:t>
            </a:r>
          </a:p>
          <a:p>
            <a:pPr marL="0" indent="0">
              <a:buNone/>
            </a:pPr>
            <a:br>
              <a:rPr lang="en-GB" sz="1800" dirty="0"/>
            </a:br>
            <a:endParaRPr lang="en-GB" sz="1800" dirty="0"/>
          </a:p>
          <a:p>
            <a:br>
              <a:rPr lang="en-GB" sz="1800" dirty="0"/>
            </a:br>
            <a:endParaRPr lang="en-GB" sz="1800" dirty="0"/>
          </a:p>
        </p:txBody>
      </p:sp>
      <p:sp>
        <p:nvSpPr>
          <p:cNvPr id="4" name="TextBox 3">
            <a:extLst>
              <a:ext uri="{FF2B5EF4-FFF2-40B4-BE49-F238E27FC236}">
                <a16:creationId xmlns:a16="http://schemas.microsoft.com/office/drawing/2014/main" id="{0A16EA78-2872-4151-ACDE-85DE92917660}"/>
              </a:ext>
            </a:extLst>
          </p:cNvPr>
          <p:cNvSpPr txBox="1"/>
          <p:nvPr/>
        </p:nvSpPr>
        <p:spPr>
          <a:xfrm>
            <a:off x="540581" y="609917"/>
            <a:ext cx="7181197" cy="584775"/>
          </a:xfrm>
          <a:prstGeom prst="rect">
            <a:avLst/>
          </a:prstGeom>
          <a:noFill/>
        </p:spPr>
        <p:txBody>
          <a:bodyPr wrap="none" rtlCol="0">
            <a:spAutoFit/>
          </a:bodyPr>
          <a:lstStyle/>
          <a:p>
            <a:r>
              <a:rPr lang="en-GB" sz="3200" b="1" dirty="0"/>
              <a:t>Section 1 - </a:t>
            </a:r>
            <a:r>
              <a:rPr lang="en-GB" sz="3200" b="1" i="0" dirty="0">
                <a:effectLst/>
                <a:latin typeface="Söhne"/>
              </a:rPr>
              <a:t>Overview of the Business Idea</a:t>
            </a:r>
            <a:endParaRPr lang="en-GB" sz="3200" b="1" dirty="0"/>
          </a:p>
        </p:txBody>
      </p:sp>
    </p:spTree>
    <p:extLst>
      <p:ext uri="{BB962C8B-B14F-4D97-AF65-F5344CB8AC3E}">
        <p14:creationId xmlns:p14="http://schemas.microsoft.com/office/powerpoint/2010/main" val="14348539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EBD14DB-EC94-B394-2340-BDCEC7C1CCFB}"/>
              </a:ext>
            </a:extLst>
          </p:cNvPr>
          <p:cNvSpPr>
            <a:spLocks noGrp="1"/>
          </p:cNvSpPr>
          <p:nvPr>
            <p:ph idx="1"/>
          </p:nvPr>
        </p:nvSpPr>
        <p:spPr/>
        <p:txBody>
          <a:bodyPr>
            <a:normAutofit/>
          </a:bodyPr>
          <a:lstStyle/>
          <a:p>
            <a:r>
              <a:rPr lang="en-GB" sz="1900" dirty="0"/>
              <a:t>.</a:t>
            </a:r>
            <a:r>
              <a:rPr lang="en-GB" sz="1900" b="1" dirty="0"/>
              <a:t> </a:t>
            </a:r>
            <a:r>
              <a:rPr lang="en-GB" sz="2000" b="1" dirty="0"/>
              <a:t>Executive Summary</a:t>
            </a:r>
            <a:r>
              <a:rPr lang="en-GB" sz="2000" dirty="0"/>
              <a:t> </a:t>
            </a:r>
          </a:p>
          <a:p>
            <a:r>
              <a:rPr lang="en-GB" sz="2000" dirty="0"/>
              <a:t>This plan outlines a scalable BRRRR property investment business starting with £70k total capital (personal £50k + £10–15k reno + buffer; short £20k potentially via bridging). Acquire one undervalued 2-bed terrace/flat (£45k–£55k at auction), renovate cosmetically (£12k), rent for £550–£650 </a:t>
            </a:r>
            <a:r>
              <a:rPr lang="en-GB" sz="2000" dirty="0" err="1"/>
              <a:t>pcm</a:t>
            </a:r>
            <a:r>
              <a:rPr lang="en-GB" sz="2000" dirty="0"/>
              <a:t> (7–9% gross yield), refinance at 75% LTV after 6 months to recover ~£50-70k, then repeat.</a:t>
            </a:r>
          </a:p>
          <a:p>
            <a:r>
              <a:rPr lang="en-GB" sz="2000" dirty="0"/>
              <a:t>Short-term: Secure first property, achieve positive cashflow (£450/month net), build equity.</a:t>
            </a:r>
          </a:p>
          <a:p>
            <a:r>
              <a:rPr lang="en-GB" sz="2000" dirty="0"/>
              <a:t>Long-term: Scale to 3–5 properties in 3–5 years via recycled capital. Risks mitigated by high-demand areas and conservative numbers. Projected first-year ROI: ~7.7% cash-on-cash, plus equity growth</a:t>
            </a:r>
          </a:p>
          <a:p>
            <a:endParaRPr lang="en-GB" dirty="0"/>
          </a:p>
        </p:txBody>
      </p:sp>
      <p:sp>
        <p:nvSpPr>
          <p:cNvPr id="4" name="TextBox 3">
            <a:extLst>
              <a:ext uri="{FF2B5EF4-FFF2-40B4-BE49-F238E27FC236}">
                <a16:creationId xmlns:a16="http://schemas.microsoft.com/office/drawing/2014/main" id="{37957E82-7305-647C-4919-676C7AE35DAB}"/>
              </a:ext>
            </a:extLst>
          </p:cNvPr>
          <p:cNvSpPr txBox="1"/>
          <p:nvPr/>
        </p:nvSpPr>
        <p:spPr>
          <a:xfrm>
            <a:off x="977461" y="681037"/>
            <a:ext cx="2309478" cy="1077218"/>
          </a:xfrm>
          <a:prstGeom prst="rect">
            <a:avLst/>
          </a:prstGeom>
          <a:noFill/>
        </p:spPr>
        <p:txBody>
          <a:bodyPr wrap="none" rtlCol="0">
            <a:spAutoFit/>
          </a:bodyPr>
          <a:lstStyle/>
          <a:p>
            <a:r>
              <a:rPr lang="en-GB" sz="3200" b="1" i="0" dirty="0">
                <a:effectLst/>
                <a:latin typeface="Söhne"/>
              </a:rPr>
              <a:t>Introduction</a:t>
            </a:r>
            <a:endParaRPr lang="en-GB" sz="3200" dirty="0"/>
          </a:p>
          <a:p>
            <a:endParaRPr lang="en-GB" sz="3200" b="1" dirty="0"/>
          </a:p>
        </p:txBody>
      </p:sp>
    </p:spTree>
    <p:extLst>
      <p:ext uri="{BB962C8B-B14F-4D97-AF65-F5344CB8AC3E}">
        <p14:creationId xmlns:p14="http://schemas.microsoft.com/office/powerpoint/2010/main" val="3551827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156C52F-D988-84DD-FE73-C0508DC81AED}"/>
              </a:ext>
            </a:extLst>
          </p:cNvPr>
          <p:cNvSpPr>
            <a:spLocks noGrp="1"/>
          </p:cNvSpPr>
          <p:nvPr>
            <p:ph idx="1"/>
          </p:nvPr>
        </p:nvSpPr>
        <p:spPr>
          <a:xfrm>
            <a:off x="732064" y="1352096"/>
            <a:ext cx="10515600" cy="4739767"/>
          </a:xfrm>
        </p:spPr>
        <p:txBody>
          <a:bodyPr/>
          <a:lstStyle/>
          <a:p>
            <a:endParaRPr lang="en-GB" dirty="0"/>
          </a:p>
          <a:p>
            <a:endParaRPr lang="en-GB" dirty="0"/>
          </a:p>
        </p:txBody>
      </p:sp>
      <p:sp>
        <p:nvSpPr>
          <p:cNvPr id="4" name="TextBox 3">
            <a:extLst>
              <a:ext uri="{FF2B5EF4-FFF2-40B4-BE49-F238E27FC236}">
                <a16:creationId xmlns:a16="http://schemas.microsoft.com/office/drawing/2014/main" id="{B64F5224-38DF-9A0E-ED62-37C8785B3FBD}"/>
              </a:ext>
            </a:extLst>
          </p:cNvPr>
          <p:cNvSpPr txBox="1"/>
          <p:nvPr/>
        </p:nvSpPr>
        <p:spPr>
          <a:xfrm>
            <a:off x="838200" y="681037"/>
            <a:ext cx="11030712" cy="4339650"/>
          </a:xfrm>
          <a:prstGeom prst="rect">
            <a:avLst/>
          </a:prstGeom>
          <a:noFill/>
        </p:spPr>
        <p:txBody>
          <a:bodyPr wrap="square" rtlCol="0">
            <a:spAutoFit/>
          </a:bodyPr>
          <a:lstStyle/>
          <a:p>
            <a:r>
              <a:rPr lang="en-GB" sz="2400" b="1" i="1" dirty="0"/>
              <a:t>Business Objectives </a:t>
            </a:r>
            <a:r>
              <a:rPr lang="en-GB" b="1" dirty="0"/>
              <a:t>(SMART Objectives)</a:t>
            </a:r>
          </a:p>
          <a:p>
            <a:br>
              <a:rPr lang="en-GB" b="1" dirty="0"/>
            </a:br>
            <a:r>
              <a:rPr lang="en-GB" b="1" dirty="0"/>
              <a:t>Short-Term Objectives (less than a year)</a:t>
            </a:r>
            <a:br>
              <a:rPr lang="en-GB" b="1" dirty="0"/>
            </a:br>
            <a:r>
              <a:rPr lang="en-GB" b="1" dirty="0"/>
              <a:t>• Specific: Purchase and renovate first property by June 2026.</a:t>
            </a:r>
            <a:br>
              <a:rPr lang="en-GB" b="1" dirty="0"/>
            </a:br>
            <a:r>
              <a:rPr lang="en-GB" b="1" dirty="0"/>
              <a:t>• Measurable: Secure tenant by July 2026; achieve £550+ </a:t>
            </a:r>
            <a:r>
              <a:rPr lang="en-GB" b="1" dirty="0" err="1"/>
              <a:t>pcm</a:t>
            </a:r>
            <a:r>
              <a:rPr lang="en-GB" b="1" dirty="0"/>
              <a:t> rent.</a:t>
            </a:r>
            <a:br>
              <a:rPr lang="en-GB" b="1" dirty="0"/>
            </a:br>
            <a:r>
              <a:rPr lang="en-GB" b="1" dirty="0"/>
              <a:t>• Achievable: Target auction buys under £55k + £12k reno.</a:t>
            </a:r>
            <a:br>
              <a:rPr lang="en-GB" b="1" dirty="0"/>
            </a:br>
            <a:r>
              <a:rPr lang="en-GB" b="1" dirty="0"/>
              <a:t>• Relevant: Build proof-of-concept for scaling.</a:t>
            </a:r>
            <a:br>
              <a:rPr lang="en-GB" b="1" dirty="0"/>
            </a:br>
            <a:r>
              <a:rPr lang="en-GB" b="1" dirty="0"/>
              <a:t>• Time-bound: First refinance by September 2026; recover 70–80% capital.</a:t>
            </a:r>
            <a:br>
              <a:rPr lang="en-GB" b="1" dirty="0"/>
            </a:br>
            <a:r>
              <a:rPr lang="en-GB" b="1" dirty="0"/>
              <a:t>Long-Term Objectives (3-5 years)</a:t>
            </a:r>
            <a:br>
              <a:rPr lang="en-GB" b="1" dirty="0"/>
            </a:br>
            <a:r>
              <a:rPr lang="en-GB" b="1" dirty="0"/>
              <a:t>• Specific: Scale to 3 properties by end-2027.</a:t>
            </a:r>
            <a:br>
              <a:rPr lang="en-GB" b="1" dirty="0"/>
            </a:br>
            <a:r>
              <a:rPr lang="en-GB" b="1" dirty="0"/>
              <a:t>• Measurable: Generate £1,200+ monthly net cashflow portfolio-wide.</a:t>
            </a:r>
            <a:br>
              <a:rPr lang="en-GB" b="1" dirty="0"/>
            </a:br>
            <a:r>
              <a:rPr lang="en-GB" b="1" dirty="0"/>
              <a:t>• Achievable: Recycle capital via </a:t>
            </a:r>
            <a:r>
              <a:rPr lang="en-GB" b="1" dirty="0" err="1"/>
              <a:t>refis</a:t>
            </a:r>
            <a:r>
              <a:rPr lang="en-GB" b="1" dirty="0"/>
              <a:t>; target 8%+ yields.</a:t>
            </a:r>
            <a:br>
              <a:rPr lang="en-GB" b="1" dirty="0"/>
            </a:br>
            <a:r>
              <a:rPr lang="en-GB" b="1" dirty="0"/>
              <a:t>• Relevant: Create passive income stream.</a:t>
            </a:r>
            <a:br>
              <a:rPr lang="en-GB" b="1" dirty="0"/>
            </a:br>
            <a:r>
              <a:rPr lang="en-GB" b="1" dirty="0"/>
              <a:t>• Time-bound: Achieve £200k+ equity in 5 years.</a:t>
            </a:r>
          </a:p>
          <a:p>
            <a:r>
              <a:rPr lang="en-GB" dirty="0"/>
              <a:t> </a:t>
            </a:r>
          </a:p>
        </p:txBody>
      </p:sp>
    </p:spTree>
    <p:extLst>
      <p:ext uri="{BB962C8B-B14F-4D97-AF65-F5344CB8AC3E}">
        <p14:creationId xmlns:p14="http://schemas.microsoft.com/office/powerpoint/2010/main" val="4166940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19FB4DE-DBB1-0BF2-DBFA-00D692BAF33E}"/>
              </a:ext>
            </a:extLst>
          </p:cNvPr>
          <p:cNvSpPr txBox="1"/>
          <p:nvPr/>
        </p:nvSpPr>
        <p:spPr>
          <a:xfrm>
            <a:off x="838200" y="510760"/>
            <a:ext cx="11030712" cy="584775"/>
          </a:xfrm>
          <a:prstGeom prst="rect">
            <a:avLst/>
          </a:prstGeom>
          <a:noFill/>
        </p:spPr>
        <p:txBody>
          <a:bodyPr wrap="square" rtlCol="0">
            <a:spAutoFit/>
          </a:bodyPr>
          <a:lstStyle/>
          <a:p>
            <a:r>
              <a:rPr lang="en-GB" sz="3200" b="1" dirty="0"/>
              <a:t>Section 3 – </a:t>
            </a:r>
            <a:r>
              <a:rPr lang="en-GB" sz="3200" dirty="0"/>
              <a:t>PESTEL Analysis</a:t>
            </a:r>
            <a:endParaRPr lang="en-GB" sz="3200" b="1" dirty="0"/>
          </a:p>
        </p:txBody>
      </p:sp>
      <p:sp>
        <p:nvSpPr>
          <p:cNvPr id="3" name="TextBox 2">
            <a:extLst>
              <a:ext uri="{FF2B5EF4-FFF2-40B4-BE49-F238E27FC236}">
                <a16:creationId xmlns:a16="http://schemas.microsoft.com/office/drawing/2014/main" id="{85BF6541-B0FA-9297-3DE4-B13C722629AE}"/>
              </a:ext>
            </a:extLst>
          </p:cNvPr>
          <p:cNvSpPr txBox="1"/>
          <p:nvPr/>
        </p:nvSpPr>
        <p:spPr>
          <a:xfrm>
            <a:off x="979081" y="1212112"/>
            <a:ext cx="10637186" cy="2031325"/>
          </a:xfrm>
          <a:prstGeom prst="rect">
            <a:avLst/>
          </a:prstGeom>
          <a:noFill/>
        </p:spPr>
        <p:txBody>
          <a:bodyPr wrap="square" rtlCol="0">
            <a:spAutoFit/>
          </a:bodyPr>
          <a:lstStyle/>
          <a:p>
            <a:r>
              <a:rPr lang="en-GB" b="1"/>
              <a:t>PESTEL Analysis </a:t>
            </a:r>
          </a:p>
          <a:p>
            <a:r>
              <a:rPr lang="en-GB"/>
              <a:t>• Political: Stable UK housing policy; investor stamp duty surcharge (3%).</a:t>
            </a:r>
            <a:br>
              <a:rPr lang="en-GB"/>
            </a:br>
            <a:r>
              <a:rPr lang="en-GB"/>
              <a:t>• Economic: Rising rents (+8–9% YoY); interest rates stabilizing; Liverpool growth from regeneration.</a:t>
            </a:r>
            <a:br>
              <a:rPr lang="en-GB"/>
            </a:br>
            <a:r>
              <a:rPr lang="en-GB"/>
              <a:t>• Social: High rental demand from youth/migration.</a:t>
            </a:r>
            <a:br>
              <a:rPr lang="en-GB"/>
            </a:br>
            <a:r>
              <a:rPr lang="en-GB"/>
              <a:t>• Technological: Online auctions (Venmore), proptech for management.</a:t>
            </a:r>
            <a:br>
              <a:rPr lang="en-GB"/>
            </a:br>
            <a:r>
              <a:rPr lang="en-GB"/>
              <a:t>• Environmental: EPC C+ required; focus cosmetic (low energy upgrades).</a:t>
            </a:r>
            <a:br>
              <a:rPr lang="en-GB"/>
            </a:br>
            <a:r>
              <a:rPr lang="en-GB"/>
              <a:t>• Legal: Landlord regulations (Section 21 changes), tenancy laws</a:t>
            </a:r>
            <a:endParaRPr lang="en-GB" altLang="en-US" sz="2800" b="0" dirty="0"/>
          </a:p>
        </p:txBody>
      </p:sp>
    </p:spTree>
    <p:extLst>
      <p:ext uri="{BB962C8B-B14F-4D97-AF65-F5344CB8AC3E}">
        <p14:creationId xmlns:p14="http://schemas.microsoft.com/office/powerpoint/2010/main" val="15242466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18FDE8E-B325-0DB0-C8C4-FBDD3F35941C}"/>
              </a:ext>
            </a:extLst>
          </p:cNvPr>
          <p:cNvSpPr>
            <a:spLocks noGrp="1"/>
          </p:cNvSpPr>
          <p:nvPr>
            <p:ph idx="1"/>
          </p:nvPr>
        </p:nvSpPr>
        <p:spPr/>
        <p:txBody>
          <a:bodyPr>
            <a:normAutofit/>
          </a:bodyPr>
          <a:lstStyle/>
          <a:p>
            <a:r>
              <a:rPr lang="en-GB" sz="1700" b="1" dirty="0"/>
              <a:t>Market Analysis and Marketing Plan</a:t>
            </a:r>
            <a:endParaRPr lang="en-GB" sz="1700" dirty="0"/>
          </a:p>
          <a:p>
            <a:r>
              <a:rPr lang="en-GB" sz="1700" dirty="0"/>
              <a:t>Market Analysis (Competitors, Customers, Target Groups)</a:t>
            </a:r>
            <a:br>
              <a:rPr lang="en-GB" sz="1700" dirty="0"/>
            </a:br>
            <a:r>
              <a:rPr lang="en-GB" sz="1700" dirty="0"/>
              <a:t>• Market: Liverpool buy-to-let strong in 2026—prices ~£183k average, but L4/L5 ~£120k–£140k (auction lower). Yields 7–9% in Anfield/Everton due to regeneration, student demand, Everton Stadium.</a:t>
            </a:r>
            <a:br>
              <a:rPr lang="en-GB" sz="1700" dirty="0"/>
            </a:br>
            <a:r>
              <a:rPr lang="en-GB" sz="1700" dirty="0"/>
              <a:t>• Competitors: Local landlords, HMO operators, corporate investors (e.g., via Rightmove auctions). Edge: Focus on quick BRRRR cycles vs. hold-only.</a:t>
            </a:r>
            <a:br>
              <a:rPr lang="en-GB" sz="1700" dirty="0"/>
            </a:br>
            <a:r>
              <a:rPr lang="en-GB" sz="1700" dirty="0"/>
              <a:t>• Customers/Tenants: Young professionals, students (Liverpool universities), families seeking affordable space. High demand, low voids.</a:t>
            </a:r>
            <a:br>
              <a:rPr lang="en-GB" sz="1700" dirty="0"/>
            </a:br>
            <a:r>
              <a:rPr lang="en-GB" sz="1700" dirty="0"/>
              <a:t>• Target Groups: Auction sellers (distressed properties), bridging lenders, letting agents in L4/L5.</a:t>
            </a:r>
            <a:br>
              <a:rPr lang="en-GB" sz="1700" dirty="0"/>
            </a:br>
            <a:endParaRPr lang="en-GB" sz="1700" dirty="0"/>
          </a:p>
          <a:p>
            <a:pPr marL="0" indent="0">
              <a:buNone/>
            </a:pPr>
            <a:r>
              <a:rPr lang="en-GB" dirty="0"/>
              <a:t>.</a:t>
            </a:r>
          </a:p>
          <a:p>
            <a:endParaRPr lang="en-GB" dirty="0"/>
          </a:p>
        </p:txBody>
      </p:sp>
      <p:sp>
        <p:nvSpPr>
          <p:cNvPr id="4" name="TextBox 3">
            <a:extLst>
              <a:ext uri="{FF2B5EF4-FFF2-40B4-BE49-F238E27FC236}">
                <a16:creationId xmlns:a16="http://schemas.microsoft.com/office/drawing/2014/main" id="{7CA7CFC1-D7AD-1D38-BE48-0537EF316731}"/>
              </a:ext>
            </a:extLst>
          </p:cNvPr>
          <p:cNvSpPr txBox="1"/>
          <p:nvPr/>
        </p:nvSpPr>
        <p:spPr>
          <a:xfrm>
            <a:off x="838200" y="681037"/>
            <a:ext cx="11030712" cy="584775"/>
          </a:xfrm>
          <a:prstGeom prst="rect">
            <a:avLst/>
          </a:prstGeom>
          <a:noFill/>
        </p:spPr>
        <p:txBody>
          <a:bodyPr wrap="square" rtlCol="0">
            <a:spAutoFit/>
          </a:bodyPr>
          <a:lstStyle/>
          <a:p>
            <a:r>
              <a:rPr lang="en-GB" sz="3200" b="1" dirty="0"/>
              <a:t>Section 4 - </a:t>
            </a:r>
            <a:r>
              <a:rPr lang="en-GB" sz="3200" dirty="0"/>
              <a:t>Marketing Strategies</a:t>
            </a:r>
          </a:p>
        </p:txBody>
      </p:sp>
    </p:spTree>
    <p:extLst>
      <p:ext uri="{BB962C8B-B14F-4D97-AF65-F5344CB8AC3E}">
        <p14:creationId xmlns:p14="http://schemas.microsoft.com/office/powerpoint/2010/main" val="14812818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C02D8C8-03B0-FF56-CFE5-5F25280332B8}"/>
              </a:ext>
            </a:extLst>
          </p:cNvPr>
          <p:cNvSpPr>
            <a:spLocks noGrp="1"/>
          </p:cNvSpPr>
          <p:nvPr>
            <p:ph idx="1"/>
          </p:nvPr>
        </p:nvSpPr>
        <p:spPr>
          <a:xfrm>
            <a:off x="838200" y="1175112"/>
            <a:ext cx="10515600" cy="4683443"/>
          </a:xfrm>
        </p:spPr>
        <p:txBody>
          <a:bodyPr>
            <a:normAutofit/>
          </a:bodyPr>
          <a:lstStyle/>
          <a:p>
            <a:r>
              <a:rPr lang="en-GB" sz="1800" b="1" dirty="0"/>
              <a:t>Financial Plan (One Year)</a:t>
            </a:r>
            <a:br>
              <a:rPr lang="en-GB" sz="1800" dirty="0"/>
            </a:br>
            <a:r>
              <a:rPr lang="en-GB" sz="1800" b="1" dirty="0"/>
              <a:t>Sources of Finance</a:t>
            </a:r>
            <a:br>
              <a:rPr lang="en-GB" sz="1800" dirty="0"/>
            </a:br>
            <a:r>
              <a:rPr lang="en-GB" sz="1800" dirty="0"/>
              <a:t>• Personal savings: £50k.</a:t>
            </a:r>
            <a:br>
              <a:rPr lang="en-GB" sz="1800" dirty="0"/>
            </a:br>
            <a:r>
              <a:rPr lang="en-GB" sz="1800" dirty="0"/>
              <a:t>• Reno/buffer: £15k (savings/credit).</a:t>
            </a:r>
            <a:br>
              <a:rPr lang="en-GB" sz="1800" dirty="0"/>
            </a:br>
            <a:r>
              <a:rPr lang="en-GB" sz="1800" dirty="0"/>
              <a:t>• Bridging loan: £20k short-term if needed (0.8–1% monthly, repaid on refi).</a:t>
            </a:r>
            <a:br>
              <a:rPr lang="en-GB" sz="1800" dirty="0"/>
            </a:br>
            <a:r>
              <a:rPr lang="en-GB" sz="1800" dirty="0"/>
              <a:t>• Refinance: Main bank BTL mortgage post-tenancy.</a:t>
            </a:r>
            <a:br>
              <a:rPr lang="en-GB" sz="1800" dirty="0"/>
            </a:br>
            <a:r>
              <a:rPr lang="en-GB" sz="1800" b="1" dirty="0"/>
              <a:t>Cash Flow Forecast</a:t>
            </a:r>
            <a:br>
              <a:rPr lang="en-GB" sz="1800" dirty="0"/>
            </a:br>
            <a:r>
              <a:rPr lang="en-GB" sz="1800" dirty="0"/>
              <a:t>Year 1 (first property):</a:t>
            </a:r>
            <a:br>
              <a:rPr lang="en-GB" sz="1800" dirty="0"/>
            </a:br>
            <a:r>
              <a:rPr lang="en-GB" sz="1800" dirty="0"/>
              <a:t>• Inflows: Rent £7,200; Refi cash-back ~£50k (Month 6).</a:t>
            </a:r>
            <a:br>
              <a:rPr lang="en-GB" sz="1800" dirty="0"/>
            </a:br>
            <a:r>
              <a:rPr lang="en-GB" sz="1800" dirty="0"/>
              <a:t>• Outflows: Purchase/fees £55k; Reno £12k; Costs £1,800; Loan interest ~£1k.</a:t>
            </a:r>
            <a:br>
              <a:rPr lang="en-GB" sz="1800" dirty="0"/>
            </a:br>
            <a:r>
              <a:rPr lang="en-GB" sz="1800" dirty="0"/>
              <a:t>• Net: Positive after Month 4; capital recycled.</a:t>
            </a:r>
            <a:br>
              <a:rPr lang="en-GB" sz="1800" dirty="0"/>
            </a:br>
            <a:r>
              <a:rPr lang="en-GB" sz="1800" b="1" dirty="0"/>
              <a:t>Sales Forecast</a:t>
            </a:r>
            <a:br>
              <a:rPr lang="en-GB" sz="1800" dirty="0"/>
            </a:br>
            <a:r>
              <a:rPr lang="en-GB" sz="1800" dirty="0"/>
              <a:t>Not sales—rental income: £600 </a:t>
            </a:r>
            <a:r>
              <a:rPr lang="en-GB" sz="1800" dirty="0" err="1"/>
              <a:t>pcm</a:t>
            </a:r>
            <a:r>
              <a:rPr lang="en-GB" sz="1800" dirty="0"/>
              <a:t> average (£7,200 Year 1).</a:t>
            </a:r>
            <a:br>
              <a:rPr lang="en-GB" sz="1800" dirty="0"/>
            </a:br>
            <a:r>
              <a:rPr lang="en-GB" sz="1800" b="1" dirty="0"/>
              <a:t>Cost of Production Forecast</a:t>
            </a:r>
            <a:br>
              <a:rPr lang="en-GB" sz="1800" dirty="0"/>
            </a:br>
            <a:r>
              <a:rPr lang="en-GB" sz="1800" dirty="0"/>
              <a:t>“Production” = Acquisition + Reno: £50k purchase + £5k fees + £12k reno = £67k total.</a:t>
            </a:r>
            <a:br>
              <a:rPr lang="en-GB" sz="1800" dirty="0"/>
            </a:br>
            <a:endParaRPr lang="en-GB" sz="1800" dirty="0"/>
          </a:p>
        </p:txBody>
      </p:sp>
      <p:sp>
        <p:nvSpPr>
          <p:cNvPr id="4" name="TextBox 3">
            <a:extLst>
              <a:ext uri="{FF2B5EF4-FFF2-40B4-BE49-F238E27FC236}">
                <a16:creationId xmlns:a16="http://schemas.microsoft.com/office/drawing/2014/main" id="{BD088BB7-3F9E-6D74-6077-0A34CDDDE233}"/>
              </a:ext>
            </a:extLst>
          </p:cNvPr>
          <p:cNvSpPr txBox="1"/>
          <p:nvPr/>
        </p:nvSpPr>
        <p:spPr>
          <a:xfrm>
            <a:off x="838200" y="510760"/>
            <a:ext cx="11030712" cy="584775"/>
          </a:xfrm>
          <a:prstGeom prst="rect">
            <a:avLst/>
          </a:prstGeom>
          <a:noFill/>
        </p:spPr>
        <p:txBody>
          <a:bodyPr wrap="square" rtlCol="0">
            <a:spAutoFit/>
          </a:bodyPr>
          <a:lstStyle/>
          <a:p>
            <a:r>
              <a:rPr lang="en-GB" sz="3200" b="1" dirty="0"/>
              <a:t>Section 5 - </a:t>
            </a:r>
            <a:r>
              <a:rPr lang="en-GB" sz="3200" b="1" i="0" dirty="0">
                <a:solidFill>
                  <a:srgbClr val="374151"/>
                </a:solidFill>
                <a:effectLst/>
                <a:latin typeface="Söhne"/>
              </a:rPr>
              <a:t>Funding Requirements and Allocation</a:t>
            </a:r>
            <a:endParaRPr lang="en-GB" sz="3200" b="1" dirty="0"/>
          </a:p>
        </p:txBody>
      </p:sp>
    </p:spTree>
    <p:extLst>
      <p:ext uri="{BB962C8B-B14F-4D97-AF65-F5344CB8AC3E}">
        <p14:creationId xmlns:p14="http://schemas.microsoft.com/office/powerpoint/2010/main" val="32783033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7E51F8-82C2-26DC-2B70-95275B791F1E}"/>
              </a:ext>
            </a:extLst>
          </p:cNvPr>
          <p:cNvSpPr>
            <a:spLocks noGrp="1"/>
          </p:cNvSpPr>
          <p:nvPr>
            <p:ph type="title"/>
          </p:nvPr>
        </p:nvSpPr>
        <p:spPr/>
        <p:txBody>
          <a:bodyPr/>
          <a:lstStyle/>
          <a:p>
            <a:pPr algn="ctr"/>
            <a:r>
              <a:rPr lang="en-GB" dirty="0"/>
              <a:t>Questions? </a:t>
            </a:r>
          </a:p>
        </p:txBody>
      </p:sp>
      <p:pic>
        <p:nvPicPr>
          <p:cNvPr id="5" name="Content Placeholder 4" descr="Question mark boxes">
            <a:extLst>
              <a:ext uri="{FF2B5EF4-FFF2-40B4-BE49-F238E27FC236}">
                <a16:creationId xmlns:a16="http://schemas.microsoft.com/office/drawing/2014/main" id="{E21C1DA0-2878-AF0F-EFB1-7173236AC642}"/>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228287" y="1825625"/>
            <a:ext cx="7735426" cy="4351338"/>
          </a:xfrm>
        </p:spPr>
      </p:pic>
    </p:spTree>
    <p:extLst>
      <p:ext uri="{BB962C8B-B14F-4D97-AF65-F5344CB8AC3E}">
        <p14:creationId xmlns:p14="http://schemas.microsoft.com/office/powerpoint/2010/main" val="223321514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7871</TotalTime>
  <Words>1756</Words>
  <Application>Microsoft Office PowerPoint</Application>
  <PresentationFormat>Widescreen</PresentationFormat>
  <Paragraphs>128</Paragraphs>
  <Slides>10</Slides>
  <Notes>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Avenir Next LT Pro Demi</vt:lpstr>
      <vt:lpstr>Calibri</vt:lpstr>
      <vt:lpstr>Calibri Light</vt:lpstr>
      <vt:lpstr>Söhne</vt:lpstr>
      <vt:lpstr>Office Theme</vt:lpstr>
      <vt:lpstr> </vt:lpstr>
      <vt:lpstr>Business Plan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Questions?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Assessment Task 2</dc:title>
  <dc:creator>Balendran Kandasamy</dc:creator>
  <cp:lastModifiedBy>nick latsi</cp:lastModifiedBy>
  <cp:revision>53</cp:revision>
  <dcterms:created xsi:type="dcterms:W3CDTF">2023-07-31T07:37:43Z</dcterms:created>
  <dcterms:modified xsi:type="dcterms:W3CDTF">2026-04-13T19:38:54Z</dcterms:modified>
</cp:coreProperties>
</file>