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40"/>
  </p:notesMasterIdLst>
  <p:sldIdLst>
    <p:sldId id="266" r:id="rId5"/>
    <p:sldId id="308" r:id="rId6"/>
    <p:sldId id="312" r:id="rId7"/>
    <p:sldId id="283" r:id="rId8"/>
    <p:sldId id="292" r:id="rId9"/>
    <p:sldId id="293" r:id="rId10"/>
    <p:sldId id="259" r:id="rId11"/>
    <p:sldId id="260" r:id="rId12"/>
    <p:sldId id="325" r:id="rId13"/>
    <p:sldId id="279" r:id="rId14"/>
    <p:sldId id="261" r:id="rId15"/>
    <p:sldId id="326" r:id="rId16"/>
    <p:sldId id="290" r:id="rId17"/>
    <p:sldId id="262" r:id="rId18"/>
    <p:sldId id="291" r:id="rId19"/>
    <p:sldId id="286" r:id="rId20"/>
    <p:sldId id="287" r:id="rId21"/>
    <p:sldId id="288" r:id="rId22"/>
    <p:sldId id="289" r:id="rId23"/>
    <p:sldId id="265" r:id="rId24"/>
    <p:sldId id="315" r:id="rId25"/>
    <p:sldId id="272" r:id="rId26"/>
    <p:sldId id="319" r:id="rId27"/>
    <p:sldId id="313" r:id="rId28"/>
    <p:sldId id="273" r:id="rId29"/>
    <p:sldId id="318" r:id="rId30"/>
    <p:sldId id="316" r:id="rId31"/>
    <p:sldId id="274" r:id="rId32"/>
    <p:sldId id="321" r:id="rId33"/>
    <p:sldId id="317" r:id="rId34"/>
    <p:sldId id="275" r:id="rId35"/>
    <p:sldId id="320" r:id="rId36"/>
    <p:sldId id="323" r:id="rId37"/>
    <p:sldId id="324" r:id="rId38"/>
    <p:sldId id="322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4C97B8-3630-4FA6-AF4C-304B4F71C0EB}" v="7" dt="2025-01-21T21:10:05.9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7" autoAdjust="0"/>
    <p:restoredTop sz="84436" autoAdjust="0"/>
  </p:normalViewPr>
  <p:slideViewPr>
    <p:cSldViewPr snapToGrid="0">
      <p:cViewPr varScale="1">
        <p:scale>
          <a:sx n="58" d="100"/>
          <a:sy n="58" d="100"/>
        </p:scale>
        <p:origin x="1266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dir Miftah" userId="4979ac83-2d3f-43b0-b8eb-f693d15e00b2" providerId="ADAL" clId="{284C97B8-3630-4FA6-AF4C-304B4F71C0EB}"/>
    <pc:docChg chg="undo custSel addSld delSld modSld sldOrd">
      <pc:chgData name="Badir Miftah" userId="4979ac83-2d3f-43b0-b8eb-f693d15e00b2" providerId="ADAL" clId="{284C97B8-3630-4FA6-AF4C-304B4F71C0EB}" dt="2025-01-21T21:13:13.429" v="247" actId="403"/>
      <pc:docMkLst>
        <pc:docMk/>
      </pc:docMkLst>
      <pc:sldChg chg="modSp mod">
        <pc:chgData name="Badir Miftah" userId="4979ac83-2d3f-43b0-b8eb-f693d15e00b2" providerId="ADAL" clId="{284C97B8-3630-4FA6-AF4C-304B4F71C0EB}" dt="2025-01-21T20:44:44.553" v="216" actId="2711"/>
        <pc:sldMkLst>
          <pc:docMk/>
          <pc:sldMk cId="0" sldId="287"/>
        </pc:sldMkLst>
        <pc:spChg chg="mod">
          <ac:chgData name="Badir Miftah" userId="4979ac83-2d3f-43b0-b8eb-f693d15e00b2" providerId="ADAL" clId="{284C97B8-3630-4FA6-AF4C-304B4F71C0EB}" dt="2025-01-21T20:44:44.553" v="216" actId="2711"/>
          <ac:spMkLst>
            <pc:docMk/>
            <pc:sldMk cId="0" sldId="287"/>
            <ac:spMk id="39939" creationId="{FD01B4A6-7D13-4FC1-82C3-616C80D21CEB}"/>
          </ac:spMkLst>
        </pc:spChg>
      </pc:sldChg>
      <pc:sldChg chg="modSp mod">
        <pc:chgData name="Badir Miftah" userId="4979ac83-2d3f-43b0-b8eb-f693d15e00b2" providerId="ADAL" clId="{284C97B8-3630-4FA6-AF4C-304B4F71C0EB}" dt="2025-01-21T20:44:05.706" v="213" actId="5793"/>
        <pc:sldMkLst>
          <pc:docMk/>
          <pc:sldMk cId="0" sldId="291"/>
        </pc:sldMkLst>
        <pc:spChg chg="mod">
          <ac:chgData name="Badir Miftah" userId="4979ac83-2d3f-43b0-b8eb-f693d15e00b2" providerId="ADAL" clId="{284C97B8-3630-4FA6-AF4C-304B4F71C0EB}" dt="2025-01-21T20:44:05.706" v="213" actId="5793"/>
          <ac:spMkLst>
            <pc:docMk/>
            <pc:sldMk cId="0" sldId="291"/>
            <ac:spMk id="2" creationId="{0CE1BF80-F6B4-4025-B0A6-8E61A4B054DB}"/>
          </ac:spMkLst>
        </pc:spChg>
        <pc:picChg chg="mod">
          <ac:chgData name="Badir Miftah" userId="4979ac83-2d3f-43b0-b8eb-f693d15e00b2" providerId="ADAL" clId="{284C97B8-3630-4FA6-AF4C-304B4F71C0EB}" dt="2025-01-21T20:41:32.939" v="200" actId="14100"/>
          <ac:picMkLst>
            <pc:docMk/>
            <pc:sldMk cId="0" sldId="291"/>
            <ac:picMk id="35844" creationId="{9FACCC40-2702-4F8A-9F67-44FB46468F67}"/>
          </ac:picMkLst>
        </pc:picChg>
      </pc:sldChg>
      <pc:sldChg chg="modSp mod">
        <pc:chgData name="Badir Miftah" userId="4979ac83-2d3f-43b0-b8eb-f693d15e00b2" providerId="ADAL" clId="{284C97B8-3630-4FA6-AF4C-304B4F71C0EB}" dt="2025-01-21T18:33:48.566" v="3" actId="20577"/>
        <pc:sldMkLst>
          <pc:docMk/>
          <pc:sldMk cId="0" sldId="292"/>
        </pc:sldMkLst>
        <pc:spChg chg="mod">
          <ac:chgData name="Badir Miftah" userId="4979ac83-2d3f-43b0-b8eb-f693d15e00b2" providerId="ADAL" clId="{284C97B8-3630-4FA6-AF4C-304B4F71C0EB}" dt="2025-01-21T18:33:48.566" v="3" actId="20577"/>
          <ac:spMkLst>
            <pc:docMk/>
            <pc:sldMk cId="0" sldId="292"/>
            <ac:spMk id="18435" creationId="{8109E700-F259-4A9A-BBAC-9CD672E9AD0F}"/>
          </ac:spMkLst>
        </pc:spChg>
      </pc:sldChg>
      <pc:sldChg chg="modSp mod ord">
        <pc:chgData name="Badir Miftah" userId="4979ac83-2d3f-43b0-b8eb-f693d15e00b2" providerId="ADAL" clId="{284C97B8-3630-4FA6-AF4C-304B4F71C0EB}" dt="2025-01-21T20:57:58.807" v="222" actId="2711"/>
        <pc:sldMkLst>
          <pc:docMk/>
          <pc:sldMk cId="2908121791" sldId="313"/>
        </pc:sldMkLst>
        <pc:spChg chg="mod">
          <ac:chgData name="Badir Miftah" userId="4979ac83-2d3f-43b0-b8eb-f693d15e00b2" providerId="ADAL" clId="{284C97B8-3630-4FA6-AF4C-304B4F71C0EB}" dt="2025-01-21T20:57:58.807" v="222" actId="2711"/>
          <ac:spMkLst>
            <pc:docMk/>
            <pc:sldMk cId="2908121791" sldId="313"/>
            <ac:spMk id="3" creationId="{197B57D5-D958-C048-DDDA-99885880563B}"/>
          </ac:spMkLst>
        </pc:spChg>
      </pc:sldChg>
      <pc:sldChg chg="modSp mod ord">
        <pc:chgData name="Badir Miftah" userId="4979ac83-2d3f-43b0-b8eb-f693d15e00b2" providerId="ADAL" clId="{284C97B8-3630-4FA6-AF4C-304B4F71C0EB}" dt="2025-01-21T20:56:19.312" v="219" actId="2711"/>
        <pc:sldMkLst>
          <pc:docMk/>
          <pc:sldMk cId="1193016302" sldId="315"/>
        </pc:sldMkLst>
        <pc:spChg chg="mod">
          <ac:chgData name="Badir Miftah" userId="4979ac83-2d3f-43b0-b8eb-f693d15e00b2" providerId="ADAL" clId="{284C97B8-3630-4FA6-AF4C-304B4F71C0EB}" dt="2025-01-21T20:56:19.312" v="219" actId="2711"/>
          <ac:spMkLst>
            <pc:docMk/>
            <pc:sldMk cId="1193016302" sldId="315"/>
            <ac:spMk id="3" creationId="{D901D693-62C1-D116-024D-BA17084AAF28}"/>
          </ac:spMkLst>
        </pc:spChg>
      </pc:sldChg>
      <pc:sldChg chg="modSp mod ord">
        <pc:chgData name="Badir Miftah" userId="4979ac83-2d3f-43b0-b8eb-f693d15e00b2" providerId="ADAL" clId="{284C97B8-3630-4FA6-AF4C-304B4F71C0EB}" dt="2025-01-21T21:04:01.668" v="226" actId="2711"/>
        <pc:sldMkLst>
          <pc:docMk/>
          <pc:sldMk cId="510906164" sldId="316"/>
        </pc:sldMkLst>
        <pc:spChg chg="mod">
          <ac:chgData name="Badir Miftah" userId="4979ac83-2d3f-43b0-b8eb-f693d15e00b2" providerId="ADAL" clId="{284C97B8-3630-4FA6-AF4C-304B4F71C0EB}" dt="2025-01-21T21:04:01.668" v="226" actId="2711"/>
          <ac:spMkLst>
            <pc:docMk/>
            <pc:sldMk cId="510906164" sldId="316"/>
            <ac:spMk id="3" creationId="{EF267400-6DBB-BC95-9BD4-A248CFC49E86}"/>
          </ac:spMkLst>
        </pc:spChg>
      </pc:sldChg>
      <pc:sldChg chg="modSp mod ord">
        <pc:chgData name="Badir Miftah" userId="4979ac83-2d3f-43b0-b8eb-f693d15e00b2" providerId="ADAL" clId="{284C97B8-3630-4FA6-AF4C-304B4F71C0EB}" dt="2025-01-21T21:07:16.423" v="229" actId="2711"/>
        <pc:sldMkLst>
          <pc:docMk/>
          <pc:sldMk cId="79780076" sldId="317"/>
        </pc:sldMkLst>
        <pc:spChg chg="mod">
          <ac:chgData name="Badir Miftah" userId="4979ac83-2d3f-43b0-b8eb-f693d15e00b2" providerId="ADAL" clId="{284C97B8-3630-4FA6-AF4C-304B4F71C0EB}" dt="2025-01-21T21:07:16.423" v="229" actId="2711"/>
          <ac:spMkLst>
            <pc:docMk/>
            <pc:sldMk cId="79780076" sldId="317"/>
            <ac:spMk id="3" creationId="{DD7176A0-372E-3A2E-D2FB-DDA47503C44F}"/>
          </ac:spMkLst>
        </pc:spChg>
      </pc:sldChg>
      <pc:sldChg chg="modSp mod">
        <pc:chgData name="Badir Miftah" userId="4979ac83-2d3f-43b0-b8eb-f693d15e00b2" providerId="ADAL" clId="{284C97B8-3630-4FA6-AF4C-304B4F71C0EB}" dt="2025-01-21T21:09:30.230" v="230" actId="2711"/>
        <pc:sldMkLst>
          <pc:docMk/>
          <pc:sldMk cId="3946151391" sldId="323"/>
        </pc:sldMkLst>
        <pc:spChg chg="mod">
          <ac:chgData name="Badir Miftah" userId="4979ac83-2d3f-43b0-b8eb-f693d15e00b2" providerId="ADAL" clId="{284C97B8-3630-4FA6-AF4C-304B4F71C0EB}" dt="2025-01-21T21:09:30.230" v="230" actId="2711"/>
          <ac:spMkLst>
            <pc:docMk/>
            <pc:sldMk cId="3946151391" sldId="323"/>
            <ac:spMk id="3" creationId="{7C1DDAA2-44AA-D774-00D8-53E8C908EB01}"/>
          </ac:spMkLst>
        </pc:spChg>
      </pc:sldChg>
      <pc:sldChg chg="modSp mod">
        <pc:chgData name="Badir Miftah" userId="4979ac83-2d3f-43b0-b8eb-f693d15e00b2" providerId="ADAL" clId="{284C97B8-3630-4FA6-AF4C-304B4F71C0EB}" dt="2025-01-21T21:13:13.429" v="247" actId="403"/>
        <pc:sldMkLst>
          <pc:docMk/>
          <pc:sldMk cId="2179059837" sldId="324"/>
        </pc:sldMkLst>
        <pc:spChg chg="mod">
          <ac:chgData name="Badir Miftah" userId="4979ac83-2d3f-43b0-b8eb-f693d15e00b2" providerId="ADAL" clId="{284C97B8-3630-4FA6-AF4C-304B4F71C0EB}" dt="2025-01-21T21:13:13.429" v="247" actId="403"/>
          <ac:spMkLst>
            <pc:docMk/>
            <pc:sldMk cId="2179059837" sldId="324"/>
            <ac:spMk id="4" creationId="{AB237466-AE7E-1437-E7CC-68DB6692A554}"/>
          </ac:spMkLst>
        </pc:spChg>
      </pc:sldChg>
      <pc:sldChg chg="addSp modSp new mod setBg">
        <pc:chgData name="Badir Miftah" userId="4979ac83-2d3f-43b0-b8eb-f693d15e00b2" providerId="ADAL" clId="{284C97B8-3630-4FA6-AF4C-304B4F71C0EB}" dt="2025-01-21T19:03:56.169" v="40" actId="14100"/>
        <pc:sldMkLst>
          <pc:docMk/>
          <pc:sldMk cId="259682358" sldId="325"/>
        </pc:sldMkLst>
        <pc:spChg chg="mod">
          <ac:chgData name="Badir Miftah" userId="4979ac83-2d3f-43b0-b8eb-f693d15e00b2" providerId="ADAL" clId="{284C97B8-3630-4FA6-AF4C-304B4F71C0EB}" dt="2025-01-21T19:03:19.900" v="31" actId="26606"/>
          <ac:spMkLst>
            <pc:docMk/>
            <pc:sldMk cId="259682358" sldId="325"/>
            <ac:spMk id="2" creationId="{955638A0-7F00-4312-F3F3-032AC6F9DFEE}"/>
          </ac:spMkLst>
        </pc:spChg>
        <pc:spChg chg="mod">
          <ac:chgData name="Badir Miftah" userId="4979ac83-2d3f-43b0-b8eb-f693d15e00b2" providerId="ADAL" clId="{284C97B8-3630-4FA6-AF4C-304B4F71C0EB}" dt="2025-01-21T19:03:56.169" v="40" actId="14100"/>
          <ac:spMkLst>
            <pc:docMk/>
            <pc:sldMk cId="259682358" sldId="325"/>
            <ac:spMk id="3" creationId="{9C10E66D-5114-3991-7BA0-7DF229361BA8}"/>
          </ac:spMkLst>
        </pc:spChg>
        <pc:spChg chg="add">
          <ac:chgData name="Badir Miftah" userId="4979ac83-2d3f-43b0-b8eb-f693d15e00b2" providerId="ADAL" clId="{284C97B8-3630-4FA6-AF4C-304B4F71C0EB}" dt="2025-01-21T19:03:19.900" v="31" actId="26606"/>
          <ac:spMkLst>
            <pc:docMk/>
            <pc:sldMk cId="259682358" sldId="325"/>
            <ac:spMk id="9" creationId="{67B74F2B-9534-4540-96B0-5C8E958B940F}"/>
          </ac:spMkLst>
        </pc:spChg>
        <pc:picChg chg="add mod">
          <ac:chgData name="Badir Miftah" userId="4979ac83-2d3f-43b0-b8eb-f693d15e00b2" providerId="ADAL" clId="{284C97B8-3630-4FA6-AF4C-304B4F71C0EB}" dt="2025-01-21T19:03:39.436" v="35" actId="14100"/>
          <ac:picMkLst>
            <pc:docMk/>
            <pc:sldMk cId="259682358" sldId="325"/>
            <ac:picMk id="5" creationId="{5DD47F64-2441-AABF-8747-16B125BCFB23}"/>
          </ac:picMkLst>
        </pc:picChg>
        <pc:cxnChg chg="add">
          <ac:chgData name="Badir Miftah" userId="4979ac83-2d3f-43b0-b8eb-f693d15e00b2" providerId="ADAL" clId="{284C97B8-3630-4FA6-AF4C-304B4F71C0EB}" dt="2025-01-21T19:03:19.900" v="31" actId="26606"/>
          <ac:cxnSpMkLst>
            <pc:docMk/>
            <pc:sldMk cId="259682358" sldId="325"/>
            <ac:cxnSpMk id="11" creationId="{33BECB2B-2CFA-412C-880F-C4B60974936F}"/>
          </ac:cxnSpMkLst>
        </pc:cxnChg>
      </pc:sldChg>
      <pc:sldChg chg="new del">
        <pc:chgData name="Badir Miftah" userId="4979ac83-2d3f-43b0-b8eb-f693d15e00b2" providerId="ADAL" clId="{284C97B8-3630-4FA6-AF4C-304B4F71C0EB}" dt="2025-01-21T18:32:20.796" v="1" actId="680"/>
        <pc:sldMkLst>
          <pc:docMk/>
          <pc:sldMk cId="3060656584" sldId="325"/>
        </pc:sldMkLst>
      </pc:sldChg>
      <pc:sldChg chg="addSp delSp modSp new mod setBg">
        <pc:chgData name="Badir Miftah" userId="4979ac83-2d3f-43b0-b8eb-f693d15e00b2" providerId="ADAL" clId="{284C97B8-3630-4FA6-AF4C-304B4F71C0EB}" dt="2025-01-21T20:36:39.238" v="190" actId="20577"/>
        <pc:sldMkLst>
          <pc:docMk/>
          <pc:sldMk cId="1652524243" sldId="326"/>
        </pc:sldMkLst>
        <pc:spChg chg="mod">
          <ac:chgData name="Badir Miftah" userId="4979ac83-2d3f-43b0-b8eb-f693d15e00b2" providerId="ADAL" clId="{284C97B8-3630-4FA6-AF4C-304B4F71C0EB}" dt="2025-01-21T20:34:47.015" v="123" actId="26606"/>
          <ac:spMkLst>
            <pc:docMk/>
            <pc:sldMk cId="1652524243" sldId="326"/>
            <ac:spMk id="2" creationId="{DFDD7513-ECDB-7E0F-CE35-33AEB7D9D2F6}"/>
          </ac:spMkLst>
        </pc:spChg>
        <pc:spChg chg="mod">
          <ac:chgData name="Badir Miftah" userId="4979ac83-2d3f-43b0-b8eb-f693d15e00b2" providerId="ADAL" clId="{284C97B8-3630-4FA6-AF4C-304B4F71C0EB}" dt="2025-01-21T20:36:39.238" v="190" actId="20577"/>
          <ac:spMkLst>
            <pc:docMk/>
            <pc:sldMk cId="1652524243" sldId="326"/>
            <ac:spMk id="3" creationId="{0713D54C-BCA5-A21F-E6CB-95B173B2E061}"/>
          </ac:spMkLst>
        </pc:spChg>
        <pc:spChg chg="add del">
          <ac:chgData name="Badir Miftah" userId="4979ac83-2d3f-43b0-b8eb-f693d15e00b2" providerId="ADAL" clId="{284C97B8-3630-4FA6-AF4C-304B4F71C0EB}" dt="2025-01-21T20:34:47.015" v="123" actId="26606"/>
          <ac:spMkLst>
            <pc:docMk/>
            <pc:sldMk cId="1652524243" sldId="326"/>
            <ac:spMk id="9" creationId="{67B74F2B-9534-4540-96B0-5C8E958B940F}"/>
          </ac:spMkLst>
        </pc:spChg>
        <pc:spChg chg="add del">
          <ac:chgData name="Badir Miftah" userId="4979ac83-2d3f-43b0-b8eb-f693d15e00b2" providerId="ADAL" clId="{284C97B8-3630-4FA6-AF4C-304B4F71C0EB}" dt="2025-01-21T20:34:47.015" v="123" actId="26606"/>
          <ac:spMkLst>
            <pc:docMk/>
            <pc:sldMk cId="1652524243" sldId="326"/>
            <ac:spMk id="16" creationId="{13BCCAE5-A35B-4B66-A4A7-E23C34A403A4}"/>
          </ac:spMkLst>
        </pc:spChg>
        <pc:spChg chg="add del">
          <ac:chgData name="Badir Miftah" userId="4979ac83-2d3f-43b0-b8eb-f693d15e00b2" providerId="ADAL" clId="{284C97B8-3630-4FA6-AF4C-304B4F71C0EB}" dt="2025-01-21T20:34:47.015" v="123" actId="26606"/>
          <ac:spMkLst>
            <pc:docMk/>
            <pc:sldMk cId="1652524243" sldId="326"/>
            <ac:spMk id="20" creationId="{FEC9799F-A0B8-45B9-8164-71F2838922CE}"/>
          </ac:spMkLst>
        </pc:spChg>
        <pc:picChg chg="add mod ord">
          <ac:chgData name="Badir Miftah" userId="4979ac83-2d3f-43b0-b8eb-f693d15e00b2" providerId="ADAL" clId="{284C97B8-3630-4FA6-AF4C-304B4F71C0EB}" dt="2025-01-21T20:34:47.015" v="123" actId="26606"/>
          <ac:picMkLst>
            <pc:docMk/>
            <pc:sldMk cId="1652524243" sldId="326"/>
            <ac:picMk id="5" creationId="{23C5FC8F-425E-E99C-6654-1AE36D2168C4}"/>
          </ac:picMkLst>
        </pc:picChg>
        <pc:cxnChg chg="add del">
          <ac:chgData name="Badir Miftah" userId="4979ac83-2d3f-43b0-b8eb-f693d15e00b2" providerId="ADAL" clId="{284C97B8-3630-4FA6-AF4C-304B4F71C0EB}" dt="2025-01-21T20:34:47.015" v="123" actId="26606"/>
          <ac:cxnSpMkLst>
            <pc:docMk/>
            <pc:sldMk cId="1652524243" sldId="326"/>
            <ac:cxnSpMk id="11" creationId="{33BECB2B-2CFA-412C-880F-C4B60974936F}"/>
          </ac:cxnSpMkLst>
        </pc:cxnChg>
        <pc:cxnChg chg="add del">
          <ac:chgData name="Badir Miftah" userId="4979ac83-2d3f-43b0-b8eb-f693d15e00b2" providerId="ADAL" clId="{284C97B8-3630-4FA6-AF4C-304B4F71C0EB}" dt="2025-01-21T20:34:47.015" v="123" actId="26606"/>
          <ac:cxnSpMkLst>
            <pc:docMk/>
            <pc:sldMk cId="1652524243" sldId="326"/>
            <ac:cxnSpMk id="18" creationId="{6987BDFB-DE64-4B56-B44F-45FAE19FA94E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defRPr cap="all"/>
          </a:pPr>
          <a:r>
            <a:rPr lang="en-US"/>
            <a:t>The difference between financial and cost accounting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defRPr cap="all"/>
          </a:pPr>
          <a:r>
            <a:rPr lang="en-US"/>
            <a:t>Introduction to management and cost accounting.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34B403E-6B27-4CF0-93AD-DF9B5F70998C}" type="pres">
      <dgm:prSet presAssocID="{01A66772-F185-4D58-B8BB-E9370D7A7A2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77AF27D-5BF0-481F-A152-7603B9EF0375}" type="pres">
      <dgm:prSet presAssocID="{40FC4FFE-8987-4A26-B7F4-8A516F18ADAE}" presName="root" presStyleCnt="0"/>
      <dgm:spPr/>
    </dgm:pt>
    <dgm:pt modelId="{ED61AF1B-5CB0-4FE7-9716-5234901237CD}" type="pres">
      <dgm:prSet presAssocID="{40FC4FFE-8987-4A26-B7F4-8A516F18ADAE}" presName="rootComposite" presStyleCnt="0"/>
      <dgm:spPr/>
    </dgm:pt>
    <dgm:pt modelId="{D4EABC54-3598-4C77-8633-5383B51115D4}" type="pres">
      <dgm:prSet presAssocID="{40FC4FFE-8987-4A26-B7F4-8A516F18ADAE}" presName="rootText" presStyleLbl="node1" presStyleIdx="0" presStyleCnt="2"/>
      <dgm:spPr/>
    </dgm:pt>
    <dgm:pt modelId="{A06302EB-021E-4FFE-8067-3F847AA08978}" type="pres">
      <dgm:prSet presAssocID="{40FC4FFE-8987-4A26-B7F4-8A516F18ADAE}" presName="rootConnector" presStyleLbl="node1" presStyleIdx="0" presStyleCnt="2"/>
      <dgm:spPr/>
    </dgm:pt>
    <dgm:pt modelId="{6E2EED84-D08E-4AC2-B32D-29247D968DE5}" type="pres">
      <dgm:prSet presAssocID="{40FC4FFE-8987-4A26-B7F4-8A516F18ADAE}" presName="childShape" presStyleCnt="0"/>
      <dgm:spPr/>
    </dgm:pt>
    <dgm:pt modelId="{FE609202-53B4-420B-A9C7-7221FB4EC589}" type="pres">
      <dgm:prSet presAssocID="{49225C73-1633-42F1-AB3B-7CB183E5F8B8}" presName="root" presStyleCnt="0"/>
      <dgm:spPr/>
    </dgm:pt>
    <dgm:pt modelId="{98B81B76-9990-4C5E-B21C-1B1D49359C31}" type="pres">
      <dgm:prSet presAssocID="{49225C73-1633-42F1-AB3B-7CB183E5F8B8}" presName="rootComposite" presStyleCnt="0"/>
      <dgm:spPr/>
    </dgm:pt>
    <dgm:pt modelId="{3459E91E-D6D2-4EA0-AFA6-462726421B32}" type="pres">
      <dgm:prSet presAssocID="{49225C73-1633-42F1-AB3B-7CB183E5F8B8}" presName="rootText" presStyleLbl="node1" presStyleIdx="1" presStyleCnt="2"/>
      <dgm:spPr/>
    </dgm:pt>
    <dgm:pt modelId="{436C155C-999F-46C9-82C4-FEAF012302D2}" type="pres">
      <dgm:prSet presAssocID="{49225C73-1633-42F1-AB3B-7CB183E5F8B8}" presName="rootConnector" presStyleLbl="node1" presStyleIdx="1" presStyleCnt="2"/>
      <dgm:spPr/>
    </dgm:pt>
    <dgm:pt modelId="{4EA93C3B-694E-49B0-A976-D76A060112D2}" type="pres">
      <dgm:prSet presAssocID="{49225C73-1633-42F1-AB3B-7CB183E5F8B8}" presName="childShape" presStyleCnt="0"/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2FA1B41C-B12C-4962-827D-4D22BBBFFF1A}" type="presOf" srcId="{01A66772-F185-4D58-B8BB-E9370D7A7A2B}" destId="{134B403E-6B27-4CF0-93AD-DF9B5F70998C}" srcOrd="0" destOrd="0" presId="urn:microsoft.com/office/officeart/2005/8/layout/hierarchy3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86F7994A-3161-453A-9736-3B427AD5C758}" type="presOf" srcId="{40FC4FFE-8987-4A26-B7F4-8A516F18ADAE}" destId="{A06302EB-021E-4FFE-8067-3F847AA08978}" srcOrd="1" destOrd="0" presId="urn:microsoft.com/office/officeart/2005/8/layout/hierarchy3"/>
    <dgm:cxn modelId="{4E2F524D-A515-4224-B732-E2B9CA369856}" type="presOf" srcId="{40FC4FFE-8987-4A26-B7F4-8A516F18ADAE}" destId="{D4EABC54-3598-4C77-8633-5383B51115D4}" srcOrd="0" destOrd="0" presId="urn:microsoft.com/office/officeart/2005/8/layout/hierarchy3"/>
    <dgm:cxn modelId="{B633A47F-B9B5-4B95-AB3D-DB1FBB66269E}" type="presOf" srcId="{49225C73-1633-42F1-AB3B-7CB183E5F8B8}" destId="{3459E91E-D6D2-4EA0-AFA6-462726421B32}" srcOrd="0" destOrd="0" presId="urn:microsoft.com/office/officeart/2005/8/layout/hierarchy3"/>
    <dgm:cxn modelId="{2907E7FD-F0DE-44BD-8596-9358ED4BEA3C}" type="presOf" srcId="{49225C73-1633-42F1-AB3B-7CB183E5F8B8}" destId="{436C155C-999F-46C9-82C4-FEAF012302D2}" srcOrd="1" destOrd="0" presId="urn:microsoft.com/office/officeart/2005/8/layout/hierarchy3"/>
    <dgm:cxn modelId="{62D93235-3DE6-4936-9040-C4BE8E4FE822}" type="presParOf" srcId="{134B403E-6B27-4CF0-93AD-DF9B5F70998C}" destId="{077AF27D-5BF0-481F-A152-7603B9EF0375}" srcOrd="0" destOrd="0" presId="urn:microsoft.com/office/officeart/2005/8/layout/hierarchy3"/>
    <dgm:cxn modelId="{6C62B15A-7C49-43BE-85C3-D68198FCD30A}" type="presParOf" srcId="{077AF27D-5BF0-481F-A152-7603B9EF0375}" destId="{ED61AF1B-5CB0-4FE7-9716-5234901237CD}" srcOrd="0" destOrd="0" presId="urn:microsoft.com/office/officeart/2005/8/layout/hierarchy3"/>
    <dgm:cxn modelId="{A1D6A10B-57BA-4125-9FAB-97DDECC4EFC1}" type="presParOf" srcId="{ED61AF1B-5CB0-4FE7-9716-5234901237CD}" destId="{D4EABC54-3598-4C77-8633-5383B51115D4}" srcOrd="0" destOrd="0" presId="urn:microsoft.com/office/officeart/2005/8/layout/hierarchy3"/>
    <dgm:cxn modelId="{619B1BBF-5391-4B98-8851-E2F6D2978AF7}" type="presParOf" srcId="{ED61AF1B-5CB0-4FE7-9716-5234901237CD}" destId="{A06302EB-021E-4FFE-8067-3F847AA08978}" srcOrd="1" destOrd="0" presId="urn:microsoft.com/office/officeart/2005/8/layout/hierarchy3"/>
    <dgm:cxn modelId="{A45A979B-34D8-44AE-8D24-E62B825C8ADC}" type="presParOf" srcId="{077AF27D-5BF0-481F-A152-7603B9EF0375}" destId="{6E2EED84-D08E-4AC2-B32D-29247D968DE5}" srcOrd="1" destOrd="0" presId="urn:microsoft.com/office/officeart/2005/8/layout/hierarchy3"/>
    <dgm:cxn modelId="{AFEF0CF0-A466-4857-82DE-40283E963564}" type="presParOf" srcId="{134B403E-6B27-4CF0-93AD-DF9B5F70998C}" destId="{FE609202-53B4-420B-A9C7-7221FB4EC589}" srcOrd="1" destOrd="0" presId="urn:microsoft.com/office/officeart/2005/8/layout/hierarchy3"/>
    <dgm:cxn modelId="{B6AC90B0-6586-4387-93EB-28B3B815A163}" type="presParOf" srcId="{FE609202-53B4-420B-A9C7-7221FB4EC589}" destId="{98B81B76-9990-4C5E-B21C-1B1D49359C31}" srcOrd="0" destOrd="0" presId="urn:microsoft.com/office/officeart/2005/8/layout/hierarchy3"/>
    <dgm:cxn modelId="{EF264D6F-10B7-4F68-BEF4-2EB6CF880448}" type="presParOf" srcId="{98B81B76-9990-4C5E-B21C-1B1D49359C31}" destId="{3459E91E-D6D2-4EA0-AFA6-462726421B32}" srcOrd="0" destOrd="0" presId="urn:microsoft.com/office/officeart/2005/8/layout/hierarchy3"/>
    <dgm:cxn modelId="{89B874E2-1F6D-4414-AEA3-655B7889F9FD}" type="presParOf" srcId="{98B81B76-9990-4C5E-B21C-1B1D49359C31}" destId="{436C155C-999F-46C9-82C4-FEAF012302D2}" srcOrd="1" destOrd="0" presId="urn:microsoft.com/office/officeart/2005/8/layout/hierarchy3"/>
    <dgm:cxn modelId="{0EEA4B76-0739-4532-A88B-E249DD12E6AA}" type="presParOf" srcId="{FE609202-53B4-420B-A9C7-7221FB4EC589}" destId="{4EA93C3B-694E-49B0-A976-D76A060112D2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defRPr cap="all"/>
          </a:pPr>
          <a:r>
            <a:rPr lang="en-US"/>
            <a:t>Allocation of costs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defRPr cap="all"/>
          </a:pPr>
          <a:r>
            <a:rPr lang="en-US"/>
            <a:t>assignment information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788E3A6D-AFF2-496A-BBB2-BE06959A8841}" type="pres">
      <dgm:prSet presAssocID="{01A66772-F185-4D58-B8BB-E9370D7A7A2B}" presName="linear" presStyleCnt="0">
        <dgm:presLayoutVars>
          <dgm:animLvl val="lvl"/>
          <dgm:resizeHandles val="exact"/>
        </dgm:presLayoutVars>
      </dgm:prSet>
      <dgm:spPr/>
    </dgm:pt>
    <dgm:pt modelId="{93BB0E6A-B9C9-4670-A53E-DAC13F46B796}" type="pres">
      <dgm:prSet presAssocID="{40FC4FFE-8987-4A26-B7F4-8A516F18ADA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B0B46AB-6083-4D41-B07F-0798A44DEFC0}" type="pres">
      <dgm:prSet presAssocID="{5B62599A-5C9B-48E7-896E-EA782AC60C8B}" presName="spacer" presStyleCnt="0"/>
      <dgm:spPr/>
    </dgm:pt>
    <dgm:pt modelId="{1586AEA6-4C55-4157-BD8B-DCA21D280B90}" type="pres">
      <dgm:prSet presAssocID="{1C383F32-22E8-4F62-A3E0-BDC3D5F4899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1" destOrd="0" parTransId="{A7920A2F-3244-4159-AF04-6A1D38B7B317}" sibTransId="{8500F72A-2C6D-4FDF-9C1D-CA691380EB0B}"/>
    <dgm:cxn modelId="{C824E2D7-9CDC-4523-A8EB-954213F43ED0}" type="presOf" srcId="{01A66772-F185-4D58-B8BB-E9370D7A7A2B}" destId="{788E3A6D-AFF2-496A-BBB2-BE06959A8841}" srcOrd="0" destOrd="0" presId="urn:microsoft.com/office/officeart/2005/8/layout/vList2"/>
    <dgm:cxn modelId="{3B5122F1-42E8-4EF7-9F31-26DA838687FA}" type="presOf" srcId="{40FC4FFE-8987-4A26-B7F4-8A516F18ADAE}" destId="{93BB0E6A-B9C9-4670-A53E-DAC13F46B796}" srcOrd="0" destOrd="0" presId="urn:microsoft.com/office/officeart/2005/8/layout/vList2"/>
    <dgm:cxn modelId="{46EA53FD-D393-4E00-B6FB-36AA8F666570}" type="presOf" srcId="{1C383F32-22E8-4F62-A3E0-BDC3D5F48992}" destId="{1586AEA6-4C55-4157-BD8B-DCA21D280B90}" srcOrd="0" destOrd="0" presId="urn:microsoft.com/office/officeart/2005/8/layout/vList2"/>
    <dgm:cxn modelId="{21F2A5DA-F4EF-4F19-89FE-D2CFE733EFE0}" type="presParOf" srcId="{788E3A6D-AFF2-496A-BBB2-BE06959A8841}" destId="{93BB0E6A-B9C9-4670-A53E-DAC13F46B796}" srcOrd="0" destOrd="0" presId="urn:microsoft.com/office/officeart/2005/8/layout/vList2"/>
    <dgm:cxn modelId="{83B0BB75-870B-4851-B9EB-6CA465B97D5A}" type="presParOf" srcId="{788E3A6D-AFF2-496A-BBB2-BE06959A8841}" destId="{4B0B46AB-6083-4D41-B07F-0798A44DEFC0}" srcOrd="1" destOrd="0" presId="urn:microsoft.com/office/officeart/2005/8/layout/vList2"/>
    <dgm:cxn modelId="{EE395523-6F33-41BA-9FE4-03C0A9CB53DC}" type="presParOf" srcId="{788E3A6D-AFF2-496A-BBB2-BE06959A8841}" destId="{1586AEA6-4C55-4157-BD8B-DCA21D280B9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D847D2-5AD0-4B9F-ACC2-E4669745452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6F6C503-BBD3-49D3-80E0-15B4811F010C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Accounting is a service activity. It uses words and symbols to communicate financial information useful for decision making. The terminology and symbols used have developed from the earliest known accounting records.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C587E1-8D4E-477E-ADEF-4364C306F6B6}" type="parTrans" cxnId="{90EED331-8E5A-46C0-B421-C30012FF4AFA}">
      <dgm:prSet/>
      <dgm:spPr/>
      <dgm:t>
        <a:bodyPr/>
        <a:lstStyle/>
        <a:p>
          <a:endParaRPr lang="en-US"/>
        </a:p>
      </dgm:t>
    </dgm:pt>
    <dgm:pt modelId="{042B9F2E-8448-4501-8FE7-E158DECCA9C0}" type="sibTrans" cxnId="{90EED331-8E5A-46C0-B421-C30012FF4AFA}">
      <dgm:prSet/>
      <dgm:spPr/>
      <dgm:t>
        <a:bodyPr/>
        <a:lstStyle/>
        <a:p>
          <a:endParaRPr lang="en-US"/>
        </a:p>
      </dgm:t>
    </dgm:pt>
    <dgm:pt modelId="{23CE3E41-08CB-4471-A0E3-345CA1A83CB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As a profession, accounting has evolved in response to society’s need for economic information to help people make economic decisions.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0E38D7-AA34-415E-95E3-E495FDC2CE5D}" type="parTrans" cxnId="{1D1547CF-414F-40F8-9921-87CBEBA7B09E}">
      <dgm:prSet/>
      <dgm:spPr/>
      <dgm:t>
        <a:bodyPr/>
        <a:lstStyle/>
        <a:p>
          <a:endParaRPr lang="en-US"/>
        </a:p>
      </dgm:t>
    </dgm:pt>
    <dgm:pt modelId="{F5385C05-BF70-4AC8-8D1F-32F63D2224EE}" type="sibTrans" cxnId="{1D1547CF-414F-40F8-9921-87CBEBA7B09E}">
      <dgm:prSet/>
      <dgm:spPr/>
      <dgm:t>
        <a:bodyPr/>
        <a:lstStyle/>
        <a:p>
          <a:endParaRPr lang="en-US"/>
        </a:p>
      </dgm:t>
    </dgm:pt>
    <dgm:pt modelId="{D245499D-4B58-4B99-BEF7-CE49AE5AC47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Accounting is often called the ‘language of business’. To be effective, the recipient must understand the message that the sender intends to convey.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3F4550-C2CD-44DA-901A-2EC85859577D}" type="parTrans" cxnId="{1ADD654C-F2AA-4AAE-9FFC-2472B466230A}">
      <dgm:prSet/>
      <dgm:spPr/>
      <dgm:t>
        <a:bodyPr/>
        <a:lstStyle/>
        <a:p>
          <a:endParaRPr lang="en-US"/>
        </a:p>
      </dgm:t>
    </dgm:pt>
    <dgm:pt modelId="{4323C8E8-CDCB-46C4-9E01-F4C4CE18E5DF}" type="sibTrans" cxnId="{1ADD654C-F2AA-4AAE-9FFC-2472B466230A}">
      <dgm:prSet/>
      <dgm:spPr/>
      <dgm:t>
        <a:bodyPr/>
        <a:lstStyle/>
        <a:p>
          <a:endParaRPr lang="en-US"/>
        </a:p>
      </dgm:t>
    </dgm:pt>
    <dgm:pt modelId="{72C29C81-9519-434F-92E4-2051854DC48F}" type="pres">
      <dgm:prSet presAssocID="{D5D847D2-5AD0-4B9F-ACC2-E46697454526}" presName="vert0" presStyleCnt="0">
        <dgm:presLayoutVars>
          <dgm:dir/>
          <dgm:animOne val="branch"/>
          <dgm:animLvl val="lvl"/>
        </dgm:presLayoutVars>
      </dgm:prSet>
      <dgm:spPr/>
    </dgm:pt>
    <dgm:pt modelId="{29781D91-528C-478E-91CB-1C9BE69C1DF6}" type="pres">
      <dgm:prSet presAssocID="{E6F6C503-BBD3-49D3-80E0-15B4811F010C}" presName="thickLine" presStyleLbl="alignNode1" presStyleIdx="0" presStyleCnt="3"/>
      <dgm:spPr/>
    </dgm:pt>
    <dgm:pt modelId="{1675C0DC-AA20-48C3-9E44-4F7297474286}" type="pres">
      <dgm:prSet presAssocID="{E6F6C503-BBD3-49D3-80E0-15B4811F010C}" presName="horz1" presStyleCnt="0"/>
      <dgm:spPr/>
    </dgm:pt>
    <dgm:pt modelId="{4BC40637-3CFB-481A-AC01-D8F7ACAC760B}" type="pres">
      <dgm:prSet presAssocID="{E6F6C503-BBD3-49D3-80E0-15B4811F010C}" presName="tx1" presStyleLbl="revTx" presStyleIdx="0" presStyleCnt="3"/>
      <dgm:spPr/>
    </dgm:pt>
    <dgm:pt modelId="{9B97DA10-6616-4BBC-BD06-EBD4D2872B70}" type="pres">
      <dgm:prSet presAssocID="{E6F6C503-BBD3-49D3-80E0-15B4811F010C}" presName="vert1" presStyleCnt="0"/>
      <dgm:spPr/>
    </dgm:pt>
    <dgm:pt modelId="{F8274210-B889-47FF-9F89-00373E5B54CA}" type="pres">
      <dgm:prSet presAssocID="{23CE3E41-08CB-4471-A0E3-345CA1A83CB1}" presName="thickLine" presStyleLbl="alignNode1" presStyleIdx="1" presStyleCnt="3"/>
      <dgm:spPr/>
    </dgm:pt>
    <dgm:pt modelId="{6B533A10-F238-49A2-90B9-C79BAEBCD949}" type="pres">
      <dgm:prSet presAssocID="{23CE3E41-08CB-4471-A0E3-345CA1A83CB1}" presName="horz1" presStyleCnt="0"/>
      <dgm:spPr/>
    </dgm:pt>
    <dgm:pt modelId="{4A2E047F-6ABF-4EC4-BC0A-F35AA90267F0}" type="pres">
      <dgm:prSet presAssocID="{23CE3E41-08CB-4471-A0E3-345CA1A83CB1}" presName="tx1" presStyleLbl="revTx" presStyleIdx="1" presStyleCnt="3"/>
      <dgm:spPr/>
    </dgm:pt>
    <dgm:pt modelId="{93633DA4-3850-4BCC-8993-DB8A3C54DC79}" type="pres">
      <dgm:prSet presAssocID="{23CE3E41-08CB-4471-A0E3-345CA1A83CB1}" presName="vert1" presStyleCnt="0"/>
      <dgm:spPr/>
    </dgm:pt>
    <dgm:pt modelId="{F7BCC5B7-16FC-4002-85C6-0C4416D147D2}" type="pres">
      <dgm:prSet presAssocID="{D245499D-4B58-4B99-BEF7-CE49AE5AC474}" presName="thickLine" presStyleLbl="alignNode1" presStyleIdx="2" presStyleCnt="3"/>
      <dgm:spPr/>
    </dgm:pt>
    <dgm:pt modelId="{5E2A79A0-4466-4C85-A99F-08424E094ECE}" type="pres">
      <dgm:prSet presAssocID="{D245499D-4B58-4B99-BEF7-CE49AE5AC474}" presName="horz1" presStyleCnt="0"/>
      <dgm:spPr/>
    </dgm:pt>
    <dgm:pt modelId="{E678908E-D1B9-457C-813A-8B9791B9A64F}" type="pres">
      <dgm:prSet presAssocID="{D245499D-4B58-4B99-BEF7-CE49AE5AC474}" presName="tx1" presStyleLbl="revTx" presStyleIdx="2" presStyleCnt="3"/>
      <dgm:spPr/>
    </dgm:pt>
    <dgm:pt modelId="{153433F7-6172-42F4-996D-67183EAA7C0C}" type="pres">
      <dgm:prSet presAssocID="{D245499D-4B58-4B99-BEF7-CE49AE5AC474}" presName="vert1" presStyleCnt="0"/>
      <dgm:spPr/>
    </dgm:pt>
  </dgm:ptLst>
  <dgm:cxnLst>
    <dgm:cxn modelId="{C7DA3703-42E2-42B2-B9F0-CA1A5E9596C9}" type="presOf" srcId="{23CE3E41-08CB-4471-A0E3-345CA1A83CB1}" destId="{4A2E047F-6ABF-4EC4-BC0A-F35AA90267F0}" srcOrd="0" destOrd="0" presId="urn:microsoft.com/office/officeart/2008/layout/LinedList"/>
    <dgm:cxn modelId="{4FABA01E-70AB-4C86-A8B2-49494ACFF942}" type="presOf" srcId="{D5D847D2-5AD0-4B9F-ACC2-E46697454526}" destId="{72C29C81-9519-434F-92E4-2051854DC48F}" srcOrd="0" destOrd="0" presId="urn:microsoft.com/office/officeart/2008/layout/LinedList"/>
    <dgm:cxn modelId="{90EED331-8E5A-46C0-B421-C30012FF4AFA}" srcId="{D5D847D2-5AD0-4B9F-ACC2-E46697454526}" destId="{E6F6C503-BBD3-49D3-80E0-15B4811F010C}" srcOrd="0" destOrd="0" parTransId="{73C587E1-8D4E-477E-ADEF-4364C306F6B6}" sibTransId="{042B9F2E-8448-4501-8FE7-E158DECCA9C0}"/>
    <dgm:cxn modelId="{1ADD654C-F2AA-4AAE-9FFC-2472B466230A}" srcId="{D5D847D2-5AD0-4B9F-ACC2-E46697454526}" destId="{D245499D-4B58-4B99-BEF7-CE49AE5AC474}" srcOrd="2" destOrd="0" parTransId="{803F4550-C2CD-44DA-901A-2EC85859577D}" sibTransId="{4323C8E8-CDCB-46C4-9E01-F4C4CE18E5DF}"/>
    <dgm:cxn modelId="{911BD493-07CF-413F-A65A-296A26436E9A}" type="presOf" srcId="{E6F6C503-BBD3-49D3-80E0-15B4811F010C}" destId="{4BC40637-3CFB-481A-AC01-D8F7ACAC760B}" srcOrd="0" destOrd="0" presId="urn:microsoft.com/office/officeart/2008/layout/LinedList"/>
    <dgm:cxn modelId="{1D1547CF-414F-40F8-9921-87CBEBA7B09E}" srcId="{D5D847D2-5AD0-4B9F-ACC2-E46697454526}" destId="{23CE3E41-08CB-4471-A0E3-345CA1A83CB1}" srcOrd="1" destOrd="0" parTransId="{770E38D7-AA34-415E-95E3-E495FDC2CE5D}" sibTransId="{F5385C05-BF70-4AC8-8D1F-32F63D2224EE}"/>
    <dgm:cxn modelId="{34F222E0-7C58-45E9-AACC-C26B540A6580}" type="presOf" srcId="{D245499D-4B58-4B99-BEF7-CE49AE5AC474}" destId="{E678908E-D1B9-457C-813A-8B9791B9A64F}" srcOrd="0" destOrd="0" presId="urn:microsoft.com/office/officeart/2008/layout/LinedList"/>
    <dgm:cxn modelId="{9868829C-C389-4158-B480-21D6F9E911EA}" type="presParOf" srcId="{72C29C81-9519-434F-92E4-2051854DC48F}" destId="{29781D91-528C-478E-91CB-1C9BE69C1DF6}" srcOrd="0" destOrd="0" presId="urn:microsoft.com/office/officeart/2008/layout/LinedList"/>
    <dgm:cxn modelId="{D54DA9EC-E5F7-4162-8438-D7A24FEB826E}" type="presParOf" srcId="{72C29C81-9519-434F-92E4-2051854DC48F}" destId="{1675C0DC-AA20-48C3-9E44-4F7297474286}" srcOrd="1" destOrd="0" presId="urn:microsoft.com/office/officeart/2008/layout/LinedList"/>
    <dgm:cxn modelId="{1222995A-B4DE-40E7-A322-9A6F1DA50264}" type="presParOf" srcId="{1675C0DC-AA20-48C3-9E44-4F7297474286}" destId="{4BC40637-3CFB-481A-AC01-D8F7ACAC760B}" srcOrd="0" destOrd="0" presId="urn:microsoft.com/office/officeart/2008/layout/LinedList"/>
    <dgm:cxn modelId="{026938CD-F958-4610-9014-41A12350F5F1}" type="presParOf" srcId="{1675C0DC-AA20-48C3-9E44-4F7297474286}" destId="{9B97DA10-6616-4BBC-BD06-EBD4D2872B70}" srcOrd="1" destOrd="0" presId="urn:microsoft.com/office/officeart/2008/layout/LinedList"/>
    <dgm:cxn modelId="{1BBE3D04-9622-468C-9C01-0EB76F8E9923}" type="presParOf" srcId="{72C29C81-9519-434F-92E4-2051854DC48F}" destId="{F8274210-B889-47FF-9F89-00373E5B54CA}" srcOrd="2" destOrd="0" presId="urn:microsoft.com/office/officeart/2008/layout/LinedList"/>
    <dgm:cxn modelId="{DC7A46D5-20ED-4741-BCC2-F7326D8ED470}" type="presParOf" srcId="{72C29C81-9519-434F-92E4-2051854DC48F}" destId="{6B533A10-F238-49A2-90B9-C79BAEBCD949}" srcOrd="3" destOrd="0" presId="urn:microsoft.com/office/officeart/2008/layout/LinedList"/>
    <dgm:cxn modelId="{A1D04010-4399-4E15-A1B4-D73FC4910400}" type="presParOf" srcId="{6B533A10-F238-49A2-90B9-C79BAEBCD949}" destId="{4A2E047F-6ABF-4EC4-BC0A-F35AA90267F0}" srcOrd="0" destOrd="0" presId="urn:microsoft.com/office/officeart/2008/layout/LinedList"/>
    <dgm:cxn modelId="{2D328D8F-FE7B-465D-949E-64E73974AF9D}" type="presParOf" srcId="{6B533A10-F238-49A2-90B9-C79BAEBCD949}" destId="{93633DA4-3850-4BCC-8993-DB8A3C54DC79}" srcOrd="1" destOrd="0" presId="urn:microsoft.com/office/officeart/2008/layout/LinedList"/>
    <dgm:cxn modelId="{FC8BEA5F-BCAC-4F5A-9F15-E49F492C6D99}" type="presParOf" srcId="{72C29C81-9519-434F-92E4-2051854DC48F}" destId="{F7BCC5B7-16FC-4002-85C6-0C4416D147D2}" srcOrd="4" destOrd="0" presId="urn:microsoft.com/office/officeart/2008/layout/LinedList"/>
    <dgm:cxn modelId="{A4FE3371-4212-4802-9C14-B84E4A05C5C9}" type="presParOf" srcId="{72C29C81-9519-434F-92E4-2051854DC48F}" destId="{5E2A79A0-4466-4C85-A99F-08424E094ECE}" srcOrd="5" destOrd="0" presId="urn:microsoft.com/office/officeart/2008/layout/LinedList"/>
    <dgm:cxn modelId="{95D26608-2DC0-431F-B064-3B2F47D54194}" type="presParOf" srcId="{5E2A79A0-4466-4C85-A99F-08424E094ECE}" destId="{E678908E-D1B9-457C-813A-8B9791B9A64F}" srcOrd="0" destOrd="0" presId="urn:microsoft.com/office/officeart/2008/layout/LinedList"/>
    <dgm:cxn modelId="{AE614DDA-A4FD-4266-93B7-4250922CFC08}" type="presParOf" srcId="{5E2A79A0-4466-4C85-A99F-08424E094ECE}" destId="{153433F7-6172-42F4-996D-67183EAA7C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7C4854C-EDF1-4555-AFE4-A39FB234D954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54A2459-C412-4796-B762-7E292E2B5FCC}">
      <dgm:prSet/>
      <dgm:spPr/>
      <dgm:t>
        <a:bodyPr/>
        <a:lstStyle/>
        <a:p>
          <a:r>
            <a:rPr lang="en-GB"/>
            <a:t>Information may be approximate.</a:t>
          </a:r>
          <a:endParaRPr lang="en-US"/>
        </a:p>
      </dgm:t>
    </dgm:pt>
    <dgm:pt modelId="{D2264D97-9C96-4C13-BE52-B24B1B7B3789}" type="parTrans" cxnId="{A6ED403A-B6B8-4F74-9514-D37D5AE0B8A2}">
      <dgm:prSet/>
      <dgm:spPr/>
      <dgm:t>
        <a:bodyPr/>
        <a:lstStyle/>
        <a:p>
          <a:endParaRPr lang="en-US"/>
        </a:p>
      </dgm:t>
    </dgm:pt>
    <dgm:pt modelId="{ECD7304A-3438-4594-9291-47E2E8B1DFFE}" type="sibTrans" cxnId="{A6ED403A-B6B8-4F74-9514-D37D5AE0B8A2}">
      <dgm:prSet/>
      <dgm:spPr/>
      <dgm:t>
        <a:bodyPr/>
        <a:lstStyle/>
        <a:p>
          <a:endParaRPr lang="en-US"/>
        </a:p>
      </dgm:t>
    </dgm:pt>
    <dgm:pt modelId="{51A2A38C-2031-4CFD-A088-8813716DDB60}">
      <dgm:prSet/>
      <dgm:spPr/>
      <dgm:t>
        <a:bodyPr/>
        <a:lstStyle/>
        <a:p>
          <a:r>
            <a:rPr lang="en-GB"/>
            <a:t>Can be produced for any segment of an organisation.</a:t>
          </a:r>
          <a:endParaRPr lang="en-US"/>
        </a:p>
      </dgm:t>
    </dgm:pt>
    <dgm:pt modelId="{DD70EFCC-16BB-4425-ADB0-F65B414A4EC5}" type="parTrans" cxnId="{58A6A0DE-E87C-40DF-B3FC-B8DD340DEEE1}">
      <dgm:prSet/>
      <dgm:spPr/>
      <dgm:t>
        <a:bodyPr/>
        <a:lstStyle/>
        <a:p>
          <a:endParaRPr lang="en-US"/>
        </a:p>
      </dgm:t>
    </dgm:pt>
    <dgm:pt modelId="{25DF0842-29AC-46C8-A80C-6959C198197A}" type="sibTrans" cxnId="{58A6A0DE-E87C-40DF-B3FC-B8DD340DEEE1}">
      <dgm:prSet/>
      <dgm:spPr/>
      <dgm:t>
        <a:bodyPr/>
        <a:lstStyle/>
        <a:p>
          <a:endParaRPr lang="en-US"/>
        </a:p>
      </dgm:t>
    </dgm:pt>
    <dgm:pt modelId="{31A416CE-FB9E-44BE-980C-F18CBF352A57}">
      <dgm:prSet/>
      <dgm:spPr/>
      <dgm:t>
        <a:bodyPr/>
        <a:lstStyle/>
        <a:p>
          <a:r>
            <a:rPr lang="en-GB"/>
            <a:t>There are no prescribed rules.</a:t>
          </a:r>
          <a:endParaRPr lang="en-US"/>
        </a:p>
      </dgm:t>
    </dgm:pt>
    <dgm:pt modelId="{2EA7179F-D119-4926-A378-152B6CA43AA9}" type="parTrans" cxnId="{C43F03D3-1FDF-4DF1-A352-42CD78CABC61}">
      <dgm:prSet/>
      <dgm:spPr/>
      <dgm:t>
        <a:bodyPr/>
        <a:lstStyle/>
        <a:p>
          <a:endParaRPr lang="en-US"/>
        </a:p>
      </dgm:t>
    </dgm:pt>
    <dgm:pt modelId="{0B59A5AF-DE59-48C7-A8A3-3341D2453D60}" type="sibTrans" cxnId="{C43F03D3-1FDF-4DF1-A352-42CD78CABC61}">
      <dgm:prSet/>
      <dgm:spPr/>
      <dgm:t>
        <a:bodyPr/>
        <a:lstStyle/>
        <a:p>
          <a:endParaRPr lang="en-US"/>
        </a:p>
      </dgm:t>
    </dgm:pt>
    <dgm:pt modelId="{0DACC444-90F0-4040-BCFD-0E6A8884A498}">
      <dgm:prSet/>
      <dgm:spPr/>
      <dgm:t>
        <a:bodyPr/>
        <a:lstStyle/>
        <a:p>
          <a:r>
            <a:rPr lang="en-GB"/>
            <a:t>Can be for periods in the past, present or future.</a:t>
          </a:r>
          <a:endParaRPr lang="en-US"/>
        </a:p>
      </dgm:t>
    </dgm:pt>
    <dgm:pt modelId="{A8C6B4DC-8D36-40F2-B652-D0FF826676DE}" type="parTrans" cxnId="{BA163D28-C7C8-4970-8975-2924CE822FF5}">
      <dgm:prSet/>
      <dgm:spPr/>
      <dgm:t>
        <a:bodyPr/>
        <a:lstStyle/>
        <a:p>
          <a:endParaRPr lang="en-US"/>
        </a:p>
      </dgm:t>
    </dgm:pt>
    <dgm:pt modelId="{34A98016-4FD8-44A5-A6F3-9E5C3768CDAA}" type="sibTrans" cxnId="{BA163D28-C7C8-4970-8975-2924CE822FF5}">
      <dgm:prSet/>
      <dgm:spPr/>
      <dgm:t>
        <a:bodyPr/>
        <a:lstStyle/>
        <a:p>
          <a:endParaRPr lang="en-US"/>
        </a:p>
      </dgm:t>
    </dgm:pt>
    <dgm:pt modelId="{9FF71D3E-479C-46B7-90DA-2BCA39FC3BC3}">
      <dgm:prSet/>
      <dgm:spPr/>
      <dgm:t>
        <a:bodyPr/>
        <a:lstStyle/>
        <a:p>
          <a:r>
            <a:rPr lang="en-GB"/>
            <a:t>Produced when required.</a:t>
          </a:r>
          <a:endParaRPr lang="en-US"/>
        </a:p>
      </dgm:t>
    </dgm:pt>
    <dgm:pt modelId="{FFF50FBC-9C0E-4D04-9D45-364500590863}" type="parTrans" cxnId="{432F4BF2-12C0-4795-960A-9AEA63DC024E}">
      <dgm:prSet/>
      <dgm:spPr/>
      <dgm:t>
        <a:bodyPr/>
        <a:lstStyle/>
        <a:p>
          <a:endParaRPr lang="en-US"/>
        </a:p>
      </dgm:t>
    </dgm:pt>
    <dgm:pt modelId="{81D0D076-5AB3-4A1E-969A-1428762D86AC}" type="sibTrans" cxnId="{432F4BF2-12C0-4795-960A-9AEA63DC024E}">
      <dgm:prSet/>
      <dgm:spPr/>
      <dgm:t>
        <a:bodyPr/>
        <a:lstStyle/>
        <a:p>
          <a:endParaRPr lang="en-US"/>
        </a:p>
      </dgm:t>
    </dgm:pt>
    <dgm:pt modelId="{6B583B30-1035-41A3-AFFA-6A026FFACE3F}">
      <dgm:prSet/>
      <dgm:spPr/>
      <dgm:t>
        <a:bodyPr/>
        <a:lstStyle/>
        <a:p>
          <a:r>
            <a:rPr lang="en-GB"/>
            <a:t>Prepared for management.</a:t>
          </a:r>
          <a:endParaRPr lang="en-US"/>
        </a:p>
      </dgm:t>
    </dgm:pt>
    <dgm:pt modelId="{230D1813-026E-4A8F-A4E1-2AD0028D2926}" type="parTrans" cxnId="{7DF38AD6-809C-4173-95CC-77A731C5C761}">
      <dgm:prSet/>
      <dgm:spPr/>
      <dgm:t>
        <a:bodyPr/>
        <a:lstStyle/>
        <a:p>
          <a:endParaRPr lang="en-US"/>
        </a:p>
      </dgm:t>
    </dgm:pt>
    <dgm:pt modelId="{E05ED926-A389-497D-8D35-D09CC070C4F8}" type="sibTrans" cxnId="{7DF38AD6-809C-4173-95CC-77A731C5C761}">
      <dgm:prSet/>
      <dgm:spPr/>
      <dgm:t>
        <a:bodyPr/>
        <a:lstStyle/>
        <a:p>
          <a:endParaRPr lang="en-US"/>
        </a:p>
      </dgm:t>
    </dgm:pt>
    <dgm:pt modelId="{0181B80A-8AA7-41E4-9C36-9E95EA35388E}" type="pres">
      <dgm:prSet presAssocID="{A7C4854C-EDF1-4555-AFE4-A39FB234D954}" presName="vert0" presStyleCnt="0">
        <dgm:presLayoutVars>
          <dgm:dir/>
          <dgm:animOne val="branch"/>
          <dgm:animLvl val="lvl"/>
        </dgm:presLayoutVars>
      </dgm:prSet>
      <dgm:spPr/>
    </dgm:pt>
    <dgm:pt modelId="{1C45BD59-EEEB-4AAC-8AEE-2B8A8C2C04AA}" type="pres">
      <dgm:prSet presAssocID="{154A2459-C412-4796-B762-7E292E2B5FCC}" presName="thickLine" presStyleLbl="alignNode1" presStyleIdx="0" presStyleCnt="6"/>
      <dgm:spPr/>
    </dgm:pt>
    <dgm:pt modelId="{155D46B2-8C9B-47C7-B4F4-B4DF7122A43D}" type="pres">
      <dgm:prSet presAssocID="{154A2459-C412-4796-B762-7E292E2B5FCC}" presName="horz1" presStyleCnt="0"/>
      <dgm:spPr/>
    </dgm:pt>
    <dgm:pt modelId="{B925D8DA-9C4B-4523-BB8E-4197EA7FBFD7}" type="pres">
      <dgm:prSet presAssocID="{154A2459-C412-4796-B762-7E292E2B5FCC}" presName="tx1" presStyleLbl="revTx" presStyleIdx="0" presStyleCnt="6"/>
      <dgm:spPr/>
    </dgm:pt>
    <dgm:pt modelId="{541672FB-FAA3-44FD-BF63-A0389CFCCB3F}" type="pres">
      <dgm:prSet presAssocID="{154A2459-C412-4796-B762-7E292E2B5FCC}" presName="vert1" presStyleCnt="0"/>
      <dgm:spPr/>
    </dgm:pt>
    <dgm:pt modelId="{484A1F0F-C608-41A5-BE0B-3A49FAEA5897}" type="pres">
      <dgm:prSet presAssocID="{51A2A38C-2031-4CFD-A088-8813716DDB60}" presName="thickLine" presStyleLbl="alignNode1" presStyleIdx="1" presStyleCnt="6"/>
      <dgm:spPr/>
    </dgm:pt>
    <dgm:pt modelId="{DAFE48C6-B31C-473C-9D4F-0EDAF70BFCB6}" type="pres">
      <dgm:prSet presAssocID="{51A2A38C-2031-4CFD-A088-8813716DDB60}" presName="horz1" presStyleCnt="0"/>
      <dgm:spPr/>
    </dgm:pt>
    <dgm:pt modelId="{1D6D1873-2638-4DA0-B4E3-5EFE972D6220}" type="pres">
      <dgm:prSet presAssocID="{51A2A38C-2031-4CFD-A088-8813716DDB60}" presName="tx1" presStyleLbl="revTx" presStyleIdx="1" presStyleCnt="6"/>
      <dgm:spPr/>
    </dgm:pt>
    <dgm:pt modelId="{CDCDC9C3-2816-4AF7-809C-0AE263A78F9F}" type="pres">
      <dgm:prSet presAssocID="{51A2A38C-2031-4CFD-A088-8813716DDB60}" presName="vert1" presStyleCnt="0"/>
      <dgm:spPr/>
    </dgm:pt>
    <dgm:pt modelId="{6A786F0E-658B-44EE-9CBA-767E0454204D}" type="pres">
      <dgm:prSet presAssocID="{31A416CE-FB9E-44BE-980C-F18CBF352A57}" presName="thickLine" presStyleLbl="alignNode1" presStyleIdx="2" presStyleCnt="6"/>
      <dgm:spPr/>
    </dgm:pt>
    <dgm:pt modelId="{2FEA9C5D-4818-43EB-A45A-A2B46BA9D747}" type="pres">
      <dgm:prSet presAssocID="{31A416CE-FB9E-44BE-980C-F18CBF352A57}" presName="horz1" presStyleCnt="0"/>
      <dgm:spPr/>
    </dgm:pt>
    <dgm:pt modelId="{6311CAE0-91A6-4023-83C9-8AAE17F78734}" type="pres">
      <dgm:prSet presAssocID="{31A416CE-FB9E-44BE-980C-F18CBF352A57}" presName="tx1" presStyleLbl="revTx" presStyleIdx="2" presStyleCnt="6"/>
      <dgm:spPr/>
    </dgm:pt>
    <dgm:pt modelId="{BECA4B8C-87A5-436C-94E8-0CA41E818256}" type="pres">
      <dgm:prSet presAssocID="{31A416CE-FB9E-44BE-980C-F18CBF352A57}" presName="vert1" presStyleCnt="0"/>
      <dgm:spPr/>
    </dgm:pt>
    <dgm:pt modelId="{908B925C-0FAF-4346-B211-CB5837741B03}" type="pres">
      <dgm:prSet presAssocID="{0DACC444-90F0-4040-BCFD-0E6A8884A498}" presName="thickLine" presStyleLbl="alignNode1" presStyleIdx="3" presStyleCnt="6"/>
      <dgm:spPr/>
    </dgm:pt>
    <dgm:pt modelId="{D5909C15-C919-4A29-BF8B-E395B6C11346}" type="pres">
      <dgm:prSet presAssocID="{0DACC444-90F0-4040-BCFD-0E6A8884A498}" presName="horz1" presStyleCnt="0"/>
      <dgm:spPr/>
    </dgm:pt>
    <dgm:pt modelId="{D9AB773F-C784-4BD3-AE5F-98EF6A59AC32}" type="pres">
      <dgm:prSet presAssocID="{0DACC444-90F0-4040-BCFD-0E6A8884A498}" presName="tx1" presStyleLbl="revTx" presStyleIdx="3" presStyleCnt="6"/>
      <dgm:spPr/>
    </dgm:pt>
    <dgm:pt modelId="{48B58A5B-F51A-4594-BB55-4DEB755417E1}" type="pres">
      <dgm:prSet presAssocID="{0DACC444-90F0-4040-BCFD-0E6A8884A498}" presName="vert1" presStyleCnt="0"/>
      <dgm:spPr/>
    </dgm:pt>
    <dgm:pt modelId="{E39C6489-AF77-4D87-B0D1-0A43AF60929E}" type="pres">
      <dgm:prSet presAssocID="{9FF71D3E-479C-46B7-90DA-2BCA39FC3BC3}" presName="thickLine" presStyleLbl="alignNode1" presStyleIdx="4" presStyleCnt="6"/>
      <dgm:spPr/>
    </dgm:pt>
    <dgm:pt modelId="{7058619D-6A30-4CF2-990D-001B6CA70E4F}" type="pres">
      <dgm:prSet presAssocID="{9FF71D3E-479C-46B7-90DA-2BCA39FC3BC3}" presName="horz1" presStyleCnt="0"/>
      <dgm:spPr/>
    </dgm:pt>
    <dgm:pt modelId="{F0AABAA5-5358-4ADE-9644-BD34622A566E}" type="pres">
      <dgm:prSet presAssocID="{9FF71D3E-479C-46B7-90DA-2BCA39FC3BC3}" presName="tx1" presStyleLbl="revTx" presStyleIdx="4" presStyleCnt="6"/>
      <dgm:spPr/>
    </dgm:pt>
    <dgm:pt modelId="{A832C179-EFB5-490F-88CE-AA1DFC7FB7B6}" type="pres">
      <dgm:prSet presAssocID="{9FF71D3E-479C-46B7-90DA-2BCA39FC3BC3}" presName="vert1" presStyleCnt="0"/>
      <dgm:spPr/>
    </dgm:pt>
    <dgm:pt modelId="{9A1848D0-EB7C-4F04-8A12-B12EA0CB0BD0}" type="pres">
      <dgm:prSet presAssocID="{6B583B30-1035-41A3-AFFA-6A026FFACE3F}" presName="thickLine" presStyleLbl="alignNode1" presStyleIdx="5" presStyleCnt="6"/>
      <dgm:spPr/>
    </dgm:pt>
    <dgm:pt modelId="{0A019D17-533A-4611-ADE6-6704D52F6E04}" type="pres">
      <dgm:prSet presAssocID="{6B583B30-1035-41A3-AFFA-6A026FFACE3F}" presName="horz1" presStyleCnt="0"/>
      <dgm:spPr/>
    </dgm:pt>
    <dgm:pt modelId="{8EB54240-4B27-45BF-8D86-661CF6E1DC9B}" type="pres">
      <dgm:prSet presAssocID="{6B583B30-1035-41A3-AFFA-6A026FFACE3F}" presName="tx1" presStyleLbl="revTx" presStyleIdx="5" presStyleCnt="6"/>
      <dgm:spPr/>
    </dgm:pt>
    <dgm:pt modelId="{6634CB53-403E-46A3-BF03-35DE67BE98C2}" type="pres">
      <dgm:prSet presAssocID="{6B583B30-1035-41A3-AFFA-6A026FFACE3F}" presName="vert1" presStyleCnt="0"/>
      <dgm:spPr/>
    </dgm:pt>
  </dgm:ptLst>
  <dgm:cxnLst>
    <dgm:cxn modelId="{BA163D28-C7C8-4970-8975-2924CE822FF5}" srcId="{A7C4854C-EDF1-4555-AFE4-A39FB234D954}" destId="{0DACC444-90F0-4040-BCFD-0E6A8884A498}" srcOrd="3" destOrd="0" parTransId="{A8C6B4DC-8D36-40F2-B652-D0FF826676DE}" sibTransId="{34A98016-4FD8-44A5-A6F3-9E5C3768CDAA}"/>
    <dgm:cxn modelId="{D7D77C31-2F42-4826-AB27-D7D38B8D46AB}" type="presOf" srcId="{31A416CE-FB9E-44BE-980C-F18CBF352A57}" destId="{6311CAE0-91A6-4023-83C9-8AAE17F78734}" srcOrd="0" destOrd="0" presId="urn:microsoft.com/office/officeart/2008/layout/LinedList"/>
    <dgm:cxn modelId="{A6ED403A-B6B8-4F74-9514-D37D5AE0B8A2}" srcId="{A7C4854C-EDF1-4555-AFE4-A39FB234D954}" destId="{154A2459-C412-4796-B762-7E292E2B5FCC}" srcOrd="0" destOrd="0" parTransId="{D2264D97-9C96-4C13-BE52-B24B1B7B3789}" sibTransId="{ECD7304A-3438-4594-9291-47E2E8B1DFFE}"/>
    <dgm:cxn modelId="{2A785B4C-DAFC-4A28-B848-FE5EADD1055B}" type="presOf" srcId="{9FF71D3E-479C-46B7-90DA-2BCA39FC3BC3}" destId="{F0AABAA5-5358-4ADE-9644-BD34622A566E}" srcOrd="0" destOrd="0" presId="urn:microsoft.com/office/officeart/2008/layout/LinedList"/>
    <dgm:cxn modelId="{402B5873-D13C-4F1F-A2C5-A8BDCC2CF2C1}" type="presOf" srcId="{154A2459-C412-4796-B762-7E292E2B5FCC}" destId="{B925D8DA-9C4B-4523-BB8E-4197EA7FBFD7}" srcOrd="0" destOrd="0" presId="urn:microsoft.com/office/officeart/2008/layout/LinedList"/>
    <dgm:cxn modelId="{8F17F978-6968-467F-B549-0C72B86A9703}" type="presOf" srcId="{0DACC444-90F0-4040-BCFD-0E6A8884A498}" destId="{D9AB773F-C784-4BD3-AE5F-98EF6A59AC32}" srcOrd="0" destOrd="0" presId="urn:microsoft.com/office/officeart/2008/layout/LinedList"/>
    <dgm:cxn modelId="{9632809D-70FA-4A38-BFD6-A1BAFF980E88}" type="presOf" srcId="{6B583B30-1035-41A3-AFFA-6A026FFACE3F}" destId="{8EB54240-4B27-45BF-8D86-661CF6E1DC9B}" srcOrd="0" destOrd="0" presId="urn:microsoft.com/office/officeart/2008/layout/LinedList"/>
    <dgm:cxn modelId="{61AE44CD-5EBF-4C89-9FA8-F7D85AEF48C0}" type="presOf" srcId="{51A2A38C-2031-4CFD-A088-8813716DDB60}" destId="{1D6D1873-2638-4DA0-B4E3-5EFE972D6220}" srcOrd="0" destOrd="0" presId="urn:microsoft.com/office/officeart/2008/layout/LinedList"/>
    <dgm:cxn modelId="{C43F03D3-1FDF-4DF1-A352-42CD78CABC61}" srcId="{A7C4854C-EDF1-4555-AFE4-A39FB234D954}" destId="{31A416CE-FB9E-44BE-980C-F18CBF352A57}" srcOrd="2" destOrd="0" parTransId="{2EA7179F-D119-4926-A378-152B6CA43AA9}" sibTransId="{0B59A5AF-DE59-48C7-A8A3-3341D2453D60}"/>
    <dgm:cxn modelId="{7DF38AD6-809C-4173-95CC-77A731C5C761}" srcId="{A7C4854C-EDF1-4555-AFE4-A39FB234D954}" destId="{6B583B30-1035-41A3-AFFA-6A026FFACE3F}" srcOrd="5" destOrd="0" parTransId="{230D1813-026E-4A8F-A4E1-2AD0028D2926}" sibTransId="{E05ED926-A389-497D-8D35-D09CC070C4F8}"/>
    <dgm:cxn modelId="{58A6A0DE-E87C-40DF-B3FC-B8DD340DEEE1}" srcId="{A7C4854C-EDF1-4555-AFE4-A39FB234D954}" destId="{51A2A38C-2031-4CFD-A088-8813716DDB60}" srcOrd="1" destOrd="0" parTransId="{DD70EFCC-16BB-4425-ADB0-F65B414A4EC5}" sibTransId="{25DF0842-29AC-46C8-A80C-6959C198197A}"/>
    <dgm:cxn modelId="{9BFA73EE-9F84-474C-A007-24DC42C1603D}" type="presOf" srcId="{A7C4854C-EDF1-4555-AFE4-A39FB234D954}" destId="{0181B80A-8AA7-41E4-9C36-9E95EA35388E}" srcOrd="0" destOrd="0" presId="urn:microsoft.com/office/officeart/2008/layout/LinedList"/>
    <dgm:cxn modelId="{432F4BF2-12C0-4795-960A-9AEA63DC024E}" srcId="{A7C4854C-EDF1-4555-AFE4-A39FB234D954}" destId="{9FF71D3E-479C-46B7-90DA-2BCA39FC3BC3}" srcOrd="4" destOrd="0" parTransId="{FFF50FBC-9C0E-4D04-9D45-364500590863}" sibTransId="{81D0D076-5AB3-4A1E-969A-1428762D86AC}"/>
    <dgm:cxn modelId="{BD379D5F-80AD-4A5D-8120-9086D88AE95C}" type="presParOf" srcId="{0181B80A-8AA7-41E4-9C36-9E95EA35388E}" destId="{1C45BD59-EEEB-4AAC-8AEE-2B8A8C2C04AA}" srcOrd="0" destOrd="0" presId="urn:microsoft.com/office/officeart/2008/layout/LinedList"/>
    <dgm:cxn modelId="{B58CB64C-79DD-4044-B3D0-195B283E4BD7}" type="presParOf" srcId="{0181B80A-8AA7-41E4-9C36-9E95EA35388E}" destId="{155D46B2-8C9B-47C7-B4F4-B4DF7122A43D}" srcOrd="1" destOrd="0" presId="urn:microsoft.com/office/officeart/2008/layout/LinedList"/>
    <dgm:cxn modelId="{186B5361-6FF3-49EA-A4BB-AFDBFE0F32C8}" type="presParOf" srcId="{155D46B2-8C9B-47C7-B4F4-B4DF7122A43D}" destId="{B925D8DA-9C4B-4523-BB8E-4197EA7FBFD7}" srcOrd="0" destOrd="0" presId="urn:microsoft.com/office/officeart/2008/layout/LinedList"/>
    <dgm:cxn modelId="{BBC96A73-1E78-4DC2-A9C8-BC0C16D55917}" type="presParOf" srcId="{155D46B2-8C9B-47C7-B4F4-B4DF7122A43D}" destId="{541672FB-FAA3-44FD-BF63-A0389CFCCB3F}" srcOrd="1" destOrd="0" presId="urn:microsoft.com/office/officeart/2008/layout/LinedList"/>
    <dgm:cxn modelId="{F68A1F10-E534-40B7-AFEB-65C92E787F9D}" type="presParOf" srcId="{0181B80A-8AA7-41E4-9C36-9E95EA35388E}" destId="{484A1F0F-C608-41A5-BE0B-3A49FAEA5897}" srcOrd="2" destOrd="0" presId="urn:microsoft.com/office/officeart/2008/layout/LinedList"/>
    <dgm:cxn modelId="{DDD2C7F9-E5F6-414B-A92F-A8E1BA188278}" type="presParOf" srcId="{0181B80A-8AA7-41E4-9C36-9E95EA35388E}" destId="{DAFE48C6-B31C-473C-9D4F-0EDAF70BFCB6}" srcOrd="3" destOrd="0" presId="urn:microsoft.com/office/officeart/2008/layout/LinedList"/>
    <dgm:cxn modelId="{90572656-B55A-4924-AC91-00890380FD07}" type="presParOf" srcId="{DAFE48C6-B31C-473C-9D4F-0EDAF70BFCB6}" destId="{1D6D1873-2638-4DA0-B4E3-5EFE972D6220}" srcOrd="0" destOrd="0" presId="urn:microsoft.com/office/officeart/2008/layout/LinedList"/>
    <dgm:cxn modelId="{F1DFE4C8-5975-4A1E-813E-AACA9DFAED2B}" type="presParOf" srcId="{DAFE48C6-B31C-473C-9D4F-0EDAF70BFCB6}" destId="{CDCDC9C3-2816-4AF7-809C-0AE263A78F9F}" srcOrd="1" destOrd="0" presId="urn:microsoft.com/office/officeart/2008/layout/LinedList"/>
    <dgm:cxn modelId="{10937004-03DA-4C14-8525-B6588010E647}" type="presParOf" srcId="{0181B80A-8AA7-41E4-9C36-9E95EA35388E}" destId="{6A786F0E-658B-44EE-9CBA-767E0454204D}" srcOrd="4" destOrd="0" presId="urn:microsoft.com/office/officeart/2008/layout/LinedList"/>
    <dgm:cxn modelId="{055CE826-CB6D-4B11-A975-512008443A1C}" type="presParOf" srcId="{0181B80A-8AA7-41E4-9C36-9E95EA35388E}" destId="{2FEA9C5D-4818-43EB-A45A-A2B46BA9D747}" srcOrd="5" destOrd="0" presId="urn:microsoft.com/office/officeart/2008/layout/LinedList"/>
    <dgm:cxn modelId="{5C2DF2E3-8C61-4EB3-A0D1-11BAEB1965B4}" type="presParOf" srcId="{2FEA9C5D-4818-43EB-A45A-A2B46BA9D747}" destId="{6311CAE0-91A6-4023-83C9-8AAE17F78734}" srcOrd="0" destOrd="0" presId="urn:microsoft.com/office/officeart/2008/layout/LinedList"/>
    <dgm:cxn modelId="{46248F0C-0001-474A-B8D2-F9863CBFAEEE}" type="presParOf" srcId="{2FEA9C5D-4818-43EB-A45A-A2B46BA9D747}" destId="{BECA4B8C-87A5-436C-94E8-0CA41E818256}" srcOrd="1" destOrd="0" presId="urn:microsoft.com/office/officeart/2008/layout/LinedList"/>
    <dgm:cxn modelId="{BD2D7007-0138-43FD-BEA8-55514A5AB949}" type="presParOf" srcId="{0181B80A-8AA7-41E4-9C36-9E95EA35388E}" destId="{908B925C-0FAF-4346-B211-CB5837741B03}" srcOrd="6" destOrd="0" presId="urn:microsoft.com/office/officeart/2008/layout/LinedList"/>
    <dgm:cxn modelId="{59142C41-9091-43A6-92DD-9E9A8B289E2F}" type="presParOf" srcId="{0181B80A-8AA7-41E4-9C36-9E95EA35388E}" destId="{D5909C15-C919-4A29-BF8B-E395B6C11346}" srcOrd="7" destOrd="0" presId="urn:microsoft.com/office/officeart/2008/layout/LinedList"/>
    <dgm:cxn modelId="{92CE798A-AAA4-4C17-B654-565AE33087AF}" type="presParOf" srcId="{D5909C15-C919-4A29-BF8B-E395B6C11346}" destId="{D9AB773F-C784-4BD3-AE5F-98EF6A59AC32}" srcOrd="0" destOrd="0" presId="urn:microsoft.com/office/officeart/2008/layout/LinedList"/>
    <dgm:cxn modelId="{7792E3AF-A5B6-43E4-8DF9-C954EB59D33F}" type="presParOf" srcId="{D5909C15-C919-4A29-BF8B-E395B6C11346}" destId="{48B58A5B-F51A-4594-BB55-4DEB755417E1}" srcOrd="1" destOrd="0" presId="urn:microsoft.com/office/officeart/2008/layout/LinedList"/>
    <dgm:cxn modelId="{318C044A-FE87-427A-A5A8-96AFCC9B60F0}" type="presParOf" srcId="{0181B80A-8AA7-41E4-9C36-9E95EA35388E}" destId="{E39C6489-AF77-4D87-B0D1-0A43AF60929E}" srcOrd="8" destOrd="0" presId="urn:microsoft.com/office/officeart/2008/layout/LinedList"/>
    <dgm:cxn modelId="{99FB3512-B2B1-4E4F-88D9-1021C1540977}" type="presParOf" srcId="{0181B80A-8AA7-41E4-9C36-9E95EA35388E}" destId="{7058619D-6A30-4CF2-990D-001B6CA70E4F}" srcOrd="9" destOrd="0" presId="urn:microsoft.com/office/officeart/2008/layout/LinedList"/>
    <dgm:cxn modelId="{832D0FD2-A4F9-4A85-9513-2C796F0135A9}" type="presParOf" srcId="{7058619D-6A30-4CF2-990D-001B6CA70E4F}" destId="{F0AABAA5-5358-4ADE-9644-BD34622A566E}" srcOrd="0" destOrd="0" presId="urn:microsoft.com/office/officeart/2008/layout/LinedList"/>
    <dgm:cxn modelId="{78B0001E-198F-41D8-B209-BE91EA7C8056}" type="presParOf" srcId="{7058619D-6A30-4CF2-990D-001B6CA70E4F}" destId="{A832C179-EFB5-490F-88CE-AA1DFC7FB7B6}" srcOrd="1" destOrd="0" presId="urn:microsoft.com/office/officeart/2008/layout/LinedList"/>
    <dgm:cxn modelId="{54B85590-E84C-44FD-81E1-A3DADA605BEC}" type="presParOf" srcId="{0181B80A-8AA7-41E4-9C36-9E95EA35388E}" destId="{9A1848D0-EB7C-4F04-8A12-B12EA0CB0BD0}" srcOrd="10" destOrd="0" presId="urn:microsoft.com/office/officeart/2008/layout/LinedList"/>
    <dgm:cxn modelId="{E104016D-EFFC-43E7-8BE5-F8AF9874F93C}" type="presParOf" srcId="{0181B80A-8AA7-41E4-9C36-9E95EA35388E}" destId="{0A019D17-533A-4611-ADE6-6704D52F6E04}" srcOrd="11" destOrd="0" presId="urn:microsoft.com/office/officeart/2008/layout/LinedList"/>
    <dgm:cxn modelId="{07A82697-C922-4181-BF93-0B5B4BE40E75}" type="presParOf" srcId="{0A019D17-533A-4611-ADE6-6704D52F6E04}" destId="{8EB54240-4B27-45BF-8D86-661CF6E1DC9B}" srcOrd="0" destOrd="0" presId="urn:microsoft.com/office/officeart/2008/layout/LinedList"/>
    <dgm:cxn modelId="{440D25E1-E743-4D8A-B765-A53DDD59BAE5}" type="presParOf" srcId="{0A019D17-533A-4611-ADE6-6704D52F6E04}" destId="{6634CB53-403E-46A3-BF03-35DE67BE98C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4B6DA2A-2C69-4686-B857-3AD5AA7E155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C3A65B6-9BDC-41CE-9448-981A27150CA5}">
      <dgm:prSet/>
      <dgm:spPr/>
      <dgm:t>
        <a:bodyPr/>
        <a:lstStyle/>
        <a:p>
          <a:r>
            <a:rPr lang="en-US"/>
            <a:t>Three types of direct costs:</a:t>
          </a:r>
        </a:p>
      </dgm:t>
    </dgm:pt>
    <dgm:pt modelId="{07D9D035-8D3A-40F9-BD17-C791284E4B2C}" type="parTrans" cxnId="{61AAAAC5-F288-4289-9D46-DBECFA261227}">
      <dgm:prSet/>
      <dgm:spPr/>
      <dgm:t>
        <a:bodyPr/>
        <a:lstStyle/>
        <a:p>
          <a:endParaRPr lang="en-US"/>
        </a:p>
      </dgm:t>
    </dgm:pt>
    <dgm:pt modelId="{1BA962BC-8FF3-4997-A811-AA0CAB6E7DFA}" type="sibTrans" cxnId="{61AAAAC5-F288-4289-9D46-DBECFA261227}">
      <dgm:prSet/>
      <dgm:spPr/>
      <dgm:t>
        <a:bodyPr/>
        <a:lstStyle/>
        <a:p>
          <a:endParaRPr lang="en-US"/>
        </a:p>
      </dgm:t>
    </dgm:pt>
    <dgm:pt modelId="{1AA35041-6EF4-481F-B897-13B5165F55C7}">
      <dgm:prSet/>
      <dgm:spPr/>
      <dgm:t>
        <a:bodyPr/>
        <a:lstStyle/>
        <a:p>
          <a:r>
            <a:rPr lang="en-US"/>
            <a:t>Direct Labour</a:t>
          </a:r>
        </a:p>
      </dgm:t>
    </dgm:pt>
    <dgm:pt modelId="{5C112FEE-A54A-4A26-8BFF-80AF3442BB17}" type="parTrans" cxnId="{5DA44D9F-E790-4702-ACD4-DD1EDB539072}">
      <dgm:prSet/>
      <dgm:spPr/>
      <dgm:t>
        <a:bodyPr/>
        <a:lstStyle/>
        <a:p>
          <a:endParaRPr lang="en-US"/>
        </a:p>
      </dgm:t>
    </dgm:pt>
    <dgm:pt modelId="{419CB79E-B831-4140-B25E-2F995BB7425F}" type="sibTrans" cxnId="{5DA44D9F-E790-4702-ACD4-DD1EDB539072}">
      <dgm:prSet/>
      <dgm:spPr/>
      <dgm:t>
        <a:bodyPr/>
        <a:lstStyle/>
        <a:p>
          <a:endParaRPr lang="en-US"/>
        </a:p>
      </dgm:t>
    </dgm:pt>
    <dgm:pt modelId="{5326252B-B3B5-4CBF-8968-E9DFC4F57061}">
      <dgm:prSet/>
      <dgm:spPr/>
      <dgm:t>
        <a:bodyPr/>
        <a:lstStyle/>
        <a:p>
          <a:r>
            <a:rPr lang="en-US"/>
            <a:t>Direct Materials</a:t>
          </a:r>
        </a:p>
      </dgm:t>
    </dgm:pt>
    <dgm:pt modelId="{3A336BCF-9BA2-445F-B85E-861EC84C670D}" type="parTrans" cxnId="{5C4E6FB5-1663-45BC-94DF-99483FFCB487}">
      <dgm:prSet/>
      <dgm:spPr/>
      <dgm:t>
        <a:bodyPr/>
        <a:lstStyle/>
        <a:p>
          <a:endParaRPr lang="en-US"/>
        </a:p>
      </dgm:t>
    </dgm:pt>
    <dgm:pt modelId="{5006ACD6-49A2-45FC-8454-FE4D1CECAAA1}" type="sibTrans" cxnId="{5C4E6FB5-1663-45BC-94DF-99483FFCB487}">
      <dgm:prSet/>
      <dgm:spPr/>
      <dgm:t>
        <a:bodyPr/>
        <a:lstStyle/>
        <a:p>
          <a:endParaRPr lang="en-US"/>
        </a:p>
      </dgm:t>
    </dgm:pt>
    <dgm:pt modelId="{EAE4A84C-C89E-4F84-A375-A25D38764676}">
      <dgm:prSet/>
      <dgm:spPr/>
      <dgm:t>
        <a:bodyPr/>
        <a:lstStyle/>
        <a:p>
          <a:r>
            <a:rPr lang="en-US"/>
            <a:t>Direct Expenses</a:t>
          </a:r>
        </a:p>
      </dgm:t>
    </dgm:pt>
    <dgm:pt modelId="{7A19D56D-8A23-443E-98AD-6CDE5B66738D}" type="parTrans" cxnId="{3B6383FD-9DD6-4333-8A28-48B7085907F8}">
      <dgm:prSet/>
      <dgm:spPr/>
      <dgm:t>
        <a:bodyPr/>
        <a:lstStyle/>
        <a:p>
          <a:endParaRPr lang="en-US"/>
        </a:p>
      </dgm:t>
    </dgm:pt>
    <dgm:pt modelId="{FB366A74-8EEF-4FEA-8A01-7BEAC6D5BEBA}" type="sibTrans" cxnId="{3B6383FD-9DD6-4333-8A28-48B7085907F8}">
      <dgm:prSet/>
      <dgm:spPr/>
      <dgm:t>
        <a:bodyPr/>
        <a:lstStyle/>
        <a:p>
          <a:endParaRPr lang="en-US"/>
        </a:p>
      </dgm:t>
    </dgm:pt>
    <dgm:pt modelId="{0BB0ADFB-0B73-40EE-B1E3-4349C222E3AD}" type="pres">
      <dgm:prSet presAssocID="{D4B6DA2A-2C69-4686-B857-3AD5AA7E155F}" presName="linear" presStyleCnt="0">
        <dgm:presLayoutVars>
          <dgm:animLvl val="lvl"/>
          <dgm:resizeHandles val="exact"/>
        </dgm:presLayoutVars>
      </dgm:prSet>
      <dgm:spPr/>
    </dgm:pt>
    <dgm:pt modelId="{A24A073D-AEDC-4072-BBEA-6D0D0AA17EDC}" type="pres">
      <dgm:prSet presAssocID="{4C3A65B6-9BDC-41CE-9448-981A27150CA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A30192B-5538-459B-8957-1F42CC7B6997}" type="pres">
      <dgm:prSet presAssocID="{4C3A65B6-9BDC-41CE-9448-981A27150CA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87DE500-4AFE-400F-B926-52EA298D4B13}" type="presOf" srcId="{1AA35041-6EF4-481F-B897-13B5165F55C7}" destId="{0A30192B-5538-459B-8957-1F42CC7B6997}" srcOrd="0" destOrd="0" presId="urn:microsoft.com/office/officeart/2005/8/layout/vList2"/>
    <dgm:cxn modelId="{6C7EDD4D-79FB-42E8-9C57-1A0EEAD5ED1C}" type="presOf" srcId="{4C3A65B6-9BDC-41CE-9448-981A27150CA5}" destId="{A24A073D-AEDC-4072-BBEA-6D0D0AA17EDC}" srcOrd="0" destOrd="0" presId="urn:microsoft.com/office/officeart/2005/8/layout/vList2"/>
    <dgm:cxn modelId="{8D907850-53B2-4266-A517-06B1330CCB74}" type="presOf" srcId="{5326252B-B3B5-4CBF-8968-E9DFC4F57061}" destId="{0A30192B-5538-459B-8957-1F42CC7B6997}" srcOrd="0" destOrd="1" presId="urn:microsoft.com/office/officeart/2005/8/layout/vList2"/>
    <dgm:cxn modelId="{A31D167E-1F1D-47F2-9D32-6036361443A0}" type="presOf" srcId="{EAE4A84C-C89E-4F84-A375-A25D38764676}" destId="{0A30192B-5538-459B-8957-1F42CC7B6997}" srcOrd="0" destOrd="2" presId="urn:microsoft.com/office/officeart/2005/8/layout/vList2"/>
    <dgm:cxn modelId="{5DA44D9F-E790-4702-ACD4-DD1EDB539072}" srcId="{4C3A65B6-9BDC-41CE-9448-981A27150CA5}" destId="{1AA35041-6EF4-481F-B897-13B5165F55C7}" srcOrd="0" destOrd="0" parTransId="{5C112FEE-A54A-4A26-8BFF-80AF3442BB17}" sibTransId="{419CB79E-B831-4140-B25E-2F995BB7425F}"/>
    <dgm:cxn modelId="{5C4E6FB5-1663-45BC-94DF-99483FFCB487}" srcId="{4C3A65B6-9BDC-41CE-9448-981A27150CA5}" destId="{5326252B-B3B5-4CBF-8968-E9DFC4F57061}" srcOrd="1" destOrd="0" parTransId="{3A336BCF-9BA2-445F-B85E-861EC84C670D}" sibTransId="{5006ACD6-49A2-45FC-8454-FE4D1CECAAA1}"/>
    <dgm:cxn modelId="{61AAAAC5-F288-4289-9D46-DBECFA261227}" srcId="{D4B6DA2A-2C69-4686-B857-3AD5AA7E155F}" destId="{4C3A65B6-9BDC-41CE-9448-981A27150CA5}" srcOrd="0" destOrd="0" parTransId="{07D9D035-8D3A-40F9-BD17-C791284E4B2C}" sibTransId="{1BA962BC-8FF3-4997-A811-AA0CAB6E7DFA}"/>
    <dgm:cxn modelId="{0806F9D7-D859-491C-A527-11494FA84F99}" type="presOf" srcId="{D4B6DA2A-2C69-4686-B857-3AD5AA7E155F}" destId="{0BB0ADFB-0B73-40EE-B1E3-4349C222E3AD}" srcOrd="0" destOrd="0" presId="urn:microsoft.com/office/officeart/2005/8/layout/vList2"/>
    <dgm:cxn modelId="{3B6383FD-9DD6-4333-8A28-48B7085907F8}" srcId="{4C3A65B6-9BDC-41CE-9448-981A27150CA5}" destId="{EAE4A84C-C89E-4F84-A375-A25D38764676}" srcOrd="2" destOrd="0" parTransId="{7A19D56D-8A23-443E-98AD-6CDE5B66738D}" sibTransId="{FB366A74-8EEF-4FEA-8A01-7BEAC6D5BEBA}"/>
    <dgm:cxn modelId="{DB42FAFE-0362-495D-A8F3-D854316962AD}" type="presParOf" srcId="{0BB0ADFB-0B73-40EE-B1E3-4349C222E3AD}" destId="{A24A073D-AEDC-4072-BBEA-6D0D0AA17EDC}" srcOrd="0" destOrd="0" presId="urn:microsoft.com/office/officeart/2005/8/layout/vList2"/>
    <dgm:cxn modelId="{1EA2BBCD-64FF-41C1-BE52-A0AEDB658C9B}" type="presParOf" srcId="{0BB0ADFB-0B73-40EE-B1E3-4349C222E3AD}" destId="{0A30192B-5538-459B-8957-1F42CC7B699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EABC54-3598-4C77-8633-5383B51115D4}">
      <dsp:nvSpPr>
        <dsp:cNvPr id="0" name=""/>
        <dsp:cNvSpPr/>
      </dsp:nvSpPr>
      <dsp:spPr>
        <a:xfrm>
          <a:off x="1227" y="775712"/>
          <a:ext cx="4469308" cy="22346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48260" rIns="7239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800" kern="1200"/>
            <a:t>The difference between financial and cost accounting</a:t>
          </a:r>
        </a:p>
      </dsp:txBody>
      <dsp:txXfrm>
        <a:off x="66678" y="841163"/>
        <a:ext cx="4338406" cy="2103752"/>
      </dsp:txXfrm>
    </dsp:sp>
    <dsp:sp modelId="{3459E91E-D6D2-4EA0-AFA6-462726421B32}">
      <dsp:nvSpPr>
        <dsp:cNvPr id="0" name=""/>
        <dsp:cNvSpPr/>
      </dsp:nvSpPr>
      <dsp:spPr>
        <a:xfrm>
          <a:off x="5587863" y="775712"/>
          <a:ext cx="4469308" cy="22346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48260" rIns="7239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800" kern="1200"/>
            <a:t>Introduction to management and cost accounting.</a:t>
          </a:r>
        </a:p>
      </dsp:txBody>
      <dsp:txXfrm>
        <a:off x="5653314" y="841163"/>
        <a:ext cx="4338406" cy="21037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BB0E6A-B9C9-4670-A53E-DAC13F46B796}">
      <dsp:nvSpPr>
        <dsp:cNvPr id="0" name=""/>
        <dsp:cNvSpPr/>
      </dsp:nvSpPr>
      <dsp:spPr>
        <a:xfrm>
          <a:off x="0" y="297755"/>
          <a:ext cx="6797675" cy="2433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6500" kern="1200"/>
            <a:t>Allocation of costs</a:t>
          </a:r>
        </a:p>
      </dsp:txBody>
      <dsp:txXfrm>
        <a:off x="118799" y="416554"/>
        <a:ext cx="6560077" cy="2196002"/>
      </dsp:txXfrm>
    </dsp:sp>
    <dsp:sp modelId="{1586AEA6-4C55-4157-BD8B-DCA21D280B90}">
      <dsp:nvSpPr>
        <dsp:cNvPr id="0" name=""/>
        <dsp:cNvSpPr/>
      </dsp:nvSpPr>
      <dsp:spPr>
        <a:xfrm>
          <a:off x="0" y="2918556"/>
          <a:ext cx="6797675" cy="2433600"/>
        </a:xfrm>
        <a:prstGeom prst="roundRect">
          <a:avLst/>
        </a:prstGeom>
        <a:solidFill>
          <a:schemeClr val="accent5">
            <a:hueOff val="1493614"/>
            <a:satOff val="-4119"/>
            <a:lumOff val="19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6500" kern="1200"/>
            <a:t>assignment information</a:t>
          </a:r>
        </a:p>
      </dsp:txBody>
      <dsp:txXfrm>
        <a:off x="118799" y="3037355"/>
        <a:ext cx="6560077" cy="2196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781D91-528C-478E-91CB-1C9BE69C1DF6}">
      <dsp:nvSpPr>
        <dsp:cNvPr id="0" name=""/>
        <dsp:cNvSpPr/>
      </dsp:nvSpPr>
      <dsp:spPr>
        <a:xfrm>
          <a:off x="0" y="2758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40637-3CFB-481A-AC01-D8F7ACAC760B}">
      <dsp:nvSpPr>
        <dsp:cNvPr id="0" name=""/>
        <dsp:cNvSpPr/>
      </dsp:nvSpPr>
      <dsp:spPr>
        <a:xfrm>
          <a:off x="0" y="2758"/>
          <a:ext cx="6797675" cy="1881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Accounting is a service activity. It uses words and symbols to communicate financial information useful for decision making. The terminology and symbols used have developed from the earliest known accounting records. 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58"/>
        <a:ext cx="6797675" cy="1881464"/>
      </dsp:txXfrm>
    </dsp:sp>
    <dsp:sp modelId="{F8274210-B889-47FF-9F89-00373E5B54CA}">
      <dsp:nvSpPr>
        <dsp:cNvPr id="0" name=""/>
        <dsp:cNvSpPr/>
      </dsp:nvSpPr>
      <dsp:spPr>
        <a:xfrm>
          <a:off x="0" y="1884223"/>
          <a:ext cx="6797675" cy="0"/>
        </a:xfrm>
        <a:prstGeom prst="line">
          <a:avLst/>
        </a:prstGeom>
        <a:solidFill>
          <a:schemeClr val="accent2">
            <a:hueOff val="745968"/>
            <a:satOff val="-5205"/>
            <a:lumOff val="1275"/>
            <a:alphaOff val="0"/>
          </a:schemeClr>
        </a:solidFill>
        <a:ln w="15875" cap="flat" cmpd="sng" algn="ctr">
          <a:solidFill>
            <a:schemeClr val="accent2">
              <a:hueOff val="745968"/>
              <a:satOff val="-5205"/>
              <a:lumOff val="1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2E047F-6ABF-4EC4-BC0A-F35AA90267F0}">
      <dsp:nvSpPr>
        <dsp:cNvPr id="0" name=""/>
        <dsp:cNvSpPr/>
      </dsp:nvSpPr>
      <dsp:spPr>
        <a:xfrm>
          <a:off x="0" y="1884223"/>
          <a:ext cx="6797675" cy="1881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As a profession, accounting has evolved in response to society’s need for economic information to help people make economic decisions.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84223"/>
        <a:ext cx="6797675" cy="1881464"/>
      </dsp:txXfrm>
    </dsp:sp>
    <dsp:sp modelId="{F7BCC5B7-16FC-4002-85C6-0C4416D147D2}">
      <dsp:nvSpPr>
        <dsp:cNvPr id="0" name=""/>
        <dsp:cNvSpPr/>
      </dsp:nvSpPr>
      <dsp:spPr>
        <a:xfrm>
          <a:off x="0" y="3765688"/>
          <a:ext cx="6797675" cy="0"/>
        </a:xfrm>
        <a:prstGeom prst="line">
          <a:avLst/>
        </a:prstGeom>
        <a:solidFill>
          <a:schemeClr val="accent2">
            <a:hueOff val="1491936"/>
            <a:satOff val="-10410"/>
            <a:lumOff val="2549"/>
            <a:alphaOff val="0"/>
          </a:schemeClr>
        </a:solidFill>
        <a:ln w="15875" cap="flat" cmpd="sng" algn="ctr">
          <a:solidFill>
            <a:schemeClr val="accent2">
              <a:hueOff val="1491936"/>
              <a:satOff val="-10410"/>
              <a:lumOff val="25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8908E-D1B9-457C-813A-8B9791B9A64F}">
      <dsp:nvSpPr>
        <dsp:cNvPr id="0" name=""/>
        <dsp:cNvSpPr/>
      </dsp:nvSpPr>
      <dsp:spPr>
        <a:xfrm>
          <a:off x="0" y="3765688"/>
          <a:ext cx="6797675" cy="1881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Accounting is often called the ‘language of business’. To be effective, the recipient must understand the message that the sender intends to convey.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765688"/>
        <a:ext cx="6797675" cy="18814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45BD59-EEEB-4AAC-8AEE-2B8A8C2C04AA}">
      <dsp:nvSpPr>
        <dsp:cNvPr id="0" name=""/>
        <dsp:cNvSpPr/>
      </dsp:nvSpPr>
      <dsp:spPr>
        <a:xfrm>
          <a:off x="0" y="2758"/>
          <a:ext cx="6797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5D8DA-9C4B-4523-BB8E-4197EA7FBFD7}">
      <dsp:nvSpPr>
        <dsp:cNvPr id="0" name=""/>
        <dsp:cNvSpPr/>
      </dsp:nvSpPr>
      <dsp:spPr>
        <a:xfrm>
          <a:off x="0" y="2758"/>
          <a:ext cx="6797675" cy="940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Information may be approximate.</a:t>
          </a:r>
          <a:endParaRPr lang="en-US" sz="2700" kern="1200"/>
        </a:p>
      </dsp:txBody>
      <dsp:txXfrm>
        <a:off x="0" y="2758"/>
        <a:ext cx="6797675" cy="940732"/>
      </dsp:txXfrm>
    </dsp:sp>
    <dsp:sp modelId="{484A1F0F-C608-41A5-BE0B-3A49FAEA5897}">
      <dsp:nvSpPr>
        <dsp:cNvPr id="0" name=""/>
        <dsp:cNvSpPr/>
      </dsp:nvSpPr>
      <dsp:spPr>
        <a:xfrm>
          <a:off x="0" y="943491"/>
          <a:ext cx="6797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D1873-2638-4DA0-B4E3-5EFE972D6220}">
      <dsp:nvSpPr>
        <dsp:cNvPr id="0" name=""/>
        <dsp:cNvSpPr/>
      </dsp:nvSpPr>
      <dsp:spPr>
        <a:xfrm>
          <a:off x="0" y="943491"/>
          <a:ext cx="6797675" cy="940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Can be produced for any segment of an organisation.</a:t>
          </a:r>
          <a:endParaRPr lang="en-US" sz="2700" kern="1200"/>
        </a:p>
      </dsp:txBody>
      <dsp:txXfrm>
        <a:off x="0" y="943491"/>
        <a:ext cx="6797675" cy="940732"/>
      </dsp:txXfrm>
    </dsp:sp>
    <dsp:sp modelId="{6A786F0E-658B-44EE-9CBA-767E0454204D}">
      <dsp:nvSpPr>
        <dsp:cNvPr id="0" name=""/>
        <dsp:cNvSpPr/>
      </dsp:nvSpPr>
      <dsp:spPr>
        <a:xfrm>
          <a:off x="0" y="1884223"/>
          <a:ext cx="6797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1CAE0-91A6-4023-83C9-8AAE17F78734}">
      <dsp:nvSpPr>
        <dsp:cNvPr id="0" name=""/>
        <dsp:cNvSpPr/>
      </dsp:nvSpPr>
      <dsp:spPr>
        <a:xfrm>
          <a:off x="0" y="1884223"/>
          <a:ext cx="6797675" cy="940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There are no prescribed rules.</a:t>
          </a:r>
          <a:endParaRPr lang="en-US" sz="2700" kern="1200"/>
        </a:p>
      </dsp:txBody>
      <dsp:txXfrm>
        <a:off x="0" y="1884223"/>
        <a:ext cx="6797675" cy="940732"/>
      </dsp:txXfrm>
    </dsp:sp>
    <dsp:sp modelId="{908B925C-0FAF-4346-B211-CB5837741B03}">
      <dsp:nvSpPr>
        <dsp:cNvPr id="0" name=""/>
        <dsp:cNvSpPr/>
      </dsp:nvSpPr>
      <dsp:spPr>
        <a:xfrm>
          <a:off x="0" y="2824955"/>
          <a:ext cx="6797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AB773F-C784-4BD3-AE5F-98EF6A59AC32}">
      <dsp:nvSpPr>
        <dsp:cNvPr id="0" name=""/>
        <dsp:cNvSpPr/>
      </dsp:nvSpPr>
      <dsp:spPr>
        <a:xfrm>
          <a:off x="0" y="2824956"/>
          <a:ext cx="6797675" cy="940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Can be for periods in the past, present or future.</a:t>
          </a:r>
          <a:endParaRPr lang="en-US" sz="2700" kern="1200"/>
        </a:p>
      </dsp:txBody>
      <dsp:txXfrm>
        <a:off x="0" y="2824956"/>
        <a:ext cx="6797675" cy="940732"/>
      </dsp:txXfrm>
    </dsp:sp>
    <dsp:sp modelId="{E39C6489-AF77-4D87-B0D1-0A43AF60929E}">
      <dsp:nvSpPr>
        <dsp:cNvPr id="0" name=""/>
        <dsp:cNvSpPr/>
      </dsp:nvSpPr>
      <dsp:spPr>
        <a:xfrm>
          <a:off x="0" y="3765688"/>
          <a:ext cx="6797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ABAA5-5358-4ADE-9644-BD34622A566E}">
      <dsp:nvSpPr>
        <dsp:cNvPr id="0" name=""/>
        <dsp:cNvSpPr/>
      </dsp:nvSpPr>
      <dsp:spPr>
        <a:xfrm>
          <a:off x="0" y="3765688"/>
          <a:ext cx="6797675" cy="940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Produced when required.</a:t>
          </a:r>
          <a:endParaRPr lang="en-US" sz="2700" kern="1200"/>
        </a:p>
      </dsp:txBody>
      <dsp:txXfrm>
        <a:off x="0" y="3765688"/>
        <a:ext cx="6797675" cy="940732"/>
      </dsp:txXfrm>
    </dsp:sp>
    <dsp:sp modelId="{9A1848D0-EB7C-4F04-8A12-B12EA0CB0BD0}">
      <dsp:nvSpPr>
        <dsp:cNvPr id="0" name=""/>
        <dsp:cNvSpPr/>
      </dsp:nvSpPr>
      <dsp:spPr>
        <a:xfrm>
          <a:off x="0" y="4706420"/>
          <a:ext cx="6797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B54240-4B27-45BF-8D86-661CF6E1DC9B}">
      <dsp:nvSpPr>
        <dsp:cNvPr id="0" name=""/>
        <dsp:cNvSpPr/>
      </dsp:nvSpPr>
      <dsp:spPr>
        <a:xfrm>
          <a:off x="0" y="4706420"/>
          <a:ext cx="6797675" cy="940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Prepared for management.</a:t>
          </a:r>
          <a:endParaRPr lang="en-US" sz="2700" kern="1200"/>
        </a:p>
      </dsp:txBody>
      <dsp:txXfrm>
        <a:off x="0" y="4706420"/>
        <a:ext cx="6797675" cy="9407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A073D-AEDC-4072-BBEA-6D0D0AA17EDC}">
      <dsp:nvSpPr>
        <dsp:cNvPr id="0" name=""/>
        <dsp:cNvSpPr/>
      </dsp:nvSpPr>
      <dsp:spPr>
        <a:xfrm>
          <a:off x="0" y="363568"/>
          <a:ext cx="6797675" cy="2433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Three types of direct costs:</a:t>
          </a:r>
        </a:p>
      </dsp:txBody>
      <dsp:txXfrm>
        <a:off x="118799" y="482367"/>
        <a:ext cx="6560077" cy="2196002"/>
      </dsp:txXfrm>
    </dsp:sp>
    <dsp:sp modelId="{0A30192B-5538-459B-8957-1F42CC7B6997}">
      <dsp:nvSpPr>
        <dsp:cNvPr id="0" name=""/>
        <dsp:cNvSpPr/>
      </dsp:nvSpPr>
      <dsp:spPr>
        <a:xfrm>
          <a:off x="0" y="2797168"/>
          <a:ext cx="6797675" cy="24891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826" tIns="82550" rIns="462280" bIns="82550" numCol="1" spcCol="1270" anchor="t" anchorCtr="0">
          <a:noAutofit/>
        </a:bodyPr>
        <a:lstStyle/>
        <a:p>
          <a:pPr marL="285750" lvl="1" indent="-285750" algn="l" defTabSz="2266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5100" kern="1200"/>
            <a:t>Direct Labour</a:t>
          </a:r>
        </a:p>
        <a:p>
          <a:pPr marL="285750" lvl="1" indent="-285750" algn="l" defTabSz="2266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5100" kern="1200"/>
            <a:t>Direct Materials</a:t>
          </a:r>
        </a:p>
        <a:p>
          <a:pPr marL="285750" lvl="1" indent="-285750" algn="l" defTabSz="2266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5100" kern="1200"/>
            <a:t>Direct Expenses</a:t>
          </a:r>
        </a:p>
      </dsp:txBody>
      <dsp:txXfrm>
        <a:off x="0" y="2797168"/>
        <a:ext cx="6797675" cy="24891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2079AB-1100-4377-8AFE-C94C948049EC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E83128-5489-41F3-BB10-77E829701D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60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2061CD5-B0D8-4944-8440-0F920BBC0906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7781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969A115A-49E7-4134-8164-FD20FC7A608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F0E1992A-3A0A-4597-BC0E-288E6E0AE1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B450B3E4-F549-41DA-B75B-D8308A5E349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155DD82-3E56-41B4-AD31-FAEA842489AA}" type="slidenum">
              <a:rPr lang="en-GB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41D1A0B9-C172-41B4-A3F7-4E5F6D352D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BC3CBB38-3453-49A1-B651-F0B0141601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E969187C-7FBD-4497-A5FD-BA6B1A71649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DD9F7C7-CF12-4B4C-838C-824522675916}" type="slidenum">
              <a:rPr lang="en-GB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E83128-5489-41F3-BB10-77E829701D4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0227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2A96E53D-E9DB-46FF-9218-4E1F4077179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0C402AF2-9E1A-4E86-AF98-F6A12E8D375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A82936D1-8184-400B-BA78-609E7A5453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6F8A6CC-6F32-4C1F-AE29-273D54F26057}" type="slidenum">
              <a:rPr lang="en-GB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E83128-5489-41F3-BB10-77E829701D4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3779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C18F9EDC-502A-4A05-8CC6-591B39C001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622664D8-B54D-4F75-B257-F537B50651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80000"/>
              </a:lnSpc>
            </a:pPr>
            <a:endParaRPr lang="en-US" altLang="en-US" sz="1100" dirty="0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F4CB828-E75C-46D2-AB8F-0A7DAB9CAD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CA79D87-B6D1-4490-A165-6BF863C853D8}" type="slidenum">
              <a:rPr lang="en-GB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E83128-5489-41F3-BB10-77E829701D4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9460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ED07A73A-1531-4159-B5D0-4317A0363A3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E7797BC-8328-41F4-B4B8-E4E8953BB55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10137CEA-D3F0-4FB0-ABDB-81C559F2F8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A5D8FB0-B5A4-4518-AE37-A607041FDD39}" type="slidenum">
              <a:rPr lang="en-GB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>
            <a:extLst>
              <a:ext uri="{FF2B5EF4-FFF2-40B4-BE49-F238E27FC236}">
                <a16:creationId xmlns:a16="http://schemas.microsoft.com/office/drawing/2014/main" id="{766A1452-7820-422F-BDC4-86D79607A88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D9322FC-9E7D-44CC-9FAB-3BBFB0F37864}" type="slidenum">
              <a:rPr lang="en-US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3A85FC24-5CF0-4E80-BB18-4F2613D9C6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93700" y="692150"/>
            <a:ext cx="6072188" cy="34163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1FCCD2C2-73CD-46F3-9C6B-49D0AD8A38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2813" y="4343400"/>
            <a:ext cx="5032375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762000" eaLnBrk="1" hangingPunct="1">
              <a:spcBef>
                <a:spcPct val="0"/>
              </a:spcBef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A cost which varies with the level of activity </a:t>
            </a:r>
            <a:b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– the more that is produced the higher the variable cost.</a:t>
            </a:r>
            <a:b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08DF96E7-471A-4324-8E2C-5CC796155A3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7230DEA-965A-4900-84CC-C8AE3EDFB7BB}" type="slidenum">
              <a:rPr lang="en-US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E167452D-ABD9-41C8-B903-81BBDA760A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93700" y="692150"/>
            <a:ext cx="6072188" cy="34163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79B7B3C8-8072-4483-9871-6078B9DD6F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2813" y="4343400"/>
            <a:ext cx="5032375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762000" eaLnBrk="1" hangingPunct="1">
              <a:spcBef>
                <a:spcPct val="0"/>
              </a:spcBef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This type of cost is incurred for a period and within certain output limits tends to be unaffected by fluctuations in the level of output.</a:t>
            </a:r>
            <a:b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BC80CC2E-5823-4877-BD60-F2640C49B4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8E91DFE-B642-4B2B-B969-E9FE297F320B}" type="slidenum">
              <a:rPr lang="en-US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DE0CF5A9-BF18-44EF-8B39-ED8698252A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93700" y="692150"/>
            <a:ext cx="6072188" cy="34163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919C3B4C-891A-45B2-A2DF-3B13E14151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2813" y="4343400"/>
            <a:ext cx="5032375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762000" eaLnBrk="1" hangingPunct="1">
              <a:spcBef>
                <a:spcPct val="0"/>
              </a:spcBef>
            </a:pPr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 cost which is fixed for a particular range of activity levels, but once the upper limit of that range is passed a new higher level of fixed cost is incurred</a:t>
            </a:r>
            <a:r>
              <a:rPr lang="en-US" altLang="en-US" sz="1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.</a:t>
            </a:r>
            <a:br>
              <a:rPr lang="en-US" altLang="en-US" sz="140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8A2C668E-35EC-44C7-BF69-ECEB578B69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939C6A6-2522-4317-9468-5C65D9719F1A}" type="slidenum">
              <a:rPr lang="en-US" altLang="en-US" smtClean="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F0C9FCF7-2765-449A-BFA9-1057946BB78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93700" y="692150"/>
            <a:ext cx="6072188" cy="34163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39BD7591-149E-4B5E-B5F0-1D8CA190AA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2813" y="4343400"/>
            <a:ext cx="5032375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762000" eaLnBrk="1" hangingPunct="1">
              <a:spcBef>
                <a:spcPct val="0"/>
              </a:spcBef>
            </a:pPr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 cost which has both a fixed and variable element</a:t>
            </a: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1/21/2025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1/21/2025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1/21/2025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1/21/2025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1/21/2025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1/21/2025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9754" y="639097"/>
            <a:ext cx="6253317" cy="3686015"/>
          </a:xfrm>
        </p:spPr>
        <p:txBody>
          <a:bodyPr>
            <a:normAutofit/>
          </a:bodyPr>
          <a:lstStyle/>
          <a:p>
            <a:r>
              <a:rPr lang="en-US"/>
              <a:t>Introduction to Costing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32"/>
          <a:stretch/>
        </p:blipFill>
        <p:spPr>
          <a:xfrm>
            <a:off x="-1" y="2"/>
            <a:ext cx="4635315" cy="6400798"/>
          </a:xfrm>
          <a:prstGeom prst="rect">
            <a:avLst/>
          </a:prstGeom>
        </p:spPr>
      </p:pic>
      <p:cxnSp>
        <p:nvCxnSpPr>
          <p:cNvPr id="33" name="!!Straight Connector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Rectangle 34">
            <a:extLst>
              <a:ext uri="{FF2B5EF4-FFF2-40B4-BE49-F238E27FC236}">
                <a16:creationId xmlns:a16="http://schemas.microsoft.com/office/drawing/2014/main" id="{B0A5E7FB-1FB5-4C57-9C8C-70E550767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Last week we looked at……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6540108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Today’s Lecture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4408647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7195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799" name="Rectangle 3379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Title 2">
            <a:extLst>
              <a:ext uri="{FF2B5EF4-FFF2-40B4-BE49-F238E27FC236}">
                <a16:creationId xmlns:a16="http://schemas.microsoft.com/office/drawing/2014/main" id="{0E853D14-1C5B-42E0-8014-FEA7BF029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/>
              <a:t>Module Assessment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A7984CC-FC72-425D-91B9-338EE0BA06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3" r="1070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33801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87" name="Content Placeholder 1">
            <a:extLst>
              <a:ext uri="{FF2B5EF4-FFF2-40B4-BE49-F238E27FC236}">
                <a16:creationId xmlns:a16="http://schemas.microsoft.com/office/drawing/2014/main" id="{DB3FDEA2-A306-48E0-AC10-215B5C6F9B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The module will be assessed via a report</a:t>
            </a:r>
          </a:p>
        </p:txBody>
      </p:sp>
      <p:sp>
        <p:nvSpPr>
          <p:cNvPr id="33803" name="Rectangle 3380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0" name="Rectangle 18439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015861-CE1A-432B-8A4B-684AD0B6D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/>
              <a:t>Decision Making</a:t>
            </a:r>
          </a:p>
        </p:txBody>
      </p:sp>
      <p:pic>
        <p:nvPicPr>
          <p:cNvPr id="4" name="Picture 4" descr="Infographic of globe with lifestyle icons surrounding it">
            <a:extLst>
              <a:ext uri="{FF2B5EF4-FFF2-40B4-BE49-F238E27FC236}">
                <a16:creationId xmlns:a16="http://schemas.microsoft.com/office/drawing/2014/main" id="{9976C327-0832-4147-818D-D07D2AC536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53"/>
          <a:stretch/>
        </p:blipFill>
        <p:spPr bwMode="auto">
          <a:xfrm>
            <a:off x="20" y="10"/>
            <a:ext cx="4580077" cy="640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442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5" name="Content Placeholder 1">
            <a:extLst>
              <a:ext uri="{FF2B5EF4-FFF2-40B4-BE49-F238E27FC236}">
                <a16:creationId xmlns:a16="http://schemas.microsoft.com/office/drawing/2014/main" id="{8109E700-F259-4A9A-BBAC-9CD672E9AD0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As individuals, we make decisions every day – without exception</a:t>
            </a:r>
          </a:p>
          <a:p>
            <a:pPr>
              <a:lnSpc>
                <a:spcPct val="100000"/>
              </a:lnSpc>
            </a:pP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are exactly the same</a:t>
            </a:r>
          </a:p>
          <a:p>
            <a:pPr>
              <a:lnSpc>
                <a:spcPct val="10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When making a decision, we take several alternatives into consideration – we will use several tools, techniques and positions</a:t>
            </a:r>
          </a:p>
          <a:p>
            <a:pPr>
              <a:lnSpc>
                <a:spcPct val="10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Usually, decision making is hard.</a:t>
            </a:r>
          </a:p>
          <a:p>
            <a:pPr>
              <a:lnSpc>
                <a:spcPct val="10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The majority of corporate decisions involve some level of dissatisfaction or conflict with another party</a:t>
            </a:r>
          </a:p>
          <a:p>
            <a:pPr>
              <a:lnSpc>
                <a:spcPct val="100000"/>
              </a:lnSpc>
            </a:pPr>
            <a:endParaRPr lang="en-US" altLang="en-US" dirty="0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6" name="Rectangle 19465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68" name="Rectangle 19467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E1E79B-62FF-46DB-A057-3A2F1D3A6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3600">
                <a:solidFill>
                  <a:schemeClr val="bg1"/>
                </a:solidFill>
              </a:rPr>
              <a:t>How does Accounting aid the Decision Making Process?</a:t>
            </a:r>
          </a:p>
        </p:txBody>
      </p:sp>
      <p:graphicFrame>
        <p:nvGraphicFramePr>
          <p:cNvPr id="19461" name="Content Placeholder 2">
            <a:extLst>
              <a:ext uri="{FF2B5EF4-FFF2-40B4-BE49-F238E27FC236}">
                <a16:creationId xmlns:a16="http://schemas.microsoft.com/office/drawing/2014/main" id="{2C99F815-B45E-40AA-86A3-9A0118FEE0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6085023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0" name="Rectangle 23559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>
            <a:extLst>
              <a:ext uri="{FF2B5EF4-FFF2-40B4-BE49-F238E27FC236}">
                <a16:creationId xmlns:a16="http://schemas.microsoft.com/office/drawing/2014/main" id="{5E59186F-52B8-4111-856E-0310DA822F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>
                <a:latin typeface="Arial" panose="020B0604020202020204" pitchFamily="34" charset="0"/>
              </a:rPr>
              <a:t>Financial Accounting involves</a:t>
            </a:r>
          </a:p>
        </p:txBody>
      </p:sp>
      <p:cxnSp>
        <p:nvCxnSpPr>
          <p:cNvPr id="23562" name="Straight Connector 23561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2" name="Graphic 71" descr="Calculator">
            <a:extLst>
              <a:ext uri="{FF2B5EF4-FFF2-40B4-BE49-F238E27FC236}">
                <a16:creationId xmlns:a16="http://schemas.microsoft.com/office/drawing/2014/main" id="{D9889911-75CF-4575-90C2-BB323783B6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23555" name="Rectangle 3">
            <a:extLst>
              <a:ext uri="{FF2B5EF4-FFF2-40B4-BE49-F238E27FC236}">
                <a16:creationId xmlns:a16="http://schemas.microsoft.com/office/drawing/2014/main" id="{14DBB1E7-9C22-4BD3-97A5-E07FC7BB673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06460" y="2108201"/>
            <a:ext cx="6388260" cy="3760891"/>
          </a:xfrm>
        </p:spPr>
        <p:txBody>
          <a:bodyPr>
            <a:normAutofit/>
          </a:bodyPr>
          <a:lstStyle/>
          <a:p>
            <a:r>
              <a:rPr lang="en-US" altLang="en-US">
                <a:latin typeface="Arial" panose="020B0604020202020204" pitchFamily="34" charset="0"/>
              </a:rPr>
              <a:t>The preparation of financial statements for external use.</a:t>
            </a:r>
          </a:p>
          <a:p>
            <a:r>
              <a:rPr lang="en-US" altLang="en-US">
                <a:latin typeface="Arial" panose="020B0604020202020204" pitchFamily="34" charset="0"/>
              </a:rPr>
              <a:t>Summarises historical data</a:t>
            </a:r>
          </a:p>
          <a:p>
            <a:r>
              <a:rPr lang="en-US" altLang="en-US">
                <a:latin typeface="Arial" panose="020B0604020202020204" pitchFamily="34" charset="0"/>
              </a:rPr>
              <a:t>Reports the results and position of the business</a:t>
            </a:r>
          </a:p>
        </p:txBody>
      </p:sp>
      <p:sp>
        <p:nvSpPr>
          <p:cNvPr id="23564" name="Rectangle 23563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965F5508-F368-4312-BB29-06ACF1A006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Management Accounting</a:t>
            </a:r>
          </a:p>
        </p:txBody>
      </p:sp>
      <p:pic>
        <p:nvPicPr>
          <p:cNvPr id="4100" name="Picture 4099" descr="Calculator, pen, compass, money and a paper with graphs printed on it">
            <a:extLst>
              <a:ext uri="{FF2B5EF4-FFF2-40B4-BE49-F238E27FC236}">
                <a16:creationId xmlns:a16="http://schemas.microsoft.com/office/drawing/2014/main" id="{73AE3BA9-07C4-45A8-B7C6-FBBEDD9B41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444" r="28443" b="-1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4107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7" name="Rectangle 3">
            <a:extLst>
              <a:ext uri="{FF2B5EF4-FFF2-40B4-BE49-F238E27FC236}">
                <a16:creationId xmlns:a16="http://schemas.microsoft.com/office/drawing/2014/main" id="{FF084906-7511-46B9-9E40-AEAE684471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rtlCol="0">
            <a:normAutofit/>
          </a:bodyPr>
          <a:lstStyle/>
          <a:p>
            <a:pPr>
              <a:spcAft>
                <a:spcPts val="0"/>
              </a:spcAft>
              <a:defRPr/>
            </a:pPr>
            <a:r>
              <a:rPr lang="en-US" altLang="en-US" dirty="0">
                <a:latin typeface="Arial" panose="020B0604020202020204" pitchFamily="34" charset="0"/>
              </a:rPr>
              <a:t>Produces information about the costs and profitability of products and different parts of the business using internally produced reports</a:t>
            </a:r>
          </a:p>
          <a:p>
            <a:pPr>
              <a:spcAft>
                <a:spcPts val="0"/>
              </a:spcAft>
              <a:defRPr/>
            </a:pPr>
            <a:r>
              <a:rPr lang="en-US" altLang="en-US" dirty="0">
                <a:latin typeface="Arial" panose="020B0604020202020204" pitchFamily="34" charset="0"/>
              </a:rPr>
              <a:t>Enables managers to take planning and control decisions</a:t>
            </a:r>
          </a:p>
          <a:p>
            <a:pPr>
              <a:spcAft>
                <a:spcPts val="0"/>
              </a:spcAft>
              <a:defRPr/>
            </a:pPr>
            <a:r>
              <a:rPr lang="en-US" altLang="en-US" dirty="0">
                <a:latin typeface="Arial" panose="020B0604020202020204" pitchFamily="34" charset="0"/>
              </a:rPr>
              <a:t>Produces detailed information about sales, production, finance etc. </a:t>
            </a:r>
          </a:p>
          <a:p>
            <a:pPr>
              <a:spcAft>
                <a:spcPts val="0"/>
              </a:spcAft>
              <a:defRPr/>
            </a:pPr>
            <a:r>
              <a:rPr lang="en-GB" altLang="en-US" dirty="0">
                <a:latin typeface="Arial" panose="020B0604020202020204" pitchFamily="34" charset="0"/>
              </a:rPr>
              <a:t>Preparation of budgets, setting price levels and advising on future activities</a:t>
            </a:r>
          </a:p>
          <a:p>
            <a:pPr>
              <a:spcAft>
                <a:spcPts val="0"/>
              </a:spcAft>
              <a:defRPr/>
            </a:pPr>
            <a:endParaRPr lang="en-US" altLang="en-US" dirty="0">
              <a:latin typeface="Arial" panose="020B0604020202020204" pitchFamily="34" charset="0"/>
            </a:endParaRPr>
          </a:p>
          <a:p>
            <a:pPr>
              <a:spcAft>
                <a:spcPts val="0"/>
              </a:spcAft>
              <a:defRPr/>
            </a:pPr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5638A0-7F00-4312-F3F3-032AC6F9D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US" sz="3200"/>
              <a:t>Example: Helping with Pricing a Product</a:t>
            </a:r>
            <a:br>
              <a:rPr lang="en-US" sz="3200"/>
            </a:br>
            <a:endParaRPr lang="en-GB" sz="3200"/>
          </a:p>
        </p:txBody>
      </p:sp>
      <p:pic>
        <p:nvPicPr>
          <p:cNvPr id="5" name="Picture 4" descr="Spices in jars on counter">
            <a:extLst>
              <a:ext uri="{FF2B5EF4-FFF2-40B4-BE49-F238E27FC236}">
                <a16:creationId xmlns:a16="http://schemas.microsoft.com/office/drawing/2014/main" id="{5DD47F64-2441-AABF-8747-16B125BCFB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95" r="30426" b="-1"/>
          <a:stretch/>
        </p:blipFill>
        <p:spPr>
          <a:xfrm>
            <a:off x="21" y="10"/>
            <a:ext cx="3799238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10E66D-5114-3991-7BA0-7DF229361B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3360" y="1917852"/>
            <a:ext cx="7797338" cy="478220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company,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Spice Ltd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wants to sell a jar of organic spices.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cost to make one jar is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£5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(ingredients, packaging, etc.).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They want to sell it for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£10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</a:pPr>
            <a:r>
              <a:rPr lang="en-US" sz="18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The management accounting team helps by: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Calculating Costs: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Total cost to make 1,000 jars is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£5,000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Setting Prices: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To make a profit, the price is set at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£10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per jar.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Budgeting: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They estimate selling 1,000 jars will bring in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£10,000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revenue, giving a profit of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£5,000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after costs.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helps the company plan and make decisions about production and pricing.</a:t>
            </a:r>
          </a:p>
          <a:p>
            <a:pPr>
              <a:lnSpc>
                <a:spcPct val="10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59682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29" name="Rectangle 30728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1" name="Rectangle 30730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679FBEAC-7410-440C-A55C-F520A4B91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sz="3600" b="1">
                <a:solidFill>
                  <a:schemeClr val="bg1"/>
                </a:solidFill>
                <a:latin typeface="Arial" panose="020B0604020202020204" pitchFamily="34" charset="0"/>
              </a:rPr>
              <a:t>Cost accounting is:</a:t>
            </a:r>
            <a:endParaRPr lang="en-US" altLang="en-US" sz="36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30725" name="Content Placeholder 2">
            <a:extLst>
              <a:ext uri="{FF2B5EF4-FFF2-40B4-BE49-F238E27FC236}">
                <a16:creationId xmlns:a16="http://schemas.microsoft.com/office/drawing/2014/main" id="{1D4A21EA-96DC-0BCB-3E1E-6BE5699A79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0575146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3" name="Rectangle 11272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AE5D6A95-04E1-412D-8031-890C9ACBCE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US" altLang="en-US" sz="4400">
                <a:solidFill>
                  <a:srgbClr val="FFFFFF"/>
                </a:solidFill>
                <a:latin typeface="Arial" panose="020B0604020202020204" pitchFamily="34" charset="0"/>
              </a:rPr>
              <a:t>Key Definitions</a:t>
            </a:r>
          </a:p>
        </p:txBody>
      </p:sp>
      <p:sp>
        <p:nvSpPr>
          <p:cNvPr id="11265" name="Rectangle 3">
            <a:extLst>
              <a:ext uri="{FF2B5EF4-FFF2-40B4-BE49-F238E27FC236}">
                <a16:creationId xmlns:a16="http://schemas.microsoft.com/office/drawing/2014/main" id="{D760133E-2B54-4572-99C4-5FE4564411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88131" y="266007"/>
            <a:ext cx="6911499" cy="6591993"/>
          </a:xfrm>
        </p:spPr>
        <p:txBody>
          <a:bodyPr rtlCol="0" anchor="ctr">
            <a:normAutofit fontScale="85000" lnSpcReduction="10000"/>
          </a:bodyPr>
          <a:lstStyle/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endParaRPr lang="en-US" altLang="en-US" b="1" dirty="0"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endParaRPr lang="en-US" altLang="en-US" b="1" dirty="0"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b="1" dirty="0">
                <a:latin typeface="Arial" panose="020B0604020202020204" pitchFamily="34" charset="0"/>
              </a:rPr>
              <a:t>Cost Unit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dirty="0">
                <a:latin typeface="Arial" panose="020B0604020202020204" pitchFamily="34" charset="0"/>
              </a:rPr>
              <a:t>  A cost unit is a unit of product or service for which costs can be ascertained.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b="1" dirty="0">
                <a:latin typeface="Arial" panose="020B0604020202020204" pitchFamily="34" charset="0"/>
              </a:rPr>
              <a:t>Direct Cost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dirty="0">
                <a:latin typeface="Arial" panose="020B0604020202020204" pitchFamily="34" charset="0"/>
              </a:rPr>
              <a:t>Costs which can be directly attributed to  a cost unit.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b="1" dirty="0">
                <a:latin typeface="Arial" panose="020B0604020202020204" pitchFamily="34" charset="0"/>
              </a:rPr>
              <a:t>Indirect Cost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dirty="0">
                <a:latin typeface="Arial" panose="020B0604020202020204" pitchFamily="34" charset="0"/>
              </a:rPr>
              <a:t>	Costs which cannot economically be identified with a specific cost unit.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b="1" dirty="0">
                <a:latin typeface="Arial" panose="020B0604020202020204" pitchFamily="34" charset="0"/>
              </a:rPr>
              <a:t>Prime Cost 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dirty="0">
                <a:latin typeface="Arial" panose="020B0604020202020204" pitchFamily="34" charset="0"/>
              </a:rPr>
              <a:t> The sum of direct costs for a product.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b="1" dirty="0">
                <a:latin typeface="Arial" panose="020B0604020202020204" pitchFamily="34" charset="0"/>
              </a:rPr>
              <a:t>Marginal Cost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altLang="en-US" dirty="0">
                <a:latin typeface="Arial" panose="020B0604020202020204" pitchFamily="34" charset="0"/>
              </a:rPr>
              <a:t> The extra cost of making one more unit.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Controllable &amp; Uncontrollable Costs.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Controllable Costs: Costs that can be influenced by a specific manager.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Uncontrollable Costs: Costs that cannot be directly influenced by a manager.</a:t>
            </a: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endParaRPr lang="en-US" altLang="en-US" dirty="0"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endParaRPr lang="en-US" altLang="en-US" dirty="0"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0"/>
              </a:spcAft>
              <a:buNone/>
              <a:defRPr/>
            </a:pPr>
            <a:endParaRPr lang="en-US" altLang="en-US" dirty="0"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0"/>
              </a:spcAft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DD7513-ECDB-7E0F-CE35-33AEB7D9D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US" dirty="0"/>
              <a:t>Examples: </a:t>
            </a:r>
            <a:endParaRPr lang="en-GB" dirty="0"/>
          </a:p>
        </p:txBody>
      </p:sp>
      <p:pic>
        <p:nvPicPr>
          <p:cNvPr id="5" name="Picture 4" descr="Ingredients in jar">
            <a:extLst>
              <a:ext uri="{FF2B5EF4-FFF2-40B4-BE49-F238E27FC236}">
                <a16:creationId xmlns:a16="http://schemas.microsoft.com/office/drawing/2014/main" id="{23C5FC8F-425E-E99C-6654-1AE36D2168C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12" r="50209" b="-1"/>
          <a:stretch/>
        </p:blipFill>
        <p:spPr>
          <a:xfrm>
            <a:off x="21" y="10"/>
            <a:ext cx="2876184" cy="673329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3D54C-BCA5-A21F-E6CB-95B173B2E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6205" y="1737360"/>
            <a:ext cx="9127373" cy="4834035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1.Cost Unit,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 jar of organic spices produced by 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Spice Ltd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is the cost unit.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2. Direct Cost, The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cost of ingredients and packaging directly used to produce one jar of spices.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3. Indirect Cost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 Rent for the factory and electricity bills, which support production but cannot be tied to one jar.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4. Prime Cost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If the direct costs per jar include £4 for ingredients and £1 for packaging, the prime cost per jar is 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£5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5. Marginal Cost, If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producing an extra jar costs £3 for additional materials, £1 for extra labor, and increases overhead slightly, the marginal cost is 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£4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6. Controllable Cost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A production manager can control labor costs by adjusting the number of workers for a shift.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7. Uncontrollable </a:t>
            </a:r>
            <a:r>
              <a:rPr lang="en-US" sz="1700" b="1" dirty="0" err="1"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,The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company’s annual rent increase, decided by the landlord, is uncontrollable by the manager.</a:t>
            </a:r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652524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5" name="Rectangle 34824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18" name="Title 2">
            <a:extLst>
              <a:ext uri="{FF2B5EF4-FFF2-40B4-BE49-F238E27FC236}">
                <a16:creationId xmlns:a16="http://schemas.microsoft.com/office/drawing/2014/main" id="{B71B7748-EEB0-4E62-9E41-E1163C33C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 b="1"/>
              <a:t>Direct vs. Indirect</a:t>
            </a:r>
            <a:endParaRPr lang="en-US" altLang="en-US"/>
          </a:p>
        </p:txBody>
      </p:sp>
      <p:pic>
        <p:nvPicPr>
          <p:cNvPr id="34820" name="Picture 34819" descr="Cardboard boxes on conveyor belt">
            <a:extLst>
              <a:ext uri="{FF2B5EF4-FFF2-40B4-BE49-F238E27FC236}">
                <a16:creationId xmlns:a16="http://schemas.microsoft.com/office/drawing/2014/main" id="{C9BCAE63-A67B-410E-85A8-3B92127F36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763" r="20474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34827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9C2DB7F-5B7E-4F33-8891-C149F3E71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rtlCol="0">
            <a:normAutofit/>
          </a:bodyPr>
          <a:lstStyle/>
          <a:p>
            <a:pPr marL="365760" indent="-365760">
              <a:spcAft>
                <a:spcPts val="0"/>
              </a:spcAft>
              <a:defRPr/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Direct costs</a:t>
            </a:r>
          </a:p>
          <a:p>
            <a:pPr marL="0" indent="0">
              <a:spcAft>
                <a:spcPts val="0"/>
              </a:spcAft>
              <a:buNone/>
              <a:defRPr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365760">
              <a:spcAft>
                <a:spcPts val="0"/>
              </a:spcAft>
              <a:defRPr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These are costs that can be economically traced, identified and matched to the product being produced or service provided</a:t>
            </a:r>
          </a:p>
          <a:p>
            <a:pPr marL="365760" indent="-365760">
              <a:spcAft>
                <a:spcPts val="0"/>
              </a:spcAft>
              <a:defRPr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365760">
              <a:spcAft>
                <a:spcPts val="0"/>
              </a:spcAft>
              <a:defRPr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The sum of the direct costs for a product or service is often referred to as prime cost.</a:t>
            </a:r>
          </a:p>
          <a:p>
            <a:pPr marL="365760" indent="-365760"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4829" name="Rectangle 34828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6" name="Rectangle 12295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8" name="Rectangle 12297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0F2CCD41-4B75-49C0-A0D2-3CA256C6EA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US" altLang="en-US" sz="3600" b="1">
                <a:solidFill>
                  <a:schemeClr val="bg1"/>
                </a:solidFill>
                <a:latin typeface="Arial" panose="020B0604020202020204" pitchFamily="34" charset="0"/>
              </a:rPr>
              <a:t>Direct Costs</a:t>
            </a:r>
            <a:endParaRPr lang="en-US" altLang="en-US" sz="360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12292" name="Rectangle 3">
            <a:extLst>
              <a:ext uri="{FF2B5EF4-FFF2-40B4-BE49-F238E27FC236}">
                <a16:creationId xmlns:a16="http://schemas.microsoft.com/office/drawing/2014/main" id="{A7107EF9-3185-33D2-ABEC-1A3A0B2163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8822312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49" name="Rectangle 3584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42" name="Title 2">
            <a:extLst>
              <a:ext uri="{FF2B5EF4-FFF2-40B4-BE49-F238E27FC236}">
                <a16:creationId xmlns:a16="http://schemas.microsoft.com/office/drawing/2014/main" id="{A4917064-E049-4A3B-9B0D-6EB068144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 b="1"/>
              <a:t>Direct vs. Indirect</a:t>
            </a:r>
            <a:endParaRPr lang="en-US" altLang="en-US"/>
          </a:p>
        </p:txBody>
      </p:sp>
      <p:pic>
        <p:nvPicPr>
          <p:cNvPr id="35844" name="Picture 35843" descr="3D spheres connected with a red line">
            <a:extLst>
              <a:ext uri="{FF2B5EF4-FFF2-40B4-BE49-F238E27FC236}">
                <a16:creationId xmlns:a16="http://schemas.microsoft.com/office/drawing/2014/main" id="{9FACCC40-2702-4F8A-9F67-44FB46468F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109" r="20225"/>
          <a:stretch/>
        </p:blipFill>
        <p:spPr>
          <a:xfrm>
            <a:off x="21" y="10"/>
            <a:ext cx="3424824" cy="6400784"/>
          </a:xfrm>
          <a:prstGeom prst="rect">
            <a:avLst/>
          </a:prstGeom>
        </p:spPr>
      </p:pic>
      <p:cxnSp>
        <p:nvCxnSpPr>
          <p:cNvPr id="35851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CE1BF80-F6B4-4025-B0A6-8E61A4B05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4845" y="2108201"/>
            <a:ext cx="8478979" cy="4112104"/>
          </a:xfrm>
        </p:spPr>
        <p:txBody>
          <a:bodyPr rtlCol="0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Indirect Costs (Overheads)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Indirect costs support the main activities of an organization but cannot be directly linked to a specific product or service (e.g., rent, utilities).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these costs helps identify what drives them within the organization.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allows managers to develop strategies for 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control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reduction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65760" indent="-365760">
              <a:lnSpc>
                <a:spcPct val="100000"/>
              </a:lnSpc>
              <a:spcAft>
                <a:spcPts val="0"/>
              </a:spcAft>
              <a:defRPr/>
            </a:pPr>
            <a:endParaRPr lang="en-US" sz="1700" dirty="0"/>
          </a:p>
        </p:txBody>
      </p:sp>
      <p:sp>
        <p:nvSpPr>
          <p:cNvPr id="35853" name="Rectangle 3585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920" name="Rectangle 38919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922" name="Rectangle 38921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866" name="Title 2">
            <a:extLst>
              <a:ext uri="{FF2B5EF4-FFF2-40B4-BE49-F238E27FC236}">
                <a16:creationId xmlns:a16="http://schemas.microsoft.com/office/drawing/2014/main" id="{6A709756-B472-4730-844D-C015C0845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US" altLang="en-US" sz="4400" b="1">
                <a:solidFill>
                  <a:srgbClr val="FFFFFF"/>
                </a:solidFill>
                <a:latin typeface="Arial" panose="020B0604020202020204" pitchFamily="34" charset="0"/>
              </a:rPr>
              <a:t>Indirect Costs</a:t>
            </a:r>
            <a:endParaRPr lang="en-US" altLang="en-US" sz="4400">
              <a:solidFill>
                <a:srgbClr val="FFFFFF"/>
              </a:solidFill>
            </a:endParaRPr>
          </a:p>
        </p:txBody>
      </p:sp>
      <p:sp>
        <p:nvSpPr>
          <p:cNvPr id="38915" name="Content Placeholder 1">
            <a:extLst>
              <a:ext uri="{FF2B5EF4-FFF2-40B4-BE49-F238E27FC236}">
                <a16:creationId xmlns:a16="http://schemas.microsoft.com/office/drawing/2014/main" id="{F5839215-D9CB-4597-8343-5745DF844AE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z="2400">
                <a:latin typeface="Arial" panose="020B0604020202020204" pitchFamily="34" charset="0"/>
              </a:rPr>
              <a:t>	Three types of indirect cost: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>
                <a:latin typeface="Arial" panose="020B0604020202020204" pitchFamily="34" charset="0"/>
              </a:rPr>
              <a:t>			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>
                <a:latin typeface="Arial" panose="020B0604020202020204" pitchFamily="34" charset="0"/>
              </a:rPr>
              <a:t>			Indirect Materials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>
                <a:latin typeface="Arial" panose="020B0604020202020204" pitchFamily="34" charset="0"/>
              </a:rPr>
              <a:t>			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>
                <a:latin typeface="Arial" panose="020B0604020202020204" pitchFamily="34" charset="0"/>
              </a:rPr>
              <a:t>			Indirect Labour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>
                <a:latin typeface="Arial" panose="020B0604020202020204" pitchFamily="34" charset="0"/>
              </a:rPr>
              <a:t>			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>
                <a:latin typeface="Arial" panose="020B0604020202020204" pitchFamily="34" charset="0"/>
              </a:rPr>
              <a:t>			Indirect Expenses</a:t>
            </a:r>
          </a:p>
          <a:p>
            <a:endParaRPr lang="en-US" altLang="en-US" sz="24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6" name="Rectangle 39945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0" name="Title 2">
            <a:extLst>
              <a:ext uri="{FF2B5EF4-FFF2-40B4-BE49-F238E27FC236}">
                <a16:creationId xmlns:a16="http://schemas.microsoft.com/office/drawing/2014/main" id="{D8B8185B-E140-4F91-9D43-B971BF378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/>
              <a:t>Standard Cost Card</a:t>
            </a:r>
          </a:p>
        </p:txBody>
      </p:sp>
      <p:pic>
        <p:nvPicPr>
          <p:cNvPr id="39941" name="Picture 39940" descr="A stack of bank cards">
            <a:extLst>
              <a:ext uri="{FF2B5EF4-FFF2-40B4-BE49-F238E27FC236}">
                <a16:creationId xmlns:a16="http://schemas.microsoft.com/office/drawing/2014/main" id="{7CDAA5DC-682F-4940-965A-FBC51CA893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313" r="1746" b="2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39948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939" name="Content Placeholder 1">
            <a:extLst>
              <a:ext uri="{FF2B5EF4-FFF2-40B4-BE49-F238E27FC236}">
                <a16:creationId xmlns:a16="http://schemas.microsoft.com/office/drawing/2014/main" id="{FD01B4A6-7D13-4FC1-82C3-616C80D21C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US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cost card is a detailed listing of the standard amount of materials, labor, and overheads that would go into a unit of product</a:t>
            </a:r>
          </a:p>
        </p:txBody>
      </p:sp>
      <p:sp>
        <p:nvSpPr>
          <p:cNvPr id="39950" name="Rectangle 39949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83C473-FAAF-4AF0-963C-D0749FD12A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92" y="698453"/>
            <a:ext cx="5115347" cy="5141052"/>
          </a:xfrm>
          <a:prstGeom prst="rect">
            <a:avLst/>
          </a:prstGeom>
        </p:spPr>
      </p:pic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63" name="Content Placeholder 1">
            <a:extLst>
              <a:ext uri="{FF2B5EF4-FFF2-40B4-BE49-F238E27FC236}">
                <a16:creationId xmlns:a16="http://schemas.microsoft.com/office/drawing/2014/main" id="{DFBB89E1-1EDE-4083-A3F6-532377E270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Imagine that a manufacturing company makes steel frames used in the building industry. A typical small size frame costs £2,400 to manufacture.</a:t>
            </a:r>
          </a:p>
          <a:p>
            <a:pPr>
              <a:lnSpc>
                <a:spcPct val="100000"/>
              </a:lnSpc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How useful is this information?</a:t>
            </a:r>
          </a:p>
          <a:p>
            <a:pPr>
              <a:lnSpc>
                <a:spcPct val="100000"/>
              </a:lnSpc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From a pricing point of view, knowledge of total cost is vital, particularly if the company uses cost plus pricing (which is widely adopted).</a:t>
            </a:r>
          </a:p>
          <a:p>
            <a:pPr>
              <a:lnSpc>
                <a:spcPct val="100000"/>
              </a:lnSpc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However, from a cost control and management perspective, dividing this total up into its constituent parts may be far more useful.</a:t>
            </a:r>
          </a:p>
          <a:p>
            <a:pPr>
              <a:lnSpc>
                <a:spcPct val="100000"/>
              </a:lnSpc>
            </a:pPr>
            <a:endParaRPr lang="en-US" altLang="en-US" sz="1700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4" name="Rectangle 39943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38" name="Title 2">
            <a:extLst>
              <a:ext uri="{FF2B5EF4-FFF2-40B4-BE49-F238E27FC236}">
                <a16:creationId xmlns:a16="http://schemas.microsoft.com/office/drawing/2014/main" id="{5D554142-F33D-4193-AB83-BD802C874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 sz="3200"/>
              <a:t>The cost card for the product could look as follows:</a:t>
            </a:r>
            <a:br>
              <a:rPr lang="en-US" altLang="en-US" sz="3200"/>
            </a:br>
            <a:endParaRPr lang="en-US" altLang="en-US" sz="3200"/>
          </a:p>
        </p:txBody>
      </p:sp>
      <p:pic>
        <p:nvPicPr>
          <p:cNvPr id="39940" name="Picture 39939" descr="Piles of paperwork">
            <a:extLst>
              <a:ext uri="{FF2B5EF4-FFF2-40B4-BE49-F238E27FC236}">
                <a16:creationId xmlns:a16="http://schemas.microsoft.com/office/drawing/2014/main" id="{F8BE4980-6BAA-CC58-FCC4-A30EA48E83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15" r="20619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39946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012C04-F30D-45C8-B72E-84D84C49AF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rtlCol="0">
            <a:normAutofit/>
          </a:bodyPr>
          <a:lstStyle/>
          <a:p>
            <a:pPr>
              <a:lnSpc>
                <a:spcPct val="100000"/>
              </a:lnSpc>
              <a:spcAft>
                <a:spcPts val="0"/>
              </a:spcAft>
              <a:defRPr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Direct Materials £600</a:t>
            </a:r>
          </a:p>
          <a:p>
            <a:pPr>
              <a:lnSpc>
                <a:spcPct val="100000"/>
              </a:lnSpc>
              <a:spcAft>
                <a:spcPts val="0"/>
              </a:spcAft>
              <a:defRPr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Direct </a:t>
            </a:r>
            <a:r>
              <a:rPr lang="en-US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£800</a:t>
            </a:r>
          </a:p>
          <a:p>
            <a:pPr>
              <a:lnSpc>
                <a:spcPct val="100000"/>
              </a:lnSpc>
              <a:spcAft>
                <a:spcPts val="0"/>
              </a:spcAft>
              <a:defRPr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Direct Expenses £100</a:t>
            </a:r>
          </a:p>
          <a:p>
            <a:pPr>
              <a:lnSpc>
                <a:spcPct val="100000"/>
              </a:lnSpc>
              <a:spcAft>
                <a:spcPts val="0"/>
              </a:spcAft>
              <a:defRPr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Prime Cost £1,500</a:t>
            </a:r>
          </a:p>
          <a:p>
            <a:pPr>
              <a:lnSpc>
                <a:spcPct val="100000"/>
              </a:lnSpc>
              <a:spcAft>
                <a:spcPts val="0"/>
              </a:spcAft>
              <a:defRPr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Production Overhead £400</a:t>
            </a:r>
          </a:p>
          <a:p>
            <a:pPr>
              <a:lnSpc>
                <a:spcPct val="100000"/>
              </a:lnSpc>
              <a:spcAft>
                <a:spcPts val="0"/>
              </a:spcAft>
              <a:defRPr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Factory Cost £1,900</a:t>
            </a:r>
          </a:p>
          <a:p>
            <a:pPr>
              <a:lnSpc>
                <a:spcPct val="100000"/>
              </a:lnSpc>
              <a:spcAft>
                <a:spcPts val="0"/>
              </a:spcAft>
              <a:defRPr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Non-production overhead £500</a:t>
            </a:r>
          </a:p>
          <a:p>
            <a:pPr>
              <a:lnSpc>
                <a:spcPct val="100000"/>
              </a:lnSpc>
              <a:spcAft>
                <a:spcPts val="0"/>
              </a:spcAft>
              <a:defRPr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Total cost £2,400</a:t>
            </a:r>
          </a:p>
          <a:p>
            <a:pPr>
              <a:lnSpc>
                <a:spcPct val="100000"/>
              </a:lnSpc>
              <a:spcAft>
                <a:spcPts val="0"/>
              </a:spcAft>
              <a:defRPr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cost card has </a:t>
            </a:r>
            <a:r>
              <a:rPr lang="en-US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categorised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costs by type, i.e. direct and indirect costs.</a:t>
            </a:r>
          </a:p>
          <a:p>
            <a:pPr>
              <a:lnSpc>
                <a:spcPct val="100000"/>
              </a:lnSpc>
              <a:spcAft>
                <a:spcPts val="0"/>
              </a:spcAft>
              <a:defRPr/>
            </a:pPr>
            <a:endParaRPr lang="en-US" altLang="en-US" sz="1600" dirty="0"/>
          </a:p>
        </p:txBody>
      </p:sp>
      <p:sp>
        <p:nvSpPr>
          <p:cNvPr id="39948" name="Rectangle 39947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042" name="Rectangle 44041">
            <a:extLst>
              <a:ext uri="{FF2B5EF4-FFF2-40B4-BE49-F238E27FC236}">
                <a16:creationId xmlns:a16="http://schemas.microsoft.com/office/drawing/2014/main" id="{69426B45-4C4F-4D52-8537-76E9A5B89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Title 1">
            <a:extLst>
              <a:ext uri="{FF2B5EF4-FFF2-40B4-BE49-F238E27FC236}">
                <a16:creationId xmlns:a16="http://schemas.microsoft.com/office/drawing/2014/main" id="{98FFB87B-0E59-44A0-9EED-5118608BA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</a:rPr>
              <a:t>Cost Behaviour</a:t>
            </a:r>
          </a:p>
        </p:txBody>
      </p:sp>
      <p:cxnSp>
        <p:nvCxnSpPr>
          <p:cNvPr id="44044" name="Straight Connector 44043">
            <a:extLst>
              <a:ext uri="{FF2B5EF4-FFF2-40B4-BE49-F238E27FC236}">
                <a16:creationId xmlns:a16="http://schemas.microsoft.com/office/drawing/2014/main" id="{CF117E1C-E964-4433-B1A8-BB2301D0F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4037" name="Picture 44036" descr="Desk with productivity items">
            <a:extLst>
              <a:ext uri="{FF2B5EF4-FFF2-40B4-BE49-F238E27FC236}">
                <a16:creationId xmlns:a16="http://schemas.microsoft.com/office/drawing/2014/main" id="{FFDC214A-BD95-42C1-8331-54B48F146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389" r="10802" b="-3"/>
          <a:stretch/>
        </p:blipFill>
        <p:spPr>
          <a:xfrm>
            <a:off x="1161535" y="2108200"/>
            <a:ext cx="3495807" cy="3600613"/>
          </a:xfrm>
          <a:prstGeom prst="rect">
            <a:avLst/>
          </a:prstGeom>
        </p:spPr>
      </p:pic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1A2365DF-E365-495C-9F18-08F3DCC9B54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48657" y="2108201"/>
            <a:ext cx="5846063" cy="3760891"/>
          </a:xfrm>
        </p:spPr>
        <p:txBody>
          <a:bodyPr>
            <a:normAutofit/>
          </a:bodyPr>
          <a:lstStyle/>
          <a:p>
            <a:pPr marL="577850" indent="-577850" defTabSz="762000">
              <a:buNone/>
            </a:pPr>
            <a:r>
              <a:rPr lang="en-US" altLang="en-US">
                <a:latin typeface="Arial" panose="020B0604020202020204" pitchFamily="34" charset="0"/>
              </a:rPr>
              <a:t>	If a business cost £750,000 to run last year, how much will it cost to run this year if business activity is forecast to increase by 25%?</a:t>
            </a:r>
          </a:p>
          <a:p>
            <a:pPr marL="577850" indent="-577850" defTabSz="762000">
              <a:buNone/>
            </a:pPr>
            <a:endParaRPr lang="en-US" altLang="en-US">
              <a:latin typeface="Arial" panose="020B0604020202020204" pitchFamily="34" charset="0"/>
            </a:endParaRPr>
          </a:p>
          <a:p>
            <a:pPr marL="577850" indent="-577850" defTabSz="762000">
              <a:buNone/>
            </a:pPr>
            <a:r>
              <a:rPr lang="en-US" altLang="en-US">
                <a:latin typeface="Arial" panose="020B0604020202020204" pitchFamily="34" charset="0"/>
              </a:rPr>
              <a:t>	To answer the is question we need to understand how costs behave i.e. how do costs change as business activity changes?</a:t>
            </a:r>
          </a:p>
          <a:p>
            <a:pPr marL="577850" indent="-577850" defTabSz="762000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4046" name="Rectangle 44045">
            <a:extLst>
              <a:ext uri="{FF2B5EF4-FFF2-40B4-BE49-F238E27FC236}">
                <a16:creationId xmlns:a16="http://schemas.microsoft.com/office/drawing/2014/main" id="{67E6FB20-7663-466F-A928-9371C34F9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427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9D4691-46C7-DDE9-E00B-458C072C5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US" altLang="en-US">
                <a:latin typeface="Arial" panose="020B0604020202020204" pitchFamily="34" charset="0"/>
              </a:rPr>
              <a:t>Variable Cost</a:t>
            </a:r>
            <a:endParaRPr lang="en-GB" dirty="0"/>
          </a:p>
        </p:txBody>
      </p:sp>
      <p:pic>
        <p:nvPicPr>
          <p:cNvPr id="5" name="Picture 4" descr="An abstract financial digital analysis">
            <a:extLst>
              <a:ext uri="{FF2B5EF4-FFF2-40B4-BE49-F238E27FC236}">
                <a16:creationId xmlns:a16="http://schemas.microsoft.com/office/drawing/2014/main" id="{75F42B47-3573-B5CE-C977-C7AAE2D4BE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158" r="19128" b="-1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1D693-62C1-D116-024D-BA17084AA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Variable Costs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Total Costs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The cost increases linearly as the activity level rises.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Unit Costs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Stay constant, as the variable cost per unit remains the same regardless of activity level.</a:t>
            </a:r>
          </a:p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0163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3517DF2C-D28C-4426-8ED4-3DE36BEECE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01888" y="569913"/>
            <a:ext cx="8266112" cy="1054100"/>
          </a:xfrm>
        </p:spPr>
        <p:txBody>
          <a:bodyPr/>
          <a:lstStyle/>
          <a:p>
            <a:pPr marL="577850" indent="-577850" defTabSz="762000">
              <a:defRPr/>
            </a:pPr>
            <a:r>
              <a:rPr lang="en-US" altLang="en-US" sz="2800" dirty="0">
                <a:latin typeface="Arial" panose="020B0604020202020204" pitchFamily="34" charset="0"/>
              </a:rPr>
              <a:t>Variable Cost</a:t>
            </a:r>
            <a:br>
              <a:rPr lang="en-US" altLang="en-US" sz="2800" dirty="0">
                <a:latin typeface="Arial" panose="020B0604020202020204" pitchFamily="34" charset="0"/>
              </a:rPr>
            </a:br>
            <a:r>
              <a:rPr lang="en-US" altLang="en-US" sz="2800" dirty="0">
                <a:latin typeface="Arial" panose="020B0604020202020204" pitchFamily="34" charset="0"/>
              </a:rPr>
              <a:t>	</a:t>
            </a:r>
            <a:endParaRPr lang="en-GB" altLang="en-US" sz="2800" dirty="0">
              <a:latin typeface="Arial" panose="020B0604020202020204" pitchFamily="34" charset="0"/>
            </a:endParaRP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CC43BC8A-3B01-4E03-9E87-8BAFD40B252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03388" y="2247900"/>
            <a:ext cx="8266112" cy="4421188"/>
          </a:xfrm>
        </p:spPr>
        <p:txBody>
          <a:bodyPr/>
          <a:lstStyle/>
          <a:p>
            <a:pPr marL="577850" indent="-577850" defTabSz="762000">
              <a:buNone/>
            </a:pPr>
            <a:r>
              <a:rPr lang="en-US" altLang="en-US">
                <a:latin typeface="Arial" panose="020B0604020202020204" pitchFamily="34" charset="0"/>
              </a:rPr>
              <a:t>     </a:t>
            </a:r>
          </a:p>
          <a:p>
            <a:pPr marL="577850" indent="-577850" defTabSz="762000">
              <a:buNone/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5060" name="Line 4">
            <a:extLst>
              <a:ext uri="{FF2B5EF4-FFF2-40B4-BE49-F238E27FC236}">
                <a16:creationId xmlns:a16="http://schemas.microsoft.com/office/drawing/2014/main" id="{8C0B2FA4-0070-4CDC-9D84-81FFB52BCC6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971800" y="27432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5061" name="Line 5">
            <a:extLst>
              <a:ext uri="{FF2B5EF4-FFF2-40B4-BE49-F238E27FC236}">
                <a16:creationId xmlns:a16="http://schemas.microsoft.com/office/drawing/2014/main" id="{B200E310-64FD-4628-ABBE-8822D98B9AE8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1800" y="54864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5062" name="Line 6">
            <a:extLst>
              <a:ext uri="{FF2B5EF4-FFF2-40B4-BE49-F238E27FC236}">
                <a16:creationId xmlns:a16="http://schemas.microsoft.com/office/drawing/2014/main" id="{619BA3AF-BBEE-48CD-818E-2AF9C50B8599}"/>
              </a:ext>
            </a:extLst>
          </p:cNvPr>
          <p:cNvSpPr>
            <a:spLocks noChangeShapeType="1"/>
          </p:cNvSpPr>
          <p:nvPr/>
        </p:nvSpPr>
        <p:spPr bwMode="auto">
          <a:xfrm>
            <a:off x="6858000" y="54864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5063" name="Line 7">
            <a:extLst>
              <a:ext uri="{FF2B5EF4-FFF2-40B4-BE49-F238E27FC236}">
                <a16:creationId xmlns:a16="http://schemas.microsoft.com/office/drawing/2014/main" id="{AE4474B2-CBEC-404A-917F-3B45398006D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858000" y="27432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5064" name="Line 8">
            <a:extLst>
              <a:ext uri="{FF2B5EF4-FFF2-40B4-BE49-F238E27FC236}">
                <a16:creationId xmlns:a16="http://schemas.microsoft.com/office/drawing/2014/main" id="{2D27D9BA-109A-4D1D-BA2B-C7F19DCA083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971800" y="3276600"/>
            <a:ext cx="2362200" cy="2209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5065" name="Line 9">
            <a:extLst>
              <a:ext uri="{FF2B5EF4-FFF2-40B4-BE49-F238E27FC236}">
                <a16:creationId xmlns:a16="http://schemas.microsoft.com/office/drawing/2014/main" id="{8C59B2D1-DDB2-411E-B3E8-6A0C7B1D664D}"/>
              </a:ext>
            </a:extLst>
          </p:cNvPr>
          <p:cNvSpPr>
            <a:spLocks noChangeShapeType="1"/>
          </p:cNvSpPr>
          <p:nvPr/>
        </p:nvSpPr>
        <p:spPr bwMode="auto">
          <a:xfrm>
            <a:off x="6858000" y="4267200"/>
            <a:ext cx="2667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5066" name="Text Box 10">
            <a:extLst>
              <a:ext uri="{FF2B5EF4-FFF2-40B4-BE49-F238E27FC236}">
                <a16:creationId xmlns:a16="http://schemas.microsoft.com/office/drawing/2014/main" id="{60CC87A1-4CFE-4F7A-90B8-321DDA7436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8800" y="5562600"/>
            <a:ext cx="1219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Activity</a:t>
            </a:r>
          </a:p>
        </p:txBody>
      </p:sp>
      <p:sp>
        <p:nvSpPr>
          <p:cNvPr id="45067" name="Text Box 11">
            <a:extLst>
              <a:ext uri="{FF2B5EF4-FFF2-40B4-BE49-F238E27FC236}">
                <a16:creationId xmlns:a16="http://schemas.microsoft.com/office/drawing/2014/main" id="{BE334CC3-8641-4C0E-A314-406C3D7B8F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0" y="5562600"/>
            <a:ext cx="1219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Activity</a:t>
            </a:r>
          </a:p>
        </p:txBody>
      </p:sp>
      <p:sp>
        <p:nvSpPr>
          <p:cNvPr id="45068" name="Text Box 12">
            <a:extLst>
              <a:ext uri="{FF2B5EF4-FFF2-40B4-BE49-F238E27FC236}">
                <a16:creationId xmlns:a16="http://schemas.microsoft.com/office/drawing/2014/main" id="{B25AB2A5-2F34-401D-959B-B93171026B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2971800"/>
            <a:ext cx="83820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Total Cost (£)</a:t>
            </a:r>
          </a:p>
        </p:txBody>
      </p:sp>
      <p:sp>
        <p:nvSpPr>
          <p:cNvPr id="45069" name="Text Box 13">
            <a:extLst>
              <a:ext uri="{FF2B5EF4-FFF2-40B4-BE49-F238E27FC236}">
                <a16:creationId xmlns:a16="http://schemas.microsoft.com/office/drawing/2014/main" id="{85CED57F-E134-4DBC-8651-94318F328F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3048000"/>
            <a:ext cx="83820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Unit Cost (£)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24BEFC-3D31-B35D-C889-86168A6C4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US" altLang="en-US" sz="4400">
                <a:solidFill>
                  <a:srgbClr val="FFFFFF"/>
                </a:solidFill>
                <a:latin typeface="Arial" panose="020B0604020202020204" pitchFamily="34" charset="0"/>
              </a:rPr>
              <a:t>Variable Cost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60C4350-5A12-BB28-DA11-C5A6AC45DA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31958" y="605896"/>
            <a:ext cx="5923721" cy="564620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Example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Raw materials, direct labor.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Variable Cost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£10 per unit.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Activity Level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10 units, 50 units, 100 units.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Total Cost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10 units: 10 * £10 = £100.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50 units: 50 * £10 = £500.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100 units: 100 * £10 = £1,000.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Unit Cost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Remains £10 per unit at all activity levels. </a:t>
            </a:r>
          </a:p>
        </p:txBody>
      </p:sp>
    </p:spTree>
    <p:extLst>
      <p:ext uri="{BB962C8B-B14F-4D97-AF65-F5344CB8AC3E}">
        <p14:creationId xmlns:p14="http://schemas.microsoft.com/office/powerpoint/2010/main" val="13012772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72BA3-E91F-CB9C-4715-9628B90FA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US" altLang="en-US" sz="4400">
                <a:solidFill>
                  <a:srgbClr val="FFFFFF"/>
                </a:solidFill>
                <a:latin typeface="Arial" panose="020B0604020202020204" pitchFamily="34" charset="0"/>
              </a:rPr>
              <a:t>Fixed Cost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B57D5-D958-C048-DDDA-998858805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Fixed Costs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Total Costs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The cost remains constant regardless of activity level.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Unit Costs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Decrease as activity level increases since the total cost is spread across more units.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081217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4BB580E8-246E-4623-B25A-283E69BD0C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92096" y="211138"/>
            <a:ext cx="7247192" cy="1643062"/>
          </a:xfrm>
        </p:spPr>
        <p:txBody>
          <a:bodyPr/>
          <a:lstStyle/>
          <a:p>
            <a:pPr marL="577850" indent="-577850" defTabSz="762000">
              <a:defRPr/>
            </a:pPr>
            <a:r>
              <a:rPr lang="en-US" altLang="en-US" sz="2800" dirty="0">
                <a:latin typeface="Arial" panose="020B0604020202020204" pitchFamily="34" charset="0"/>
              </a:rPr>
              <a:t>Fixed Cost</a:t>
            </a:r>
            <a:endParaRPr lang="en-GB" altLang="en-US" sz="24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18B5A962-B837-405F-933A-E77DF46A9DF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77850" indent="-577850" defTabSz="762000">
              <a:buNone/>
            </a:pPr>
            <a:r>
              <a:rPr lang="en-US" altLang="en-US">
                <a:latin typeface="Arial" panose="020B0604020202020204" pitchFamily="34" charset="0"/>
              </a:rPr>
              <a:t>     </a:t>
            </a:r>
          </a:p>
        </p:txBody>
      </p:sp>
      <p:sp>
        <p:nvSpPr>
          <p:cNvPr id="47108" name="Line 4">
            <a:extLst>
              <a:ext uri="{FF2B5EF4-FFF2-40B4-BE49-F238E27FC236}">
                <a16:creationId xmlns:a16="http://schemas.microsoft.com/office/drawing/2014/main" id="{DCE1F0FF-6CE3-40BD-AEBA-5FC99202AAD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971800" y="27432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7109" name="Line 5">
            <a:extLst>
              <a:ext uri="{FF2B5EF4-FFF2-40B4-BE49-F238E27FC236}">
                <a16:creationId xmlns:a16="http://schemas.microsoft.com/office/drawing/2014/main" id="{E52A6CB9-9034-4AF3-8F3E-5A6FA96F61FC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1800" y="54864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7110" name="Line 6">
            <a:extLst>
              <a:ext uri="{FF2B5EF4-FFF2-40B4-BE49-F238E27FC236}">
                <a16:creationId xmlns:a16="http://schemas.microsoft.com/office/drawing/2014/main" id="{36D443E0-1778-449E-87AE-2C80AB23D442}"/>
              </a:ext>
            </a:extLst>
          </p:cNvPr>
          <p:cNvSpPr>
            <a:spLocks noChangeShapeType="1"/>
          </p:cNvSpPr>
          <p:nvPr/>
        </p:nvSpPr>
        <p:spPr bwMode="auto">
          <a:xfrm>
            <a:off x="6858000" y="54864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7111" name="Line 7">
            <a:extLst>
              <a:ext uri="{FF2B5EF4-FFF2-40B4-BE49-F238E27FC236}">
                <a16:creationId xmlns:a16="http://schemas.microsoft.com/office/drawing/2014/main" id="{3CEB6FBD-97A3-4E53-AA37-F55BB3E8DA2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858000" y="27432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7112" name="Line 8">
            <a:extLst>
              <a:ext uri="{FF2B5EF4-FFF2-40B4-BE49-F238E27FC236}">
                <a16:creationId xmlns:a16="http://schemas.microsoft.com/office/drawing/2014/main" id="{710657FE-4991-4CB6-862A-51D4A7CFB21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971800" y="5486400"/>
            <a:ext cx="2895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7113" name="Text Box 9">
            <a:extLst>
              <a:ext uri="{FF2B5EF4-FFF2-40B4-BE49-F238E27FC236}">
                <a16:creationId xmlns:a16="http://schemas.microsoft.com/office/drawing/2014/main" id="{55051414-C67E-4CCB-911C-AD963D50D7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8800" y="5562600"/>
            <a:ext cx="1219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Activity</a:t>
            </a:r>
          </a:p>
        </p:txBody>
      </p:sp>
      <p:sp>
        <p:nvSpPr>
          <p:cNvPr id="47114" name="Text Box 10">
            <a:extLst>
              <a:ext uri="{FF2B5EF4-FFF2-40B4-BE49-F238E27FC236}">
                <a16:creationId xmlns:a16="http://schemas.microsoft.com/office/drawing/2014/main" id="{E142F2C3-7D7C-44AF-8472-A7E72D15A0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0" y="5562600"/>
            <a:ext cx="1219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Activity</a:t>
            </a:r>
          </a:p>
        </p:txBody>
      </p:sp>
      <p:sp>
        <p:nvSpPr>
          <p:cNvPr id="47115" name="Text Box 11">
            <a:extLst>
              <a:ext uri="{FF2B5EF4-FFF2-40B4-BE49-F238E27FC236}">
                <a16:creationId xmlns:a16="http://schemas.microsoft.com/office/drawing/2014/main" id="{4056CAB2-EBAC-4CD7-92D7-27DDB30AB9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2971800"/>
            <a:ext cx="83820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Total Cost (£)</a:t>
            </a:r>
          </a:p>
        </p:txBody>
      </p:sp>
      <p:sp>
        <p:nvSpPr>
          <p:cNvPr id="47116" name="Text Box 12">
            <a:extLst>
              <a:ext uri="{FF2B5EF4-FFF2-40B4-BE49-F238E27FC236}">
                <a16:creationId xmlns:a16="http://schemas.microsoft.com/office/drawing/2014/main" id="{3685A5EF-B799-44DE-A62A-8143751211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3048000"/>
            <a:ext cx="83820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Unit Cost (£)</a:t>
            </a:r>
          </a:p>
        </p:txBody>
      </p:sp>
      <p:sp>
        <p:nvSpPr>
          <p:cNvPr id="47117" name="Line 13">
            <a:extLst>
              <a:ext uri="{FF2B5EF4-FFF2-40B4-BE49-F238E27FC236}">
                <a16:creationId xmlns:a16="http://schemas.microsoft.com/office/drawing/2014/main" id="{B7988E6D-465A-4D21-9C2F-BAB1A0815EFE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1800" y="4267200"/>
            <a:ext cx="2667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7118" name="Freeform 14">
            <a:extLst>
              <a:ext uri="{FF2B5EF4-FFF2-40B4-BE49-F238E27FC236}">
                <a16:creationId xmlns:a16="http://schemas.microsoft.com/office/drawing/2014/main" id="{D4014F65-EF79-4095-9DEB-F0FB4C302EDD}"/>
              </a:ext>
            </a:extLst>
          </p:cNvPr>
          <p:cNvSpPr>
            <a:spLocks/>
          </p:cNvSpPr>
          <p:nvPr/>
        </p:nvSpPr>
        <p:spPr bwMode="auto">
          <a:xfrm>
            <a:off x="7086600" y="2971800"/>
            <a:ext cx="2781300" cy="2006600"/>
          </a:xfrm>
          <a:custGeom>
            <a:avLst/>
            <a:gdLst>
              <a:gd name="T0" fmla="*/ 0 w 1752"/>
              <a:gd name="T1" fmla="*/ 0 h 1264"/>
              <a:gd name="T2" fmla="*/ 2147483646 w 1752"/>
              <a:gd name="T3" fmla="*/ 2147483646 h 1264"/>
              <a:gd name="T4" fmla="*/ 2147483646 w 1752"/>
              <a:gd name="T5" fmla="*/ 2147483646 h 1264"/>
              <a:gd name="T6" fmla="*/ 2147483646 w 1752"/>
              <a:gd name="T7" fmla="*/ 2147483646 h 1264"/>
              <a:gd name="T8" fmla="*/ 2147483646 w 1752"/>
              <a:gd name="T9" fmla="*/ 2147483646 h 1264"/>
              <a:gd name="T10" fmla="*/ 2147483646 w 1752"/>
              <a:gd name="T11" fmla="*/ 2147483646 h 1264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752"/>
              <a:gd name="T19" fmla="*/ 0 h 1264"/>
              <a:gd name="T20" fmla="*/ 1752 w 1752"/>
              <a:gd name="T21" fmla="*/ 1264 h 1264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752" h="1264">
                <a:moveTo>
                  <a:pt x="0" y="0"/>
                </a:moveTo>
                <a:cubicBezTo>
                  <a:pt x="16" y="168"/>
                  <a:pt x="32" y="336"/>
                  <a:pt x="96" y="480"/>
                </a:cubicBezTo>
                <a:cubicBezTo>
                  <a:pt x="160" y="624"/>
                  <a:pt x="256" y="752"/>
                  <a:pt x="384" y="864"/>
                </a:cubicBezTo>
                <a:cubicBezTo>
                  <a:pt x="512" y="976"/>
                  <a:pt x="656" y="1088"/>
                  <a:pt x="864" y="1152"/>
                </a:cubicBezTo>
                <a:cubicBezTo>
                  <a:pt x="1072" y="1216"/>
                  <a:pt x="1512" y="1232"/>
                  <a:pt x="1632" y="1248"/>
                </a:cubicBezTo>
                <a:cubicBezTo>
                  <a:pt x="1752" y="1264"/>
                  <a:pt x="1668" y="1256"/>
                  <a:pt x="1584" y="1248"/>
                </a:cubicBezTo>
              </a:path>
            </a:pathLst>
          </a:cu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201E5-854D-DF2C-836D-28B4F7E78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US" altLang="en-US" sz="4400">
                <a:solidFill>
                  <a:srgbClr val="FFFFFF"/>
                </a:solidFill>
                <a:latin typeface="Arial" panose="020B0604020202020204" pitchFamily="34" charset="0"/>
              </a:rPr>
              <a:t>Fixed Cost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0544C16-A2FA-1561-9EF4-8724F70763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31958" y="605896"/>
            <a:ext cx="5923721" cy="564620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Example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Rent, insurance.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Fixed Cost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£500 per month.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Activity Level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10 units, 50 units, 100 units.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Total Cost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£500 (remains the same).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Unit Cost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10 units: £500 / 10 = £50 per unit.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50 units: £500 / 50 = £10 per unit.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100 units: £500 / 100 = £5 per unit.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08936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08E217-C7F8-E46F-CC2C-EFBE0B8B6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US" altLang="en-US">
                <a:latin typeface="Arial" panose="020B0604020202020204" pitchFamily="34" charset="0"/>
              </a:rPr>
              <a:t>Stepped Cost</a:t>
            </a:r>
            <a:endParaRPr lang="en-GB" dirty="0"/>
          </a:p>
        </p:txBody>
      </p:sp>
      <p:pic>
        <p:nvPicPr>
          <p:cNvPr id="5" name="Picture 4" descr="A line graph adjacent to a stair">
            <a:extLst>
              <a:ext uri="{FF2B5EF4-FFF2-40B4-BE49-F238E27FC236}">
                <a16:creationId xmlns:a16="http://schemas.microsoft.com/office/drawing/2014/main" id="{D792365D-C6FE-211F-BC98-FD2E3FC3A1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" r="-4" b="-4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67400-6DBB-BC95-9BD4-A248CFC49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Costs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 Costs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Costs remain constant within activity ranges but jump up to higher levels as thresholds are reached.</a:t>
            </a:r>
          </a:p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90616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841446F4-818C-4350-AE2D-6970342304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95600" y="569913"/>
            <a:ext cx="8172400" cy="1487487"/>
          </a:xfrm>
        </p:spPr>
        <p:txBody>
          <a:bodyPr/>
          <a:lstStyle/>
          <a:p>
            <a:pPr marL="577850" indent="-577850" defTabSz="762000">
              <a:defRPr/>
            </a:pPr>
            <a:r>
              <a:rPr lang="en-US" altLang="en-US" sz="2800" dirty="0">
                <a:latin typeface="Arial" panose="020B0604020202020204" pitchFamily="34" charset="0"/>
              </a:rPr>
              <a:t>Stepped Cost</a:t>
            </a:r>
            <a:br>
              <a:rPr lang="en-US" altLang="en-US" sz="2800" dirty="0">
                <a:latin typeface="Arial" panose="020B0604020202020204" pitchFamily="34" charset="0"/>
              </a:rPr>
            </a:b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	</a:t>
            </a:r>
            <a:endParaRPr lang="en-GB" altLang="en-US" sz="28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23873967-504B-4C21-B8D5-5731A5AE54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66800" y="1344509"/>
            <a:ext cx="10058400" cy="3760891"/>
          </a:xfrm>
        </p:spPr>
        <p:txBody>
          <a:bodyPr/>
          <a:lstStyle/>
          <a:p>
            <a:pPr marL="577850" indent="-577850" defTabSz="762000">
              <a:buNone/>
            </a:pPr>
            <a:r>
              <a:rPr lang="en-US" altLang="en-US" dirty="0">
                <a:latin typeface="Arial" panose="020B0604020202020204" pitchFamily="34" charset="0"/>
              </a:rPr>
              <a:t>     </a:t>
            </a:r>
          </a:p>
        </p:txBody>
      </p:sp>
      <p:sp>
        <p:nvSpPr>
          <p:cNvPr id="49156" name="Line 4">
            <a:extLst>
              <a:ext uri="{FF2B5EF4-FFF2-40B4-BE49-F238E27FC236}">
                <a16:creationId xmlns:a16="http://schemas.microsoft.com/office/drawing/2014/main" id="{C955A656-1646-4B18-85DF-66B0DBB380F9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8200" y="57150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9157" name="Line 5">
            <a:extLst>
              <a:ext uri="{FF2B5EF4-FFF2-40B4-BE49-F238E27FC236}">
                <a16:creationId xmlns:a16="http://schemas.microsoft.com/office/drawing/2014/main" id="{46E951BC-54C2-4612-88A0-4989734ACE3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48200" y="29718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9158" name="Text Box 6">
            <a:extLst>
              <a:ext uri="{FF2B5EF4-FFF2-40B4-BE49-F238E27FC236}">
                <a16:creationId xmlns:a16="http://schemas.microsoft.com/office/drawing/2014/main" id="{1A0DEDE0-F7E5-4C58-8DDB-770235EA96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2800" y="5867400"/>
            <a:ext cx="1219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Activity</a:t>
            </a:r>
          </a:p>
        </p:txBody>
      </p:sp>
      <p:sp>
        <p:nvSpPr>
          <p:cNvPr id="49159" name="Text Box 7">
            <a:extLst>
              <a:ext uri="{FF2B5EF4-FFF2-40B4-BE49-F238E27FC236}">
                <a16:creationId xmlns:a16="http://schemas.microsoft.com/office/drawing/2014/main" id="{57402DFB-C506-472E-BBBE-C30C3168C9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3124200"/>
            <a:ext cx="83820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Total Cost (£)</a:t>
            </a:r>
          </a:p>
        </p:txBody>
      </p:sp>
      <p:sp>
        <p:nvSpPr>
          <p:cNvPr id="49160" name="Line 8">
            <a:extLst>
              <a:ext uri="{FF2B5EF4-FFF2-40B4-BE49-F238E27FC236}">
                <a16:creationId xmlns:a16="http://schemas.microsoft.com/office/drawing/2014/main" id="{27706E18-1E6A-48DB-BEB3-E5A8B42CE93C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8200" y="51054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9161" name="Line 9">
            <a:extLst>
              <a:ext uri="{FF2B5EF4-FFF2-40B4-BE49-F238E27FC236}">
                <a16:creationId xmlns:a16="http://schemas.microsoft.com/office/drawing/2014/main" id="{FE12D6F5-0A95-43A8-AFB0-5BF6AF71E22E}"/>
              </a:ext>
            </a:extLst>
          </p:cNvPr>
          <p:cNvSpPr>
            <a:spLocks noChangeShapeType="1"/>
          </p:cNvSpPr>
          <p:nvPr/>
        </p:nvSpPr>
        <p:spPr bwMode="auto">
          <a:xfrm>
            <a:off x="5181600" y="46482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9162" name="Line 10">
            <a:extLst>
              <a:ext uri="{FF2B5EF4-FFF2-40B4-BE49-F238E27FC236}">
                <a16:creationId xmlns:a16="http://schemas.microsoft.com/office/drawing/2014/main" id="{6DC93276-74D4-4ACC-A797-18DE8E4207AA}"/>
              </a:ext>
            </a:extLst>
          </p:cNvPr>
          <p:cNvSpPr>
            <a:spLocks noChangeShapeType="1"/>
          </p:cNvSpPr>
          <p:nvPr/>
        </p:nvSpPr>
        <p:spPr bwMode="auto">
          <a:xfrm>
            <a:off x="5715000" y="41910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9163" name="Line 11">
            <a:extLst>
              <a:ext uri="{FF2B5EF4-FFF2-40B4-BE49-F238E27FC236}">
                <a16:creationId xmlns:a16="http://schemas.microsoft.com/office/drawing/2014/main" id="{CA456EC7-1530-4583-BE80-0604AB97530C}"/>
              </a:ext>
            </a:extLst>
          </p:cNvPr>
          <p:cNvSpPr>
            <a:spLocks noChangeShapeType="1"/>
          </p:cNvSpPr>
          <p:nvPr/>
        </p:nvSpPr>
        <p:spPr bwMode="auto">
          <a:xfrm>
            <a:off x="6248400" y="37338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9164" name="Line 12">
            <a:extLst>
              <a:ext uri="{FF2B5EF4-FFF2-40B4-BE49-F238E27FC236}">
                <a16:creationId xmlns:a16="http://schemas.microsoft.com/office/drawing/2014/main" id="{DAE6CA1D-1252-4526-8B92-E39C6EF5742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81600" y="46482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9165" name="Line 13">
            <a:extLst>
              <a:ext uri="{FF2B5EF4-FFF2-40B4-BE49-F238E27FC236}">
                <a16:creationId xmlns:a16="http://schemas.microsoft.com/office/drawing/2014/main" id="{3423299C-A684-4FCA-A009-1B4E2981385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715000" y="41910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9166" name="Line 14">
            <a:extLst>
              <a:ext uri="{FF2B5EF4-FFF2-40B4-BE49-F238E27FC236}">
                <a16:creationId xmlns:a16="http://schemas.microsoft.com/office/drawing/2014/main" id="{621E5A81-0349-47E1-A753-214E3B87BEC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248400" y="37338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49167" name="TextBox 14">
            <a:extLst>
              <a:ext uri="{FF2B5EF4-FFF2-40B4-BE49-F238E27FC236}">
                <a16:creationId xmlns:a16="http://schemas.microsoft.com/office/drawing/2014/main" id="{3C2BEDAD-B987-47B9-B975-A1DBB1B938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37100" y="2063028"/>
            <a:ext cx="72898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Char char="-"/>
            </a:pPr>
            <a:r>
              <a:rPr lang="en-GB" altLang="en-US" sz="18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One machine if production below 1000 units but two machines above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Char char="-"/>
            </a:pPr>
            <a:r>
              <a:rPr lang="en-GB" altLang="en-US" sz="18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Rent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7DF922-901B-93BA-2577-8BD21EB8F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US" altLang="en-US" sz="4400">
                <a:solidFill>
                  <a:srgbClr val="FFFFFF"/>
                </a:solidFill>
                <a:latin typeface="Arial" panose="020B0604020202020204" pitchFamily="34" charset="0"/>
              </a:rPr>
              <a:t>Stepped Cost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215B2F3-241A-EE3F-57C9-51AE761BFA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31958" y="605896"/>
            <a:ext cx="5923721" cy="564620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Example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Hiring additional staff as production increases.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Fixed Steps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£300 for up to 30 units, £600 for 31-60 units, £900 for 61+ units.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Activity Level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10 units, 40 units, 80 units.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Total Cost</a:t>
            </a: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10 units: £300.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40 units: £600.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80 units: £900.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24806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980DDA-CE5A-2F34-6F6C-D6FA70CC8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US" altLang="en-US">
                <a:latin typeface="Arial" panose="020B0604020202020204" pitchFamily="34" charset="0"/>
              </a:rPr>
              <a:t>Semi Variable</a:t>
            </a:r>
            <a:endParaRPr lang="en-GB" dirty="0"/>
          </a:p>
        </p:txBody>
      </p:sp>
      <p:pic>
        <p:nvPicPr>
          <p:cNvPr id="5" name="Picture 4" descr="An abstract financial digital analysis">
            <a:extLst>
              <a:ext uri="{FF2B5EF4-FFF2-40B4-BE49-F238E27FC236}">
                <a16:creationId xmlns:a16="http://schemas.microsoft.com/office/drawing/2014/main" id="{E56D48B4-B68E-218C-84C0-8BC1B588F7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158" r="19128" b="-1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176A0-372E-3A2E-D2FB-DDA47503C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Total Costs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A combination of fixed and variable costs, increasing linearly but with a fixed starting point.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Unit Costs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Decrease as activity level increases, reflecting the spreading of fixed costs over a larger number of units.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800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6B72A76E-566B-40CC-B40E-A7496078DD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92096" y="569913"/>
            <a:ext cx="8375904" cy="1054100"/>
          </a:xfrm>
        </p:spPr>
        <p:txBody>
          <a:bodyPr/>
          <a:lstStyle/>
          <a:p>
            <a:pPr marL="577850" indent="-577850" defTabSz="762000">
              <a:defRPr/>
            </a:pPr>
            <a:r>
              <a:rPr lang="en-US" altLang="en-US" sz="2800" dirty="0">
                <a:latin typeface="Arial" panose="020B0604020202020204" pitchFamily="34" charset="0"/>
              </a:rPr>
              <a:t>Semi Variable	</a:t>
            </a:r>
            <a:endParaRPr lang="en-GB" altLang="en-US" sz="18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815F78AE-309B-4C00-A140-381818A567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77850" indent="-577850" defTabSz="762000">
              <a:buNone/>
            </a:pPr>
            <a:r>
              <a:rPr lang="en-US" altLang="en-US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51204" name="Line 4">
            <a:extLst>
              <a:ext uri="{FF2B5EF4-FFF2-40B4-BE49-F238E27FC236}">
                <a16:creationId xmlns:a16="http://schemas.microsoft.com/office/drawing/2014/main" id="{9BA7BF49-54EF-402E-933C-5408B01D93D1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8200" y="5715000"/>
            <a:ext cx="3048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51205" name="Line 5">
            <a:extLst>
              <a:ext uri="{FF2B5EF4-FFF2-40B4-BE49-F238E27FC236}">
                <a16:creationId xmlns:a16="http://schemas.microsoft.com/office/drawing/2014/main" id="{472B231D-88F4-4820-BEE8-2E58D2E853E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48200" y="2971800"/>
            <a:ext cx="0" cy="2743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51206" name="Text Box 6">
            <a:extLst>
              <a:ext uri="{FF2B5EF4-FFF2-40B4-BE49-F238E27FC236}">
                <a16:creationId xmlns:a16="http://schemas.microsoft.com/office/drawing/2014/main" id="{157A7C96-EF51-4EAA-B4EF-FFDB6751F0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2800" y="5867400"/>
            <a:ext cx="1219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Activity</a:t>
            </a:r>
          </a:p>
        </p:txBody>
      </p:sp>
      <p:sp>
        <p:nvSpPr>
          <p:cNvPr id="51207" name="Text Box 7">
            <a:extLst>
              <a:ext uri="{FF2B5EF4-FFF2-40B4-BE49-F238E27FC236}">
                <a16:creationId xmlns:a16="http://schemas.microsoft.com/office/drawing/2014/main" id="{BB138106-D4A8-47C1-BB1B-68DCBEBD47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3124200"/>
            <a:ext cx="83820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Total Cost (£)</a:t>
            </a:r>
          </a:p>
        </p:txBody>
      </p:sp>
      <p:sp>
        <p:nvSpPr>
          <p:cNvPr id="51208" name="Line 8">
            <a:extLst>
              <a:ext uri="{FF2B5EF4-FFF2-40B4-BE49-F238E27FC236}">
                <a16:creationId xmlns:a16="http://schemas.microsoft.com/office/drawing/2014/main" id="{BDCC4E87-6B54-4C5F-8C86-E1A67C7D91F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48200" y="3810000"/>
            <a:ext cx="2819400" cy="990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51209" name="Line 9">
            <a:extLst>
              <a:ext uri="{FF2B5EF4-FFF2-40B4-BE49-F238E27FC236}">
                <a16:creationId xmlns:a16="http://schemas.microsoft.com/office/drawing/2014/main" id="{4BC36E36-C0D6-4C7C-83C2-9CAE57EF6CA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48200" y="4800600"/>
            <a:ext cx="28194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488" tIns="44450" rIns="90488" bIns="44450"/>
          <a:lstStyle/>
          <a:p>
            <a:endParaRPr lang="en-GB"/>
          </a:p>
        </p:txBody>
      </p:sp>
      <p:sp>
        <p:nvSpPr>
          <p:cNvPr id="51210" name="Text Box 10">
            <a:extLst>
              <a:ext uri="{FF2B5EF4-FFF2-40B4-BE49-F238E27FC236}">
                <a16:creationId xmlns:a16="http://schemas.microsoft.com/office/drawing/2014/main" id="{51913C69-5812-4137-9979-2F2F054591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2800" y="4114800"/>
            <a:ext cx="83820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Variable Cost</a:t>
            </a:r>
          </a:p>
        </p:txBody>
      </p:sp>
      <p:sp>
        <p:nvSpPr>
          <p:cNvPr id="51211" name="Text Box 11">
            <a:extLst>
              <a:ext uri="{FF2B5EF4-FFF2-40B4-BE49-F238E27FC236}">
                <a16:creationId xmlns:a16="http://schemas.microsoft.com/office/drawing/2014/main" id="{57D7A928-34AA-4810-9672-058B72174F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0" y="4876800"/>
            <a:ext cx="83820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defTabSz="7620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 defTabSz="7620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7620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  <a:ea typeface="ＭＳ Ｐゴシック" panose="020B0600070205080204" pitchFamily="34" charset="-128"/>
              </a:rPr>
              <a:t>Fixed Cost</a:t>
            </a:r>
          </a:p>
        </p:txBody>
      </p:sp>
      <p:sp>
        <p:nvSpPr>
          <p:cNvPr id="51212" name="TextBox 11">
            <a:extLst>
              <a:ext uri="{FF2B5EF4-FFF2-40B4-BE49-F238E27FC236}">
                <a16:creationId xmlns:a16="http://schemas.microsoft.com/office/drawing/2014/main" id="{64B82039-9274-472B-B148-E8BE962DBA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93605" y="2277269"/>
            <a:ext cx="52657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- Electricity (standing charge plus charge per unit)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47D1C9-2AEE-EF68-D583-2EDC8C9F9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US" altLang="en-US" sz="4400">
                <a:solidFill>
                  <a:srgbClr val="FFFFFF"/>
                </a:solidFill>
                <a:latin typeface="Arial" panose="020B0604020202020204" pitchFamily="34" charset="0"/>
              </a:rPr>
              <a:t>Semi Variable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3481915-8C86-CCEA-9106-61E5A9C1710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31958" y="605896"/>
            <a:ext cx="5923721" cy="564620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Example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Utility bills (fixed base fee + usage charge).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Fixed Part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£200.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Variable Part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£5 per unit.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Activity Level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10 units, 50 units, 100 units.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Total Cost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10 units: £200 + (10 * £5) = £250.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50 units: £200 + (50 * £5) = £450.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100 units: £200 + (100 * £5) = £700.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Unit Cost</a:t>
            </a: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10 units: £250 / 10 = £25 per unit.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50 units: £450 / 50 = £9 per unit.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100 units: £700 / 100 = £7 per unit.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04115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DBF73-B487-1C0F-19AD-EFF8C6A5B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US" sz="3200" b="1"/>
              <a:t>Controllable &amp; Uncontrollable Costs</a:t>
            </a:r>
            <a:r>
              <a:rPr lang="en-US" sz="3200"/>
              <a:t>:</a:t>
            </a:r>
            <a:br>
              <a:rPr lang="en-US" sz="3200"/>
            </a:br>
            <a:endParaRPr lang="en-GB" sz="3200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1A1C1408-F4EB-0791-8EEF-239E5FC5D6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992" r="27769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DDAA2-44AA-D774-00D8-53E8C908EB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Controllable Costs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Costs that can be influenced by a specific manager.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Uncontrollable Costs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Costs that cannot be directly influenced by a manager.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1513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3D2D98-F061-898D-ED9B-381687AAA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Examples of Controllable and Uncontrollable Costs: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B237466-AE7E-1437-E7CC-68DB6692A5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04756" y="0"/>
            <a:ext cx="7082444" cy="66834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endParaRPr lang="en-US" dirty="0"/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Controllable vs. Uncontrollable Costs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Controllable Costs: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Costs a manager can influence.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Approving worker overtime or setting the marketing budget.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Uncontrollable Costs: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Costs beyond a manager’s control.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Factory rent or machinery depreciation.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90598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802666-D9D8-D105-8892-A10BEA60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9754" y="639097"/>
            <a:ext cx="6253317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4AFCE-693D-2692-7E5D-E254EA213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753" y="4672739"/>
            <a:ext cx="6269347" cy="102149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cap="all" spc="20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36B71AA8-4833-78A1-9A02-F418A800E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099" r="26231" b="1"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242962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{B29914E6-1C5C-41F4-9002-D708278C0FE4}tf11437505_win32</Template>
  <TotalTime>273</TotalTime>
  <Words>1863</Words>
  <Application>Microsoft Office PowerPoint</Application>
  <PresentationFormat>Widescreen</PresentationFormat>
  <Paragraphs>225</Paragraphs>
  <Slides>35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ＭＳ Ｐゴシック</vt:lpstr>
      <vt:lpstr>Arial</vt:lpstr>
      <vt:lpstr>Calibri</vt:lpstr>
      <vt:lpstr>Georgia Pro Cond Light</vt:lpstr>
      <vt:lpstr>Speak Pro</vt:lpstr>
      <vt:lpstr>Wingdings</vt:lpstr>
      <vt:lpstr>RetrospectVTI</vt:lpstr>
      <vt:lpstr>Introduction to Costing</vt:lpstr>
      <vt:lpstr>Last week we looked at……</vt:lpstr>
      <vt:lpstr>Today’s Lecture</vt:lpstr>
      <vt:lpstr>Module Assessment</vt:lpstr>
      <vt:lpstr>Decision Making</vt:lpstr>
      <vt:lpstr>How does Accounting aid the Decision Making Process?</vt:lpstr>
      <vt:lpstr>Financial Accounting involves</vt:lpstr>
      <vt:lpstr>Management Accounting</vt:lpstr>
      <vt:lpstr>Example: Helping with Pricing a Product </vt:lpstr>
      <vt:lpstr>Cost accounting is:</vt:lpstr>
      <vt:lpstr>Key Definitions</vt:lpstr>
      <vt:lpstr>Examples: </vt:lpstr>
      <vt:lpstr>Direct vs. Indirect</vt:lpstr>
      <vt:lpstr>Direct Costs</vt:lpstr>
      <vt:lpstr>Direct vs. Indirect</vt:lpstr>
      <vt:lpstr>Indirect Costs</vt:lpstr>
      <vt:lpstr>Standard Cost Card</vt:lpstr>
      <vt:lpstr>PowerPoint Presentation</vt:lpstr>
      <vt:lpstr>The cost card for the product could look as follows: </vt:lpstr>
      <vt:lpstr>Cost Behaviour</vt:lpstr>
      <vt:lpstr>Variable Cost</vt:lpstr>
      <vt:lpstr>Variable Cost  </vt:lpstr>
      <vt:lpstr>Variable Cost</vt:lpstr>
      <vt:lpstr>Fixed Cost</vt:lpstr>
      <vt:lpstr>Fixed Cost</vt:lpstr>
      <vt:lpstr>Fixed Cost</vt:lpstr>
      <vt:lpstr>Stepped Cost</vt:lpstr>
      <vt:lpstr>Stepped Cost  </vt:lpstr>
      <vt:lpstr>Stepped Cost</vt:lpstr>
      <vt:lpstr>Semi Variable</vt:lpstr>
      <vt:lpstr>Semi Variable </vt:lpstr>
      <vt:lpstr>Semi Variable</vt:lpstr>
      <vt:lpstr>Controllable &amp; Uncontrollable Costs: </vt:lpstr>
      <vt:lpstr>Examples of Controllable and Uncontrollable Costs:</vt:lpstr>
      <vt:lpstr>Any 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Costing</dc:title>
  <dc:creator>Marie Pitson</dc:creator>
  <cp:lastModifiedBy>Badir Miftah</cp:lastModifiedBy>
  <cp:revision>8</cp:revision>
  <dcterms:created xsi:type="dcterms:W3CDTF">2022-03-07T12:53:42Z</dcterms:created>
  <dcterms:modified xsi:type="dcterms:W3CDTF">2025-01-21T21:13:13Z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