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46"/>
  </p:normalViewPr>
  <p:slideViewPr>
    <p:cSldViewPr snapToGrid="0">
      <p:cViewPr varScale="1">
        <p:scale>
          <a:sx n="112" d="100"/>
          <a:sy n="112" d="100"/>
        </p:scale>
        <p:origin x="576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F1487-E25C-0B52-20ED-EE9835B9BC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3C6DFE-3B90-6D78-E729-A9BD5B3E4F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6972E6-8932-86D2-B478-87C93B75B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8F4C-62BB-4D2F-4DFA-30E3D3E03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7AEE22-5B34-A029-FB4F-0C6351A83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522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81BCC-3EB0-BD6A-613A-D77AB2E3F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16EB8-F42A-6FE9-C911-7913E1B87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49B0A-3E52-B2F7-8AA2-87E16CA2A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162E5-A17A-8341-B32F-15CADD2A3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5D62A3-A744-8A50-F7B3-59CD9CDED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23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11FD2-71EC-114A-74CF-1425D5B98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F27809-ECE0-8553-3DE8-B36F5EF12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98CEB-0C5F-5984-A563-166C5F271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BA10B-E5B1-33CC-380B-A21D4485B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6D6CF-2C1F-CD52-6518-42D2EA2F2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626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7884C-9F4D-34E1-2AC2-6E685C9AE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70413-3604-5F27-0EDC-6F95190BE2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F9480F-B028-FD11-4289-6C45900D3C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5496E1-7C6A-1266-5AFC-C356C60E8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D7E873-3F87-35BE-CCEF-ADDDFE230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11E15E-A1A4-731A-AFD5-3B70ECC53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22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2C62D-7FB1-2F54-384C-F9B85A966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7444A-C657-B364-6C8D-2A6109F93C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E114EF-5723-CF7B-5D96-25C9F68E0D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60C4C8-2096-6F34-FDF7-46D5D86685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4A4C73-70E0-2423-3B10-8EF7FEB81C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5DE33E-96CA-F252-9FB7-564E68A88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42ECCF-BDE8-B181-D6F7-15CB3297B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66FD46-0CC5-2F46-8DE9-13FC5B155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473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30E6C-4F10-1AD8-D45E-AC797B39D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90C360-9AC1-4473-9A1B-912579EFE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DBE48-8AFB-E2A3-A742-7527E0634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11A7A9-6AB3-D87A-50F0-2D8E85114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1563B-032A-8B4F-1540-9F98701B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DF9CC7-9DCF-EFAA-9B75-A93483C93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8DB916-1C0D-63B6-21C4-044476234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346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275F4-022F-47B3-BB8D-3E39BA305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399D2-7E18-5931-F346-4416643F6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4BA523-3EFF-8D2C-3922-2B768389A7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DB4234-2F75-706D-8D37-B3A0F692A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D6019F-A304-8D46-92B4-075E1E828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FD951-CAA5-7288-B69E-62285BDA6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841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4E13E-C87E-B30D-C372-8BE67D06E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68E291-9249-901D-4368-80FDD7A9A0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6061EB-58E6-1DE0-3C8E-99A705D392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F78B8E-2B94-26BE-59FF-4D366485D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05077-138E-AAC1-E733-D8894BC53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37F56-CB2A-E8D7-FF1D-3AEACC122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454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E5239-3010-97C9-0952-15A6DC552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EB57CC-3738-50C3-A34B-7E4975057E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1BE21-FFCD-8871-B576-765254903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3E20CA-D5B6-61C2-1249-BD9612398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6DC8F-D643-A5A4-343A-5F409B2C2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19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A2E415-2EBE-BBA1-D60B-6025CFF7A6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FDBD9A-8EE5-465D-30BB-E679F6940E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B446B-F7A3-1589-BC4A-8FAA4685A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A4004-751F-A20B-8684-A50963D10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91D419-D95E-CF89-BEF4-366B2FF3E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945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9E061-9720-1199-8436-538983384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AAB6C6-D6EF-AB53-A694-C4FD2EF9E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F2C68-7EFC-B507-EEC6-9C2D4F8282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97D4C-6847-EE43-A049-C06FE5049639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07072-0B8E-156B-6F82-18A18FA43D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B9DF6-AEE5-9931-0CC0-E410BC49C7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CBB6DA-F89D-3044-AFC6-AC26ACFBCD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796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44CEC-A1BB-CA53-DEFE-0A5F87A24B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900747"/>
          </a:xfrm>
        </p:spPr>
        <p:txBody>
          <a:bodyPr>
            <a:normAutofit/>
          </a:bodyPr>
          <a:lstStyle/>
          <a:p>
            <a:r>
              <a:rPr lang="en-GB" sz="2800" b="0" i="0" u="sng" strike="noStrike" kern="0" cap="none" spc="0" baseline="0" dirty="0" err="1">
                <a:solidFill>
                  <a:schemeClr val="accent2">
                    <a:lumMod val="75000"/>
                  </a:schemeClr>
                </a:solidFill>
                <a:highlight>
                  <a:srgbClr val="00FFFF"/>
                </a:highlight>
                <a:uFillTx/>
                <a:latin typeface="Calibri"/>
              </a:rPr>
              <a:t>Tableros</a:t>
            </a:r>
            <a:r>
              <a:rPr lang="en-GB" sz="2800" b="0" i="0" u="sng" strike="noStrike" kern="0" cap="none" spc="0" baseline="0" dirty="0">
                <a:solidFill>
                  <a:schemeClr val="accent2">
                    <a:lumMod val="75000"/>
                  </a:schemeClr>
                </a:solidFill>
                <a:highlight>
                  <a:srgbClr val="00FFFF"/>
                </a:highlight>
                <a:uFillTx/>
                <a:latin typeface="Calibri"/>
              </a:rPr>
              <a:t> de </a:t>
            </a:r>
            <a:r>
              <a:rPr lang="en-GB" sz="2800" b="0" i="0" u="sng" strike="noStrike" kern="0" cap="none" spc="0" baseline="0" dirty="0" err="1">
                <a:solidFill>
                  <a:schemeClr val="accent2">
                    <a:lumMod val="75000"/>
                  </a:schemeClr>
                </a:solidFill>
                <a:highlight>
                  <a:srgbClr val="00FFFF"/>
                </a:highlight>
                <a:uFillTx/>
                <a:latin typeface="Calibri"/>
              </a:rPr>
              <a:t>precios</a:t>
            </a:r>
            <a:r>
              <a:rPr lang="en-GB" sz="2800" b="0" i="0" u="sng" strike="noStrike" kern="0" cap="none" spc="0" baseline="0" dirty="0">
                <a:solidFill>
                  <a:schemeClr val="accent2">
                    <a:lumMod val="75000"/>
                  </a:schemeClr>
                </a:solidFill>
                <a:highlight>
                  <a:srgbClr val="00FFFF"/>
                </a:highlight>
                <a:uFillTx/>
                <a:latin typeface="Calibri"/>
              </a:rPr>
              <a:t> – Price board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F8984D-F0E6-A7AC-8E40-EE530889AC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25980"/>
            <a:ext cx="9144000" cy="3131820"/>
          </a:xfrm>
        </p:spPr>
        <p:txBody>
          <a:bodyPr>
            <a:normAutofit fontScale="92500" lnSpcReduction="20000"/>
          </a:bodyPr>
          <a:lstStyle/>
          <a:p>
            <a:pPr algn="ctr" rtl="0"/>
            <a:r>
              <a:rPr lang="en-GB" dirty="0">
                <a:effectLst/>
                <a:latin typeface="-apple-system"/>
              </a:rPr>
              <a:t>Rodrigo Fernandes Aguilera</a:t>
            </a:r>
          </a:p>
          <a:p>
            <a:pPr algn="ctr" rtl="0"/>
            <a:r>
              <a:rPr lang="en-GB" sz="2400" dirty="0">
                <a:effectLst/>
                <a:latin typeface="-apple-system"/>
              </a:rPr>
              <a:t>Foreign Languages &amp; Cultural Awareness</a:t>
            </a:r>
            <a:br>
              <a:rPr lang="en-GB" sz="2400" dirty="0">
                <a:effectLst/>
                <a:latin typeface="-apple-system"/>
              </a:rPr>
            </a:br>
            <a:r>
              <a:rPr lang="en-GB" sz="2400" dirty="0">
                <a:effectLst/>
                <a:latin typeface="-apple-system"/>
              </a:rPr>
              <a:t>Spanish – </a:t>
            </a:r>
            <a:r>
              <a:rPr lang="en-GB" sz="2400" dirty="0" err="1">
                <a:effectLst/>
                <a:latin typeface="-apple-system"/>
              </a:rPr>
              <a:t>Español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400" b="1" dirty="0">
                <a:effectLst/>
                <a:latin typeface="-apple-system"/>
              </a:rPr>
              <a:t>BMIH5003</a:t>
            </a:r>
            <a:r>
              <a:rPr lang="en-GB" dirty="0">
                <a:effectLst/>
                <a:latin typeface="-apple-system"/>
              </a:rPr>
              <a:t> </a:t>
            </a:r>
          </a:p>
          <a:p>
            <a:pPr algn="ctr" rtl="0"/>
            <a:r>
              <a:rPr lang="en-GB" sz="2400" dirty="0">
                <a:effectLst/>
                <a:latin typeface="-apple-system"/>
              </a:rPr>
              <a:t>Rodrigo F. Aguilera</a:t>
            </a:r>
            <a:r>
              <a:rPr lang="en-GB" dirty="0">
                <a:effectLst/>
                <a:latin typeface="-apple-system"/>
              </a:rPr>
              <a:t> </a:t>
            </a:r>
            <a:br>
              <a:rPr lang="en-GB" dirty="0">
                <a:effectLst/>
                <a:latin typeface="-apple-system"/>
              </a:rPr>
            </a:b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Student name : Md </a:t>
            </a:r>
            <a:r>
              <a:rPr lang="en-GB" sz="2400" dirty="0" err="1">
                <a:effectLst/>
                <a:latin typeface="-apple-system"/>
              </a:rPr>
              <a:t>Arif</a:t>
            </a:r>
            <a:r>
              <a:rPr lang="en-GB" sz="2400" dirty="0">
                <a:effectLst/>
                <a:latin typeface="-apple-system"/>
              </a:rPr>
              <a:t> Uddin Khan</a:t>
            </a: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Emile : 2107274@student.uwtsd.ac.uk</a:t>
            </a:r>
            <a:endParaRPr lang="en-GB" dirty="0">
              <a:effectLst/>
              <a:latin typeface="-apple-system"/>
            </a:endParaRPr>
          </a:p>
          <a:p>
            <a:pPr algn="ctr" rtl="0"/>
            <a:r>
              <a:rPr lang="en-GB" sz="2400" dirty="0">
                <a:effectLst/>
                <a:latin typeface="-apple-system"/>
              </a:rPr>
              <a:t>Student number:   2107274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3336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B3612-AC54-5C57-E290-0A7341681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0" y="0"/>
            <a:ext cx="7924800" cy="770623"/>
          </a:xfrm>
        </p:spPr>
        <p:txBody>
          <a:bodyPr/>
          <a:lstStyle/>
          <a:p>
            <a:pPr algn="ctr"/>
            <a:r>
              <a:rPr lang="en-GB" sz="4400" b="0" i="0" u="sng" strike="noStrike" kern="0" cap="none" spc="0" baseline="0" dirty="0" err="1">
                <a:solidFill>
                  <a:schemeClr val="accent2">
                    <a:lumMod val="75000"/>
                  </a:schemeClr>
                </a:solidFill>
                <a:highlight>
                  <a:srgbClr val="00FFFF"/>
                </a:highlight>
                <a:uFillTx/>
                <a:latin typeface="Calibri"/>
              </a:rPr>
              <a:t>Tableros</a:t>
            </a:r>
            <a:r>
              <a:rPr lang="en-GB" sz="4400" b="0" i="0" u="sng" strike="noStrike" kern="0" cap="none" spc="0" baseline="0" dirty="0">
                <a:solidFill>
                  <a:schemeClr val="accent2">
                    <a:lumMod val="75000"/>
                  </a:schemeClr>
                </a:solidFill>
                <a:highlight>
                  <a:srgbClr val="00FFFF"/>
                </a:highlight>
                <a:uFillTx/>
                <a:latin typeface="Calibri"/>
              </a:rPr>
              <a:t> de </a:t>
            </a:r>
            <a:r>
              <a:rPr lang="en-GB" sz="4400" b="0" i="0" u="sng" strike="noStrike" kern="0" cap="none" spc="0" baseline="0" dirty="0" err="1">
                <a:solidFill>
                  <a:schemeClr val="accent2">
                    <a:lumMod val="75000"/>
                  </a:schemeClr>
                </a:solidFill>
                <a:highlight>
                  <a:srgbClr val="00FFFF"/>
                </a:highlight>
                <a:uFillTx/>
                <a:latin typeface="Calibri"/>
              </a:rPr>
              <a:t>precios</a:t>
            </a:r>
            <a:r>
              <a:rPr lang="en-GB" sz="4400" b="0" i="0" u="sng" strike="noStrike" kern="0" cap="none" spc="0" baseline="0" dirty="0">
                <a:solidFill>
                  <a:schemeClr val="accent2">
                    <a:lumMod val="75000"/>
                  </a:schemeClr>
                </a:solidFill>
                <a:highlight>
                  <a:srgbClr val="00FFFF"/>
                </a:highlight>
                <a:uFillTx/>
                <a:latin typeface="Calibri"/>
              </a:rPr>
              <a:t> – Price board</a:t>
            </a:r>
            <a:endParaRPr lang="en-US" dirty="0">
              <a:solidFill>
                <a:schemeClr val="accent2">
                  <a:lumMod val="75000"/>
                </a:schemeClr>
              </a:solidFill>
              <a:highlight>
                <a:srgbClr val="00FFFF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50D980-2A51-94AB-F19C-BBF2790D9BB9}"/>
              </a:ext>
            </a:extLst>
          </p:cNvPr>
          <p:cNvSpPr txBox="1"/>
          <p:nvPr/>
        </p:nvSpPr>
        <p:spPr>
          <a:xfrm>
            <a:off x="1426442" y="519973"/>
            <a:ext cx="8759190" cy="1200329"/>
          </a:xfrm>
          <a:prstGeom prst="rect">
            <a:avLst/>
          </a:prstGeom>
          <a:noFill/>
          <a:ln cap="flat">
            <a:noFill/>
          </a:ln>
          <a:effectLst>
            <a:outerShdw dist="12701" dir="5400000" algn="tl">
              <a:srgbClr val="000000"/>
            </a:outerShdw>
          </a:effectLst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dirty="0">
                <a:solidFill>
                  <a:srgbClr val="FFC000"/>
                </a:solidFill>
              </a:rPr>
              <a:t>Hotel Casa de Lamour *****</a:t>
            </a:r>
            <a:endParaRPr lang="es-ES" sz="3600" b="0" i="0" u="none" strike="noStrike" kern="1200" cap="none" spc="0" baseline="0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uFillTx/>
              <a:latin typeface="Calibri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3600" b="1" dirty="0">
              <a:solidFill>
                <a:srgbClr val="FFC000"/>
              </a:solidFill>
            </a:endParaRPr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6E993313-95E4-E348-7835-9141F51008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966663"/>
              </p:ext>
            </p:extLst>
          </p:nvPr>
        </p:nvGraphicFramePr>
        <p:xfrm>
          <a:off x="-1" y="1021335"/>
          <a:ext cx="12192000" cy="58963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35140">
                  <a:extLst>
                    <a:ext uri="{9D8B030D-6E8A-4147-A177-3AD203B41FA5}">
                      <a16:colId xmlns:a16="http://schemas.microsoft.com/office/drawing/2014/main" val="3126967856"/>
                    </a:ext>
                  </a:extLst>
                </a:gridCol>
                <a:gridCol w="2411730">
                  <a:extLst>
                    <a:ext uri="{9D8B030D-6E8A-4147-A177-3AD203B41FA5}">
                      <a16:colId xmlns:a16="http://schemas.microsoft.com/office/drawing/2014/main" val="4212826531"/>
                    </a:ext>
                  </a:extLst>
                </a:gridCol>
                <a:gridCol w="2945130">
                  <a:extLst>
                    <a:ext uri="{9D8B030D-6E8A-4147-A177-3AD203B41FA5}">
                      <a16:colId xmlns:a16="http://schemas.microsoft.com/office/drawing/2014/main" val="2981948228"/>
                    </a:ext>
                  </a:extLst>
                </a:gridCol>
              </a:tblGrid>
              <a:tr h="630748">
                <a:tc>
                  <a:txBody>
                    <a:bodyPr/>
                    <a:lstStyle/>
                    <a:p>
                      <a:r>
                        <a:rPr lang="es-ES" sz="2000" dirty="0"/>
                        <a:t>Habitación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Precio (no miembros)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dirty="0"/>
                        <a:t>Precio (miembros)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4103718"/>
                  </a:ext>
                </a:extLst>
              </a:tr>
              <a:tr h="49408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Harmony con </a:t>
                      </a:r>
                      <a:r>
                        <a:rPr lang="en-GB" sz="2000" b="1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una</a:t>
                      </a:r>
                      <a:r>
                        <a:rPr lang="en-GB" sz="20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cama</a:t>
                      </a:r>
                      <a:r>
                        <a:rPr lang="en-GB" sz="20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King</a:t>
                      </a:r>
                      <a:endParaRPr lang="es-ES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</a:t>
                      </a:r>
                      <a:r>
                        <a:rPr lang="en-US" sz="1800" b="1" dirty="0"/>
                        <a:t>285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</a:t>
                      </a:r>
                      <a:r>
                        <a:rPr lang="en-US" b="1" dirty="0"/>
                        <a:t>265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4472809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Harmony con dos camas Twin</a:t>
                      </a:r>
                      <a:endParaRPr lang="en-US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</a:t>
                      </a:r>
                      <a:r>
                        <a:rPr lang="en-US" sz="1800" b="1" dirty="0"/>
                        <a:t>297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277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047288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Infinity con </a:t>
                      </a:r>
                      <a:r>
                        <a:rPr lang="en-GB" sz="1800" b="1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una</a:t>
                      </a:r>
                      <a:r>
                        <a:rPr lang="en-GB" sz="18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cama</a:t>
                      </a:r>
                      <a:r>
                        <a:rPr lang="en-GB" sz="18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King 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 </a:t>
                      </a:r>
                      <a:r>
                        <a:rPr lang="en-GB" sz="1800" b="0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impresionante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vista a la ciudad )</a:t>
                      </a:r>
                      <a:endParaRPr lang="en-US" sz="20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</a:t>
                      </a:r>
                      <a:r>
                        <a:rPr lang="en-US" sz="1800" b="1" dirty="0"/>
                        <a:t>305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295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645895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Infinity con dos camas Twin 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 </a:t>
                      </a:r>
                      <a:r>
                        <a:rPr lang="en-GB" sz="1800" b="0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impresionante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vista a la ciudad )</a:t>
                      </a:r>
                      <a:endParaRPr lang="en-US" sz="18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</a:t>
                      </a:r>
                      <a:r>
                        <a:rPr lang="en-US" sz="1800" b="1" dirty="0"/>
                        <a:t>333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310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7164486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Junior Suite King 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 un </a:t>
                      </a:r>
                      <a:r>
                        <a:rPr lang="en-GB" sz="1800" b="0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dormitorio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800" b="0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una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sala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lang="en-GB" sz="1800" b="0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estar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)</a:t>
                      </a:r>
                      <a:endParaRPr lang="en-US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</a:t>
                      </a:r>
                      <a:r>
                        <a:rPr lang="en-US" b="1" dirty="0"/>
                        <a:t>396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366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2072923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Suite First Wish 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 </a:t>
                      </a:r>
                      <a:r>
                        <a:rPr lang="en-GB" sz="1800" b="0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mejoras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vistas a la ciudad y </a:t>
                      </a:r>
                      <a:r>
                        <a:rPr lang="en-GB" sz="1800" b="0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Cama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 metros )</a:t>
                      </a:r>
                      <a:endParaRPr lang="en-US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</a:t>
                      </a:r>
                      <a:r>
                        <a:rPr lang="en-US" b="1" dirty="0"/>
                        <a:t>420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385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764133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Suite Great Wish 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 </a:t>
                      </a:r>
                      <a:r>
                        <a:rPr lang="en-GB" sz="1800" b="0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exclusive 52m )</a:t>
                      </a:r>
                      <a:endParaRPr lang="en-US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483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439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9380379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Suite Best Wish 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 </a:t>
                      </a:r>
                      <a:r>
                        <a:rPr lang="en-GB" sz="1800" b="0" i="0" u="none" strike="noStrike" kern="120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exclusive 62m )</a:t>
                      </a:r>
                      <a:endParaRPr lang="en-US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</a:t>
                      </a:r>
                      <a:r>
                        <a:rPr lang="en-US" b="1" dirty="0"/>
                        <a:t>535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489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9579139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Suite Best Wish </a:t>
                      </a:r>
                      <a:r>
                        <a:rPr lang="en-GB" sz="1800" b="0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 </a:t>
                      </a:r>
                      <a:r>
                        <a:rPr lang="en-US" sz="1600" b="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los</a:t>
                      </a:r>
                      <a:r>
                        <a:rPr lang="en-US" sz="1600" b="0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últimos</a:t>
                      </a:r>
                      <a:r>
                        <a:rPr lang="en-US" sz="1600" b="0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pisos</a:t>
                      </a:r>
                      <a:r>
                        <a:rPr lang="en-US" sz="1600" b="0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, </a:t>
                      </a:r>
                      <a:r>
                        <a:rPr lang="en-US" sz="1600" b="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disfrutan</a:t>
                      </a:r>
                      <a:r>
                        <a:rPr lang="en-US" sz="1600" b="0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de la </a:t>
                      </a:r>
                      <a:r>
                        <a:rPr lang="en-US" sz="1600" b="0" dirty="0" err="1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mejor</a:t>
                      </a:r>
                      <a:r>
                        <a:rPr lang="en-US" sz="1600" b="0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vista al hotel 102M </a:t>
                      </a:r>
                      <a:r>
                        <a:rPr lang="en-US" b="0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</a:t>
                      </a:r>
                      <a:r>
                        <a:rPr lang="en-US" b="1" dirty="0"/>
                        <a:t>681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613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5841317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1" dirty="0">
                          <a:solidFill>
                            <a:schemeClr val="tx1"/>
                          </a:solidFill>
                        </a:rPr>
                        <a:t>EXTRAS</a:t>
                      </a:r>
                      <a:endParaRPr lang="es-ES" sz="1800" b="1" dirty="0">
                        <a:solidFill>
                          <a:schemeClr val="tx1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0626238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1" dirty="0">
                          <a:solidFill>
                            <a:srgbClr val="C00000"/>
                          </a:solidFill>
                        </a:rPr>
                        <a:t>Parking</a:t>
                      </a:r>
                      <a:endParaRPr lang="es-ES" sz="1800" b="1" dirty="0">
                        <a:solidFill>
                          <a:srgbClr val="C00000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2312412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1" dirty="0">
                          <a:solidFill>
                            <a:srgbClr val="C00000"/>
                          </a:solidFill>
                        </a:rPr>
                        <a:t>Gimnasio</a:t>
                      </a:r>
                      <a:endParaRPr lang="es-ES" sz="1800" b="0" dirty="0">
                        <a:solidFill>
                          <a:srgbClr val="C00000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accent2"/>
                          </a:solidFill>
                        </a:rPr>
                        <a:t>Gratuita</a:t>
                      </a:r>
                      <a:endParaRPr lang="en-US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err="1">
                          <a:solidFill>
                            <a:schemeClr val="accent2"/>
                          </a:solidFill>
                        </a:rPr>
                        <a:t>Gratuita</a:t>
                      </a:r>
                      <a:endParaRPr lang="en-US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5039503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1" dirty="0">
                          <a:solidFill>
                            <a:srgbClr val="C00000"/>
                          </a:solidFill>
                        </a:rPr>
                        <a:t>Piscina</a:t>
                      </a:r>
                      <a:endParaRPr lang="es-ES" sz="1800" b="0" dirty="0">
                        <a:solidFill>
                          <a:srgbClr val="C00000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accent2"/>
                          </a:solidFill>
                        </a:rPr>
                        <a:t>Gratuita</a:t>
                      </a:r>
                      <a:endParaRPr lang="en-US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err="1">
                          <a:solidFill>
                            <a:schemeClr val="accent2"/>
                          </a:solidFill>
                        </a:rPr>
                        <a:t>Gratuita</a:t>
                      </a:r>
                      <a:endParaRPr lang="en-US" b="1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9474369"/>
                  </a:ext>
                </a:extLst>
              </a:tr>
              <a:tr h="36042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1" dirty="0">
                          <a:solidFill>
                            <a:srgbClr val="C00000"/>
                          </a:solidFill>
                        </a:rPr>
                        <a:t>Desayuno </a:t>
                      </a:r>
                      <a:r>
                        <a:rPr lang="es-ES" sz="1800" b="0" dirty="0">
                          <a:solidFill>
                            <a:srgbClr val="C00000"/>
                          </a:solidFill>
                        </a:rPr>
                        <a:t>(1 persona)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14.95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</a:t>
                      </a:r>
                      <a:r>
                        <a:rPr lang="en-US" b="1" dirty="0"/>
                        <a:t>14.95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251749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8D0C86A-45F9-4B53-EE30-C0E805B53A10}"/>
              </a:ext>
            </a:extLst>
          </p:cNvPr>
          <p:cNvSpPr txBox="1"/>
          <p:nvPr/>
        </p:nvSpPr>
        <p:spPr>
          <a:xfrm>
            <a:off x="10058400" y="46245"/>
            <a:ext cx="2133599" cy="895211"/>
          </a:xfrm>
          <a:prstGeom prst="rect">
            <a:avLst/>
          </a:prstGeom>
          <a:noFill/>
          <a:ln cap="flat">
            <a:noFill/>
          </a:ln>
          <a:effectLst>
            <a:outerShdw dist="12701" dir="5400000" algn="tl">
              <a:srgbClr val="000000"/>
            </a:outerShdw>
          </a:effectLst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3600" b="0" i="0" u="none" strike="noStrike" kern="1200" cap="none" spc="0" baseline="0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uFillTx/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4AA00B-B422-26EA-A357-DAF2D0E03525}"/>
              </a:ext>
            </a:extLst>
          </p:cNvPr>
          <p:cNvSpPr txBox="1"/>
          <p:nvPr/>
        </p:nvSpPr>
        <p:spPr>
          <a:xfrm>
            <a:off x="10210800" y="198645"/>
            <a:ext cx="2133599" cy="895211"/>
          </a:xfrm>
          <a:prstGeom prst="rect">
            <a:avLst/>
          </a:prstGeom>
          <a:noFill/>
          <a:ln cap="flat">
            <a:noFill/>
          </a:ln>
          <a:effectLst>
            <a:outerShdw dist="12701" dir="5400000" algn="tl">
              <a:srgbClr val="000000"/>
            </a:outerShdw>
          </a:effectLst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3600" b="0" i="0" u="none" strike="noStrike" kern="1200" cap="none" spc="0" baseline="0" dirty="0">
              <a:solidFill>
                <a:schemeClr val="accent2">
                  <a:lumMod val="75000"/>
                </a:schemeClr>
              </a:solidFill>
              <a:highlight>
                <a:srgbClr val="C0C0C0"/>
              </a:highlight>
              <a:uFillTx/>
              <a:latin typeface="Calibri"/>
            </a:endParaRPr>
          </a:p>
        </p:txBody>
      </p:sp>
      <p:pic>
        <p:nvPicPr>
          <p:cNvPr id="7" name="Picture 6" descr="A picture containing text, outdoor, night sky&#10;&#10;Description automatically generated">
            <a:extLst>
              <a:ext uri="{FF2B5EF4-FFF2-40B4-BE49-F238E27FC236}">
                <a16:creationId xmlns:a16="http://schemas.microsoft.com/office/drawing/2014/main" id="{7C1BB8DD-F0C0-02A8-87CA-56092C37B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3573" y="0"/>
            <a:ext cx="2412608" cy="895211"/>
          </a:xfrm>
          <a:prstGeom prst="rect">
            <a:avLst/>
          </a:prstGeom>
        </p:spPr>
      </p:pic>
      <p:pic>
        <p:nvPicPr>
          <p:cNvPr id="8" name="Picture 7" descr="A picture containing text, outdoor, night sky&#10;&#10;Description automatically generated">
            <a:extLst>
              <a:ext uri="{FF2B5EF4-FFF2-40B4-BE49-F238E27FC236}">
                <a16:creationId xmlns:a16="http://schemas.microsoft.com/office/drawing/2014/main" id="{43CA7409-F5FD-1852-85F9-960F0D54E1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2965" y="-33634"/>
            <a:ext cx="2412608" cy="895211"/>
          </a:xfrm>
          <a:prstGeom prst="rect">
            <a:avLst/>
          </a:prstGeom>
        </p:spPr>
      </p:pic>
      <p:pic>
        <p:nvPicPr>
          <p:cNvPr id="10" name="Graphic 9" descr="Euro with solid fill">
            <a:extLst>
              <a:ext uri="{FF2B5EF4-FFF2-40B4-BE49-F238E27FC236}">
                <a16:creationId xmlns:a16="http://schemas.microsoft.com/office/drawing/2014/main" id="{9E615FFC-7AFD-5BA0-7643-CDC5A8D048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76033" y="1728294"/>
            <a:ext cx="331972" cy="349200"/>
          </a:xfrm>
          <a:prstGeom prst="rect">
            <a:avLst/>
          </a:prstGeom>
        </p:spPr>
      </p:pic>
      <p:pic>
        <p:nvPicPr>
          <p:cNvPr id="12" name="Graphic 11" descr="Euro with solid fill">
            <a:extLst>
              <a:ext uri="{FF2B5EF4-FFF2-40B4-BE49-F238E27FC236}">
                <a16:creationId xmlns:a16="http://schemas.microsoft.com/office/drawing/2014/main" id="{53A1CD38-4D21-AE63-F1B4-876F824477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85720" y="2164325"/>
            <a:ext cx="349200" cy="349200"/>
          </a:xfrm>
          <a:prstGeom prst="rect">
            <a:avLst/>
          </a:prstGeom>
        </p:spPr>
      </p:pic>
      <p:pic>
        <p:nvPicPr>
          <p:cNvPr id="13" name="Graphic 12" descr="Euro with solid fill">
            <a:extLst>
              <a:ext uri="{FF2B5EF4-FFF2-40B4-BE49-F238E27FC236}">
                <a16:creationId xmlns:a16="http://schemas.microsoft.com/office/drawing/2014/main" id="{BB56E907-5D0B-E8DF-98E4-9B5EB64D48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85757" y="2517507"/>
            <a:ext cx="349127" cy="349127"/>
          </a:xfrm>
          <a:prstGeom prst="rect">
            <a:avLst/>
          </a:prstGeom>
        </p:spPr>
      </p:pic>
      <p:pic>
        <p:nvPicPr>
          <p:cNvPr id="14" name="Graphic 13" descr="Euro with solid fill">
            <a:extLst>
              <a:ext uri="{FF2B5EF4-FFF2-40B4-BE49-F238E27FC236}">
                <a16:creationId xmlns:a16="http://schemas.microsoft.com/office/drawing/2014/main" id="{07E8149D-B503-26D7-0251-89DCA037C0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88941" y="2896183"/>
            <a:ext cx="345943" cy="345943"/>
          </a:xfrm>
          <a:prstGeom prst="rect">
            <a:avLst/>
          </a:prstGeom>
        </p:spPr>
      </p:pic>
      <p:pic>
        <p:nvPicPr>
          <p:cNvPr id="15" name="Graphic 14" descr="Euro with solid fill">
            <a:extLst>
              <a:ext uri="{FF2B5EF4-FFF2-40B4-BE49-F238E27FC236}">
                <a16:creationId xmlns:a16="http://schemas.microsoft.com/office/drawing/2014/main" id="{FB0F72DA-A3D3-F961-5D4D-BB9DEE26A6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87349" y="3273012"/>
            <a:ext cx="320656" cy="320656"/>
          </a:xfrm>
          <a:prstGeom prst="rect">
            <a:avLst/>
          </a:prstGeom>
        </p:spPr>
      </p:pic>
      <p:pic>
        <p:nvPicPr>
          <p:cNvPr id="16" name="Graphic 15" descr="Euro with solid fill">
            <a:extLst>
              <a:ext uri="{FF2B5EF4-FFF2-40B4-BE49-F238E27FC236}">
                <a16:creationId xmlns:a16="http://schemas.microsoft.com/office/drawing/2014/main" id="{1613A886-B117-0084-D386-9F8B3B248C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73973" y="3649056"/>
            <a:ext cx="334031" cy="334031"/>
          </a:xfrm>
          <a:prstGeom prst="rect">
            <a:avLst/>
          </a:prstGeom>
        </p:spPr>
      </p:pic>
      <p:pic>
        <p:nvPicPr>
          <p:cNvPr id="17" name="Graphic 16" descr="Euro with solid fill">
            <a:extLst>
              <a:ext uri="{FF2B5EF4-FFF2-40B4-BE49-F238E27FC236}">
                <a16:creationId xmlns:a16="http://schemas.microsoft.com/office/drawing/2014/main" id="{1FBBF388-8CEF-B351-4CBC-8BCF0D28A7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76264" y="4000598"/>
            <a:ext cx="373036" cy="313343"/>
          </a:xfrm>
          <a:prstGeom prst="rect">
            <a:avLst/>
          </a:prstGeom>
        </p:spPr>
      </p:pic>
      <p:pic>
        <p:nvPicPr>
          <p:cNvPr id="18" name="Graphic 17" descr="Euro with solid fill">
            <a:extLst>
              <a:ext uri="{FF2B5EF4-FFF2-40B4-BE49-F238E27FC236}">
                <a16:creationId xmlns:a16="http://schemas.microsoft.com/office/drawing/2014/main" id="{C444A7BC-A8B5-D12B-3AF9-913A93F258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83577" y="5451888"/>
            <a:ext cx="327856" cy="327856"/>
          </a:xfrm>
          <a:prstGeom prst="rect">
            <a:avLst/>
          </a:prstGeom>
        </p:spPr>
      </p:pic>
      <p:pic>
        <p:nvPicPr>
          <p:cNvPr id="19" name="Graphic 18" descr="Euro with solid fill">
            <a:extLst>
              <a:ext uri="{FF2B5EF4-FFF2-40B4-BE49-F238E27FC236}">
                <a16:creationId xmlns:a16="http://schemas.microsoft.com/office/drawing/2014/main" id="{90A79535-ACFE-9627-2B0D-2E9C5516A7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73973" y="4387061"/>
            <a:ext cx="394162" cy="309655"/>
          </a:xfrm>
          <a:prstGeom prst="rect">
            <a:avLst/>
          </a:prstGeom>
        </p:spPr>
      </p:pic>
      <p:pic>
        <p:nvPicPr>
          <p:cNvPr id="20" name="Graphic 19" descr="Euro with solid fill">
            <a:extLst>
              <a:ext uri="{FF2B5EF4-FFF2-40B4-BE49-F238E27FC236}">
                <a16:creationId xmlns:a16="http://schemas.microsoft.com/office/drawing/2014/main" id="{30775006-335D-6853-DD1D-4DAFCDF329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V="1">
            <a:off x="6775791" y="4748828"/>
            <a:ext cx="390525" cy="309655"/>
          </a:xfrm>
          <a:prstGeom prst="rect">
            <a:avLst/>
          </a:prstGeom>
        </p:spPr>
      </p:pic>
      <p:pic>
        <p:nvPicPr>
          <p:cNvPr id="24" name="Graphic 23" descr="Euro with solid fill">
            <a:extLst>
              <a:ext uri="{FF2B5EF4-FFF2-40B4-BE49-F238E27FC236}">
                <a16:creationId xmlns:a16="http://schemas.microsoft.com/office/drawing/2014/main" id="{78F5A48A-7792-7E47-D5A1-F845D4D2B7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96105" y="6551164"/>
            <a:ext cx="280852" cy="280852"/>
          </a:xfrm>
          <a:prstGeom prst="rect">
            <a:avLst/>
          </a:prstGeom>
        </p:spPr>
      </p:pic>
      <p:pic>
        <p:nvPicPr>
          <p:cNvPr id="31" name="Graphic 30" descr="Euro with solid fill">
            <a:extLst>
              <a:ext uri="{FF2B5EF4-FFF2-40B4-BE49-F238E27FC236}">
                <a16:creationId xmlns:a16="http://schemas.microsoft.com/office/drawing/2014/main" id="{9BAADA53-FDCE-1896-41A2-7EF7B324CD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62395" y="1667536"/>
            <a:ext cx="334031" cy="334031"/>
          </a:xfrm>
          <a:prstGeom prst="rect">
            <a:avLst/>
          </a:prstGeom>
        </p:spPr>
      </p:pic>
      <p:pic>
        <p:nvPicPr>
          <p:cNvPr id="32" name="Graphic 31" descr="Euro with solid fill">
            <a:extLst>
              <a:ext uri="{FF2B5EF4-FFF2-40B4-BE49-F238E27FC236}">
                <a16:creationId xmlns:a16="http://schemas.microsoft.com/office/drawing/2014/main" id="{C34E1885-C309-3576-F0C3-5A986F3DE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62395" y="2164794"/>
            <a:ext cx="326077" cy="370409"/>
          </a:xfrm>
          <a:prstGeom prst="rect">
            <a:avLst/>
          </a:prstGeom>
        </p:spPr>
      </p:pic>
      <p:pic>
        <p:nvPicPr>
          <p:cNvPr id="33" name="Graphic 32" descr="Euro with solid fill">
            <a:extLst>
              <a:ext uri="{FF2B5EF4-FFF2-40B4-BE49-F238E27FC236}">
                <a16:creationId xmlns:a16="http://schemas.microsoft.com/office/drawing/2014/main" id="{2C159280-0414-8A72-644F-65C860450F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62395" y="2548673"/>
            <a:ext cx="334031" cy="334031"/>
          </a:xfrm>
          <a:prstGeom prst="rect">
            <a:avLst/>
          </a:prstGeom>
        </p:spPr>
      </p:pic>
      <p:pic>
        <p:nvPicPr>
          <p:cNvPr id="34" name="Graphic 33" descr="Euro with solid fill">
            <a:extLst>
              <a:ext uri="{FF2B5EF4-FFF2-40B4-BE49-F238E27FC236}">
                <a16:creationId xmlns:a16="http://schemas.microsoft.com/office/drawing/2014/main" id="{57C04A8B-D33B-9029-0CF2-22FA1B9048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62395" y="2908095"/>
            <a:ext cx="334031" cy="334031"/>
          </a:xfrm>
          <a:prstGeom prst="rect">
            <a:avLst/>
          </a:prstGeom>
        </p:spPr>
      </p:pic>
      <p:pic>
        <p:nvPicPr>
          <p:cNvPr id="35" name="Graphic 34" descr="Euro with solid fill">
            <a:extLst>
              <a:ext uri="{FF2B5EF4-FFF2-40B4-BE49-F238E27FC236}">
                <a16:creationId xmlns:a16="http://schemas.microsoft.com/office/drawing/2014/main" id="{05B6BA75-D8ED-0581-B4DF-BCB8DF786E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63967" y="3273734"/>
            <a:ext cx="334031" cy="334031"/>
          </a:xfrm>
          <a:prstGeom prst="rect">
            <a:avLst/>
          </a:prstGeom>
        </p:spPr>
      </p:pic>
      <p:pic>
        <p:nvPicPr>
          <p:cNvPr id="36" name="Graphic 35" descr="Euro with solid fill">
            <a:extLst>
              <a:ext uri="{FF2B5EF4-FFF2-40B4-BE49-F238E27FC236}">
                <a16:creationId xmlns:a16="http://schemas.microsoft.com/office/drawing/2014/main" id="{561531E1-7681-FA08-5214-97C73B2B1A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81543" y="3629529"/>
            <a:ext cx="334031" cy="334031"/>
          </a:xfrm>
          <a:prstGeom prst="rect">
            <a:avLst/>
          </a:prstGeom>
        </p:spPr>
      </p:pic>
      <p:pic>
        <p:nvPicPr>
          <p:cNvPr id="37" name="Graphic 36" descr="Euro with solid fill">
            <a:extLst>
              <a:ext uri="{FF2B5EF4-FFF2-40B4-BE49-F238E27FC236}">
                <a16:creationId xmlns:a16="http://schemas.microsoft.com/office/drawing/2014/main" id="{64D9A521-A814-8B16-9633-3A21680470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81543" y="4010612"/>
            <a:ext cx="334031" cy="334031"/>
          </a:xfrm>
          <a:prstGeom prst="rect">
            <a:avLst/>
          </a:prstGeom>
        </p:spPr>
      </p:pic>
      <p:pic>
        <p:nvPicPr>
          <p:cNvPr id="38" name="Graphic 37" descr="Euro with solid fill">
            <a:extLst>
              <a:ext uri="{FF2B5EF4-FFF2-40B4-BE49-F238E27FC236}">
                <a16:creationId xmlns:a16="http://schemas.microsoft.com/office/drawing/2014/main" id="{009A6537-C196-5EF7-1442-F0C45AADB2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62395" y="4374872"/>
            <a:ext cx="334031" cy="334031"/>
          </a:xfrm>
          <a:prstGeom prst="rect">
            <a:avLst/>
          </a:prstGeom>
        </p:spPr>
      </p:pic>
      <p:pic>
        <p:nvPicPr>
          <p:cNvPr id="39" name="Graphic 38" descr="Euro with solid fill">
            <a:extLst>
              <a:ext uri="{FF2B5EF4-FFF2-40B4-BE49-F238E27FC236}">
                <a16:creationId xmlns:a16="http://schemas.microsoft.com/office/drawing/2014/main" id="{2D4E19DE-17A2-E61B-855C-F5AEFE772D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81542" y="4749172"/>
            <a:ext cx="338400" cy="338400"/>
          </a:xfrm>
          <a:prstGeom prst="rect">
            <a:avLst/>
          </a:prstGeom>
        </p:spPr>
      </p:pic>
      <p:pic>
        <p:nvPicPr>
          <p:cNvPr id="40" name="Graphic 39" descr="Euro with solid fill">
            <a:extLst>
              <a:ext uri="{FF2B5EF4-FFF2-40B4-BE49-F238E27FC236}">
                <a16:creationId xmlns:a16="http://schemas.microsoft.com/office/drawing/2014/main" id="{7E14B6F4-0057-DA30-CBCA-203070348C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81543" y="5448800"/>
            <a:ext cx="334031" cy="334031"/>
          </a:xfrm>
          <a:prstGeom prst="rect">
            <a:avLst/>
          </a:prstGeom>
        </p:spPr>
      </p:pic>
      <p:pic>
        <p:nvPicPr>
          <p:cNvPr id="41" name="Graphic 40" descr="Euro with solid fill">
            <a:extLst>
              <a:ext uri="{FF2B5EF4-FFF2-40B4-BE49-F238E27FC236}">
                <a16:creationId xmlns:a16="http://schemas.microsoft.com/office/drawing/2014/main" id="{0A57A10C-1C3C-62F8-0B7E-115A49B560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81543" y="6551164"/>
            <a:ext cx="334031" cy="334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5635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217</Words>
  <Application>Microsoft Macintosh PowerPoint</Application>
  <PresentationFormat>Widescreen</PresentationFormat>
  <Paragraphs>53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-apple-system</vt:lpstr>
      <vt:lpstr>Arial</vt:lpstr>
      <vt:lpstr>Calibri</vt:lpstr>
      <vt:lpstr>Calibri Light</vt:lpstr>
      <vt:lpstr>Office Theme</vt:lpstr>
      <vt:lpstr>Tableros de precios – Price board</vt:lpstr>
      <vt:lpstr>Tableros de precios – Price board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khan</dc:creator>
  <cp:lastModifiedBy>md khan</cp:lastModifiedBy>
  <cp:revision>7</cp:revision>
  <dcterms:created xsi:type="dcterms:W3CDTF">2022-11-08T17:16:23Z</dcterms:created>
  <dcterms:modified xsi:type="dcterms:W3CDTF">2022-11-08T23:05:14Z</dcterms:modified>
</cp:coreProperties>
</file>