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15"/>
  </p:notesMasterIdLst>
  <p:sldIdLst>
    <p:sldId id="256" r:id="rId2"/>
    <p:sldId id="262" r:id="rId3"/>
    <p:sldId id="276" r:id="rId4"/>
    <p:sldId id="277" r:id="rId5"/>
    <p:sldId id="267" r:id="rId6"/>
    <p:sldId id="272" r:id="rId7"/>
    <p:sldId id="268" r:id="rId8"/>
    <p:sldId id="275" r:id="rId9"/>
    <p:sldId id="270" r:id="rId10"/>
    <p:sldId id="274" r:id="rId11"/>
    <p:sldId id="279" r:id="rId12"/>
    <p:sldId id="271" r:id="rId13"/>
    <p:sldId id="2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2FFCCE9-1422-45EB-BE65-8566D9110A45}" name="Roseann Dalton" initials="RD" userId="ac1fb058d4030959"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C8889F-3057-4275-A1CA-C74AD0472C1B}" v="4" dt="2026-02-15T17:15:20.8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383" autoAdjust="0"/>
    <p:restoredTop sz="94660"/>
  </p:normalViewPr>
  <p:slideViewPr>
    <p:cSldViewPr snapToGrid="0">
      <p:cViewPr>
        <p:scale>
          <a:sx n="50" d="100"/>
          <a:sy n="50" d="100"/>
        </p:scale>
        <p:origin x="1733" y="6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ann Dalton" userId="ac1fb058d4030959" providerId="LiveId" clId="{8C7774D7-8DE0-40D4-8591-8D3EA16AAF41}"/>
    <pc:docChg chg="undo custSel addSld delSld modSld">
      <pc:chgData name="Roseann Dalton" userId="ac1fb058d4030959" providerId="LiveId" clId="{8C7774D7-8DE0-40D4-8591-8D3EA16AAF41}" dt="2026-02-15T17:31:49.968" v="3011" actId="1076"/>
      <pc:docMkLst>
        <pc:docMk/>
      </pc:docMkLst>
      <pc:sldChg chg="modSp mod">
        <pc:chgData name="Roseann Dalton" userId="ac1fb058d4030959" providerId="LiveId" clId="{8C7774D7-8DE0-40D4-8591-8D3EA16AAF41}" dt="2026-02-15T16:02:17.822" v="30" actId="403"/>
        <pc:sldMkLst>
          <pc:docMk/>
          <pc:sldMk cId="3973417268" sldId="256"/>
        </pc:sldMkLst>
        <pc:spChg chg="mod">
          <ac:chgData name="Roseann Dalton" userId="ac1fb058d4030959" providerId="LiveId" clId="{8C7774D7-8DE0-40D4-8591-8D3EA16AAF41}" dt="2026-02-15T16:02:17.822" v="30" actId="403"/>
          <ac:spMkLst>
            <pc:docMk/>
            <pc:sldMk cId="3973417268" sldId="256"/>
            <ac:spMk id="3" creationId="{7F8598A0-B737-34CF-7494-5AC287C8DD55}"/>
          </ac:spMkLst>
        </pc:spChg>
      </pc:sldChg>
      <pc:sldChg chg="del">
        <pc:chgData name="Roseann Dalton" userId="ac1fb058d4030959" providerId="LiveId" clId="{8C7774D7-8DE0-40D4-8591-8D3EA16AAF41}" dt="2026-02-15T16:02:44.284" v="31" actId="2696"/>
        <pc:sldMkLst>
          <pc:docMk/>
          <pc:sldMk cId="1868625481" sldId="257"/>
        </pc:sldMkLst>
      </pc:sldChg>
      <pc:sldChg chg="modSp mod">
        <pc:chgData name="Roseann Dalton" userId="ac1fb058d4030959" providerId="LiveId" clId="{8C7774D7-8DE0-40D4-8591-8D3EA16AAF41}" dt="2026-02-15T16:42:48.723" v="1516" actId="20577"/>
        <pc:sldMkLst>
          <pc:docMk/>
          <pc:sldMk cId="4276959255" sldId="262"/>
        </pc:sldMkLst>
        <pc:spChg chg="mod">
          <ac:chgData name="Roseann Dalton" userId="ac1fb058d4030959" providerId="LiveId" clId="{8C7774D7-8DE0-40D4-8591-8D3EA16AAF41}" dt="2026-02-15T16:42:48.723" v="1516" actId="20577"/>
          <ac:spMkLst>
            <pc:docMk/>
            <pc:sldMk cId="4276959255" sldId="262"/>
            <ac:spMk id="2" creationId="{9B027E31-2472-BF7E-D664-D903BDE397B0}"/>
          </ac:spMkLst>
        </pc:spChg>
        <pc:spChg chg="mod">
          <ac:chgData name="Roseann Dalton" userId="ac1fb058d4030959" providerId="LiveId" clId="{8C7774D7-8DE0-40D4-8591-8D3EA16AAF41}" dt="2026-02-15T16:02:59.081" v="35" actId="20577"/>
          <ac:spMkLst>
            <pc:docMk/>
            <pc:sldMk cId="4276959255" sldId="262"/>
            <ac:spMk id="3" creationId="{3E9D9DC4-D46B-E2A6-CBE1-BCBE8A6F90BA}"/>
          </ac:spMkLst>
        </pc:spChg>
      </pc:sldChg>
      <pc:sldChg chg="modSp mod">
        <pc:chgData name="Roseann Dalton" userId="ac1fb058d4030959" providerId="LiveId" clId="{8C7774D7-8DE0-40D4-8591-8D3EA16AAF41}" dt="2026-02-15T16:53:31.883" v="1666" actId="20577"/>
        <pc:sldMkLst>
          <pc:docMk/>
          <pc:sldMk cId="1265340072" sldId="267"/>
        </pc:sldMkLst>
        <pc:spChg chg="mod">
          <ac:chgData name="Roseann Dalton" userId="ac1fb058d4030959" providerId="LiveId" clId="{8C7774D7-8DE0-40D4-8591-8D3EA16AAF41}" dt="2026-02-15T16:53:31.883" v="1666" actId="20577"/>
          <ac:spMkLst>
            <pc:docMk/>
            <pc:sldMk cId="1265340072" sldId="267"/>
            <ac:spMk id="21" creationId="{5284EB9C-E03C-1022-2704-BA169A57C353}"/>
          </ac:spMkLst>
        </pc:spChg>
      </pc:sldChg>
      <pc:sldChg chg="modSp mod">
        <pc:chgData name="Roseann Dalton" userId="ac1fb058d4030959" providerId="LiveId" clId="{8C7774D7-8DE0-40D4-8591-8D3EA16AAF41}" dt="2026-02-15T16:57:28.134" v="1711" actId="20577"/>
        <pc:sldMkLst>
          <pc:docMk/>
          <pc:sldMk cId="678860992" sldId="268"/>
        </pc:sldMkLst>
        <pc:spChg chg="mod">
          <ac:chgData name="Roseann Dalton" userId="ac1fb058d4030959" providerId="LiveId" clId="{8C7774D7-8DE0-40D4-8591-8D3EA16AAF41}" dt="2026-02-15T16:57:28.134" v="1711" actId="20577"/>
          <ac:spMkLst>
            <pc:docMk/>
            <pc:sldMk cId="678860992" sldId="268"/>
            <ac:spMk id="6" creationId="{8D20DABB-FEF3-C717-4E50-2A81E36C2269}"/>
          </ac:spMkLst>
        </pc:spChg>
      </pc:sldChg>
      <pc:sldChg chg="addSp modSp mod">
        <pc:chgData name="Roseann Dalton" userId="ac1fb058d4030959" providerId="LiveId" clId="{8C7774D7-8DE0-40D4-8591-8D3EA16AAF41}" dt="2026-02-15T17:12:00.195" v="2144" actId="404"/>
        <pc:sldMkLst>
          <pc:docMk/>
          <pc:sldMk cId="346805495" sldId="270"/>
        </pc:sldMkLst>
        <pc:spChg chg="mod">
          <ac:chgData name="Roseann Dalton" userId="ac1fb058d4030959" providerId="LiveId" clId="{8C7774D7-8DE0-40D4-8591-8D3EA16AAF41}" dt="2026-02-15T17:07:05.642" v="1778" actId="948"/>
          <ac:spMkLst>
            <pc:docMk/>
            <pc:sldMk cId="346805495" sldId="270"/>
            <ac:spMk id="3" creationId="{33CBFD10-1659-AA4A-7A94-D4F382626FB5}"/>
          </ac:spMkLst>
        </pc:spChg>
        <pc:spChg chg="add mod">
          <ac:chgData name="Roseann Dalton" userId="ac1fb058d4030959" providerId="LiveId" clId="{8C7774D7-8DE0-40D4-8591-8D3EA16AAF41}" dt="2026-02-15T17:12:00.195" v="2144" actId="404"/>
          <ac:spMkLst>
            <pc:docMk/>
            <pc:sldMk cId="346805495" sldId="270"/>
            <ac:spMk id="4" creationId="{CD24BB20-829A-3AF2-1E55-69E459A54455}"/>
          </ac:spMkLst>
        </pc:spChg>
      </pc:sldChg>
      <pc:sldChg chg="modSp mod">
        <pc:chgData name="Roseann Dalton" userId="ac1fb058d4030959" providerId="LiveId" clId="{8C7774D7-8DE0-40D4-8591-8D3EA16AAF41}" dt="2026-02-15T16:56:13.563" v="1690" actId="2711"/>
        <pc:sldMkLst>
          <pc:docMk/>
          <pc:sldMk cId="1246819685" sldId="272"/>
        </pc:sldMkLst>
        <pc:graphicFrameChg chg="mod modGraphic">
          <ac:chgData name="Roseann Dalton" userId="ac1fb058d4030959" providerId="LiveId" clId="{8C7774D7-8DE0-40D4-8591-8D3EA16AAF41}" dt="2026-02-15T16:56:13.563" v="1690" actId="2711"/>
          <ac:graphicFrameMkLst>
            <pc:docMk/>
            <pc:sldMk cId="1246819685" sldId="272"/>
            <ac:graphicFrameMk id="2" creationId="{FF43463A-F3EA-93AA-584A-D3F98F12C688}"/>
          </ac:graphicFrameMkLst>
        </pc:graphicFrameChg>
      </pc:sldChg>
      <pc:sldChg chg="delSp modSp mod">
        <pc:chgData name="Roseann Dalton" userId="ac1fb058d4030959" providerId="LiveId" clId="{8C7774D7-8DE0-40D4-8591-8D3EA16AAF41}" dt="2026-02-15T16:43:19.860" v="1517" actId="20577"/>
        <pc:sldMkLst>
          <pc:docMk/>
          <pc:sldMk cId="3782578015" sldId="273"/>
        </pc:sldMkLst>
        <pc:spChg chg="mod">
          <ac:chgData name="Roseann Dalton" userId="ac1fb058d4030959" providerId="LiveId" clId="{8C7774D7-8DE0-40D4-8591-8D3EA16AAF41}" dt="2026-02-15T16:43:19.860" v="1517" actId="20577"/>
          <ac:spMkLst>
            <pc:docMk/>
            <pc:sldMk cId="3782578015" sldId="273"/>
            <ac:spMk id="2" creationId="{ECC7C664-361F-39E5-C9EA-0B3C701B97F8}"/>
          </ac:spMkLst>
        </pc:spChg>
        <pc:spChg chg="del">
          <ac:chgData name="Roseann Dalton" userId="ac1fb058d4030959" providerId="LiveId" clId="{8C7774D7-8DE0-40D4-8591-8D3EA16AAF41}" dt="2026-02-15T16:12:29.791" v="98" actId="478"/>
          <ac:spMkLst>
            <pc:docMk/>
            <pc:sldMk cId="3782578015" sldId="273"/>
            <ac:spMk id="1035" creationId="{F9A17E43-A823-AC08-2267-90D20654E7AB}"/>
          </ac:spMkLst>
        </pc:spChg>
      </pc:sldChg>
      <pc:sldChg chg="modSp mod">
        <pc:chgData name="Roseann Dalton" userId="ac1fb058d4030959" providerId="LiveId" clId="{8C7774D7-8DE0-40D4-8591-8D3EA16AAF41}" dt="2026-02-15T17:01:22.912" v="1762" actId="20577"/>
        <pc:sldMkLst>
          <pc:docMk/>
          <pc:sldMk cId="4063946750" sldId="275"/>
        </pc:sldMkLst>
        <pc:graphicFrameChg chg="mod modGraphic">
          <ac:chgData name="Roseann Dalton" userId="ac1fb058d4030959" providerId="LiveId" clId="{8C7774D7-8DE0-40D4-8591-8D3EA16AAF41}" dt="2026-02-15T17:01:22.912" v="1762" actId="20577"/>
          <ac:graphicFrameMkLst>
            <pc:docMk/>
            <pc:sldMk cId="4063946750" sldId="275"/>
            <ac:graphicFrameMk id="2" creationId="{A0A398A6-3E2D-7B3E-53F7-9C6BE9A83374}"/>
          </ac:graphicFrameMkLst>
        </pc:graphicFrameChg>
      </pc:sldChg>
      <pc:sldChg chg="modSp new mod">
        <pc:chgData name="Roseann Dalton" userId="ac1fb058d4030959" providerId="LiveId" clId="{8C7774D7-8DE0-40D4-8591-8D3EA16AAF41}" dt="2026-02-15T16:45:48.774" v="1539" actId="20577"/>
        <pc:sldMkLst>
          <pc:docMk/>
          <pc:sldMk cId="3957267955" sldId="276"/>
        </pc:sldMkLst>
        <pc:spChg chg="mod">
          <ac:chgData name="Roseann Dalton" userId="ac1fb058d4030959" providerId="LiveId" clId="{8C7774D7-8DE0-40D4-8591-8D3EA16AAF41}" dt="2026-02-15T16:05:36.909" v="48" actId="5793"/>
          <ac:spMkLst>
            <pc:docMk/>
            <pc:sldMk cId="3957267955" sldId="276"/>
            <ac:spMk id="2" creationId="{0556E4F0-3A6C-9B3A-A029-FA3228A87D9E}"/>
          </ac:spMkLst>
        </pc:spChg>
        <pc:spChg chg="mod">
          <ac:chgData name="Roseann Dalton" userId="ac1fb058d4030959" providerId="LiveId" clId="{8C7774D7-8DE0-40D4-8591-8D3EA16AAF41}" dt="2026-02-15T16:45:48.774" v="1539" actId="20577"/>
          <ac:spMkLst>
            <pc:docMk/>
            <pc:sldMk cId="3957267955" sldId="276"/>
            <ac:spMk id="3" creationId="{A6AEE988-7BA3-F322-98D2-D03BFB2D1B0E}"/>
          </ac:spMkLst>
        </pc:spChg>
      </pc:sldChg>
      <pc:sldChg chg="modSp new mod">
        <pc:chgData name="Roseann Dalton" userId="ac1fb058d4030959" providerId="LiveId" clId="{8C7774D7-8DE0-40D4-8591-8D3EA16AAF41}" dt="2026-02-15T16:46:21.006" v="1553" actId="20577"/>
        <pc:sldMkLst>
          <pc:docMk/>
          <pc:sldMk cId="752499830" sldId="277"/>
        </pc:sldMkLst>
        <pc:spChg chg="mod">
          <ac:chgData name="Roseann Dalton" userId="ac1fb058d4030959" providerId="LiveId" clId="{8C7774D7-8DE0-40D4-8591-8D3EA16AAF41}" dt="2026-02-15T16:07:25.196" v="59" actId="5793"/>
          <ac:spMkLst>
            <pc:docMk/>
            <pc:sldMk cId="752499830" sldId="277"/>
            <ac:spMk id="2" creationId="{EF5F103A-2414-7755-7317-61D5C6F7867D}"/>
          </ac:spMkLst>
        </pc:spChg>
        <pc:spChg chg="mod">
          <ac:chgData name="Roseann Dalton" userId="ac1fb058d4030959" providerId="LiveId" clId="{8C7774D7-8DE0-40D4-8591-8D3EA16AAF41}" dt="2026-02-15T16:46:21.006" v="1553" actId="20577"/>
          <ac:spMkLst>
            <pc:docMk/>
            <pc:sldMk cId="752499830" sldId="277"/>
            <ac:spMk id="3" creationId="{198289B4-EA1D-7CDC-2952-3C135E461282}"/>
          </ac:spMkLst>
        </pc:spChg>
      </pc:sldChg>
      <pc:sldChg chg="addSp modSp new del mod modClrScheme chgLayout">
        <pc:chgData name="Roseann Dalton" userId="ac1fb058d4030959" providerId="LiveId" clId="{8C7774D7-8DE0-40D4-8591-8D3EA16AAF41}" dt="2026-02-15T16:41:04.866" v="1502" actId="2696"/>
        <pc:sldMkLst>
          <pc:docMk/>
          <pc:sldMk cId="2316729805" sldId="278"/>
        </pc:sldMkLst>
        <pc:spChg chg="add mod">
          <ac:chgData name="Roseann Dalton" userId="ac1fb058d4030959" providerId="LiveId" clId="{8C7774D7-8DE0-40D4-8591-8D3EA16AAF41}" dt="2026-02-15T16:12:03.435" v="97" actId="20577"/>
          <ac:spMkLst>
            <pc:docMk/>
            <pc:sldMk cId="2316729805" sldId="278"/>
            <ac:spMk id="6" creationId="{516D2A4A-A286-3147-4062-AA5086941860}"/>
          </ac:spMkLst>
        </pc:spChg>
        <pc:spChg chg="add mod">
          <ac:chgData name="Roseann Dalton" userId="ac1fb058d4030959" providerId="LiveId" clId="{8C7774D7-8DE0-40D4-8591-8D3EA16AAF41}" dt="2026-02-15T16:11:47.802" v="68" actId="26606"/>
          <ac:spMkLst>
            <pc:docMk/>
            <pc:sldMk cId="2316729805" sldId="278"/>
            <ac:spMk id="8" creationId="{839CF216-B185-A0DB-9ACA-4C6D0AD286FE}"/>
          </ac:spMkLst>
        </pc:spChg>
      </pc:sldChg>
      <pc:sldChg chg="addSp modSp new mod">
        <pc:chgData name="Roseann Dalton" userId="ac1fb058d4030959" providerId="LiveId" clId="{8C7774D7-8DE0-40D4-8591-8D3EA16AAF41}" dt="2026-02-15T17:31:49.968" v="3011" actId="1076"/>
        <pc:sldMkLst>
          <pc:docMk/>
          <pc:sldMk cId="2763998215" sldId="279"/>
        </pc:sldMkLst>
        <pc:spChg chg="mod">
          <ac:chgData name="Roseann Dalton" userId="ac1fb058d4030959" providerId="LiveId" clId="{8C7774D7-8DE0-40D4-8591-8D3EA16AAF41}" dt="2026-02-15T17:29:39.682" v="2915" actId="115"/>
          <ac:spMkLst>
            <pc:docMk/>
            <pc:sldMk cId="2763998215" sldId="279"/>
            <ac:spMk id="2" creationId="{15A188A0-4F89-4359-F1CF-5E42963D1CA5}"/>
          </ac:spMkLst>
        </pc:spChg>
        <pc:spChg chg="add mod">
          <ac:chgData name="Roseann Dalton" userId="ac1fb058d4030959" providerId="LiveId" clId="{8C7774D7-8DE0-40D4-8591-8D3EA16AAF41}" dt="2026-02-15T17:31:49.968" v="3011" actId="1076"/>
          <ac:spMkLst>
            <pc:docMk/>
            <pc:sldMk cId="2763998215" sldId="279"/>
            <ac:spMk id="3" creationId="{6C0F183A-AA05-A607-BB4C-679898DB762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817C67-2026-4B30-955D-5339C700C01F}"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7487AB-8C33-4F8E-AAD2-58F7641DFB14}" type="slidenum">
              <a:rPr lang="en-GB" smtClean="0"/>
              <a:t>‹#›</a:t>
            </a:fld>
            <a:endParaRPr lang="en-GB"/>
          </a:p>
        </p:txBody>
      </p:sp>
    </p:spTree>
    <p:extLst>
      <p:ext uri="{BB962C8B-B14F-4D97-AF65-F5344CB8AC3E}">
        <p14:creationId xmlns:p14="http://schemas.microsoft.com/office/powerpoint/2010/main" val="2166969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7487AB-8C33-4F8E-AAD2-58F7641DFB14}" type="slidenum">
              <a:rPr lang="en-GB" smtClean="0"/>
              <a:t>7</a:t>
            </a:fld>
            <a:endParaRPr lang="en-GB"/>
          </a:p>
        </p:txBody>
      </p:sp>
    </p:spTree>
    <p:extLst>
      <p:ext uri="{BB962C8B-B14F-4D97-AF65-F5344CB8AC3E}">
        <p14:creationId xmlns:p14="http://schemas.microsoft.com/office/powerpoint/2010/main" val="2156638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7487AB-8C33-4F8E-AAD2-58F7641DFB14}" type="slidenum">
              <a:rPr lang="en-GB" smtClean="0"/>
              <a:t>8</a:t>
            </a:fld>
            <a:endParaRPr lang="en-GB"/>
          </a:p>
        </p:txBody>
      </p:sp>
    </p:spTree>
    <p:extLst>
      <p:ext uri="{BB962C8B-B14F-4D97-AF65-F5344CB8AC3E}">
        <p14:creationId xmlns:p14="http://schemas.microsoft.com/office/powerpoint/2010/main" val="7736965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8326797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274BCA4-07E8-484C-A268-7A7F4DBB4C79}"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83318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bg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bg1"/>
                </a:solidFill>
              </a:defRPr>
            </a:lvl1pPr>
          </a:lstStyle>
          <a:p>
            <a:fld id="{8EC5E238-6443-4E66-ABD7-AFE41A3FA712}" type="datetime2">
              <a:rPr lang="en-US" smtClean="0"/>
              <a:t>Sunday, February 15, 2026</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2828481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bg1"/>
                </a:solidFill>
              </a:defRPr>
            </a:lvl1pPr>
          </a:lstStyle>
          <a:p>
            <a:fld id="{F2D689D1-54B3-41D9-B112-32329B9B3CC6}"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750509788"/>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bg1"/>
                </a:solidFill>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bg1"/>
                </a:solidFill>
              </a:defRPr>
            </a:lvl1pPr>
          </a:lstStyle>
          <a:p>
            <a:fld id="{E144AFCF-5D00-4E8A-BE78-0A3382672AA6}" type="datetime2">
              <a:rPr lang="en-US" smtClean="0"/>
              <a:t>Sunday, February 15, 2026</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6452350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bg1"/>
                </a:solidFill>
                <a:latin typeface="+mj-lt"/>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F3DE8AB4-3D9C-4366-A8D9-9A4F01D11121}"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99294572"/>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344B8E2B-A9B5-DCE0-5C06-E99F762397CB}"/>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C38FEA-146D-53B3-36B0-5CBD8040636E}"/>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dirty="0"/>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5259F214-985C-4E7A-8724-986944FA2171}" type="datetime2">
              <a:rPr lang="en-US" smtClean="0"/>
              <a:t>Sunday, February 15, 2026</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97768688"/>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F7CFA0-C3A1-5564-DD4B-90674874B08D}"/>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4E2F783-0ED7-1F0B-219A-198549E350DD}"/>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258C9C02-FCB9-44E9-9951-263455134367}" type="datetime2">
              <a:rPr lang="en-US" smtClean="0"/>
              <a:t>Sunday, February 15, 2026</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0077954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657600" y="2807208"/>
            <a:ext cx="7644384" cy="3346704"/>
          </a:xfrm>
        </p:spPr>
        <p:txBody>
          <a:bodyPr anchor="t">
            <a:normAutofit/>
          </a:bodyPr>
          <a:lstStyle>
            <a:lvl1pPr>
              <a:lnSpc>
                <a:spcPct val="110000"/>
              </a:lnSpc>
              <a:defRPr sz="54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18A3F06B-6751-4328-A64C-7E682DA41140}"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18308761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CF9D34E2-F5B0-4166-BCAC-F99A4EBB0C26}"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33402813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02FDF1D-424D-4F55-8CAE-9342A40AFD81}" type="datetime2">
              <a:rPr lang="en-US" smtClean="0"/>
              <a:t>Sunday, February 15,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70558046"/>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A7019B1F-F9E0-40A8-8123-21681C0812EB}" type="datetime2">
              <a:rPr lang="en-US" smtClean="0"/>
              <a:t>Sunday, February 15,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98829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49FF914-ECFF-A4E1-AD86-108676B324D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8606AF-234E-F01C-E350-3E326E5ABE30}"/>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326AF6F-B60F-4C18-B9AB-ED82420774C4}"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35434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CF6005E-1485-423F-B5D4-36E24475CFEE}"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081734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04E31E-DF49-445C-800F-5FFC1FA8170B}"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31891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541D06-5B5C-452D-81B5-D55337162AD4}"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427470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8F4B41-77D5-4516-9B41-E9168C96B23B}"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568462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1D37B679-27F6-4DEC-AE7E-AE12D4B5C168}"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0590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68DFF7-84C4-DA92-2628-88F515669E31}"/>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358C6A-FFB7-7F91-94AA-423822AA8C38}"/>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A318DFB-5F24-4AAB-A84B-D248D5DAC033}"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5499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71C36B-E56C-A499-1D3F-AC8DC09B0AE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C72D07-FB95-F16C-6535-C8AEB3ACAFA0}"/>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71286253-1B6C-4476-BA10-7DFF05BDD8C1}"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845073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41EC5E-2E3A-29A5-7F01-3D098A93FA76}"/>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CDB1A6A-A82E-C28C-BC71-E59067A1D47F}"/>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26721B-6321-48CC-A06F-4DC67D115E8F}"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388136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00FDF4-E04E-45E3-73D7-9BD1BD2BCA87}"/>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DCA41D-9DCB-DD45-31CF-2ACE1D2C681B}"/>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dirty="0"/>
              <a:t>Click to edit Master title style</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p:txBody>
          <a:bodyPr/>
          <a:lstStyle/>
          <a:p>
            <a:r>
              <a:rPr lang="en-US"/>
              <a:t>Sample Footer Text</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03504" y="603504"/>
            <a:ext cx="4643816"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CD5DF956-88B4-4B11-B70D-3316C48FAF0D}" type="datetime2">
              <a:rPr lang="en-US" smtClean="0"/>
              <a:t>Sunday, February 15, 2026</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310050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205052-C3B6-6D2C-A5A8-3EFDF993E71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81E3123-7D9E-2A08-F196-CDF340945D9D}"/>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9AB004D8-8BA8-480E-9129-E735C18CC49D}" type="datetime2">
              <a:rPr lang="en-US" smtClean="0"/>
              <a:t>Sunday, February 15,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868541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D4A58DCA-69A1-40C7-8F11-9BD47CD4C934}" type="datetime2">
              <a:rPr lang="en-US" smtClean="0"/>
              <a:t>Sunday, February 15,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472287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33DFD5A6-3F5B-4C93-83C0-9BE650DA7164}" type="datetime2">
              <a:rPr lang="en-US" smtClean="0"/>
              <a:t>Sunday, February 15,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216063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270C72-937F-4EEB-59FB-6FC29DF4570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BABC61-0C94-EB2C-729D-13A2A74C04A2}"/>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CDFE0BFE-5A09-4B35-B85E-8253DEA6CAA6}" type="datetime2">
              <a:rPr lang="en-US" smtClean="0"/>
              <a:t>Sunday, February 15,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5004833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016717-EA73-3C76-64BF-8AA29BC563AE}"/>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0460BC6-378A-8F4F-1D44-FA6677F92D4E}"/>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E451324D-67C5-4E93-BC3F-7AE321E5F6D8}" type="datetime2">
              <a:rPr lang="en-US" smtClean="0"/>
              <a:t>Sunday, February 15,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045405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59639FB1-C416-4550-8B7F-818DCA7584C4}" type="datetime2">
              <a:rPr lang="en-US" smtClean="0"/>
              <a:t>Sunday, February 15,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5786916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471F3A-3E6D-0DF1-74AB-CC9D04CFAEE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BED10C-5619-54D2-5D2D-E5D0A3E26E93}"/>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Lst>
          </p:cNvPr>
          <p:cNvSpPr/>
          <p:nvPr/>
        </p:nvSpPr>
        <p:spPr>
          <a:xfrm flipH="1">
            <a:off x="6158536" y="6400799"/>
            <a:ext cx="6033460"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DAA390-4D48-496D-9CF9-AA47EC8054B6}"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1513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E99FD1-4C4F-942E-5C24-C7F30C3E106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093A5D-CF9E-656F-6E4D-BBE26617BBEC}"/>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3F89BF-AB4A-41EB-BD3C-EE6397432347}"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003217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75F419-3BE9-4269-E538-DB069E0C329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EA2F20-DFC9-8EAE-10DC-BC89113C2D4F}"/>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31C1CA1-E6E1-4903-A39F-729F30B73A81}"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23032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Lst>
          </p:cNvPr>
          <p:cNvSpPr/>
          <p:nvPr/>
        </p:nvSpPr>
        <p:spPr>
          <a:xfrm>
            <a:off x="-18286" y="4719145"/>
            <a:ext cx="12221346" cy="21489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09D80555-5AA0-4039-B1D1-43225C709886}" type="datetime2">
              <a:rPr lang="en-US" smtClean="0"/>
              <a:t>Sunday, February 15,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995835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bg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A3282FB1-48E5-4F0A-9E9C-35DF3C629227}" type="datetime2">
              <a:rPr lang="en-US" smtClean="0"/>
              <a:t>Sunday, February 15,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419905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E0149A69-19C1-4748-AF82-9FE4A85BF936}" type="datetime2">
              <a:rPr lang="en-US" smtClean="0"/>
              <a:t>Sunday, February 15,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860473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775528E2-81C6-40A8-BAF0-0F7E271EAAEB}" type="datetime2">
              <a:rPr lang="en-US" smtClean="0"/>
              <a:t>Sunday, February 15,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995451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EFC605F-F3B5-44D1-B7F6-31C6B11C8978}" type="datetime2">
              <a:rPr lang="en-US" smtClean="0"/>
              <a:t>Sunday, February 15,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473056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154D5DB-B0AB-4B30-B4E2-CD0D5A147634}" type="datetime2">
              <a:rPr lang="en-US" smtClean="0"/>
              <a:t>Sunday, February 15,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8858460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Lst>
          </p:cNvPr>
          <p:cNvSpPr/>
          <p:nvPr/>
        </p:nvSpPr>
        <p:spPr>
          <a:xfrm>
            <a:off x="1009651" y="1028701"/>
            <a:ext cx="10172700" cy="480059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D579EA1B-07C3-4F43-B7BA-72BA44EE9757}" type="datetime2">
              <a:rPr lang="en-US" smtClean="0"/>
              <a:t>Sunday, February 15,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400667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bg1"/>
                </a:solidFill>
              </a:defRPr>
            </a:lvl1pPr>
          </a:lstStyle>
          <a:p>
            <a:pPr lvl="0"/>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bg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B7C3807E-EE2A-4FC6-9EE1-019AAE762D48}" type="datetime2">
              <a:rPr lang="en-US" smtClean="0"/>
              <a:t>Sunday, February 15,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3965876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Lst>
          </p:cNvPr>
          <p:cNvSpPr/>
          <p:nvPr/>
        </p:nvSpPr>
        <p:spPr>
          <a:xfrm>
            <a:off x="1009651" y="1028701"/>
            <a:ext cx="10172700" cy="4800598"/>
          </a:xfrm>
          <a:prstGeom prst="rect">
            <a:avLst/>
          </a:prstGeom>
          <a:solidFill>
            <a:srgbClr val="FFFFFF"/>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993F7370-1EC1-45B2-A4ED-6E75D0D33CB2}" type="datetime2">
              <a:rPr lang="en-US" smtClean="0"/>
              <a:t>Sunday, February 15,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7389087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731521"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501384"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DB88F3-C7E5-4A3A-8622-BE18DF2C9CD0}"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09451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731520"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500622"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58457-C0B1-48D7-AA49-8444851E001C}" type="datetime2">
              <a:rPr lang="en-US" smtClean="0"/>
              <a:t>Sunday, February 15,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358715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E425F8A-070F-4C2E-8BEF-7769438DDE34}" type="datetime2">
              <a:rPr lang="en-US" smtClean="0"/>
              <a:t>Sunday, February 15,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7882195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82FA0DE-C1EF-4C95-BCFB-EDA7D552732F}" type="datetime2">
              <a:rPr lang="en-US" smtClean="0"/>
              <a:t>Sunday, February 15,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431453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2CA9131-97A4-4253-BF80-685917177C53}"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58743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A2EAB38C-EAAD-4752-A6B6-9F33A31C7FA1}" type="datetime2">
              <a:rPr lang="en-US" smtClean="0"/>
              <a:t>Sunday, February 15,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7610492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0E46A2F-19F0-DFCD-9CE3-04C79F793D8F}"/>
              </a:ext>
            </a:extLst>
          </p:cNvPr>
          <p:cNvSpPr/>
          <p:nvPr/>
        </p:nvSpPr>
        <p:spPr>
          <a:xfrm>
            <a:off x="0" y="0"/>
            <a:ext cx="12192000" cy="6858000"/>
          </a:xfrm>
          <a:prstGeom prst="rect">
            <a:avLst/>
          </a:prstGeom>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7" name="Rectangle 6">
            <a:extLst>
              <a:ext uri="{FF2B5EF4-FFF2-40B4-BE49-F238E27FC236}">
                <a16:creationId xmlns:a16="http://schemas.microsoft.com/office/drawing/2014/main" id="{C51DC8D0-ECB3-9C81-4ADA-D2C30B00B146}"/>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70D6DD4-D4A4-4FD2-90EE-29743B49734D}"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25155211"/>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7812B7D-2375-41E3-8CF6-637C0157FD6F}"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82500027"/>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7FA31CB7-48AA-4691-B614-160E906C518A}" type="datetime2">
              <a:rPr lang="en-US" smtClean="0"/>
              <a:t>Sunday, February 15,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90703417"/>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 id="2147483882" r:id="rId21"/>
    <p:sldLayoutId id="2147483883" r:id="rId22"/>
    <p:sldLayoutId id="2147483884" r:id="rId23"/>
    <p:sldLayoutId id="2147483885" r:id="rId24"/>
    <p:sldLayoutId id="2147483886" r:id="rId25"/>
    <p:sldLayoutId id="2147483887" r:id="rId26"/>
    <p:sldLayoutId id="2147483888" r:id="rId27"/>
    <p:sldLayoutId id="2147483889" r:id="rId28"/>
    <p:sldLayoutId id="2147483890" r:id="rId29"/>
    <p:sldLayoutId id="2147483891" r:id="rId30"/>
    <p:sldLayoutId id="2147483892" r:id="rId31"/>
    <p:sldLayoutId id="2147483861" r:id="rId32"/>
    <p:sldLayoutId id="2147483893" r:id="rId33"/>
    <p:sldLayoutId id="2147483894" r:id="rId34"/>
    <p:sldLayoutId id="2147483895" r:id="rId35"/>
    <p:sldLayoutId id="2147483896" r:id="rId36"/>
    <p:sldLayoutId id="2147483897" r:id="rId37"/>
    <p:sldLayoutId id="2147483898" r:id="rId38"/>
    <p:sldLayoutId id="2147483899" r:id="rId39"/>
    <p:sldLayoutId id="2147483907" r:id="rId40"/>
    <p:sldLayoutId id="2147483900" r:id="rId41"/>
    <p:sldLayoutId id="2147483901" r:id="rId42"/>
    <p:sldLayoutId id="2147483902" r:id="rId43"/>
    <p:sldLayoutId id="2147483903" r:id="rId44"/>
    <p:sldLayoutId id="2147483904" r:id="rId45"/>
    <p:sldLayoutId id="2147483905" r:id="rId46"/>
    <p:sldLayoutId id="2147483906" r:id="rId47"/>
    <p:sldLayoutId id="2147483860" r:id="rId48"/>
  </p:sldLayoutIdLst>
  <p:hf sldNum="0" hdr="0" ftr="0" dt="0"/>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search?q=5w2h+method&amp;qs=HS&amp;pq=5w2h+&amp;sc=11-5&amp;cvid=1D58604D568E47C3952C5AD1A4EBF9EE&amp;FORM=QBRE&amp;sp=1&amp;lq=0" TargetMode="External"/><Relationship Id="rId2" Type="http://schemas.openxmlformats.org/officeDocument/2006/relationships/image" Target="../media/image20.jpeg"/><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9.xml.rels><?xml version="1.0" encoding="UTF-8" standalone="yes"?>
<Relationships xmlns="http://schemas.openxmlformats.org/package/2006/relationships"><Relationship Id="rId3" Type="http://schemas.openxmlformats.org/officeDocument/2006/relationships/hyperlink" Target="https://bgmcgroup.com/exploring-the-fishbone-diagram-types-advantages-drawbacks-and-revealing-the-six-ms-of-change/" TargetMode="External"/><Relationship Id="rId2" Type="http://schemas.openxmlformats.org/officeDocument/2006/relationships/hyperlink" Target="https://taproot.com/fishbone-diagram-root-cause-analysis-pros-cons/" TargetMode="Externa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search?q=5w2h+method&amp;FORM=R5FD2" TargetMode="External"/><Relationship Id="rId2" Type="http://schemas.openxmlformats.org/officeDocument/2006/relationships/hyperlink" Target="https://www.geeksforgeeks.org/biology/fishbone-diagram-example-use/" TargetMode="External"/><Relationship Id="rId1" Type="http://schemas.openxmlformats.org/officeDocument/2006/relationships/slideLayout" Target="../slideLayouts/slideLayout44.xml"/><Relationship Id="rId4" Type="http://schemas.openxmlformats.org/officeDocument/2006/relationships/hyperlink" Target="https://www.bing.com/search?q=what+is+the+meaning+for+pestle+in+business&amp;qs=GS&amp;pq=what+is+the+meaning+for+pestle+in+business&amp;sc=9-42&amp;cvid=87960660F58F4671B476106CBF8839DD&amp;FORM=QBRE&amp;sp=1&amp;lq=0&amp;daf1=1&amp;dayref=1"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B9AFB-2480-F80E-6F14-47E4895A45D5}"/>
              </a:ext>
            </a:extLst>
          </p:cNvPr>
          <p:cNvSpPr>
            <a:spLocks noGrp="1"/>
          </p:cNvSpPr>
          <p:nvPr>
            <p:ph type="ctrTitle"/>
          </p:nvPr>
        </p:nvSpPr>
        <p:spPr>
          <a:xfrm>
            <a:off x="5687568" y="1270535"/>
            <a:ext cx="5513832" cy="2889504"/>
          </a:xfrm>
        </p:spPr>
        <p:txBody>
          <a:bodyPr anchor="b">
            <a:normAutofit/>
          </a:bodyPr>
          <a:lstStyle/>
          <a:p>
            <a:r>
              <a:rPr lang="en-GB" dirty="0"/>
              <a:t>The Green Haven Florist</a:t>
            </a:r>
            <a:br>
              <a:rPr lang="en-GB" dirty="0"/>
            </a:br>
            <a:br>
              <a:rPr lang="en-GB" dirty="0"/>
            </a:br>
            <a:endParaRPr lang="en-GB" dirty="0"/>
          </a:p>
        </p:txBody>
      </p:sp>
      <p:sp>
        <p:nvSpPr>
          <p:cNvPr id="3" name="Subtitle 2">
            <a:extLst>
              <a:ext uri="{FF2B5EF4-FFF2-40B4-BE49-F238E27FC236}">
                <a16:creationId xmlns:a16="http://schemas.microsoft.com/office/drawing/2014/main" id="{7F8598A0-B737-34CF-7494-5AC287C8DD55}"/>
              </a:ext>
            </a:extLst>
          </p:cNvPr>
          <p:cNvSpPr>
            <a:spLocks noGrp="1"/>
          </p:cNvSpPr>
          <p:nvPr>
            <p:ph type="subTitle" idx="1"/>
          </p:nvPr>
        </p:nvSpPr>
        <p:spPr>
          <a:xfrm>
            <a:off x="5687568" y="3793067"/>
            <a:ext cx="5715000" cy="2662597"/>
          </a:xfrm>
        </p:spPr>
        <p:txBody>
          <a:bodyPr anchor="ctr">
            <a:normAutofit fontScale="92500" lnSpcReduction="10000"/>
          </a:bodyPr>
          <a:lstStyle/>
          <a:p>
            <a:r>
              <a:rPr lang="en-GB" sz="1600" dirty="0"/>
              <a:t>Roseann Dalton</a:t>
            </a:r>
          </a:p>
          <a:p>
            <a:r>
              <a:rPr lang="en-GB" sz="1600" dirty="0"/>
              <a:t>2509158</a:t>
            </a:r>
          </a:p>
          <a:p>
            <a:r>
              <a:rPr lang="en-GB" sz="1600" dirty="0"/>
              <a:t>Deji </a:t>
            </a:r>
            <a:r>
              <a:rPr lang="en-GB" sz="1600" dirty="0" err="1"/>
              <a:t>Olagboye</a:t>
            </a:r>
            <a:endParaRPr lang="en-GB" sz="1600" dirty="0"/>
          </a:p>
          <a:p>
            <a:r>
              <a:rPr lang="en-GB" sz="1600" dirty="0"/>
              <a:t>LCLM 4004</a:t>
            </a:r>
          </a:p>
          <a:p>
            <a:r>
              <a:rPr lang="en-GB" sz="1600" dirty="0"/>
              <a:t>Problem Solving And</a:t>
            </a:r>
          </a:p>
          <a:p>
            <a:r>
              <a:rPr lang="en-GB" sz="1600" dirty="0"/>
              <a:t>Decision-Making</a:t>
            </a:r>
          </a:p>
          <a:p>
            <a:r>
              <a:rPr lang="en-GB" sz="1600" dirty="0"/>
              <a:t>Green Haven Florists</a:t>
            </a:r>
          </a:p>
          <a:p>
            <a:endParaRPr lang="en-GB" sz="700" dirty="0"/>
          </a:p>
        </p:txBody>
      </p:sp>
      <p:sp>
        <p:nvSpPr>
          <p:cNvPr id="8" name="Picture Placeholder 3">
            <a:extLst>
              <a:ext uri="{FF2B5EF4-FFF2-40B4-BE49-F238E27FC236}">
                <a16:creationId xmlns:a16="http://schemas.microsoft.com/office/drawing/2014/main" id="{1D0E8FC5-902A-BE90-E5A0-F4A7FD4F8889}"/>
              </a:ext>
            </a:extLst>
          </p:cNvPr>
          <p:cNvSpPr>
            <a:spLocks noGrp="1"/>
          </p:cNvSpPr>
          <p:nvPr>
            <p:ph type="pic" sz="quarter" idx="13"/>
          </p:nvPr>
        </p:nvSpPr>
        <p:spPr>
          <a:xfrm>
            <a:off x="0" y="0"/>
            <a:ext cx="5067300" cy="6858000"/>
          </a:xfrm>
        </p:spPr>
        <p:txBody>
          <a:bodyPr/>
          <a:lstStyle/>
          <a:p>
            <a:endParaRPr lang="en-GB"/>
          </a:p>
        </p:txBody>
      </p:sp>
    </p:spTree>
    <p:extLst>
      <p:ext uri="{BB962C8B-B14F-4D97-AF65-F5344CB8AC3E}">
        <p14:creationId xmlns:p14="http://schemas.microsoft.com/office/powerpoint/2010/main" val="3973417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7E31-2472-BF7E-D664-D903BDE397B0}"/>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E9D9DC4-D46B-E2A6-CBE1-BCBE8A6F90BA}"/>
              </a:ext>
            </a:extLst>
          </p:cNvPr>
          <p:cNvSpPr>
            <a:spLocks noGrp="1"/>
          </p:cNvSpPr>
          <p:nvPr>
            <p:ph idx="1"/>
          </p:nvPr>
        </p:nvSpPr>
        <p:spPr/>
        <p:txBody>
          <a:bodyPr/>
          <a:lstStyle/>
          <a:p>
            <a:pPr marL="0" indent="0">
              <a:buNone/>
            </a:pPr>
            <a:r>
              <a:rPr lang="en-GB" dirty="0"/>
              <a:t>Good Morning my name is Roseann Dalton</a:t>
            </a:r>
          </a:p>
          <a:p>
            <a:pPr marL="0" indent="0">
              <a:buNone/>
            </a:pPr>
            <a:r>
              <a:rPr lang="en-GB" dirty="0"/>
              <a:t>In my presentation I will :</a:t>
            </a:r>
          </a:p>
          <a:p>
            <a:pPr marL="0" indent="0">
              <a:buNone/>
            </a:pPr>
            <a:r>
              <a:rPr lang="en-GB" dirty="0"/>
              <a:t>. Provide an overview Green Haven Florists and the nature and scope of the problems they are encountering.</a:t>
            </a:r>
          </a:p>
          <a:p>
            <a:pPr marL="0" indent="0">
              <a:buNone/>
            </a:pPr>
            <a:r>
              <a:rPr lang="en-GB" dirty="0"/>
              <a:t>. Provide an application of the 5W2H model that summarises these issues.</a:t>
            </a:r>
          </a:p>
          <a:p>
            <a:pPr marL="0" indent="0">
              <a:buNone/>
            </a:pPr>
            <a:r>
              <a:rPr lang="en-GB" dirty="0"/>
              <a:t>.Provide a critique and application of PESTEL framework.</a:t>
            </a:r>
          </a:p>
          <a:p>
            <a:pPr marL="0" indent="0">
              <a:buNone/>
            </a:pPr>
            <a:r>
              <a:rPr lang="en-GB" dirty="0"/>
              <a:t>.Provide a critique and application of the cause-and-Effect model.</a:t>
            </a:r>
          </a:p>
          <a:p>
            <a:pPr marL="0" indent="0">
              <a:buNone/>
            </a:pPr>
            <a:r>
              <a:rPr lang="en-GB" dirty="0"/>
              <a:t>.And finally provide a summary of the key findings.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76959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6E4F0-3A6C-9B3A-A029-FA3228A87D9E}"/>
              </a:ext>
            </a:extLst>
          </p:cNvPr>
          <p:cNvSpPr>
            <a:spLocks noGrp="1"/>
          </p:cNvSpPr>
          <p:nvPr>
            <p:ph type="title"/>
          </p:nvPr>
        </p:nvSpPr>
        <p:spPr/>
        <p:txBody>
          <a:bodyPr/>
          <a:lstStyle/>
          <a:p>
            <a:r>
              <a:rPr lang="en-GB" dirty="0"/>
              <a:t>Background </a:t>
            </a:r>
          </a:p>
        </p:txBody>
      </p:sp>
      <p:sp>
        <p:nvSpPr>
          <p:cNvPr id="3" name="Content Placeholder 2">
            <a:extLst>
              <a:ext uri="{FF2B5EF4-FFF2-40B4-BE49-F238E27FC236}">
                <a16:creationId xmlns:a16="http://schemas.microsoft.com/office/drawing/2014/main" id="{A6AEE988-7BA3-F322-98D2-D03BFB2D1B0E}"/>
              </a:ext>
            </a:extLst>
          </p:cNvPr>
          <p:cNvSpPr>
            <a:spLocks noGrp="1"/>
          </p:cNvSpPr>
          <p:nvPr>
            <p:ph idx="1"/>
          </p:nvPr>
        </p:nvSpPr>
        <p:spPr>
          <a:xfrm>
            <a:off x="1033272" y="2302933"/>
            <a:ext cx="9875520" cy="2579859"/>
          </a:xfrm>
        </p:spPr>
        <p:txBody>
          <a:bodyPr/>
          <a:lstStyle/>
          <a:p>
            <a:r>
              <a:rPr lang="en-GB" dirty="0"/>
              <a:t>Green Haven Florists is a small, independent flower shop</a:t>
            </a:r>
          </a:p>
          <a:p>
            <a:r>
              <a:rPr lang="en-GB" dirty="0"/>
              <a:t>Located in Norwich, the shop was founded in 2016 by Liam and Priya Patel. </a:t>
            </a:r>
          </a:p>
          <a:p>
            <a:r>
              <a:rPr lang="en-GB" dirty="0"/>
              <a:t>Green Haven caters to a wide range of customers, accepting walk-in clients as well as corporate and wedding events. </a:t>
            </a:r>
          </a:p>
        </p:txBody>
      </p:sp>
    </p:spTree>
    <p:extLst>
      <p:ext uri="{BB962C8B-B14F-4D97-AF65-F5344CB8AC3E}">
        <p14:creationId xmlns:p14="http://schemas.microsoft.com/office/powerpoint/2010/main" val="395726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F103A-2414-7755-7317-61D5C6F7867D}"/>
              </a:ext>
            </a:extLst>
          </p:cNvPr>
          <p:cNvSpPr>
            <a:spLocks noGrp="1"/>
          </p:cNvSpPr>
          <p:nvPr>
            <p:ph type="title"/>
          </p:nvPr>
        </p:nvSpPr>
        <p:spPr/>
        <p:txBody>
          <a:bodyPr/>
          <a:lstStyle/>
          <a:p>
            <a:r>
              <a:rPr lang="en-GB" dirty="0"/>
              <a:t>Problems </a:t>
            </a:r>
          </a:p>
        </p:txBody>
      </p:sp>
      <p:sp>
        <p:nvSpPr>
          <p:cNvPr id="3" name="Content Placeholder 2">
            <a:extLst>
              <a:ext uri="{FF2B5EF4-FFF2-40B4-BE49-F238E27FC236}">
                <a16:creationId xmlns:a16="http://schemas.microsoft.com/office/drawing/2014/main" id="{198289B4-EA1D-7CDC-2952-3C135E461282}"/>
              </a:ext>
            </a:extLst>
          </p:cNvPr>
          <p:cNvSpPr>
            <a:spLocks noGrp="1"/>
          </p:cNvSpPr>
          <p:nvPr>
            <p:ph idx="1"/>
          </p:nvPr>
        </p:nvSpPr>
        <p:spPr/>
        <p:txBody>
          <a:bodyPr/>
          <a:lstStyle/>
          <a:p>
            <a:r>
              <a:rPr lang="en-GB" dirty="0"/>
              <a:t>Over the past 12 months, Green Haven have experienced a large decline in in-store sales. </a:t>
            </a:r>
          </a:p>
          <a:p>
            <a:r>
              <a:rPr lang="en-GB" dirty="0"/>
              <a:t>Contributing factors to the decline in sales include: </a:t>
            </a:r>
          </a:p>
          <a:p>
            <a:pPr lvl="2"/>
            <a:r>
              <a:rPr lang="en-GB" dirty="0"/>
              <a:t>The closure of nearby business</a:t>
            </a:r>
          </a:p>
          <a:p>
            <a:pPr lvl="2"/>
            <a:r>
              <a:rPr lang="en-GB" dirty="0"/>
              <a:t>General shift to online shopping</a:t>
            </a:r>
          </a:p>
          <a:p>
            <a:pPr lvl="2"/>
            <a:r>
              <a:rPr lang="en-GB" dirty="0"/>
              <a:t>The shop’s website is outdated and difficult to navigate </a:t>
            </a:r>
          </a:p>
          <a:p>
            <a:pPr lvl="2"/>
            <a:r>
              <a:rPr lang="en-GB" dirty="0"/>
              <a:t>Lack of flexibility in delivery and subscription services</a:t>
            </a:r>
          </a:p>
          <a:p>
            <a:pPr lvl="2"/>
            <a:r>
              <a:rPr lang="en-GB" dirty="0"/>
              <a:t>The founders struggle to keep up with digital marketing trends </a:t>
            </a:r>
          </a:p>
          <a:p>
            <a:pPr lvl="2"/>
            <a:r>
              <a:rPr lang="en-GB" dirty="0"/>
              <a:t>Two new competitors have opened in the local market, both of which have their own unique selling advantages</a:t>
            </a:r>
          </a:p>
        </p:txBody>
      </p:sp>
    </p:spTree>
    <p:extLst>
      <p:ext uri="{BB962C8B-B14F-4D97-AF65-F5344CB8AC3E}">
        <p14:creationId xmlns:p14="http://schemas.microsoft.com/office/powerpoint/2010/main" val="75249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lper Ozel on LinkedIn: Problem Solving Tools in TPM/Lean : 5W2H ...">
            <a:extLst>
              <a:ext uri="{FF2B5EF4-FFF2-40B4-BE49-F238E27FC236}">
                <a16:creationId xmlns:a16="http://schemas.microsoft.com/office/drawing/2014/main" id="{FE3E2333-FA3A-EA55-C9AC-D14038255C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171" y="1297153"/>
            <a:ext cx="4125686" cy="46899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B1DAB9E-5CF5-385A-D3FD-E884359F290E}"/>
              </a:ext>
            </a:extLst>
          </p:cNvPr>
          <p:cNvSpPr txBox="1"/>
          <p:nvPr/>
        </p:nvSpPr>
        <p:spPr>
          <a:xfrm>
            <a:off x="3679372" y="59981"/>
            <a:ext cx="3788229" cy="584775"/>
          </a:xfrm>
          <a:prstGeom prst="rect">
            <a:avLst/>
          </a:prstGeom>
          <a:noFill/>
        </p:spPr>
        <p:txBody>
          <a:bodyPr wrap="square" rtlCol="0">
            <a:spAutoFit/>
          </a:bodyPr>
          <a:lstStyle/>
          <a:p>
            <a:pPr algn="ctr"/>
            <a:r>
              <a:rPr lang="en-GB" sz="3200" u="sng" dirty="0">
                <a:highlight>
                  <a:srgbClr val="FF00FF"/>
                </a:highlight>
              </a:rPr>
              <a:t>5W2H INTRO</a:t>
            </a:r>
          </a:p>
        </p:txBody>
      </p:sp>
      <p:sp>
        <p:nvSpPr>
          <p:cNvPr id="15" name="TextBox 14">
            <a:extLst>
              <a:ext uri="{FF2B5EF4-FFF2-40B4-BE49-F238E27FC236}">
                <a16:creationId xmlns:a16="http://schemas.microsoft.com/office/drawing/2014/main" id="{D8970843-3BD1-3011-E551-40AA73E9BE31}"/>
              </a:ext>
            </a:extLst>
          </p:cNvPr>
          <p:cNvSpPr txBox="1"/>
          <p:nvPr/>
        </p:nvSpPr>
        <p:spPr>
          <a:xfrm>
            <a:off x="3635829" y="609600"/>
            <a:ext cx="8382000" cy="369332"/>
          </a:xfrm>
          <a:prstGeom prst="rect">
            <a:avLst/>
          </a:prstGeom>
          <a:noFill/>
        </p:spPr>
        <p:txBody>
          <a:bodyPr wrap="square" rtlCol="0">
            <a:spAutoFit/>
          </a:bodyPr>
          <a:lstStyle/>
          <a:p>
            <a:endParaRPr lang="en-GB" dirty="0"/>
          </a:p>
        </p:txBody>
      </p:sp>
      <p:sp>
        <p:nvSpPr>
          <p:cNvPr id="20" name="TextBox 19">
            <a:extLst>
              <a:ext uri="{FF2B5EF4-FFF2-40B4-BE49-F238E27FC236}">
                <a16:creationId xmlns:a16="http://schemas.microsoft.com/office/drawing/2014/main" id="{0651C2A8-FD01-AFD8-5DA5-74CF203CA7DA}"/>
              </a:ext>
            </a:extLst>
          </p:cNvPr>
          <p:cNvSpPr txBox="1"/>
          <p:nvPr/>
        </p:nvSpPr>
        <p:spPr>
          <a:xfrm>
            <a:off x="5791200" y="2852057"/>
            <a:ext cx="914400" cy="914400"/>
          </a:xfrm>
          <a:prstGeom prst="rect">
            <a:avLst/>
          </a:prstGeom>
          <a:noFill/>
        </p:spPr>
        <p:txBody>
          <a:bodyPr wrap="square" rtlCol="0">
            <a:spAutoFit/>
          </a:bodyPr>
          <a:lstStyle/>
          <a:p>
            <a:endParaRPr lang="en-GB" dirty="0"/>
          </a:p>
        </p:txBody>
      </p:sp>
      <p:sp>
        <p:nvSpPr>
          <p:cNvPr id="21" name="TextBox 20">
            <a:extLst>
              <a:ext uri="{FF2B5EF4-FFF2-40B4-BE49-F238E27FC236}">
                <a16:creationId xmlns:a16="http://schemas.microsoft.com/office/drawing/2014/main" id="{5284EB9C-E03C-1022-2704-BA169A57C353}"/>
              </a:ext>
            </a:extLst>
          </p:cNvPr>
          <p:cNvSpPr txBox="1"/>
          <p:nvPr/>
        </p:nvSpPr>
        <p:spPr>
          <a:xfrm>
            <a:off x="4735286" y="1185598"/>
            <a:ext cx="6792686" cy="4801314"/>
          </a:xfrm>
          <a:prstGeom prst="rect">
            <a:avLst/>
          </a:prstGeom>
          <a:noFill/>
        </p:spPr>
        <p:txBody>
          <a:bodyPr wrap="square" rtlCol="0">
            <a:spAutoFit/>
          </a:bodyPr>
          <a:lstStyle/>
          <a:p>
            <a:r>
              <a:rPr lang="en-GB" sz="2400" u="sng" dirty="0"/>
              <a:t>THE 5W2H IS WHERE YOU CAN IDENTIFY THE ROOT OF THE PROBLEM AND EXPLAIN IT</a:t>
            </a:r>
            <a:r>
              <a:rPr lang="en-GB" sz="2400" dirty="0"/>
              <a:t>: </a:t>
            </a:r>
          </a:p>
          <a:p>
            <a:endParaRPr lang="en-GB" sz="2400" dirty="0"/>
          </a:p>
          <a:p>
            <a:r>
              <a:rPr lang="en-GB" dirty="0"/>
              <a:t>.WHAT: What is the issue or objective ?</a:t>
            </a:r>
          </a:p>
          <a:p>
            <a:endParaRPr lang="en-GB" dirty="0"/>
          </a:p>
          <a:p>
            <a:r>
              <a:rPr lang="en-GB" dirty="0"/>
              <a:t>.WHERE : Where is the problem occurring ?</a:t>
            </a:r>
          </a:p>
          <a:p>
            <a:endParaRPr lang="en-GB" dirty="0"/>
          </a:p>
          <a:p>
            <a:r>
              <a:rPr lang="en-GB" dirty="0"/>
              <a:t>.WHEN : When did the problem arise ?</a:t>
            </a:r>
          </a:p>
          <a:p>
            <a:endParaRPr lang="en-GB" dirty="0"/>
          </a:p>
          <a:p>
            <a:r>
              <a:rPr lang="en-GB" dirty="0"/>
              <a:t>.WHO : Who is affected by the problem ?</a:t>
            </a:r>
          </a:p>
          <a:p>
            <a:endParaRPr lang="en-GB" dirty="0"/>
          </a:p>
          <a:p>
            <a:r>
              <a:rPr lang="en-GB" dirty="0"/>
              <a:t>.WHY : Why is this issue important ?</a:t>
            </a:r>
          </a:p>
          <a:p>
            <a:endParaRPr lang="en-GB" dirty="0"/>
          </a:p>
          <a:p>
            <a:r>
              <a:rPr lang="en-GB" dirty="0"/>
              <a:t>.HOW : How serious is the problem?</a:t>
            </a:r>
          </a:p>
          <a:p>
            <a:endParaRPr lang="en-GB" dirty="0"/>
          </a:p>
          <a:p>
            <a:r>
              <a:rPr lang="en-GB" dirty="0"/>
              <a:t>.HOW MUCH : How much money is being lost?</a:t>
            </a:r>
          </a:p>
        </p:txBody>
      </p:sp>
      <p:sp>
        <p:nvSpPr>
          <p:cNvPr id="3" name="TextBox 2">
            <a:extLst>
              <a:ext uri="{FF2B5EF4-FFF2-40B4-BE49-F238E27FC236}">
                <a16:creationId xmlns:a16="http://schemas.microsoft.com/office/drawing/2014/main" id="{D4ADB051-081A-8D32-A913-8DD6862163CD}"/>
              </a:ext>
            </a:extLst>
          </p:cNvPr>
          <p:cNvSpPr txBox="1"/>
          <p:nvPr/>
        </p:nvSpPr>
        <p:spPr>
          <a:xfrm>
            <a:off x="4735286" y="6008912"/>
            <a:ext cx="6096000" cy="369332"/>
          </a:xfrm>
          <a:prstGeom prst="rect">
            <a:avLst/>
          </a:prstGeom>
          <a:noFill/>
        </p:spPr>
        <p:txBody>
          <a:bodyPr wrap="square">
            <a:spAutoFit/>
          </a:bodyPr>
          <a:lstStyle/>
          <a:p>
            <a:r>
              <a:rPr lang="en-GB" dirty="0">
                <a:hlinkClick r:id="rId3"/>
              </a:rPr>
              <a:t>5w2h method - Search</a:t>
            </a:r>
            <a:endParaRPr lang="en-GB" dirty="0"/>
          </a:p>
        </p:txBody>
      </p:sp>
    </p:spTree>
    <p:extLst>
      <p:ext uri="{BB962C8B-B14F-4D97-AF65-F5344CB8AC3E}">
        <p14:creationId xmlns:p14="http://schemas.microsoft.com/office/powerpoint/2010/main" val="126534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F43463A-F3EA-93AA-584A-D3F98F12C688}"/>
              </a:ext>
            </a:extLst>
          </p:cNvPr>
          <p:cNvGraphicFramePr>
            <a:graphicFrameLocks noGrp="1"/>
          </p:cNvGraphicFramePr>
          <p:nvPr>
            <p:extLst>
              <p:ext uri="{D42A27DB-BD31-4B8C-83A1-F6EECF244321}">
                <p14:modId xmlns:p14="http://schemas.microsoft.com/office/powerpoint/2010/main" val="1153276253"/>
              </p:ext>
            </p:extLst>
          </p:nvPr>
        </p:nvGraphicFramePr>
        <p:xfrm>
          <a:off x="121920" y="64346"/>
          <a:ext cx="11932921" cy="6282610"/>
        </p:xfrm>
        <a:graphic>
          <a:graphicData uri="http://schemas.openxmlformats.org/drawingml/2006/table">
            <a:tbl>
              <a:tblPr firstRow="1" bandRow="1">
                <a:tableStyleId>{00A15C55-8517-42AA-B614-E9B94910E393}</a:tableStyleId>
              </a:tblPr>
              <a:tblGrid>
                <a:gridCol w="1704703">
                  <a:extLst>
                    <a:ext uri="{9D8B030D-6E8A-4147-A177-3AD203B41FA5}">
                      <a16:colId xmlns:a16="http://schemas.microsoft.com/office/drawing/2014/main" val="2787218872"/>
                    </a:ext>
                  </a:extLst>
                </a:gridCol>
                <a:gridCol w="1704703">
                  <a:extLst>
                    <a:ext uri="{9D8B030D-6E8A-4147-A177-3AD203B41FA5}">
                      <a16:colId xmlns:a16="http://schemas.microsoft.com/office/drawing/2014/main" val="4024418275"/>
                    </a:ext>
                  </a:extLst>
                </a:gridCol>
                <a:gridCol w="1704703">
                  <a:extLst>
                    <a:ext uri="{9D8B030D-6E8A-4147-A177-3AD203B41FA5}">
                      <a16:colId xmlns:a16="http://schemas.microsoft.com/office/drawing/2014/main" val="1395496217"/>
                    </a:ext>
                  </a:extLst>
                </a:gridCol>
                <a:gridCol w="1704703">
                  <a:extLst>
                    <a:ext uri="{9D8B030D-6E8A-4147-A177-3AD203B41FA5}">
                      <a16:colId xmlns:a16="http://schemas.microsoft.com/office/drawing/2014/main" val="2242781223"/>
                    </a:ext>
                  </a:extLst>
                </a:gridCol>
                <a:gridCol w="1704703">
                  <a:extLst>
                    <a:ext uri="{9D8B030D-6E8A-4147-A177-3AD203B41FA5}">
                      <a16:colId xmlns:a16="http://schemas.microsoft.com/office/drawing/2014/main" val="3918510173"/>
                    </a:ext>
                  </a:extLst>
                </a:gridCol>
                <a:gridCol w="1704703">
                  <a:extLst>
                    <a:ext uri="{9D8B030D-6E8A-4147-A177-3AD203B41FA5}">
                      <a16:colId xmlns:a16="http://schemas.microsoft.com/office/drawing/2014/main" val="3132830162"/>
                    </a:ext>
                  </a:extLst>
                </a:gridCol>
                <a:gridCol w="1704703">
                  <a:extLst>
                    <a:ext uri="{9D8B030D-6E8A-4147-A177-3AD203B41FA5}">
                      <a16:colId xmlns:a16="http://schemas.microsoft.com/office/drawing/2014/main" val="1368209976"/>
                    </a:ext>
                  </a:extLst>
                </a:gridCol>
              </a:tblGrid>
              <a:tr h="337102">
                <a:tc>
                  <a:txBody>
                    <a:bodyPr/>
                    <a:lstStyle/>
                    <a:p>
                      <a:r>
                        <a:rPr lang="en-GB" sz="1400" dirty="0">
                          <a:latin typeface="+mn-lt"/>
                        </a:rPr>
                        <a:t>What ?</a:t>
                      </a:r>
                    </a:p>
                  </a:txBody>
                  <a:tcPr/>
                </a:tc>
                <a:tc>
                  <a:txBody>
                    <a:bodyPr/>
                    <a:lstStyle/>
                    <a:p>
                      <a:r>
                        <a:rPr lang="en-GB" sz="1400" dirty="0">
                          <a:latin typeface="+mn-lt"/>
                        </a:rPr>
                        <a:t>Where ?</a:t>
                      </a:r>
                    </a:p>
                  </a:txBody>
                  <a:tcPr/>
                </a:tc>
                <a:tc>
                  <a:txBody>
                    <a:bodyPr/>
                    <a:lstStyle/>
                    <a:p>
                      <a:r>
                        <a:rPr lang="en-GB" sz="1400" dirty="0">
                          <a:latin typeface="+mn-lt"/>
                        </a:rPr>
                        <a:t>When ?</a:t>
                      </a:r>
                    </a:p>
                  </a:txBody>
                  <a:tcPr/>
                </a:tc>
                <a:tc>
                  <a:txBody>
                    <a:bodyPr/>
                    <a:lstStyle/>
                    <a:p>
                      <a:r>
                        <a:rPr lang="en-GB" sz="1400" dirty="0">
                          <a:latin typeface="+mn-lt"/>
                        </a:rPr>
                        <a:t>Who ?</a:t>
                      </a:r>
                    </a:p>
                  </a:txBody>
                  <a:tcPr/>
                </a:tc>
                <a:tc>
                  <a:txBody>
                    <a:bodyPr/>
                    <a:lstStyle/>
                    <a:p>
                      <a:r>
                        <a:rPr lang="en-GB" sz="1400" dirty="0">
                          <a:latin typeface="+mn-lt"/>
                        </a:rPr>
                        <a:t>Why ?</a:t>
                      </a:r>
                    </a:p>
                  </a:txBody>
                  <a:tcPr/>
                </a:tc>
                <a:tc>
                  <a:txBody>
                    <a:bodyPr/>
                    <a:lstStyle/>
                    <a:p>
                      <a:r>
                        <a:rPr lang="en-GB" sz="1400" dirty="0">
                          <a:latin typeface="+mn-lt"/>
                        </a:rPr>
                        <a:t>How ?</a:t>
                      </a:r>
                    </a:p>
                  </a:txBody>
                  <a:tcPr/>
                </a:tc>
                <a:tc>
                  <a:txBody>
                    <a:bodyPr/>
                    <a:lstStyle/>
                    <a:p>
                      <a:r>
                        <a:rPr lang="en-GB" sz="1400" dirty="0">
                          <a:latin typeface="+mn-lt"/>
                        </a:rPr>
                        <a:t>How much ?</a:t>
                      </a:r>
                    </a:p>
                  </a:txBody>
                  <a:tcPr/>
                </a:tc>
                <a:extLst>
                  <a:ext uri="{0D108BD9-81ED-4DB2-BD59-A6C34878D82A}">
                    <a16:rowId xmlns:a16="http://schemas.microsoft.com/office/drawing/2014/main" val="1299206154"/>
                  </a:ext>
                </a:extLst>
              </a:tr>
              <a:tr h="954217">
                <a:tc>
                  <a:txBody>
                    <a:bodyPr/>
                    <a:lstStyle/>
                    <a:p>
                      <a:r>
                        <a:rPr lang="en-GB" sz="1400" dirty="0">
                          <a:latin typeface="+mn-lt"/>
                        </a:rPr>
                        <a:t>Loss of 30% profit</a:t>
                      </a:r>
                    </a:p>
                  </a:txBody>
                  <a:tcPr/>
                </a:tc>
                <a:tc>
                  <a:txBody>
                    <a:bodyPr/>
                    <a:lstStyle/>
                    <a:p>
                      <a:r>
                        <a:rPr lang="en-GB" sz="1400" dirty="0">
                          <a:latin typeface="+mn-lt"/>
                        </a:rPr>
                        <a:t>In-store</a:t>
                      </a:r>
                    </a:p>
                  </a:txBody>
                  <a:tcPr/>
                </a:tc>
                <a:tc>
                  <a:txBody>
                    <a:bodyPr/>
                    <a:lstStyle/>
                    <a:p>
                      <a:r>
                        <a:rPr lang="en-GB" sz="1400" dirty="0">
                          <a:latin typeface="+mn-lt"/>
                        </a:rPr>
                        <a:t>Last 12 months</a:t>
                      </a:r>
                    </a:p>
                  </a:txBody>
                  <a:tcPr/>
                </a:tc>
                <a:tc>
                  <a:txBody>
                    <a:bodyPr/>
                    <a:lstStyle/>
                    <a:p>
                      <a:r>
                        <a:rPr lang="en-GB" sz="1400" dirty="0">
                          <a:latin typeface="+mn-lt"/>
                        </a:rPr>
                        <a:t>Green haven florist</a:t>
                      </a:r>
                    </a:p>
                  </a:txBody>
                  <a:tcPr/>
                </a:tc>
                <a:tc>
                  <a:txBody>
                    <a:bodyPr/>
                    <a:lstStyle/>
                    <a:p>
                      <a:r>
                        <a:rPr lang="en-GB" sz="1400" dirty="0">
                          <a:latin typeface="+mn-lt"/>
                        </a:rPr>
                        <a:t>Two new florists started up</a:t>
                      </a:r>
                    </a:p>
                  </a:txBody>
                  <a:tcPr/>
                </a:tc>
                <a:tc>
                  <a:txBody>
                    <a:bodyPr/>
                    <a:lstStyle/>
                    <a:p>
                      <a:r>
                        <a:rPr lang="en-GB" sz="1400" dirty="0">
                          <a:latin typeface="+mn-lt"/>
                        </a:rPr>
                        <a:t>For green haven it is a very  serious problem</a:t>
                      </a:r>
                    </a:p>
                  </a:txBody>
                  <a:tcPr/>
                </a:tc>
                <a:tc>
                  <a:txBody>
                    <a:bodyPr/>
                    <a:lstStyle/>
                    <a:p>
                      <a:r>
                        <a:rPr lang="en-GB" sz="1400" dirty="0">
                          <a:latin typeface="+mn-lt"/>
                        </a:rPr>
                        <a:t>A lose of 30%</a:t>
                      </a:r>
                    </a:p>
                  </a:txBody>
                  <a:tcPr/>
                </a:tc>
                <a:extLst>
                  <a:ext uri="{0D108BD9-81ED-4DB2-BD59-A6C34878D82A}">
                    <a16:rowId xmlns:a16="http://schemas.microsoft.com/office/drawing/2014/main" val="222685721"/>
                  </a:ext>
                </a:extLst>
              </a:tr>
              <a:tr h="4037074">
                <a:tc>
                  <a:txBody>
                    <a:bodyPr/>
                    <a:lstStyle/>
                    <a:p>
                      <a:r>
                        <a:rPr kumimoji="0" lang="en-GB" sz="1400" b="0" i="0" u="none" strike="noStrike" kern="1200" cap="none" spc="0" normalizeH="0" baseline="0" noProof="0" dirty="0">
                          <a:ln>
                            <a:noFill/>
                          </a:ln>
                          <a:solidFill>
                            <a:prstClr val="black"/>
                          </a:solidFill>
                          <a:effectLst/>
                          <a:uLnTx/>
                          <a:uFillTx/>
                          <a:latin typeface="+mn-lt"/>
                          <a:ea typeface="+mn-ea"/>
                          <a:cs typeface="+mn-cs"/>
                        </a:rPr>
                        <a:t>A significant downturn in revenue and foot traffic</a:t>
                      </a:r>
                      <a:endParaRPr lang="en-GB" sz="1400" b="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Times New Roman" panose="02020603050405020304" pitchFamily="18" charset="0"/>
                          <a:cs typeface="+mn-cs"/>
                        </a:rPr>
                        <a:t>Independent flower shop located in Norwich, </a:t>
                      </a: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sz="1400" b="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Times New Roman" panose="02020603050405020304" pitchFamily="18" charset="0"/>
                          <a:cs typeface="+mn-cs"/>
                        </a:rPr>
                        <a:t>In the last 12 months, Green Haven Florists has seen a 30% decline in in-store sales. </a:t>
                      </a: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sz="1400" b="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Liam and Priya Patel they founded green haven florists in 2016.</a:t>
                      </a:r>
                    </a:p>
                    <a:p>
                      <a:endParaRPr lang="en-GB" sz="1400" b="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Times New Roman" panose="02020603050405020304" pitchFamily="18" charset="0"/>
                          <a:cs typeface="+mn-cs"/>
                        </a:rPr>
                        <a:t>two new competitors have entered the local market: one is a trendy boutique florist with a strong Instagram presence, and the other is a national chain offering aggressive pricing and wide delivery coverage.</a:t>
                      </a: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sz="1400" b="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It occur over the late 12 months because two new business has moved in on the street. </a:t>
                      </a:r>
                    </a:p>
                    <a:p>
                      <a:endParaRPr lang="en-GB" sz="1400" b="0" dirty="0">
                        <a:latin typeface="+mn-lt"/>
                      </a:endParaRPr>
                    </a:p>
                  </a:txBody>
                  <a:tcPr/>
                </a:tc>
                <a:tc>
                  <a:txBody>
                    <a:bodyPr/>
                    <a:lstStyle/>
                    <a:p>
                      <a:r>
                        <a:rPr kumimoji="0" lang="en-GB" sz="1400" b="0" i="0" u="none" strike="noStrike" kern="1200" cap="none" spc="0" normalizeH="0" baseline="0" noProof="0" dirty="0">
                          <a:ln>
                            <a:noFill/>
                          </a:ln>
                          <a:solidFill>
                            <a:prstClr val="black"/>
                          </a:solidFill>
                          <a:effectLst/>
                          <a:uLnTx/>
                          <a:uFillTx/>
                          <a:latin typeface="+mn-lt"/>
                          <a:ea typeface="+mn-ea"/>
                          <a:cs typeface="+mn-cs"/>
                        </a:rPr>
                        <a:t>Liam and Priya rely on the shop for their income </a:t>
                      </a:r>
                      <a:endParaRPr lang="en-GB" sz="1400" b="0" dirty="0">
                        <a:latin typeface="+mn-lt"/>
                      </a:endParaRPr>
                    </a:p>
                  </a:txBody>
                  <a:tcPr/>
                </a:tc>
                <a:extLst>
                  <a:ext uri="{0D108BD9-81ED-4DB2-BD59-A6C34878D82A}">
                    <a16:rowId xmlns:a16="http://schemas.microsoft.com/office/drawing/2014/main" val="2291490229"/>
                  </a:ext>
                </a:extLst>
              </a:tr>
              <a:tr h="9542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Supplies not received</a:t>
                      </a: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Strong rivalries </a:t>
                      </a:r>
                    </a:p>
                    <a:p>
                      <a:endParaRPr lang="en-GB" sz="1400" dirty="0">
                        <a:latin typeface="+mn-lt"/>
                      </a:endParaRPr>
                    </a:p>
                  </a:txBody>
                  <a:tcPr/>
                </a:tc>
                <a:tc>
                  <a:txBody>
                    <a:bodyPr/>
                    <a:lstStyle/>
                    <a:p>
                      <a:r>
                        <a:rPr lang="en-GB" sz="1400" dirty="0">
                          <a:latin typeface="+mn-lt"/>
                        </a:rPr>
                        <a:t>One year ago</a:t>
                      </a:r>
                    </a:p>
                  </a:txBody>
                  <a:tcPr/>
                </a:tc>
                <a:tc>
                  <a:txBody>
                    <a:bodyPr/>
                    <a:lstStyle/>
                    <a:p>
                      <a:r>
                        <a:rPr lang="en-GB" sz="1400" dirty="0">
                          <a:latin typeface="+mn-lt"/>
                        </a:rPr>
                        <a:t>Green haven florists </a:t>
                      </a:r>
                      <a:r>
                        <a:rPr lang="en-GB" sz="1400" dirty="0" err="1">
                          <a:latin typeface="+mn-lt"/>
                        </a:rPr>
                        <a:t>liam</a:t>
                      </a:r>
                      <a:r>
                        <a:rPr lang="en-GB" sz="1400" dirty="0">
                          <a:latin typeface="+mn-lt"/>
                        </a:rPr>
                        <a:t> and </a:t>
                      </a:r>
                      <a:r>
                        <a:rPr lang="en-GB" sz="1400" dirty="0" err="1">
                          <a:latin typeface="+mn-lt"/>
                        </a:rPr>
                        <a:t>priya</a:t>
                      </a:r>
                      <a:endParaRPr lang="en-GB" sz="1400" dirty="0">
                        <a:latin typeface="+mn-lt"/>
                      </a:endParaRPr>
                    </a:p>
                  </a:txBody>
                  <a:tcPr/>
                </a:tc>
                <a:tc>
                  <a:txBody>
                    <a:bodyPr/>
                    <a:lstStyle/>
                    <a:p>
                      <a:r>
                        <a:rPr kumimoji="0" lang="en-GB" sz="1400" b="0" i="0" u="none" strike="noStrike" kern="1200" cap="none" spc="0" normalizeH="0" baseline="0" noProof="0" dirty="0">
                          <a:ln>
                            <a:noFill/>
                          </a:ln>
                          <a:solidFill>
                            <a:prstClr val="black"/>
                          </a:solidFill>
                          <a:effectLst/>
                          <a:uLnTx/>
                          <a:uFillTx/>
                          <a:latin typeface="+mn-lt"/>
                          <a:ea typeface="+mn-ea"/>
                          <a:cs typeface="+mn-cs"/>
                        </a:rPr>
                        <a:t>Competition from other florists</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Prices of flower and online </a:t>
                      </a: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30% of their  Profits</a:t>
                      </a:r>
                    </a:p>
                    <a:p>
                      <a:endParaRPr lang="en-GB" sz="1400" dirty="0">
                        <a:latin typeface="+mn-lt"/>
                      </a:endParaRPr>
                    </a:p>
                  </a:txBody>
                  <a:tcPr/>
                </a:tc>
                <a:extLst>
                  <a:ext uri="{0D108BD9-81ED-4DB2-BD59-A6C34878D82A}">
                    <a16:rowId xmlns:a16="http://schemas.microsoft.com/office/drawing/2014/main" val="1476090934"/>
                  </a:ext>
                </a:extLst>
              </a:tr>
            </a:tbl>
          </a:graphicData>
        </a:graphic>
      </p:graphicFrame>
      <p:sp>
        <p:nvSpPr>
          <p:cNvPr id="3" name="TextBox 2">
            <a:extLst>
              <a:ext uri="{FF2B5EF4-FFF2-40B4-BE49-F238E27FC236}">
                <a16:creationId xmlns:a16="http://schemas.microsoft.com/office/drawing/2014/main" id="{E35F3F8D-855F-C352-5757-3910BED9E08D}"/>
              </a:ext>
            </a:extLst>
          </p:cNvPr>
          <p:cNvSpPr txBox="1"/>
          <p:nvPr/>
        </p:nvSpPr>
        <p:spPr>
          <a:xfrm>
            <a:off x="-1605280" y="5069840"/>
            <a:ext cx="1605280" cy="2236510"/>
          </a:xfrm>
          <a:prstGeom prst="rect">
            <a:avLst/>
          </a:prstGeom>
          <a:noFill/>
        </p:spPr>
        <p:txBody>
          <a:bodyPr wrap="square" rtlCol="0">
            <a:spAutoFit/>
          </a:bodyPr>
          <a:lstStyle/>
          <a:p>
            <a:pPr algn="l">
              <a:spcAft>
                <a:spcPts val="750"/>
              </a:spcAft>
              <a:buNone/>
            </a:pPr>
            <a:r>
              <a:rPr lang="en-GB" b="0" i="0" dirty="0">
                <a:solidFill>
                  <a:srgbClr val="070726"/>
                </a:solidFill>
                <a:effectLst/>
                <a:latin typeface="Helvetica Neue"/>
              </a:rPr>
              <a:t>Solving problems and making decisions.</a:t>
            </a:r>
          </a:p>
          <a:p>
            <a:pPr algn="l">
              <a:spcAft>
                <a:spcPts val="750"/>
              </a:spcAft>
              <a:buNone/>
            </a:pPr>
            <a:r>
              <a:rPr lang="en-GB" dirty="0">
                <a:solidFill>
                  <a:srgbClr val="070726"/>
                </a:solidFill>
                <a:latin typeface="Helvetica Neue"/>
              </a:rPr>
              <a:t>(</a:t>
            </a:r>
            <a:r>
              <a:rPr lang="en-GB" b="0" i="0" dirty="0">
                <a:solidFill>
                  <a:srgbClr val="070726"/>
                </a:solidFill>
                <a:effectLst/>
                <a:latin typeface="Helvetica Neue"/>
              </a:rPr>
              <a:t>Routledge 2013)</a:t>
            </a:r>
          </a:p>
          <a:p>
            <a:pPr algn="l">
              <a:spcAft>
                <a:spcPts val="750"/>
              </a:spcAft>
              <a:buNone/>
            </a:pPr>
            <a:endParaRPr lang="en-GB" dirty="0">
              <a:solidFill>
                <a:srgbClr val="070726"/>
              </a:solidFill>
              <a:latin typeface="Helvetica Neue"/>
            </a:endParaRPr>
          </a:p>
        </p:txBody>
      </p:sp>
    </p:spTree>
    <p:extLst>
      <p:ext uri="{BB962C8B-B14F-4D97-AF65-F5344CB8AC3E}">
        <p14:creationId xmlns:p14="http://schemas.microsoft.com/office/powerpoint/2010/main" val="1246819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29E666-8E95-81C1-B11E-8BC1C3C2FDD9}"/>
              </a:ext>
            </a:extLst>
          </p:cNvPr>
          <p:cNvSpPr txBox="1"/>
          <p:nvPr/>
        </p:nvSpPr>
        <p:spPr>
          <a:xfrm>
            <a:off x="4346663" y="66097"/>
            <a:ext cx="3153594" cy="523220"/>
          </a:xfrm>
          <a:prstGeom prst="rect">
            <a:avLst/>
          </a:prstGeom>
          <a:noFill/>
        </p:spPr>
        <p:txBody>
          <a:bodyPr wrap="square" rtlCol="0">
            <a:spAutoFit/>
          </a:bodyPr>
          <a:lstStyle/>
          <a:p>
            <a:pPr algn="ctr"/>
            <a:r>
              <a:rPr lang="en-GB" sz="2800" u="sng" dirty="0">
                <a:highlight>
                  <a:srgbClr val="FF00FF"/>
                </a:highlight>
              </a:rPr>
              <a:t>PESTLE INTRO</a:t>
            </a:r>
          </a:p>
        </p:txBody>
      </p:sp>
      <p:sp>
        <p:nvSpPr>
          <p:cNvPr id="6" name="TextBox 5">
            <a:extLst>
              <a:ext uri="{FF2B5EF4-FFF2-40B4-BE49-F238E27FC236}">
                <a16:creationId xmlns:a16="http://schemas.microsoft.com/office/drawing/2014/main" id="{8D20DABB-FEF3-C717-4E50-2A81E36C2269}"/>
              </a:ext>
            </a:extLst>
          </p:cNvPr>
          <p:cNvSpPr txBox="1"/>
          <p:nvPr/>
        </p:nvSpPr>
        <p:spPr>
          <a:xfrm>
            <a:off x="457201" y="589317"/>
            <a:ext cx="11146970" cy="5909310"/>
          </a:xfrm>
          <a:prstGeom prst="rect">
            <a:avLst/>
          </a:prstGeom>
          <a:noFill/>
        </p:spPr>
        <p:txBody>
          <a:bodyPr wrap="square" rtlCol="0">
            <a:spAutoFit/>
          </a:bodyPr>
          <a:lstStyle/>
          <a:p>
            <a:r>
              <a:rPr lang="en-GB" dirty="0"/>
              <a:t>.POLICTICAL :THIS FACTOR EXAMINES HOW GOVERNMENT POLICIES,REGUATIONS,AND POLITICAL STABILITY AFFECT BUSINESS OPERATIONS.</a:t>
            </a:r>
          </a:p>
          <a:p>
            <a:endParaRPr lang="en-GB" dirty="0"/>
          </a:p>
          <a:p>
            <a:r>
              <a:rPr lang="en-GB" dirty="0"/>
              <a:t>.ECONOMICAL :ECONOMIC FACTORS INCLUDE ELEMENTSSUCH AS INFLATION RATE,INTREREST RATES,ECONOMIC GROWTH,AND OVERALL ECONOMIC STABILITY.</a:t>
            </a:r>
          </a:p>
          <a:p>
            <a:endParaRPr lang="en-GB" dirty="0"/>
          </a:p>
          <a:p>
            <a:r>
              <a:rPr lang="en-GB" dirty="0"/>
              <a:t>.SOCIAL : SOCIAL FACTORS ENCOMPASS CULTURAL NORMS,DEMOGRAPHICS, AND CONSUMER PREFERENCES.</a:t>
            </a:r>
          </a:p>
          <a:p>
            <a:endParaRPr lang="en-GB" dirty="0"/>
          </a:p>
          <a:p>
            <a:r>
              <a:rPr lang="en-GB" dirty="0"/>
              <a:t>.TECHNOLOGICAL :THIS FACTORS LOOK AT HOW TECHNOLOGICAL ADVANCEMENTS AND INNOVATIONS CAN IMPACT BUSSINESS OPERATIONS.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venir Next LT Pro Light"/>
                <a:ea typeface="+mn-ea"/>
                <a:cs typeface="+mn-cs"/>
              </a:rPr>
              <a:t>.LEGAL : LEGAL FACTORS REFER TO THE LAW AND REGULATIONS THAT GOVERN BUSINESS OPERATIONS,INCLUDING EMPLOYMENT LAW ,COSUMER PROTECTION LAW, AND HEALTH AND SAFETY REGULATIONS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Avenir Next LT Pro 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.ENVIRONMENTAL : ENVIRONMEANTAL FACTORS CONSIDER ECOLOGICAL AND ENVIRONMENAL ASPECTS THAT CAN AFFECT BUSINESS OPERATIONS, SUCH AS SUSTAINABILITY PRACTICES,CLIMATE CHANGE AND ENVIRONMENTAL REGULATIONS.</a:t>
            </a:r>
          </a:p>
          <a:p>
            <a:endParaRPr lang="en-GB" dirty="0"/>
          </a:p>
          <a:p>
            <a:endParaRPr lang="en-GB" dirty="0"/>
          </a:p>
        </p:txBody>
      </p:sp>
      <p:pic>
        <p:nvPicPr>
          <p:cNvPr id="3" name="Picture 2">
            <a:extLst>
              <a:ext uri="{FF2B5EF4-FFF2-40B4-BE49-F238E27FC236}">
                <a16:creationId xmlns:a16="http://schemas.microsoft.com/office/drawing/2014/main" id="{1B0B4245-7DB7-28DB-6224-FC845A3BA410}"/>
              </a:ext>
            </a:extLst>
          </p:cNvPr>
          <p:cNvPicPr>
            <a:picLocks noChangeAspect="1"/>
          </p:cNvPicPr>
          <p:nvPr/>
        </p:nvPicPr>
        <p:blipFill>
          <a:blip r:embed="rId3"/>
          <a:stretch>
            <a:fillRect/>
          </a:stretch>
        </p:blipFill>
        <p:spPr>
          <a:xfrm>
            <a:off x="587829" y="6004808"/>
            <a:ext cx="6145301" cy="493819"/>
          </a:xfrm>
          <a:prstGeom prst="rect">
            <a:avLst/>
          </a:prstGeom>
        </p:spPr>
      </p:pic>
    </p:spTree>
    <p:extLst>
      <p:ext uri="{BB962C8B-B14F-4D97-AF65-F5344CB8AC3E}">
        <p14:creationId xmlns:p14="http://schemas.microsoft.com/office/powerpoint/2010/main" val="678860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0A398A6-3E2D-7B3E-53F7-9C6BE9A83374}"/>
              </a:ext>
            </a:extLst>
          </p:cNvPr>
          <p:cNvGraphicFramePr>
            <a:graphicFrameLocks noGrp="1"/>
          </p:cNvGraphicFramePr>
          <p:nvPr>
            <p:extLst>
              <p:ext uri="{D42A27DB-BD31-4B8C-83A1-F6EECF244321}">
                <p14:modId xmlns:p14="http://schemas.microsoft.com/office/powerpoint/2010/main" val="3936289043"/>
              </p:ext>
            </p:extLst>
          </p:nvPr>
        </p:nvGraphicFramePr>
        <p:xfrm>
          <a:off x="270933" y="279789"/>
          <a:ext cx="11650133" cy="4593012"/>
        </p:xfrm>
        <a:graphic>
          <a:graphicData uri="http://schemas.openxmlformats.org/drawingml/2006/table">
            <a:tbl>
              <a:tblPr firstRow="1" bandRow="1">
                <a:tableStyleId>{00A15C55-8517-42AA-B614-E9B94910E393}</a:tableStyleId>
              </a:tblPr>
              <a:tblGrid>
                <a:gridCol w="1792616">
                  <a:extLst>
                    <a:ext uri="{9D8B030D-6E8A-4147-A177-3AD203B41FA5}">
                      <a16:colId xmlns:a16="http://schemas.microsoft.com/office/drawing/2014/main" val="3887219343"/>
                    </a:ext>
                  </a:extLst>
                </a:gridCol>
                <a:gridCol w="2175944">
                  <a:extLst>
                    <a:ext uri="{9D8B030D-6E8A-4147-A177-3AD203B41FA5}">
                      <a16:colId xmlns:a16="http://schemas.microsoft.com/office/drawing/2014/main" val="2010236554"/>
                    </a:ext>
                  </a:extLst>
                </a:gridCol>
                <a:gridCol w="1815166">
                  <a:extLst>
                    <a:ext uri="{9D8B030D-6E8A-4147-A177-3AD203B41FA5}">
                      <a16:colId xmlns:a16="http://schemas.microsoft.com/office/drawing/2014/main" val="2099245558"/>
                    </a:ext>
                  </a:extLst>
                </a:gridCol>
                <a:gridCol w="2209767">
                  <a:extLst>
                    <a:ext uri="{9D8B030D-6E8A-4147-A177-3AD203B41FA5}">
                      <a16:colId xmlns:a16="http://schemas.microsoft.com/office/drawing/2014/main" val="467773039"/>
                    </a:ext>
                  </a:extLst>
                </a:gridCol>
                <a:gridCol w="2209767">
                  <a:extLst>
                    <a:ext uri="{9D8B030D-6E8A-4147-A177-3AD203B41FA5}">
                      <a16:colId xmlns:a16="http://schemas.microsoft.com/office/drawing/2014/main" val="2053508681"/>
                    </a:ext>
                  </a:extLst>
                </a:gridCol>
                <a:gridCol w="1446873">
                  <a:extLst>
                    <a:ext uri="{9D8B030D-6E8A-4147-A177-3AD203B41FA5}">
                      <a16:colId xmlns:a16="http://schemas.microsoft.com/office/drawing/2014/main" val="214277611"/>
                    </a:ext>
                  </a:extLst>
                </a:gridCol>
              </a:tblGrid>
              <a:tr h="1526108">
                <a:tc>
                  <a:txBody>
                    <a:bodyPr/>
                    <a:lstStyle/>
                    <a:p>
                      <a:pPr algn="ctr"/>
                      <a:r>
                        <a:rPr lang="en-GB" dirty="0"/>
                        <a:t>P</a:t>
                      </a:r>
                    </a:p>
                    <a:p>
                      <a:pPr algn="ctr"/>
                      <a:r>
                        <a:rPr lang="en-GB" dirty="0"/>
                        <a:t>political</a:t>
                      </a:r>
                    </a:p>
                  </a:txBody>
                  <a:tcPr/>
                </a:tc>
                <a:tc>
                  <a:txBody>
                    <a:bodyPr/>
                    <a:lstStyle/>
                    <a:p>
                      <a:pPr algn="ctr"/>
                      <a:r>
                        <a:rPr lang="en-GB" dirty="0"/>
                        <a:t>E</a:t>
                      </a:r>
                    </a:p>
                    <a:p>
                      <a:pPr algn="ctr"/>
                      <a:r>
                        <a:rPr lang="en-GB" dirty="0"/>
                        <a:t>economical</a:t>
                      </a:r>
                    </a:p>
                  </a:txBody>
                  <a:tcPr/>
                </a:tc>
                <a:tc>
                  <a:txBody>
                    <a:bodyPr/>
                    <a:lstStyle/>
                    <a:p>
                      <a:pPr algn="ctr"/>
                      <a:r>
                        <a:rPr lang="en-GB" dirty="0"/>
                        <a:t>S</a:t>
                      </a:r>
                    </a:p>
                    <a:p>
                      <a:pPr algn="ctr"/>
                      <a:r>
                        <a:rPr lang="en-GB" dirty="0"/>
                        <a:t>social</a:t>
                      </a:r>
                    </a:p>
                  </a:txBody>
                  <a:tcPr/>
                </a:tc>
                <a:tc>
                  <a:txBody>
                    <a:bodyPr/>
                    <a:lstStyle/>
                    <a:p>
                      <a:pPr algn="ctr"/>
                      <a:r>
                        <a:rPr lang="en-GB" dirty="0"/>
                        <a:t>T</a:t>
                      </a:r>
                    </a:p>
                    <a:p>
                      <a:pPr algn="ctr"/>
                      <a:r>
                        <a:rPr lang="en-GB" dirty="0"/>
                        <a:t>technological</a:t>
                      </a:r>
                    </a:p>
                  </a:txBody>
                  <a:tcPr/>
                </a:tc>
                <a:tc>
                  <a:txBody>
                    <a:bodyPr/>
                    <a:lstStyle/>
                    <a:p>
                      <a:pPr algn="ctr"/>
                      <a:r>
                        <a:rPr lang="en-GB" dirty="0"/>
                        <a:t>L</a:t>
                      </a:r>
                    </a:p>
                    <a:p>
                      <a:pPr algn="ctr"/>
                      <a:r>
                        <a:rPr lang="en-GB" dirty="0"/>
                        <a:t>legal</a:t>
                      </a:r>
                    </a:p>
                  </a:txBody>
                  <a:tcPr/>
                </a:tc>
                <a:tc>
                  <a:txBody>
                    <a:bodyPr/>
                    <a:lstStyle/>
                    <a:p>
                      <a:pPr algn="ctr"/>
                      <a:r>
                        <a:rPr lang="en-GB" dirty="0"/>
                        <a:t>E</a:t>
                      </a:r>
                    </a:p>
                    <a:p>
                      <a:pPr algn="ctr"/>
                      <a:r>
                        <a:rPr lang="en-GB" dirty="0"/>
                        <a:t>environmental</a:t>
                      </a:r>
                    </a:p>
                  </a:txBody>
                  <a:tcPr/>
                </a:tc>
                <a:extLst>
                  <a:ext uri="{0D108BD9-81ED-4DB2-BD59-A6C34878D82A}">
                    <a16:rowId xmlns:a16="http://schemas.microsoft.com/office/drawing/2014/main" val="1072343956"/>
                  </a:ext>
                </a:extLst>
              </a:tr>
              <a:tr h="481892">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5432053"/>
                  </a:ext>
                </a:extLst>
              </a:tr>
              <a:tr h="481892">
                <a:tc>
                  <a:txBody>
                    <a:bodyPr/>
                    <a:lstStyle/>
                    <a:p>
                      <a:r>
                        <a:rPr lang="en-GB" dirty="0"/>
                        <a:t>Price of importing flowers </a:t>
                      </a:r>
                    </a:p>
                  </a:txBody>
                  <a:tcPr/>
                </a:tc>
                <a:tc>
                  <a:txBody>
                    <a:bodyPr/>
                    <a:lstStyle/>
                    <a:p>
                      <a:r>
                        <a:rPr lang="en-GB" dirty="0"/>
                        <a:t>Rising cost of flowers</a:t>
                      </a:r>
                    </a:p>
                  </a:txBody>
                  <a:tcPr/>
                </a:tc>
                <a:tc>
                  <a:txBody>
                    <a:bodyPr/>
                    <a:lstStyle/>
                    <a:p>
                      <a:r>
                        <a:rPr lang="en-GB" dirty="0"/>
                        <a:t>Want same day deliver </a:t>
                      </a:r>
                    </a:p>
                  </a:txBody>
                  <a:tcPr/>
                </a:tc>
                <a:tc>
                  <a:txBody>
                    <a:bodyPr/>
                    <a:lstStyle/>
                    <a:p>
                      <a:r>
                        <a:rPr lang="en-GB" dirty="0"/>
                        <a:t>Shop website outdated</a:t>
                      </a:r>
                    </a:p>
                  </a:txBody>
                  <a:tcPr/>
                </a:tc>
                <a:tc>
                  <a:txBody>
                    <a:bodyPr/>
                    <a:lstStyle/>
                    <a:p>
                      <a:r>
                        <a:rPr lang="en-GB" dirty="0"/>
                        <a:t>Online sales protection data</a:t>
                      </a:r>
                    </a:p>
                  </a:txBody>
                  <a:tcPr/>
                </a:tc>
                <a:tc>
                  <a:txBody>
                    <a:bodyPr/>
                    <a:lstStyle/>
                    <a:p>
                      <a:r>
                        <a:rPr lang="en-GB" dirty="0"/>
                        <a:t>Increased cost of flowers</a:t>
                      </a:r>
                    </a:p>
                  </a:txBody>
                  <a:tcPr/>
                </a:tc>
                <a:extLst>
                  <a:ext uri="{0D108BD9-81ED-4DB2-BD59-A6C34878D82A}">
                    <a16:rowId xmlns:a16="http://schemas.microsoft.com/office/drawing/2014/main" val="2413055744"/>
                  </a:ext>
                </a:extLst>
              </a:tr>
              <a:tr h="481892">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17677967"/>
                  </a:ext>
                </a:extLst>
              </a:tr>
              <a:tr h="481892">
                <a:tc>
                  <a:txBody>
                    <a:bodyPr/>
                    <a:lstStyle/>
                    <a:p>
                      <a:r>
                        <a:rPr lang="en-GB" dirty="0"/>
                        <a:t>Quiet street that used to be busy</a:t>
                      </a:r>
                    </a:p>
                  </a:txBody>
                  <a:tcPr/>
                </a:tc>
                <a:tc>
                  <a:txBody>
                    <a:bodyPr/>
                    <a:lstStyle/>
                    <a:p>
                      <a:r>
                        <a:rPr lang="en-GB" dirty="0"/>
                        <a:t>30% loss in store sales</a:t>
                      </a:r>
                    </a:p>
                  </a:txBody>
                  <a:tcPr/>
                </a:tc>
                <a:tc>
                  <a:txBody>
                    <a:bodyPr/>
                    <a:lstStyle/>
                    <a:p>
                      <a:r>
                        <a:rPr lang="en-GB" dirty="0"/>
                        <a:t>Customers want an easier website</a:t>
                      </a:r>
                    </a:p>
                  </a:txBody>
                  <a:tcPr/>
                </a:tc>
                <a:tc>
                  <a:txBody>
                    <a:bodyPr/>
                    <a:lstStyle/>
                    <a:p>
                      <a:r>
                        <a:rPr lang="en-GB" dirty="0"/>
                        <a:t>Poor on-line services </a:t>
                      </a:r>
                    </a:p>
                  </a:txBody>
                  <a:tcPr/>
                </a:tc>
                <a:tc>
                  <a:txBody>
                    <a:bodyPr/>
                    <a:lstStyle/>
                    <a:p>
                      <a:r>
                        <a:rPr lang="en-GB" dirty="0"/>
                        <a:t>Customer data information on-line</a:t>
                      </a:r>
                    </a:p>
                  </a:txBody>
                  <a:tcPr/>
                </a:tc>
                <a:tc>
                  <a:txBody>
                    <a:bodyPr/>
                    <a:lstStyle/>
                    <a:p>
                      <a:r>
                        <a:rPr lang="en-GB" dirty="0"/>
                        <a:t>Change affect flowers and cost </a:t>
                      </a:r>
                    </a:p>
                  </a:txBody>
                  <a:tcPr/>
                </a:tc>
                <a:extLst>
                  <a:ext uri="{0D108BD9-81ED-4DB2-BD59-A6C34878D82A}">
                    <a16:rowId xmlns:a16="http://schemas.microsoft.com/office/drawing/2014/main" val="645934848"/>
                  </a:ext>
                </a:extLst>
              </a:tr>
            </a:tbl>
          </a:graphicData>
        </a:graphic>
      </p:graphicFrame>
      <p:sp>
        <p:nvSpPr>
          <p:cNvPr id="4" name="TextBox 3">
            <a:extLst>
              <a:ext uri="{FF2B5EF4-FFF2-40B4-BE49-F238E27FC236}">
                <a16:creationId xmlns:a16="http://schemas.microsoft.com/office/drawing/2014/main" id="{6F8CEAA8-F416-8852-A583-56195A5D8A7F}"/>
              </a:ext>
            </a:extLst>
          </p:cNvPr>
          <p:cNvSpPr txBox="1"/>
          <p:nvPr/>
        </p:nvSpPr>
        <p:spPr>
          <a:xfrm>
            <a:off x="468085" y="4872801"/>
            <a:ext cx="6096000" cy="1245213"/>
          </a:xfrm>
          <a:prstGeom prst="rect">
            <a:avLst/>
          </a:prstGeom>
          <a:noFill/>
        </p:spPr>
        <p:txBody>
          <a:bodyPr wrap="square">
            <a:spAutoFit/>
          </a:bodyPr>
          <a:lstStyle/>
          <a:p>
            <a:pPr algn="l">
              <a:lnSpc>
                <a:spcPts val="3075"/>
              </a:lnSpc>
              <a:buNone/>
            </a:pPr>
            <a:r>
              <a:rPr lang="en-GB" b="0" i="0" dirty="0">
                <a:solidFill>
                  <a:srgbClr val="000000"/>
                </a:solidFill>
                <a:effectLst/>
                <a:latin typeface="Open Sans" panose="020F0502020204030204" pitchFamily="34" charset="0"/>
              </a:rPr>
              <a:t>The Problem-Solving, Problem-Prevention, and Decision-Making Guide</a:t>
            </a:r>
          </a:p>
          <a:p>
            <a:pPr algn="l">
              <a:lnSpc>
                <a:spcPts val="3075"/>
              </a:lnSpc>
              <a:buNone/>
            </a:pPr>
            <a:r>
              <a:rPr lang="en-GB" b="0" i="0" dirty="0">
                <a:solidFill>
                  <a:srgbClr val="000000"/>
                </a:solidFill>
                <a:effectLst/>
                <a:latin typeface="Open Sans" panose="020F0502020204030204" pitchFamily="34" charset="0"/>
              </a:rPr>
              <a:t>(2018)</a:t>
            </a:r>
          </a:p>
        </p:txBody>
      </p:sp>
    </p:spTree>
    <p:extLst>
      <p:ext uri="{BB962C8B-B14F-4D97-AF65-F5344CB8AC3E}">
        <p14:creationId xmlns:p14="http://schemas.microsoft.com/office/powerpoint/2010/main" val="4063946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BF2B26-3626-E878-D065-49977FDD64F8}"/>
              </a:ext>
            </a:extLst>
          </p:cNvPr>
          <p:cNvSpPr txBox="1"/>
          <p:nvPr/>
        </p:nvSpPr>
        <p:spPr>
          <a:xfrm>
            <a:off x="2993571" y="76200"/>
            <a:ext cx="6204857" cy="523220"/>
          </a:xfrm>
          <a:prstGeom prst="rect">
            <a:avLst/>
          </a:prstGeom>
          <a:noFill/>
        </p:spPr>
        <p:txBody>
          <a:bodyPr wrap="square" rtlCol="0">
            <a:spAutoFit/>
          </a:bodyPr>
          <a:lstStyle/>
          <a:p>
            <a:pPr algn="ctr"/>
            <a:r>
              <a:rPr lang="en-GB" sz="2800" u="sng" dirty="0">
                <a:highlight>
                  <a:srgbClr val="FF00FF"/>
                </a:highlight>
              </a:rPr>
              <a:t>FISH BONE INTRO</a:t>
            </a:r>
          </a:p>
        </p:txBody>
      </p:sp>
      <p:sp>
        <p:nvSpPr>
          <p:cNvPr id="3" name="TextBox 2">
            <a:extLst>
              <a:ext uri="{FF2B5EF4-FFF2-40B4-BE49-F238E27FC236}">
                <a16:creationId xmlns:a16="http://schemas.microsoft.com/office/drawing/2014/main" id="{33CBFD10-1659-AA4A-7A94-D4F382626FB5}"/>
              </a:ext>
            </a:extLst>
          </p:cNvPr>
          <p:cNvSpPr txBox="1"/>
          <p:nvPr/>
        </p:nvSpPr>
        <p:spPr>
          <a:xfrm>
            <a:off x="413658" y="889843"/>
            <a:ext cx="11671662" cy="3657411"/>
          </a:xfrm>
          <a:prstGeom prst="rect">
            <a:avLst/>
          </a:prstGeom>
          <a:noFill/>
        </p:spPr>
        <p:txBody>
          <a:bodyPr wrap="square" rtlCol="0">
            <a:spAutoFit/>
          </a:bodyPr>
          <a:lstStyle/>
          <a:p>
            <a:pPr marL="285750" indent="-285750" algn="l" fontAlgn="base">
              <a:buFont typeface="Arial" panose="020B0604020202020204" pitchFamily="34" charset="0"/>
              <a:buChar char="•"/>
            </a:pPr>
            <a:r>
              <a:rPr lang="en-GB" sz="1600" b="1" i="0" dirty="0">
                <a:solidFill>
                  <a:srgbClr val="273239"/>
                </a:solidFill>
                <a:effectLst/>
                <a:latin typeface="Nunito" pitchFamily="2" charset="0"/>
              </a:rPr>
              <a:t>Problem Statement:</a:t>
            </a:r>
            <a:r>
              <a:rPr lang="en-GB" sz="1600" b="0" i="0" dirty="0">
                <a:solidFill>
                  <a:srgbClr val="273239"/>
                </a:solidFill>
                <a:effectLst/>
                <a:latin typeface="Nunito" pitchFamily="2" charset="0"/>
              </a:rPr>
              <a:t> It defines the issue or problem that needs to be addressed.</a:t>
            </a:r>
          </a:p>
          <a:p>
            <a:pPr marL="285750" indent="-285750" algn="l" fontAlgn="base">
              <a:buFont typeface="Arial" panose="020B0604020202020204" pitchFamily="34" charset="0"/>
              <a:buChar char="•"/>
            </a:pPr>
            <a:r>
              <a:rPr lang="en-GB" sz="1600" b="1" i="0" dirty="0">
                <a:solidFill>
                  <a:srgbClr val="273239"/>
                </a:solidFill>
                <a:effectLst/>
                <a:latin typeface="Nunito" pitchFamily="2" charset="0"/>
              </a:rPr>
              <a:t>Main Bone:</a:t>
            </a:r>
            <a:r>
              <a:rPr lang="en-GB" sz="1600" b="0" i="0" dirty="0">
                <a:solidFill>
                  <a:srgbClr val="273239"/>
                </a:solidFill>
                <a:effectLst/>
                <a:latin typeface="Nunito" pitchFamily="2" charset="0"/>
              </a:rPr>
              <a:t> It represents the main categories or factors which contribute to the problem. Commonly used categories include People, Process, Environment, Equipment, and Materials (the 5 Ps).</a:t>
            </a:r>
          </a:p>
          <a:p>
            <a:pPr marL="285750" indent="-285750" algn="l" fontAlgn="base">
              <a:buFont typeface="Arial" panose="020B0604020202020204" pitchFamily="34" charset="0"/>
              <a:buChar char="•"/>
            </a:pPr>
            <a:r>
              <a:rPr lang="en-GB" sz="1600" b="1" i="0" dirty="0">
                <a:solidFill>
                  <a:srgbClr val="273239"/>
                </a:solidFill>
                <a:effectLst/>
                <a:latin typeface="Nunito" pitchFamily="2" charset="0"/>
              </a:rPr>
              <a:t>Secondary Bones:</a:t>
            </a:r>
            <a:r>
              <a:rPr lang="en-GB" sz="1600" b="0" i="0" dirty="0">
                <a:solidFill>
                  <a:srgbClr val="273239"/>
                </a:solidFill>
                <a:effectLst/>
                <a:latin typeface="Nunito" pitchFamily="2" charset="0"/>
              </a:rPr>
              <a:t> It branches off from the main bone and represent sub-categories or specific factors within each main category.</a:t>
            </a:r>
          </a:p>
          <a:p>
            <a:pPr marL="285750" indent="-285750" algn="l" fontAlgn="base">
              <a:buFont typeface="Arial" panose="020B0604020202020204" pitchFamily="34" charset="0"/>
              <a:buChar char="•"/>
            </a:pPr>
            <a:r>
              <a:rPr lang="en-GB" sz="1600" b="1" i="0" dirty="0">
                <a:solidFill>
                  <a:srgbClr val="273239"/>
                </a:solidFill>
                <a:effectLst/>
                <a:latin typeface="Nunito" pitchFamily="2" charset="0"/>
              </a:rPr>
              <a:t>Cause Categories:</a:t>
            </a:r>
            <a:r>
              <a:rPr lang="en-GB" sz="1600" b="0" i="0" dirty="0">
                <a:solidFill>
                  <a:srgbClr val="273239"/>
                </a:solidFill>
                <a:effectLst/>
                <a:latin typeface="Nunito" pitchFamily="2" charset="0"/>
              </a:rPr>
              <a:t> These are the factors or causes within each secondary bone. They represent the specific aspects contributing to the problem.</a:t>
            </a:r>
          </a:p>
          <a:p>
            <a:pPr marL="285750" indent="-285750" algn="l" fontAlgn="base">
              <a:buFont typeface="Arial" panose="020B0604020202020204" pitchFamily="34" charset="0"/>
              <a:buChar char="•"/>
            </a:pPr>
            <a:r>
              <a:rPr lang="en-GB" sz="1600" b="1" i="0" dirty="0">
                <a:solidFill>
                  <a:srgbClr val="273239"/>
                </a:solidFill>
                <a:effectLst/>
                <a:latin typeface="Nunito" pitchFamily="2" charset="0"/>
              </a:rPr>
              <a:t>Cause and Effect Relationship Arrows:</a:t>
            </a:r>
            <a:r>
              <a:rPr lang="en-GB" sz="1600" b="0" i="0" dirty="0">
                <a:solidFill>
                  <a:srgbClr val="273239"/>
                </a:solidFill>
                <a:effectLst/>
                <a:latin typeface="Nunito" pitchFamily="2" charset="0"/>
              </a:rPr>
              <a:t> These connect the cause categories to the secondary and main bones, indicating the relationship between each cause and the overall problem.</a:t>
            </a:r>
          </a:p>
          <a:p>
            <a:pPr marL="285750" indent="-285750" algn="l" fontAlgn="base">
              <a:buFont typeface="Arial" panose="020B0604020202020204" pitchFamily="34" charset="0"/>
              <a:buChar char="•"/>
            </a:pPr>
            <a:r>
              <a:rPr lang="en-GB" sz="1600" b="1" i="0" dirty="0">
                <a:solidFill>
                  <a:srgbClr val="273239"/>
                </a:solidFill>
                <a:effectLst/>
                <a:latin typeface="Nunito" pitchFamily="2" charset="0"/>
              </a:rPr>
              <a:t>Analysis:</a:t>
            </a:r>
            <a:r>
              <a:rPr lang="en-GB" sz="1600" b="0" i="0" dirty="0">
                <a:solidFill>
                  <a:srgbClr val="273239"/>
                </a:solidFill>
                <a:effectLst/>
                <a:latin typeface="Nunito" pitchFamily="2" charset="0"/>
              </a:rPr>
              <a:t> The diagram is used to identify potential causes and their relationships to the problem. It facilitate analysis and problem-solving.</a:t>
            </a:r>
          </a:p>
          <a:p>
            <a:pPr marL="285750" indent="-285750" algn="l" fontAlgn="base">
              <a:buFont typeface="Arial" panose="020B0604020202020204" pitchFamily="34" charset="0"/>
              <a:buChar char="•"/>
            </a:pPr>
            <a:r>
              <a:rPr lang="en-GB" sz="1600" b="1" i="0" dirty="0">
                <a:solidFill>
                  <a:srgbClr val="273239"/>
                </a:solidFill>
                <a:effectLst/>
                <a:latin typeface="Nunito" pitchFamily="2" charset="0"/>
              </a:rPr>
              <a:t>Solutions:</a:t>
            </a:r>
            <a:r>
              <a:rPr lang="en-GB" sz="1600" b="0" i="0" dirty="0">
                <a:solidFill>
                  <a:srgbClr val="273239"/>
                </a:solidFill>
                <a:effectLst/>
                <a:latin typeface="Nunito" pitchFamily="2" charset="0"/>
              </a:rPr>
              <a:t> Once causes are identified, develop solutions to address each cause that aim to resolve the overall problem.</a:t>
            </a:r>
          </a:p>
          <a:p>
            <a:pPr algn="l">
              <a:lnSpc>
                <a:spcPts val="2625"/>
              </a:lnSpc>
              <a:buNone/>
            </a:pPr>
            <a:r>
              <a:rPr lang="en-GB" sz="1600" b="1" i="0" dirty="0">
                <a:solidFill>
                  <a:srgbClr val="273239"/>
                </a:solidFill>
                <a:effectLst/>
                <a:latin typeface="Source Sans 3"/>
              </a:rPr>
              <a:t>Fishbone Diagram Cause and Effect found online ( </a:t>
            </a:r>
            <a:r>
              <a:rPr lang="en-GB" sz="1600" b="1" i="0" dirty="0" err="1">
                <a:solidFill>
                  <a:srgbClr val="273239"/>
                </a:solidFill>
                <a:effectLst/>
                <a:latin typeface="Source Sans 3"/>
              </a:rPr>
              <a:t>geeksforgeeks</a:t>
            </a:r>
            <a:r>
              <a:rPr lang="en-GB" sz="1600" b="1" i="0" dirty="0">
                <a:solidFill>
                  <a:srgbClr val="273239"/>
                </a:solidFill>
                <a:effectLst/>
                <a:latin typeface="Source Sans 3"/>
              </a:rPr>
              <a:t> 2024)</a:t>
            </a:r>
          </a:p>
          <a:p>
            <a:pPr algn="l" fontAlgn="base">
              <a:spcAft>
                <a:spcPts val="1800"/>
              </a:spcAft>
              <a:buFont typeface="Arial" panose="020B0604020202020204" pitchFamily="34" charset="0"/>
              <a:buChar char="•"/>
            </a:pPr>
            <a:endParaRPr lang="en-GB" b="0" i="0" dirty="0">
              <a:solidFill>
                <a:srgbClr val="273239"/>
              </a:solidFill>
              <a:effectLst/>
              <a:latin typeface="Nunito" pitchFamily="2" charset="0"/>
            </a:endParaRPr>
          </a:p>
        </p:txBody>
      </p:sp>
      <p:sp>
        <p:nvSpPr>
          <p:cNvPr id="4" name="TextBox 3">
            <a:extLst>
              <a:ext uri="{FF2B5EF4-FFF2-40B4-BE49-F238E27FC236}">
                <a16:creationId xmlns:a16="http://schemas.microsoft.com/office/drawing/2014/main" id="{CD24BB20-829A-3AF2-1E55-69E459A54455}"/>
              </a:ext>
            </a:extLst>
          </p:cNvPr>
          <p:cNvSpPr txBox="1"/>
          <p:nvPr/>
        </p:nvSpPr>
        <p:spPr>
          <a:xfrm>
            <a:off x="594360" y="4709160"/>
            <a:ext cx="9966960" cy="1354217"/>
          </a:xfrm>
          <a:prstGeom prst="rect">
            <a:avLst/>
          </a:prstGeom>
          <a:noFill/>
        </p:spPr>
        <p:txBody>
          <a:bodyPr wrap="square" rtlCol="0">
            <a:spAutoFit/>
          </a:bodyPr>
          <a:lstStyle/>
          <a:p>
            <a:r>
              <a:rPr lang="en-GB" dirty="0"/>
              <a:t>The Fishbone model allows for a clear visual representation of the relationship between a problem and its potential causes, however the complexity of diagrams with multiple factors can lead to a confusing, difficult to follow visual representation. </a:t>
            </a:r>
          </a:p>
          <a:p>
            <a:r>
              <a:rPr lang="en-GB" sz="1400" dirty="0">
                <a:hlinkClick r:id="rId2"/>
              </a:rPr>
              <a:t>Fishbone Diagram Root Cause Analysis - Pros &amp; Cons</a:t>
            </a:r>
            <a:endParaRPr lang="en-GB" sz="1400" dirty="0"/>
          </a:p>
          <a:p>
            <a:r>
              <a:rPr lang="en-GB" sz="1400" dirty="0">
                <a:hlinkClick r:id="rId3"/>
              </a:rPr>
              <a:t>Exploring the Fishbone Diagram: Types, Advantages, Drawbacks, and Revealing the Six M’s of Change – BGMC GROUP</a:t>
            </a:r>
            <a:endParaRPr lang="en-GB" sz="1400" dirty="0"/>
          </a:p>
        </p:txBody>
      </p:sp>
    </p:spTree>
    <p:extLst>
      <p:ext uri="{BB962C8B-B14F-4D97-AF65-F5344CB8AC3E}">
        <p14:creationId xmlns:p14="http://schemas.microsoft.com/office/powerpoint/2010/main" val="346805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F19B0-1954-33DB-5462-A0B90DEDFC91}"/>
              </a:ext>
            </a:extLst>
          </p:cNvPr>
          <p:cNvSpPr>
            <a:spLocks noGrp="1"/>
          </p:cNvSpPr>
          <p:nvPr>
            <p:ph type="title"/>
          </p:nvPr>
        </p:nvSpPr>
        <p:spPr>
          <a:xfrm>
            <a:off x="619760" y="-480060"/>
            <a:ext cx="9985248" cy="960120"/>
          </a:xfrm>
        </p:spPr>
        <p:txBody>
          <a:bodyPr/>
          <a:lstStyle/>
          <a:p>
            <a:pPr algn="ctr"/>
            <a:r>
              <a:rPr lang="en-GB" u="sng" dirty="0"/>
              <a:t>Fish Bone </a:t>
            </a:r>
          </a:p>
        </p:txBody>
      </p:sp>
      <p:sp>
        <p:nvSpPr>
          <p:cNvPr id="4" name="TextBox 3">
            <a:extLst>
              <a:ext uri="{FF2B5EF4-FFF2-40B4-BE49-F238E27FC236}">
                <a16:creationId xmlns:a16="http://schemas.microsoft.com/office/drawing/2014/main" id="{15A9F7ED-08B7-DD22-6A74-FEA3B52485FE}"/>
              </a:ext>
            </a:extLst>
          </p:cNvPr>
          <p:cNvSpPr txBox="1"/>
          <p:nvPr/>
        </p:nvSpPr>
        <p:spPr>
          <a:xfrm>
            <a:off x="101600" y="1249680"/>
            <a:ext cx="12009120" cy="369332"/>
          </a:xfrm>
          <a:prstGeom prst="rect">
            <a:avLst/>
          </a:prstGeom>
          <a:noFill/>
        </p:spPr>
        <p:txBody>
          <a:bodyPr wrap="square" rtlCol="0">
            <a:spAutoFit/>
          </a:bodyPr>
          <a:lstStyle/>
          <a:p>
            <a:r>
              <a:rPr lang="en-GB" dirty="0"/>
              <a:t>         Flower                                                               income loss                                     competition</a:t>
            </a:r>
          </a:p>
        </p:txBody>
      </p:sp>
      <p:cxnSp>
        <p:nvCxnSpPr>
          <p:cNvPr id="6" name="Straight Connector 5">
            <a:extLst>
              <a:ext uri="{FF2B5EF4-FFF2-40B4-BE49-F238E27FC236}">
                <a16:creationId xmlns:a16="http://schemas.microsoft.com/office/drawing/2014/main" id="{A66E1EA9-EF07-EB6B-68E0-4B0596393E60}"/>
              </a:ext>
            </a:extLst>
          </p:cNvPr>
          <p:cNvCxnSpPr/>
          <p:nvPr/>
        </p:nvCxnSpPr>
        <p:spPr>
          <a:xfrm>
            <a:off x="0" y="3637280"/>
            <a:ext cx="1007872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6422C7B-D127-41E2-BCB2-4CA8EDBCDA03}"/>
              </a:ext>
            </a:extLst>
          </p:cNvPr>
          <p:cNvCxnSpPr/>
          <p:nvPr/>
        </p:nvCxnSpPr>
        <p:spPr>
          <a:xfrm>
            <a:off x="1046480" y="1696720"/>
            <a:ext cx="833120" cy="194056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D8EB14C-DDF6-5988-B145-F80AFA5011DF}"/>
              </a:ext>
            </a:extLst>
          </p:cNvPr>
          <p:cNvCxnSpPr/>
          <p:nvPr/>
        </p:nvCxnSpPr>
        <p:spPr>
          <a:xfrm>
            <a:off x="4714240" y="1619012"/>
            <a:ext cx="1026160" cy="2018268"/>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5186512-0AEF-EF57-E08F-AA4E3F0FE066}"/>
              </a:ext>
            </a:extLst>
          </p:cNvPr>
          <p:cNvCxnSpPr/>
          <p:nvPr/>
        </p:nvCxnSpPr>
        <p:spPr>
          <a:xfrm>
            <a:off x="8310880" y="1619012"/>
            <a:ext cx="1249680" cy="2018268"/>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0341B8D-15DA-055B-7AC6-0E661071F15F}"/>
              </a:ext>
            </a:extLst>
          </p:cNvPr>
          <p:cNvSpPr txBox="1"/>
          <p:nvPr/>
        </p:nvSpPr>
        <p:spPr>
          <a:xfrm>
            <a:off x="1336040" y="1636544"/>
            <a:ext cx="2143760" cy="646331"/>
          </a:xfrm>
          <a:prstGeom prst="rect">
            <a:avLst/>
          </a:prstGeom>
          <a:noFill/>
        </p:spPr>
        <p:txBody>
          <a:bodyPr wrap="square" rtlCol="0">
            <a:spAutoFit/>
          </a:bodyPr>
          <a:lstStyle/>
          <a:p>
            <a:r>
              <a:rPr lang="en-GB" dirty="0"/>
              <a:t>.Cost of flower increase.</a:t>
            </a:r>
          </a:p>
        </p:txBody>
      </p:sp>
      <p:sp>
        <p:nvSpPr>
          <p:cNvPr id="15" name="TextBox 14">
            <a:extLst>
              <a:ext uri="{FF2B5EF4-FFF2-40B4-BE49-F238E27FC236}">
                <a16:creationId xmlns:a16="http://schemas.microsoft.com/office/drawing/2014/main" id="{FBAFDE73-384B-4915-A27E-DBE64904D6F5}"/>
              </a:ext>
            </a:extLst>
          </p:cNvPr>
          <p:cNvSpPr txBox="1"/>
          <p:nvPr/>
        </p:nvSpPr>
        <p:spPr>
          <a:xfrm>
            <a:off x="1741424" y="2398375"/>
            <a:ext cx="2255520" cy="923330"/>
          </a:xfrm>
          <a:prstGeom prst="rect">
            <a:avLst/>
          </a:prstGeom>
          <a:noFill/>
        </p:spPr>
        <p:txBody>
          <a:bodyPr wrap="square" rtlCol="0">
            <a:spAutoFit/>
          </a:bodyPr>
          <a:lstStyle/>
          <a:p>
            <a:r>
              <a:rPr lang="en-GB" dirty="0"/>
              <a:t>.Importing is getting more costly and Hader to get.</a:t>
            </a:r>
          </a:p>
        </p:txBody>
      </p:sp>
      <p:sp>
        <p:nvSpPr>
          <p:cNvPr id="16" name="TextBox 15">
            <a:extLst>
              <a:ext uri="{FF2B5EF4-FFF2-40B4-BE49-F238E27FC236}">
                <a16:creationId xmlns:a16="http://schemas.microsoft.com/office/drawing/2014/main" id="{32DAB6F3-F5E1-0E5A-1615-060CE09293D1}"/>
              </a:ext>
            </a:extLst>
          </p:cNvPr>
          <p:cNvSpPr txBox="1"/>
          <p:nvPr/>
        </p:nvSpPr>
        <p:spPr>
          <a:xfrm>
            <a:off x="5232400" y="1713468"/>
            <a:ext cx="2103120" cy="369332"/>
          </a:xfrm>
          <a:prstGeom prst="rect">
            <a:avLst/>
          </a:prstGeom>
          <a:noFill/>
        </p:spPr>
        <p:txBody>
          <a:bodyPr wrap="square" rtlCol="0">
            <a:spAutoFit/>
          </a:bodyPr>
          <a:lstStyle/>
          <a:p>
            <a:r>
              <a:rPr lang="en-GB" dirty="0"/>
              <a:t>.30% loss </a:t>
            </a:r>
          </a:p>
        </p:txBody>
      </p:sp>
      <p:sp>
        <p:nvSpPr>
          <p:cNvPr id="17" name="TextBox 16">
            <a:extLst>
              <a:ext uri="{FF2B5EF4-FFF2-40B4-BE49-F238E27FC236}">
                <a16:creationId xmlns:a16="http://schemas.microsoft.com/office/drawing/2014/main" id="{C17E374F-D8C1-B047-1B18-6F5CDCE0A3A3}"/>
              </a:ext>
            </a:extLst>
          </p:cNvPr>
          <p:cNvSpPr txBox="1"/>
          <p:nvPr/>
        </p:nvSpPr>
        <p:spPr>
          <a:xfrm>
            <a:off x="5612384" y="2628146"/>
            <a:ext cx="2773680" cy="646331"/>
          </a:xfrm>
          <a:prstGeom prst="rect">
            <a:avLst/>
          </a:prstGeom>
          <a:noFill/>
        </p:spPr>
        <p:txBody>
          <a:bodyPr wrap="square" rtlCol="0">
            <a:spAutoFit/>
          </a:bodyPr>
          <a:lstStyle/>
          <a:p>
            <a:r>
              <a:rPr lang="en-GB" dirty="0"/>
              <a:t>.no customer coming in store. </a:t>
            </a:r>
          </a:p>
        </p:txBody>
      </p:sp>
      <p:sp>
        <p:nvSpPr>
          <p:cNvPr id="18" name="TextBox 17">
            <a:extLst>
              <a:ext uri="{FF2B5EF4-FFF2-40B4-BE49-F238E27FC236}">
                <a16:creationId xmlns:a16="http://schemas.microsoft.com/office/drawing/2014/main" id="{08FDE3B3-7EB1-B831-C32E-0B485089D56F}"/>
              </a:ext>
            </a:extLst>
          </p:cNvPr>
          <p:cNvSpPr txBox="1"/>
          <p:nvPr/>
        </p:nvSpPr>
        <p:spPr>
          <a:xfrm>
            <a:off x="8686800" y="1713468"/>
            <a:ext cx="3291840" cy="646331"/>
          </a:xfrm>
          <a:prstGeom prst="rect">
            <a:avLst/>
          </a:prstGeom>
          <a:noFill/>
        </p:spPr>
        <p:txBody>
          <a:bodyPr wrap="square" rtlCol="0">
            <a:spAutoFit/>
          </a:bodyPr>
          <a:lstStyle/>
          <a:p>
            <a:r>
              <a:rPr lang="en-GB" dirty="0"/>
              <a:t>Two new florists' shop have open .</a:t>
            </a:r>
          </a:p>
        </p:txBody>
      </p:sp>
      <p:sp>
        <p:nvSpPr>
          <p:cNvPr id="19" name="TextBox 18">
            <a:extLst>
              <a:ext uri="{FF2B5EF4-FFF2-40B4-BE49-F238E27FC236}">
                <a16:creationId xmlns:a16="http://schemas.microsoft.com/office/drawing/2014/main" id="{CA422E2B-AAB3-F9D6-2C41-FDC367FD703A}"/>
              </a:ext>
            </a:extLst>
          </p:cNvPr>
          <p:cNvSpPr txBox="1"/>
          <p:nvPr/>
        </p:nvSpPr>
        <p:spPr>
          <a:xfrm>
            <a:off x="9357360" y="2628146"/>
            <a:ext cx="2753360" cy="369332"/>
          </a:xfrm>
          <a:prstGeom prst="rect">
            <a:avLst/>
          </a:prstGeom>
          <a:noFill/>
        </p:spPr>
        <p:txBody>
          <a:bodyPr wrap="square" rtlCol="0">
            <a:spAutoFit/>
          </a:bodyPr>
          <a:lstStyle/>
          <a:p>
            <a:r>
              <a:rPr lang="en-GB" dirty="0"/>
              <a:t>.On-line florists.</a:t>
            </a:r>
          </a:p>
        </p:txBody>
      </p:sp>
      <p:sp>
        <p:nvSpPr>
          <p:cNvPr id="21" name="TextBox 20">
            <a:extLst>
              <a:ext uri="{FF2B5EF4-FFF2-40B4-BE49-F238E27FC236}">
                <a16:creationId xmlns:a16="http://schemas.microsoft.com/office/drawing/2014/main" id="{D445574F-B5E5-D83A-CA4D-77212BA0E653}"/>
              </a:ext>
            </a:extLst>
          </p:cNvPr>
          <p:cNvSpPr txBox="1"/>
          <p:nvPr/>
        </p:nvSpPr>
        <p:spPr>
          <a:xfrm>
            <a:off x="101600" y="5848588"/>
            <a:ext cx="12009120" cy="369332"/>
          </a:xfrm>
          <a:prstGeom prst="rect">
            <a:avLst/>
          </a:prstGeom>
          <a:noFill/>
        </p:spPr>
        <p:txBody>
          <a:bodyPr wrap="square" rtlCol="0">
            <a:spAutoFit/>
          </a:bodyPr>
          <a:lstStyle/>
          <a:p>
            <a:r>
              <a:rPr lang="en-GB" dirty="0"/>
              <a:t>              On-line                                                           customer                                    Location                 </a:t>
            </a:r>
          </a:p>
        </p:txBody>
      </p:sp>
      <p:cxnSp>
        <p:nvCxnSpPr>
          <p:cNvPr id="23" name="Straight Connector 22">
            <a:extLst>
              <a:ext uri="{FF2B5EF4-FFF2-40B4-BE49-F238E27FC236}">
                <a16:creationId xmlns:a16="http://schemas.microsoft.com/office/drawing/2014/main" id="{DCA7E4DA-C5B7-464E-2310-58CC6AB321AF}"/>
              </a:ext>
            </a:extLst>
          </p:cNvPr>
          <p:cNvCxnSpPr/>
          <p:nvPr/>
        </p:nvCxnSpPr>
        <p:spPr>
          <a:xfrm flipH="1">
            <a:off x="955040" y="3637280"/>
            <a:ext cx="924560" cy="22113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E99CD42-0847-CA69-B42C-F9441C42FEE3}"/>
              </a:ext>
            </a:extLst>
          </p:cNvPr>
          <p:cNvCxnSpPr/>
          <p:nvPr/>
        </p:nvCxnSpPr>
        <p:spPr>
          <a:xfrm flipH="1">
            <a:off x="5059680" y="3637280"/>
            <a:ext cx="680720" cy="22113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C83AF46-0D47-91F1-CF94-2B0816CFA698}"/>
              </a:ext>
            </a:extLst>
          </p:cNvPr>
          <p:cNvCxnSpPr>
            <a:cxnSpLocks/>
          </p:cNvCxnSpPr>
          <p:nvPr/>
        </p:nvCxnSpPr>
        <p:spPr>
          <a:xfrm flipH="1">
            <a:off x="8757920" y="3637280"/>
            <a:ext cx="802640" cy="2211307"/>
          </a:xfrm>
          <a:prstGeom prst="line">
            <a:avLst/>
          </a:prstGeom>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A7C3352-E9F7-BD38-B81E-C6B2063E1851}"/>
              </a:ext>
            </a:extLst>
          </p:cNvPr>
          <p:cNvSpPr txBox="1"/>
          <p:nvPr/>
        </p:nvSpPr>
        <p:spPr>
          <a:xfrm>
            <a:off x="1799336" y="3877995"/>
            <a:ext cx="2800096" cy="646331"/>
          </a:xfrm>
          <a:prstGeom prst="rect">
            <a:avLst/>
          </a:prstGeom>
          <a:noFill/>
        </p:spPr>
        <p:txBody>
          <a:bodyPr wrap="square" rtlCol="0">
            <a:spAutoFit/>
          </a:bodyPr>
          <a:lstStyle/>
          <a:p>
            <a:r>
              <a:rPr lang="en-GB" dirty="0"/>
              <a:t>.Ordering on-line is easy for a lot of people.</a:t>
            </a:r>
          </a:p>
        </p:txBody>
      </p:sp>
      <p:sp>
        <p:nvSpPr>
          <p:cNvPr id="30" name="TextBox 29">
            <a:extLst>
              <a:ext uri="{FF2B5EF4-FFF2-40B4-BE49-F238E27FC236}">
                <a16:creationId xmlns:a16="http://schemas.microsoft.com/office/drawing/2014/main" id="{36969B88-E4E9-1CC6-A4E1-E2CA1A2F0AF9}"/>
              </a:ext>
            </a:extLst>
          </p:cNvPr>
          <p:cNvSpPr txBox="1"/>
          <p:nvPr/>
        </p:nvSpPr>
        <p:spPr>
          <a:xfrm>
            <a:off x="1463040" y="4921795"/>
            <a:ext cx="3205480" cy="369332"/>
          </a:xfrm>
          <a:prstGeom prst="rect">
            <a:avLst/>
          </a:prstGeom>
          <a:noFill/>
        </p:spPr>
        <p:txBody>
          <a:bodyPr wrap="square" rtlCol="0">
            <a:spAutoFit/>
          </a:bodyPr>
          <a:lstStyle/>
          <a:p>
            <a:r>
              <a:rPr lang="en-GB" dirty="0"/>
              <a:t>. Much cheaper.</a:t>
            </a:r>
          </a:p>
        </p:txBody>
      </p:sp>
      <p:sp>
        <p:nvSpPr>
          <p:cNvPr id="31" name="TextBox 30">
            <a:extLst>
              <a:ext uri="{FF2B5EF4-FFF2-40B4-BE49-F238E27FC236}">
                <a16:creationId xmlns:a16="http://schemas.microsoft.com/office/drawing/2014/main" id="{48B2D439-EDDB-AB38-B0EE-1CC6871B78CF}"/>
              </a:ext>
            </a:extLst>
          </p:cNvPr>
          <p:cNvSpPr txBox="1"/>
          <p:nvPr/>
        </p:nvSpPr>
        <p:spPr>
          <a:xfrm>
            <a:off x="5740400" y="3830319"/>
            <a:ext cx="3180080" cy="646331"/>
          </a:xfrm>
          <a:prstGeom prst="rect">
            <a:avLst/>
          </a:prstGeom>
          <a:noFill/>
        </p:spPr>
        <p:txBody>
          <a:bodyPr wrap="square" rtlCol="0">
            <a:spAutoFit/>
          </a:bodyPr>
          <a:lstStyle/>
          <a:p>
            <a:r>
              <a:rPr lang="en-GB" dirty="0"/>
              <a:t>.Not enough customer coming in store.</a:t>
            </a:r>
          </a:p>
        </p:txBody>
      </p:sp>
      <p:sp>
        <p:nvSpPr>
          <p:cNvPr id="32" name="TextBox 31">
            <a:extLst>
              <a:ext uri="{FF2B5EF4-FFF2-40B4-BE49-F238E27FC236}">
                <a16:creationId xmlns:a16="http://schemas.microsoft.com/office/drawing/2014/main" id="{5428FC40-BA56-6934-9641-A478C84ED9BA}"/>
              </a:ext>
            </a:extLst>
          </p:cNvPr>
          <p:cNvSpPr txBox="1"/>
          <p:nvPr/>
        </p:nvSpPr>
        <p:spPr>
          <a:xfrm>
            <a:off x="5612384" y="4921795"/>
            <a:ext cx="2871216" cy="369332"/>
          </a:xfrm>
          <a:prstGeom prst="rect">
            <a:avLst/>
          </a:prstGeom>
          <a:noFill/>
        </p:spPr>
        <p:txBody>
          <a:bodyPr wrap="square" rtlCol="0">
            <a:spAutoFit/>
          </a:bodyPr>
          <a:lstStyle/>
          <a:p>
            <a:r>
              <a:rPr lang="en-GB" dirty="0"/>
              <a:t>.customer going on-line.</a:t>
            </a:r>
          </a:p>
        </p:txBody>
      </p:sp>
      <p:sp>
        <p:nvSpPr>
          <p:cNvPr id="33" name="Arrow: Pentagon 32">
            <a:extLst>
              <a:ext uri="{FF2B5EF4-FFF2-40B4-BE49-F238E27FC236}">
                <a16:creationId xmlns:a16="http://schemas.microsoft.com/office/drawing/2014/main" id="{A519FE2A-E32E-111B-719D-DB0B6D56A889}"/>
              </a:ext>
            </a:extLst>
          </p:cNvPr>
          <p:cNvSpPr/>
          <p:nvPr/>
        </p:nvSpPr>
        <p:spPr>
          <a:xfrm>
            <a:off x="10109200" y="3108350"/>
            <a:ext cx="1534160" cy="917967"/>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lumMod val="95000"/>
                  </a:schemeClr>
                </a:solidFill>
              </a:rPr>
              <a:t>Green Haven </a:t>
            </a:r>
            <a:r>
              <a:rPr lang="en-GB" dirty="0" err="1">
                <a:solidFill>
                  <a:schemeClr val="bg1">
                    <a:lumMod val="95000"/>
                  </a:schemeClr>
                </a:solidFill>
              </a:rPr>
              <a:t>Florsits</a:t>
            </a:r>
            <a:endParaRPr lang="en-GB" dirty="0">
              <a:solidFill>
                <a:schemeClr val="bg1">
                  <a:lumMod val="95000"/>
                </a:schemeClr>
              </a:solidFill>
            </a:endParaRPr>
          </a:p>
        </p:txBody>
      </p:sp>
      <p:sp>
        <p:nvSpPr>
          <p:cNvPr id="37" name="TextBox 36">
            <a:extLst>
              <a:ext uri="{FF2B5EF4-FFF2-40B4-BE49-F238E27FC236}">
                <a16:creationId xmlns:a16="http://schemas.microsoft.com/office/drawing/2014/main" id="{079F9E6B-5646-E98D-4B8A-00CC030A121B}"/>
              </a:ext>
            </a:extLst>
          </p:cNvPr>
          <p:cNvSpPr txBox="1"/>
          <p:nvPr/>
        </p:nvSpPr>
        <p:spPr>
          <a:xfrm>
            <a:off x="9530080" y="4127022"/>
            <a:ext cx="2407920" cy="369332"/>
          </a:xfrm>
          <a:prstGeom prst="rect">
            <a:avLst/>
          </a:prstGeom>
          <a:noFill/>
        </p:spPr>
        <p:txBody>
          <a:bodyPr wrap="square" rtlCol="0">
            <a:spAutoFit/>
          </a:bodyPr>
          <a:lstStyle/>
          <a:p>
            <a:r>
              <a:rPr lang="en-GB" dirty="0"/>
              <a:t>.Difficult to navigate</a:t>
            </a:r>
          </a:p>
        </p:txBody>
      </p:sp>
      <p:sp>
        <p:nvSpPr>
          <p:cNvPr id="38" name="TextBox 37">
            <a:extLst>
              <a:ext uri="{FF2B5EF4-FFF2-40B4-BE49-F238E27FC236}">
                <a16:creationId xmlns:a16="http://schemas.microsoft.com/office/drawing/2014/main" id="{878ECAD5-ECC9-E416-0921-B1B5AE3E205F}"/>
              </a:ext>
            </a:extLst>
          </p:cNvPr>
          <p:cNvSpPr txBox="1"/>
          <p:nvPr/>
        </p:nvSpPr>
        <p:spPr>
          <a:xfrm>
            <a:off x="9255760" y="4833537"/>
            <a:ext cx="2814320" cy="369332"/>
          </a:xfrm>
          <a:prstGeom prst="rect">
            <a:avLst/>
          </a:prstGeom>
          <a:noFill/>
        </p:spPr>
        <p:txBody>
          <a:bodyPr wrap="square" rtlCol="0">
            <a:spAutoFit/>
          </a:bodyPr>
          <a:lstStyle/>
          <a:p>
            <a:r>
              <a:rPr lang="en-GB" dirty="0"/>
              <a:t>.in a quite part of town.</a:t>
            </a:r>
          </a:p>
        </p:txBody>
      </p:sp>
    </p:spTree>
    <p:extLst>
      <p:ext uri="{BB962C8B-B14F-4D97-AF65-F5344CB8AC3E}">
        <p14:creationId xmlns:p14="http://schemas.microsoft.com/office/powerpoint/2010/main" val="108255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188A0-4F89-4359-F1CF-5E42963D1CA5}"/>
              </a:ext>
            </a:extLst>
          </p:cNvPr>
          <p:cNvSpPr>
            <a:spLocks noGrp="1"/>
          </p:cNvSpPr>
          <p:nvPr>
            <p:ph type="title"/>
          </p:nvPr>
        </p:nvSpPr>
        <p:spPr/>
        <p:txBody>
          <a:bodyPr/>
          <a:lstStyle/>
          <a:p>
            <a:r>
              <a:rPr lang="en-GB" u="sng" dirty="0"/>
              <a:t>Key Findings </a:t>
            </a:r>
          </a:p>
        </p:txBody>
      </p:sp>
      <p:sp>
        <p:nvSpPr>
          <p:cNvPr id="3" name="TextBox 2">
            <a:extLst>
              <a:ext uri="{FF2B5EF4-FFF2-40B4-BE49-F238E27FC236}">
                <a16:creationId xmlns:a16="http://schemas.microsoft.com/office/drawing/2014/main" id="{6C0F183A-AA05-A607-BB4C-679898DB762B}"/>
              </a:ext>
            </a:extLst>
          </p:cNvPr>
          <p:cNvSpPr txBox="1"/>
          <p:nvPr/>
        </p:nvSpPr>
        <p:spPr>
          <a:xfrm>
            <a:off x="807720" y="1600200"/>
            <a:ext cx="10576560" cy="4524315"/>
          </a:xfrm>
          <a:prstGeom prst="rect">
            <a:avLst/>
          </a:prstGeom>
          <a:noFill/>
        </p:spPr>
        <p:txBody>
          <a:bodyPr wrap="square" rtlCol="0">
            <a:spAutoFit/>
          </a:bodyPr>
          <a:lstStyle/>
          <a:p>
            <a:r>
              <a:rPr lang="en-GB" sz="2400" b="1" dirty="0"/>
              <a:t>Green Haven Florists are experiencing a decline in sales due to three main reasons:</a:t>
            </a:r>
          </a:p>
          <a:p>
            <a:pPr marL="742950" lvl="1" indent="-285750">
              <a:buFont typeface="Arial" panose="020B0604020202020204" pitchFamily="34" charset="0"/>
              <a:buChar char="•"/>
            </a:pPr>
            <a:r>
              <a:rPr lang="en-GB" sz="2400" dirty="0"/>
              <a:t>Lack of foot traffic to the shop due to the shift to online shopping and local high street shops closing, causing the high street to not be as busy as it used to be.</a:t>
            </a:r>
          </a:p>
          <a:p>
            <a:pPr lvl="1"/>
            <a:endParaRPr lang="en-GB" sz="2400" dirty="0"/>
          </a:p>
          <a:p>
            <a:pPr marL="742950" lvl="1" indent="-285750">
              <a:buFont typeface="Arial" panose="020B0604020202020204" pitchFamily="34" charset="0"/>
              <a:buChar char="•"/>
            </a:pPr>
            <a:r>
              <a:rPr lang="en-GB" sz="2400" dirty="0"/>
              <a:t>Two new competitors have opened up in the local area one with aggressive pricing and another with a strong presence on social media.</a:t>
            </a:r>
          </a:p>
          <a:p>
            <a:pPr lvl="1"/>
            <a:endParaRPr lang="en-GB" sz="2400" dirty="0"/>
          </a:p>
          <a:p>
            <a:pPr marL="742950" lvl="1" indent="-285750">
              <a:buFont typeface="Arial" panose="020B0604020202020204" pitchFamily="34" charset="0"/>
              <a:buChar char="•"/>
            </a:pPr>
            <a:r>
              <a:rPr lang="en-GB" sz="2400" dirty="0"/>
              <a:t> Green Haven Florist has an outdated and difficult to navigate website leading potential customers to visit a competitor for ease. </a:t>
            </a:r>
          </a:p>
        </p:txBody>
      </p:sp>
    </p:spTree>
    <p:extLst>
      <p:ext uri="{BB962C8B-B14F-4D97-AF65-F5344CB8AC3E}">
        <p14:creationId xmlns:p14="http://schemas.microsoft.com/office/powerpoint/2010/main" val="2763998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B9A536-C2ED-3F66-DD84-2B82E2E804D4}"/>
              </a:ext>
            </a:extLst>
          </p:cNvPr>
          <p:cNvSpPr txBox="1"/>
          <p:nvPr/>
        </p:nvSpPr>
        <p:spPr>
          <a:xfrm>
            <a:off x="0" y="4043295"/>
            <a:ext cx="4865915" cy="923330"/>
          </a:xfrm>
          <a:prstGeom prst="rect">
            <a:avLst/>
          </a:prstGeom>
          <a:noFill/>
        </p:spPr>
        <p:txBody>
          <a:bodyPr wrap="square" rtlCol="0">
            <a:spAutoFit/>
          </a:bodyPr>
          <a:lstStyle/>
          <a:p>
            <a:r>
              <a:rPr lang="en-GB" dirty="0" err="1"/>
              <a:t>Geeksforgeeks</a:t>
            </a:r>
            <a:r>
              <a:rPr lang="en-GB" dirty="0"/>
              <a:t>( 2024)</a:t>
            </a:r>
            <a:r>
              <a:rPr lang="en-GB" dirty="0">
                <a:hlinkClick r:id="rId2"/>
              </a:rPr>
              <a:t> Fishbone Diagram Cause and Effect - </a:t>
            </a:r>
            <a:r>
              <a:rPr lang="en-GB" dirty="0" err="1">
                <a:hlinkClick r:id="rId2"/>
              </a:rPr>
              <a:t>GeeksforGeeks</a:t>
            </a:r>
            <a:endParaRPr lang="en-GB" dirty="0"/>
          </a:p>
          <a:p>
            <a:endParaRPr lang="en-GB" dirty="0"/>
          </a:p>
        </p:txBody>
      </p:sp>
      <p:sp>
        <p:nvSpPr>
          <p:cNvPr id="5" name="TextBox 4">
            <a:extLst>
              <a:ext uri="{FF2B5EF4-FFF2-40B4-BE49-F238E27FC236}">
                <a16:creationId xmlns:a16="http://schemas.microsoft.com/office/drawing/2014/main" id="{593D4524-CF3C-D4AE-BBAD-BE28763F437A}"/>
              </a:ext>
            </a:extLst>
          </p:cNvPr>
          <p:cNvSpPr txBox="1"/>
          <p:nvPr/>
        </p:nvSpPr>
        <p:spPr>
          <a:xfrm>
            <a:off x="5638800" y="2717800"/>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AEC2DFC3-47C0-F86F-8E68-309BFF90D473}"/>
              </a:ext>
            </a:extLst>
          </p:cNvPr>
          <p:cNvSpPr txBox="1"/>
          <p:nvPr/>
        </p:nvSpPr>
        <p:spPr>
          <a:xfrm>
            <a:off x="87086" y="664419"/>
            <a:ext cx="6096000" cy="1508105"/>
          </a:xfrm>
          <a:prstGeom prst="rect">
            <a:avLst/>
          </a:prstGeom>
          <a:noFill/>
        </p:spPr>
        <p:txBody>
          <a:bodyPr wrap="square">
            <a:spAutoFit/>
          </a:bodyPr>
          <a:lstStyle/>
          <a:p>
            <a:pPr algn="l">
              <a:spcAft>
                <a:spcPts val="750"/>
              </a:spcAft>
              <a:buNone/>
            </a:pPr>
            <a:r>
              <a:rPr lang="en-GB" b="0" i="0" dirty="0">
                <a:solidFill>
                  <a:srgbClr val="070726"/>
                </a:solidFill>
                <a:effectLst/>
                <a:latin typeface="Helvetica Neue"/>
              </a:rPr>
              <a:t>Solving problems and making decisions.</a:t>
            </a:r>
          </a:p>
          <a:p>
            <a:pPr algn="l">
              <a:spcAft>
                <a:spcPts val="750"/>
              </a:spcAft>
              <a:buNone/>
            </a:pPr>
            <a:r>
              <a:rPr lang="en-GB" b="0" i="0" dirty="0">
                <a:solidFill>
                  <a:srgbClr val="070726"/>
                </a:solidFill>
                <a:effectLst/>
                <a:latin typeface="Helvetica Neue"/>
              </a:rPr>
              <a:t>Routledge (2013)</a:t>
            </a:r>
          </a:p>
          <a:p>
            <a:pPr algn="l">
              <a:spcAft>
                <a:spcPts val="750"/>
              </a:spcAft>
              <a:buNone/>
            </a:pPr>
            <a:r>
              <a:rPr lang="en-GB" dirty="0">
                <a:solidFill>
                  <a:srgbClr val="070726"/>
                </a:solidFill>
                <a:latin typeface="Helvetica Neue"/>
              </a:rPr>
              <a:t>Page 1-30</a:t>
            </a:r>
          </a:p>
          <a:p>
            <a:pPr algn="l">
              <a:spcAft>
                <a:spcPts val="750"/>
              </a:spcAft>
              <a:buNone/>
            </a:pPr>
            <a:endParaRPr lang="en-GB" b="0" i="0" dirty="0">
              <a:solidFill>
                <a:srgbClr val="070726"/>
              </a:solidFill>
              <a:effectLst/>
              <a:latin typeface="Helvetica Neue"/>
            </a:endParaRPr>
          </a:p>
        </p:txBody>
      </p:sp>
      <p:sp>
        <p:nvSpPr>
          <p:cNvPr id="8" name="TextBox 7">
            <a:extLst>
              <a:ext uri="{FF2B5EF4-FFF2-40B4-BE49-F238E27FC236}">
                <a16:creationId xmlns:a16="http://schemas.microsoft.com/office/drawing/2014/main" id="{01AD873C-DF3B-F697-8759-C9AB7D939632}"/>
              </a:ext>
            </a:extLst>
          </p:cNvPr>
          <p:cNvSpPr txBox="1"/>
          <p:nvPr/>
        </p:nvSpPr>
        <p:spPr>
          <a:xfrm>
            <a:off x="87086" y="284592"/>
            <a:ext cx="6096000" cy="369332"/>
          </a:xfrm>
          <a:prstGeom prst="rect">
            <a:avLst/>
          </a:prstGeom>
          <a:noFill/>
        </p:spPr>
        <p:txBody>
          <a:bodyPr wrap="square">
            <a:spAutoFit/>
          </a:bodyPr>
          <a:lstStyle/>
          <a:p>
            <a:r>
              <a:rPr lang="en-GB" dirty="0">
                <a:hlinkClick r:id="rId3"/>
              </a:rPr>
              <a:t>5w2h method - Search</a:t>
            </a:r>
            <a:endParaRPr lang="en-GB" dirty="0"/>
          </a:p>
        </p:txBody>
      </p:sp>
      <p:sp>
        <p:nvSpPr>
          <p:cNvPr id="10" name="TextBox 9">
            <a:extLst>
              <a:ext uri="{FF2B5EF4-FFF2-40B4-BE49-F238E27FC236}">
                <a16:creationId xmlns:a16="http://schemas.microsoft.com/office/drawing/2014/main" id="{5515030B-4CC1-EBD0-FB98-05E7B52CFAB1}"/>
              </a:ext>
            </a:extLst>
          </p:cNvPr>
          <p:cNvSpPr txBox="1"/>
          <p:nvPr/>
        </p:nvSpPr>
        <p:spPr>
          <a:xfrm>
            <a:off x="73479" y="1855151"/>
            <a:ext cx="6096000" cy="369332"/>
          </a:xfrm>
          <a:prstGeom prst="rect">
            <a:avLst/>
          </a:prstGeom>
          <a:noFill/>
        </p:spPr>
        <p:txBody>
          <a:bodyPr wrap="square">
            <a:spAutoFit/>
          </a:bodyPr>
          <a:lstStyle/>
          <a:p>
            <a:r>
              <a:rPr lang="en-GB" dirty="0">
                <a:hlinkClick r:id="rId4"/>
              </a:rPr>
              <a:t>what is the meaning for pestle in business - Search</a:t>
            </a:r>
            <a:endParaRPr lang="en-GB" dirty="0"/>
          </a:p>
        </p:txBody>
      </p:sp>
      <p:sp>
        <p:nvSpPr>
          <p:cNvPr id="12" name="TextBox 11">
            <a:extLst>
              <a:ext uri="{FF2B5EF4-FFF2-40B4-BE49-F238E27FC236}">
                <a16:creationId xmlns:a16="http://schemas.microsoft.com/office/drawing/2014/main" id="{70924955-C0BB-11A6-F876-34248C6ED613}"/>
              </a:ext>
            </a:extLst>
          </p:cNvPr>
          <p:cNvSpPr txBox="1"/>
          <p:nvPr/>
        </p:nvSpPr>
        <p:spPr>
          <a:xfrm>
            <a:off x="87086" y="2369058"/>
            <a:ext cx="6096000" cy="646331"/>
          </a:xfrm>
          <a:prstGeom prst="rect">
            <a:avLst/>
          </a:prstGeom>
          <a:noFill/>
        </p:spPr>
        <p:txBody>
          <a:bodyPr wrap="square">
            <a:spAutoFit/>
          </a:bodyPr>
          <a:lstStyle/>
          <a:p>
            <a:pPr algn="l">
              <a:spcAft>
                <a:spcPts val="750"/>
              </a:spcAft>
              <a:buNone/>
            </a:pPr>
            <a:r>
              <a:rPr lang="en-GB" b="0" i="0" dirty="0">
                <a:solidFill>
                  <a:srgbClr val="070726"/>
                </a:solidFill>
                <a:effectLst/>
                <a:latin typeface="Helvetica Neue"/>
              </a:rPr>
              <a:t>The international business environment.: challenges and changes</a:t>
            </a:r>
          </a:p>
        </p:txBody>
      </p:sp>
      <p:sp>
        <p:nvSpPr>
          <p:cNvPr id="13" name="TextBox 12">
            <a:extLst>
              <a:ext uri="{FF2B5EF4-FFF2-40B4-BE49-F238E27FC236}">
                <a16:creationId xmlns:a16="http://schemas.microsoft.com/office/drawing/2014/main" id="{7869D427-8343-7FAC-5F56-49991597207E}"/>
              </a:ext>
            </a:extLst>
          </p:cNvPr>
          <p:cNvSpPr txBox="1"/>
          <p:nvPr/>
        </p:nvSpPr>
        <p:spPr>
          <a:xfrm>
            <a:off x="0" y="2986360"/>
            <a:ext cx="5551714" cy="923330"/>
          </a:xfrm>
          <a:prstGeom prst="rect">
            <a:avLst/>
          </a:prstGeom>
          <a:noFill/>
        </p:spPr>
        <p:txBody>
          <a:bodyPr wrap="square" rtlCol="0">
            <a:spAutoFit/>
          </a:bodyPr>
          <a:lstStyle/>
          <a:p>
            <a:r>
              <a:rPr lang="en-GB" dirty="0"/>
              <a:t>Brook Ian</a:t>
            </a:r>
          </a:p>
          <a:p>
            <a:r>
              <a:rPr lang="en-GB" dirty="0"/>
              <a:t>(2010)</a:t>
            </a:r>
          </a:p>
          <a:p>
            <a:r>
              <a:rPr lang="en-GB" dirty="0"/>
              <a:t> page 30-32</a:t>
            </a:r>
          </a:p>
        </p:txBody>
      </p:sp>
      <p:sp>
        <p:nvSpPr>
          <p:cNvPr id="15" name="TextBox 14">
            <a:extLst>
              <a:ext uri="{FF2B5EF4-FFF2-40B4-BE49-F238E27FC236}">
                <a16:creationId xmlns:a16="http://schemas.microsoft.com/office/drawing/2014/main" id="{EDBAF5CF-579D-4995-A134-0596A700CC09}"/>
              </a:ext>
            </a:extLst>
          </p:cNvPr>
          <p:cNvSpPr txBox="1"/>
          <p:nvPr/>
        </p:nvSpPr>
        <p:spPr>
          <a:xfrm>
            <a:off x="59872" y="4675755"/>
            <a:ext cx="6123214" cy="1245213"/>
          </a:xfrm>
          <a:prstGeom prst="rect">
            <a:avLst/>
          </a:prstGeom>
          <a:noFill/>
        </p:spPr>
        <p:txBody>
          <a:bodyPr wrap="square">
            <a:spAutoFit/>
          </a:bodyPr>
          <a:lstStyle/>
          <a:p>
            <a:pPr algn="l">
              <a:lnSpc>
                <a:spcPts val="3075"/>
              </a:lnSpc>
              <a:buNone/>
            </a:pPr>
            <a:r>
              <a:rPr lang="en-GB" b="0" i="0" dirty="0">
                <a:solidFill>
                  <a:srgbClr val="000000"/>
                </a:solidFill>
                <a:effectLst/>
                <a:latin typeface="Open Sans" panose="020F0502020204030204" pitchFamily="34" charset="0"/>
              </a:rPr>
              <a:t>The Problem-Solving, Problem-Prevention, and Decision-Making Guide</a:t>
            </a:r>
          </a:p>
          <a:p>
            <a:pPr algn="l">
              <a:lnSpc>
                <a:spcPts val="3075"/>
              </a:lnSpc>
              <a:buNone/>
            </a:pPr>
            <a:r>
              <a:rPr lang="en-GB" b="0" i="0" dirty="0">
                <a:solidFill>
                  <a:srgbClr val="000000"/>
                </a:solidFill>
                <a:effectLst/>
                <a:latin typeface="Open Sans" panose="020F0502020204030204" pitchFamily="34" charset="0"/>
              </a:rPr>
              <a:t>(2018)</a:t>
            </a:r>
          </a:p>
        </p:txBody>
      </p:sp>
    </p:spTree>
    <p:extLst>
      <p:ext uri="{BB962C8B-B14F-4D97-AF65-F5344CB8AC3E}">
        <p14:creationId xmlns:p14="http://schemas.microsoft.com/office/powerpoint/2010/main" val="2667198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C7C664-361F-39E5-C9EA-0B3C701B97F8}"/>
              </a:ext>
            </a:extLst>
          </p:cNvPr>
          <p:cNvSpPr txBox="1"/>
          <p:nvPr/>
        </p:nvSpPr>
        <p:spPr>
          <a:xfrm>
            <a:off x="612648" y="1856232"/>
            <a:ext cx="3142923" cy="2458865"/>
          </a:xfrm>
          <a:prstGeom prst="rect">
            <a:avLst/>
          </a:prstGeom>
        </p:spPr>
        <p:txBody>
          <a:bodyPr vert="horz" lIns="91440" tIns="45720" rIns="91440" bIns="45720" rtlCol="0" anchor="t">
            <a:normAutofit/>
          </a:bodyPr>
          <a:lstStyle/>
          <a:p>
            <a:pPr>
              <a:lnSpc>
                <a:spcPct val="110000"/>
              </a:lnSpc>
              <a:spcBef>
                <a:spcPct val="0"/>
              </a:spcBef>
              <a:spcAft>
                <a:spcPts val="600"/>
              </a:spcAft>
            </a:pPr>
            <a:r>
              <a:rPr lang="en-US" sz="3200" b="1" kern="1200" cap="all" spc="700" baseline="0" dirty="0">
                <a:solidFill>
                  <a:schemeClr val="bg1"/>
                </a:solidFill>
                <a:latin typeface="+mj-lt"/>
                <a:ea typeface="+mj-ea"/>
                <a:cs typeface="+mj-cs"/>
              </a:rPr>
              <a:t>Thank you for listening </a:t>
            </a:r>
          </a:p>
          <a:p>
            <a:pPr>
              <a:lnSpc>
                <a:spcPct val="110000"/>
              </a:lnSpc>
              <a:spcBef>
                <a:spcPct val="0"/>
              </a:spcBef>
              <a:spcAft>
                <a:spcPts val="600"/>
              </a:spcAft>
            </a:pPr>
            <a:endParaRPr lang="en-US" sz="3200" b="1" kern="1200" cap="all" spc="700" baseline="0" dirty="0">
              <a:solidFill>
                <a:schemeClr val="bg1"/>
              </a:solidFill>
              <a:latin typeface="+mj-lt"/>
              <a:ea typeface="+mj-ea"/>
              <a:cs typeface="+mj-cs"/>
            </a:endParaRPr>
          </a:p>
        </p:txBody>
      </p:sp>
      <p:pic>
        <p:nvPicPr>
          <p:cNvPr id="1026" name="Picture 2">
            <a:extLst>
              <a:ext uri="{FF2B5EF4-FFF2-40B4-BE49-F238E27FC236}">
                <a16:creationId xmlns:a16="http://schemas.microsoft.com/office/drawing/2014/main" id="{DD72EB56-5182-B3C2-AB6B-2E31915629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76700" y="393694"/>
            <a:ext cx="8115300" cy="6081064"/>
          </a:xfrm>
          <a:prstGeom prst="rect">
            <a:avLst/>
          </a:prstGeom>
          <a:solidFill>
            <a:srgbClr val="FFFFFF"/>
          </a:solidFill>
        </p:spPr>
      </p:pic>
    </p:spTree>
    <p:extLst>
      <p:ext uri="{BB962C8B-B14F-4D97-AF65-F5344CB8AC3E}">
        <p14:creationId xmlns:p14="http://schemas.microsoft.com/office/powerpoint/2010/main" val="3782578015"/>
      </p:ext>
    </p:extLst>
  </p:cSld>
  <p:clrMapOvr>
    <a:masterClrMapping/>
  </p:clrMapOvr>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Custom 3">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1235</Words>
  <Application>Microsoft Office PowerPoint</Application>
  <PresentationFormat>Widescreen</PresentationFormat>
  <Paragraphs>164</Paragraphs>
  <Slides>13</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Aptos</vt:lpstr>
      <vt:lpstr>Arial</vt:lpstr>
      <vt:lpstr>Avenir Next LT Pro</vt:lpstr>
      <vt:lpstr>Avenir Next LT Pro Light</vt:lpstr>
      <vt:lpstr>Helvetica Neue</vt:lpstr>
      <vt:lpstr>Neue Haas Grotesk Text Pro</vt:lpstr>
      <vt:lpstr>Nunito</vt:lpstr>
      <vt:lpstr>Open Sans</vt:lpstr>
      <vt:lpstr>Source Sans 3</vt:lpstr>
      <vt:lpstr>GradientRise</vt:lpstr>
      <vt:lpstr>The Green Haven Florist  </vt:lpstr>
      <vt:lpstr>Introduction </vt:lpstr>
      <vt:lpstr>Background </vt:lpstr>
      <vt:lpstr>Problems </vt:lpstr>
      <vt:lpstr>PowerPoint Presentation</vt:lpstr>
      <vt:lpstr>PowerPoint Presentation</vt:lpstr>
      <vt:lpstr>PowerPoint Presentation</vt:lpstr>
      <vt:lpstr>PowerPoint Presentation</vt:lpstr>
      <vt:lpstr>PowerPoint Presentation</vt:lpstr>
      <vt:lpstr>Fish Bone </vt:lpstr>
      <vt:lpstr>Key Findings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Roseann Dalton</dc:creator>
  <cp:lastModifiedBy>Roseann Dalton</cp:lastModifiedBy>
  <cp:revision>3</cp:revision>
  <dcterms:created xsi:type="dcterms:W3CDTF">2026-02-06T09:51:37Z</dcterms:created>
  <dcterms:modified xsi:type="dcterms:W3CDTF">2026-02-15T17:31:51Z</dcterms:modified>
</cp:coreProperties>
</file>