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sldIdLst>
    <p:sldId id="288" r:id="rId2"/>
    <p:sldId id="256" r:id="rId3"/>
    <p:sldId id="257" r:id="rId4"/>
    <p:sldId id="271" r:id="rId5"/>
    <p:sldId id="273" r:id="rId6"/>
    <p:sldId id="272" r:id="rId7"/>
    <p:sldId id="277" r:id="rId8"/>
    <p:sldId id="278" r:id="rId9"/>
    <p:sldId id="261" r:id="rId10"/>
    <p:sldId id="281" r:id="rId11"/>
    <p:sldId id="283" r:id="rId12"/>
    <p:sldId id="282" r:id="rId13"/>
    <p:sldId id="285" r:id="rId14"/>
    <p:sldId id="286" r:id="rId15"/>
    <p:sldId id="284" r:id="rId16"/>
    <p:sldId id="260" r:id="rId17"/>
    <p:sldId id="287" r:id="rId18"/>
    <p:sldId id="270" r:id="rId19"/>
    <p:sldId id="266" r:id="rId20"/>
    <p:sldId id="280" r:id="rId21"/>
    <p:sldId id="268" r:id="rId22"/>
    <p:sldId id="269"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C2F5B71-95B0-4D40-93CA-454B86B54843}" type="datetimeFigureOut">
              <a:rPr lang="en-GB" smtClean="0"/>
              <a:t>06/10/2014</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09B5C6D-800D-4BDF-AF5B-E0AB9941A77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C2F5B71-95B0-4D40-93CA-454B86B54843}" type="datetimeFigureOut">
              <a:rPr lang="en-GB" smtClean="0"/>
              <a:t>06/10/2014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09B5C6D-800D-4BDF-AF5B-E0AB9941A77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C2F5B71-95B0-4D40-93CA-454B86B54843}" type="datetimeFigureOut">
              <a:rPr lang="en-GB" smtClean="0"/>
              <a:t>06/10/2014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09B5C6D-800D-4BDF-AF5B-E0AB9941A77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C2F5B71-95B0-4D40-93CA-454B86B54843}" type="datetimeFigureOut">
              <a:rPr lang="en-GB" smtClean="0"/>
              <a:t>06/10/2014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09B5C6D-800D-4BDF-AF5B-E0AB9941A77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C2F5B71-95B0-4D40-93CA-454B86B54843}" type="datetimeFigureOut">
              <a:rPr lang="en-GB" smtClean="0"/>
              <a:t>06/10/2014</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509B5C6D-800D-4BDF-AF5B-E0AB9941A77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C2F5B71-95B0-4D40-93CA-454B86B54843}" type="datetimeFigureOut">
              <a:rPr lang="en-GB" smtClean="0"/>
              <a:t>06/10/2014</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509B5C6D-800D-4BDF-AF5B-E0AB9941A77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C2F5B71-95B0-4D40-93CA-454B86B54843}" type="datetimeFigureOut">
              <a:rPr lang="en-GB" smtClean="0"/>
              <a:t>06/10/2014</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509B5C6D-800D-4BDF-AF5B-E0AB9941A77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C2F5B71-95B0-4D40-93CA-454B86B54843}" type="datetimeFigureOut">
              <a:rPr lang="en-GB" smtClean="0"/>
              <a:t>06/10/2014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09B5C6D-800D-4BDF-AF5B-E0AB9941A77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C2F5B71-95B0-4D40-93CA-454B86B54843}" type="datetimeFigureOut">
              <a:rPr lang="en-GB" smtClean="0"/>
              <a:t>06/10/2014</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09B5C6D-800D-4BDF-AF5B-E0AB9941A77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C2F5B71-95B0-4D40-93CA-454B86B54843}" type="datetimeFigureOut">
              <a:rPr lang="en-GB" smtClean="0"/>
              <a:t>06/10/2014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09B5C6D-800D-4BDF-AF5B-E0AB9941A77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C2F5B71-95B0-4D40-93CA-454B86B54843}" type="datetimeFigureOut">
              <a:rPr lang="en-GB" smtClean="0"/>
              <a:t>06/10/2014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09B5C6D-800D-4BDF-AF5B-E0AB9941A77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C2F5B71-95B0-4D40-93CA-454B86B54843}" type="datetimeFigureOut">
              <a:rPr lang="en-GB" smtClean="0"/>
              <a:t>06/10/2014</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09B5C6D-800D-4BDF-AF5B-E0AB9941A77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www.biblegateway.com/passage/?search=Philemon+1&amp;version=NRSV#fen-NRSV-29945g" TargetMode="External"/><Relationship Id="rId3" Type="http://schemas.openxmlformats.org/officeDocument/2006/relationships/hyperlink" Target="http://www.biblegateway.com/passage/?search=Philemon+1&amp;version=NRSV#fen-NRSV-29924b" TargetMode="External"/><Relationship Id="rId7" Type="http://schemas.openxmlformats.org/officeDocument/2006/relationships/hyperlink" Target="http://www.biblegateway.com/passage/?search=Philemon+1&amp;version=NRSV#fen-NRSV-29933f" TargetMode="External"/><Relationship Id="rId2" Type="http://schemas.openxmlformats.org/officeDocument/2006/relationships/hyperlink" Target="http://www.biblegateway.com/passage/?search=Philemon+1&amp;version=NRSV#fen-NRSV-29923a" TargetMode="External"/><Relationship Id="rId1" Type="http://schemas.openxmlformats.org/officeDocument/2006/relationships/slideLayout" Target="../slideLayouts/slideLayout7.xml"/><Relationship Id="rId6" Type="http://schemas.openxmlformats.org/officeDocument/2006/relationships/hyperlink" Target="http://www.biblegateway.com/passage/?search=Philemon+1&amp;version=NRSV#fen-NRSV-29931e" TargetMode="External"/><Relationship Id="rId5" Type="http://schemas.openxmlformats.org/officeDocument/2006/relationships/hyperlink" Target="http://www.biblegateway.com/passage/?search=Philemon+1&amp;version=NRSV#fen-NRSV-29928d" TargetMode="External"/><Relationship Id="rId4" Type="http://schemas.openxmlformats.org/officeDocument/2006/relationships/hyperlink" Target="http://www.biblegateway.com/passage/?search=Philemon+1&amp;version=NRSV#fen-NRSV-29926c" TargetMode="External"/><Relationship Id="rId9" Type="http://schemas.openxmlformats.org/officeDocument/2006/relationships/hyperlink" Target="http://www.biblegateway.com/passage/?search=Philemon+1&amp;version=NRSV#fen-NRSV-29947h"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Close Reading</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Different Approaches and Methods in the Interpretation of </a:t>
            </a:r>
            <a:r>
              <a:rPr lang="en-GB" dirty="0" smtClean="0"/>
              <a:t>Texts</a:t>
            </a:r>
          </a:p>
          <a:p>
            <a:r>
              <a:rPr lang="en-GB" sz="1600" dirty="0" err="1" smtClean="0"/>
              <a:t>Dr.Kathy</a:t>
            </a:r>
            <a:r>
              <a:rPr lang="en-GB" sz="1600" dirty="0" smtClean="0"/>
              <a:t> Ehrensperger, Reader in New Testament Studies</a:t>
            </a:r>
          </a:p>
          <a:p>
            <a:r>
              <a:rPr lang="en-GB" sz="1200" dirty="0" smtClean="0"/>
              <a:t>k.ehrensperger@tsd.uwtsd.ac.uk</a:t>
            </a:r>
            <a:endParaRPr lang="en-GB" sz="1200" dirty="0"/>
          </a:p>
        </p:txBody>
      </p:sp>
    </p:spTree>
    <p:extLst>
      <p:ext uri="{BB962C8B-B14F-4D97-AF65-F5344CB8AC3E}">
        <p14:creationId xmlns:p14="http://schemas.microsoft.com/office/powerpoint/2010/main" val="1054758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marL="0" indent="0" algn="ctr">
              <a:buNone/>
            </a:pPr>
            <a:endParaRPr lang="en-GB" dirty="0" smtClean="0"/>
          </a:p>
          <a:p>
            <a:pPr marL="0" indent="0" algn="ctr">
              <a:buNone/>
            </a:pPr>
            <a:endParaRPr lang="en-GB" dirty="0"/>
          </a:p>
          <a:p>
            <a:pPr marL="0" indent="0" algn="ctr">
              <a:buNone/>
            </a:pPr>
            <a:r>
              <a:rPr lang="en-GB" sz="4000" dirty="0" smtClean="0">
                <a:effectLst>
                  <a:outerShdw blurRad="38100" dist="38100" dir="2700000" algn="tl">
                    <a:srgbClr val="000000">
                      <a:alpha val="43137"/>
                    </a:srgbClr>
                  </a:outerShdw>
                </a:effectLst>
              </a:rPr>
              <a:t>Something to remember</a:t>
            </a:r>
            <a:endParaRPr lang="en-GB" sz="4000" dirty="0">
              <a:effectLst>
                <a:outerShdw blurRad="38100" dist="38100" dir="2700000" algn="tl">
                  <a:srgbClr val="000000">
                    <a:alpha val="43137"/>
                  </a:srgbClr>
                </a:outerShdw>
              </a:effectLst>
            </a:endParaRPr>
          </a:p>
        </p:txBody>
      </p:sp>
      <p:sp>
        <p:nvSpPr>
          <p:cNvPr id="2" name="Title 1"/>
          <p:cNvSpPr>
            <a:spLocks noGrp="1"/>
          </p:cNvSpPr>
          <p:nvPr>
            <p:ph type="title"/>
          </p:nvPr>
        </p:nvSpPr>
        <p:spPr>
          <a:xfrm>
            <a:off x="467544" y="260648"/>
            <a:ext cx="8229600" cy="1143000"/>
          </a:xfrm>
        </p:spPr>
        <p:txBody>
          <a:bodyPr>
            <a:normAutofit fontScale="90000"/>
          </a:bodyPr>
          <a:lstStyle/>
          <a:p>
            <a:pPr algn="ctr"/>
            <a:r>
              <a:rPr lang="en-GB" sz="3200" dirty="0" smtClean="0"/>
              <a:t>Close Reading – Different Approaches and Methods in the Interpretation of Texts</a:t>
            </a:r>
            <a:endParaRPr lang="en-GB" sz="3200" dirty="0"/>
          </a:p>
        </p:txBody>
      </p:sp>
    </p:spTree>
    <p:extLst>
      <p:ext uri="{BB962C8B-B14F-4D97-AF65-F5344CB8AC3E}">
        <p14:creationId xmlns:p14="http://schemas.microsoft.com/office/powerpoint/2010/main" val="943147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GB" b="1" dirty="0" smtClean="0">
                <a:effectLst>
                  <a:outerShdw blurRad="38100" dist="38100" dir="2700000" algn="tl">
                    <a:srgbClr val="000000">
                      <a:alpha val="43137"/>
                    </a:srgbClr>
                  </a:outerShdw>
                </a:effectLst>
              </a:rPr>
              <a:t>What is a Text ?</a:t>
            </a:r>
          </a:p>
          <a:p>
            <a:pPr marL="0" indent="0" algn="ctr">
              <a:buNone/>
            </a:pPr>
            <a:endParaRPr lang="en-GB" dirty="0"/>
          </a:p>
          <a:p>
            <a:pPr marL="0" indent="0" algn="ctr">
              <a:buNone/>
            </a:pPr>
            <a:endParaRPr lang="en-GB" dirty="0" smtClean="0"/>
          </a:p>
          <a:p>
            <a:pPr algn="ctr"/>
            <a:endParaRPr lang="en-GB" dirty="0"/>
          </a:p>
          <a:p>
            <a:pPr marL="0" indent="0" algn="ctr">
              <a:buNone/>
            </a:pPr>
            <a:endParaRPr lang="en-GB" dirty="0"/>
          </a:p>
        </p:txBody>
      </p:sp>
      <p:sp>
        <p:nvSpPr>
          <p:cNvPr id="2" name="Title 1"/>
          <p:cNvSpPr>
            <a:spLocks noGrp="1"/>
          </p:cNvSpPr>
          <p:nvPr>
            <p:ph type="title"/>
          </p:nvPr>
        </p:nvSpPr>
        <p:spPr/>
        <p:txBody>
          <a:bodyPr>
            <a:normAutofit/>
          </a:bodyPr>
          <a:lstStyle/>
          <a:p>
            <a:r>
              <a:rPr lang="en-GB" sz="3600" dirty="0" smtClean="0">
                <a:effectLst>
                  <a:outerShdw blurRad="38100" dist="38100" dir="2700000" algn="tl">
                    <a:srgbClr val="000000">
                      <a:alpha val="43137"/>
                    </a:srgbClr>
                  </a:outerShdw>
                </a:effectLst>
              </a:rPr>
              <a:t> </a:t>
            </a:r>
            <a:endParaRPr lang="en-GB" sz="3600" dirty="0">
              <a:effectLst>
                <a:outerShdw blurRad="38100" dist="38100" dir="2700000" algn="tl">
                  <a:srgbClr val="000000">
                    <a:alpha val="43137"/>
                  </a:srgbClr>
                </a:outerShdw>
              </a:effectLst>
            </a:endParaRPr>
          </a:p>
        </p:txBody>
      </p:sp>
      <p:pic>
        <p:nvPicPr>
          <p:cNvPr id="1028" name="Picture 4" descr="Striped woven fabric, detail — Stock Photo #3272678"/>
          <p:cNvPicPr>
            <a:picLocks noChangeAspect="1" noChangeArrowheads="1"/>
          </p:cNvPicPr>
          <p:nvPr/>
        </p:nvPicPr>
        <p:blipFill rotWithShape="1">
          <a:blip r:embed="rId2">
            <a:extLst>
              <a:ext uri="{28A0092B-C50C-407E-A947-70E740481C1C}">
                <a14:useLocalDpi xmlns:a14="http://schemas.microsoft.com/office/drawing/2010/main" val="0"/>
              </a:ext>
            </a:extLst>
          </a:blip>
          <a:srcRect l="9284" t="24518" r="7678" b="33831"/>
          <a:stretch/>
        </p:blipFill>
        <p:spPr bwMode="auto">
          <a:xfrm>
            <a:off x="653142" y="2508068"/>
            <a:ext cx="8098971" cy="4062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792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effectLst>
                  <a:outerShdw blurRad="38100" dist="38100" dir="2700000" algn="tl">
                    <a:srgbClr val="000000">
                      <a:alpha val="43137"/>
                    </a:srgbClr>
                  </a:outerShdw>
                </a:effectLst>
              </a:rPr>
              <a:t>'Close Reading - or How to get texts to talk'</a:t>
            </a:r>
            <a:endParaRPr lang="en-GB" dirty="0"/>
          </a:p>
        </p:txBody>
      </p:sp>
      <p:pic>
        <p:nvPicPr>
          <p:cNvPr id="4" name="Picture 4" descr="scrol01b"/>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3500" y="1585119"/>
            <a:ext cx="6477000" cy="431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663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9888" y="1484784"/>
            <a:ext cx="3324225" cy="4558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5978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55" t="-3493" r="-4060" b="6711"/>
          <a:stretch/>
        </p:blipFill>
        <p:spPr bwMode="auto">
          <a:xfrm>
            <a:off x="522515" y="1292812"/>
            <a:ext cx="8177348" cy="47161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9405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692696"/>
            <a:ext cx="4114286" cy="576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2898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2663" y="2564904"/>
            <a:ext cx="4638675" cy="3152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8786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a:xfrm>
            <a:off x="480506" y="260648"/>
            <a:ext cx="8219256" cy="1012974"/>
          </a:xfrm>
        </p:spPr>
        <p:txBody>
          <a:bodyPr>
            <a:noAutofit/>
          </a:bodyPr>
          <a:lstStyle/>
          <a:p>
            <a:pPr algn="ctr"/>
            <a:r>
              <a:rPr lang="en-GB" sz="2400" dirty="0"/>
              <a:t>Close Reading – Different Approaches and Methods in the Interpretation of Texts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0297" y="2492896"/>
            <a:ext cx="5019675" cy="281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9326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 </a:t>
            </a:r>
          </a:p>
          <a:p>
            <a:r>
              <a:rPr lang="en-GB" dirty="0" smtClean="0"/>
              <a:t>Time</a:t>
            </a:r>
          </a:p>
          <a:p>
            <a:r>
              <a:rPr lang="en-GB" dirty="0" smtClean="0"/>
              <a:t>Cultural and Social Context</a:t>
            </a:r>
          </a:p>
          <a:p>
            <a:r>
              <a:rPr lang="en-GB" dirty="0" smtClean="0"/>
              <a:t>Intention </a:t>
            </a:r>
          </a:p>
          <a:p>
            <a:r>
              <a:rPr lang="en-GB" dirty="0" smtClean="0"/>
              <a:t>Purpose</a:t>
            </a:r>
          </a:p>
          <a:p>
            <a:r>
              <a:rPr lang="en-GB" dirty="0" smtClean="0"/>
              <a:t>Form</a:t>
            </a:r>
          </a:p>
          <a:p>
            <a:r>
              <a:rPr lang="en-GB" dirty="0" smtClean="0"/>
              <a:t>Style</a:t>
            </a:r>
          </a:p>
          <a:p>
            <a:endParaRPr lang="en-GB" dirty="0" smtClean="0"/>
          </a:p>
          <a:p>
            <a:endParaRPr lang="en-GB" dirty="0"/>
          </a:p>
          <a:p>
            <a:endParaRPr lang="en-GB" dirty="0" smtClean="0"/>
          </a:p>
          <a:p>
            <a:endParaRPr lang="en-GB" dirty="0"/>
          </a:p>
          <a:p>
            <a:endParaRPr lang="en-GB" dirty="0" smtClean="0"/>
          </a:p>
          <a:p>
            <a:r>
              <a:rPr lang="en-GB" dirty="0" smtClean="0"/>
              <a:t> </a:t>
            </a:r>
            <a:endParaRPr lang="en-GB" dirty="0"/>
          </a:p>
        </p:txBody>
      </p:sp>
      <p:sp>
        <p:nvSpPr>
          <p:cNvPr id="3" name="Title 2"/>
          <p:cNvSpPr>
            <a:spLocks noGrp="1"/>
          </p:cNvSpPr>
          <p:nvPr>
            <p:ph type="title"/>
          </p:nvPr>
        </p:nvSpPr>
        <p:spPr/>
        <p:txBody>
          <a:bodyPr/>
          <a:lstStyle/>
          <a:p>
            <a:r>
              <a:rPr lang="en-GB" dirty="0" smtClean="0"/>
              <a:t>The Author</a:t>
            </a:r>
            <a:endParaRPr lang="en-GB" dirty="0"/>
          </a:p>
        </p:txBody>
      </p:sp>
    </p:spTree>
    <p:extLst>
      <p:ext uri="{BB962C8B-B14F-4D97-AF65-F5344CB8AC3E}">
        <p14:creationId xmlns:p14="http://schemas.microsoft.com/office/powerpoint/2010/main" val="513169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Who preserved, copied, transmitted the text</a:t>
            </a:r>
          </a:p>
          <a:p>
            <a:r>
              <a:rPr lang="en-GB" dirty="0" smtClean="0"/>
              <a:t>How</a:t>
            </a:r>
          </a:p>
          <a:p>
            <a:r>
              <a:rPr lang="en-GB" dirty="0" smtClean="0"/>
              <a:t>Why</a:t>
            </a:r>
          </a:p>
          <a:p>
            <a:r>
              <a:rPr lang="en-GB" dirty="0" smtClean="0"/>
              <a:t>For whom</a:t>
            </a:r>
          </a:p>
          <a:p>
            <a:endParaRPr lang="en-GB" dirty="0"/>
          </a:p>
          <a:p>
            <a:r>
              <a:rPr lang="en-GB" dirty="0" smtClean="0"/>
              <a:t>The issue of manuscripts and fragments</a:t>
            </a:r>
          </a:p>
          <a:p>
            <a:r>
              <a:rPr lang="en-GB" dirty="0" smtClean="0"/>
              <a:t>The question of the ‘original text’</a:t>
            </a:r>
          </a:p>
          <a:p>
            <a:pPr marL="109728" indent="0">
              <a:buNone/>
            </a:pPr>
            <a:endParaRPr lang="en-GB" dirty="0"/>
          </a:p>
        </p:txBody>
      </p:sp>
      <p:sp>
        <p:nvSpPr>
          <p:cNvPr id="3" name="Title 2"/>
          <p:cNvSpPr>
            <a:spLocks noGrp="1"/>
          </p:cNvSpPr>
          <p:nvPr>
            <p:ph type="title"/>
          </p:nvPr>
        </p:nvSpPr>
        <p:spPr/>
        <p:txBody>
          <a:bodyPr/>
          <a:lstStyle/>
          <a:p>
            <a:r>
              <a:rPr lang="en-GB" dirty="0" smtClean="0"/>
              <a:t>Transmission</a:t>
            </a:r>
            <a:endParaRPr lang="en-GB" dirty="0"/>
          </a:p>
        </p:txBody>
      </p:sp>
    </p:spTree>
    <p:extLst>
      <p:ext uri="{BB962C8B-B14F-4D97-AF65-F5344CB8AC3E}">
        <p14:creationId xmlns:p14="http://schemas.microsoft.com/office/powerpoint/2010/main" val="3624508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Time</a:t>
            </a:r>
          </a:p>
          <a:p>
            <a:r>
              <a:rPr lang="en-GB" dirty="0" smtClean="0"/>
              <a:t>Cultural and social context</a:t>
            </a:r>
          </a:p>
          <a:p>
            <a:r>
              <a:rPr lang="en-GB" dirty="0" smtClean="0"/>
              <a:t>Personal experience</a:t>
            </a:r>
          </a:p>
          <a:p>
            <a:r>
              <a:rPr lang="en-GB" dirty="0" smtClean="0"/>
              <a:t>Interest or Ideology</a:t>
            </a:r>
          </a:p>
          <a:p>
            <a:r>
              <a:rPr lang="en-GB" dirty="0" smtClean="0"/>
              <a:t>No reading from nowhere – therefore</a:t>
            </a:r>
          </a:p>
          <a:p>
            <a:pPr marL="109728" indent="0">
              <a:buNone/>
            </a:pPr>
            <a:endParaRPr lang="en-GB" dirty="0" smtClean="0"/>
          </a:p>
          <a:p>
            <a:r>
              <a:rPr lang="en-GB" dirty="0" smtClean="0"/>
              <a:t>Self-critical reflection on perspective of reading or </a:t>
            </a:r>
          </a:p>
          <a:p>
            <a:pPr marL="109728" indent="0">
              <a:buNone/>
            </a:pPr>
            <a:r>
              <a:rPr lang="en-GB" b="1" dirty="0" smtClean="0"/>
              <a:t>Hermeneutical Presuppositions</a:t>
            </a:r>
          </a:p>
          <a:p>
            <a:pPr marL="109728" indent="0">
              <a:buNone/>
            </a:pPr>
            <a:endParaRPr lang="en-GB" b="1" dirty="0" smtClean="0"/>
          </a:p>
          <a:p>
            <a:pPr marL="109728" indent="0">
              <a:buNone/>
            </a:pPr>
            <a:r>
              <a:rPr lang="en-GB" dirty="0" smtClean="0"/>
              <a:t>always part of the interpretive process</a:t>
            </a:r>
          </a:p>
          <a:p>
            <a:pPr marL="109728" indent="0">
              <a:buNone/>
            </a:pPr>
            <a:endParaRPr lang="en-GB" b="1" dirty="0"/>
          </a:p>
          <a:p>
            <a:pPr marL="109728" indent="0">
              <a:buNone/>
            </a:pPr>
            <a:endParaRPr lang="en-GB" b="1" dirty="0"/>
          </a:p>
        </p:txBody>
      </p:sp>
      <p:sp>
        <p:nvSpPr>
          <p:cNvPr id="3" name="Title 2"/>
          <p:cNvSpPr>
            <a:spLocks noGrp="1"/>
          </p:cNvSpPr>
          <p:nvPr>
            <p:ph type="title"/>
          </p:nvPr>
        </p:nvSpPr>
        <p:spPr/>
        <p:txBody>
          <a:bodyPr/>
          <a:lstStyle/>
          <a:p>
            <a:r>
              <a:rPr lang="en-GB" dirty="0" smtClean="0"/>
              <a:t>The Reader</a:t>
            </a:r>
            <a:endParaRPr lang="en-GB" dirty="0"/>
          </a:p>
        </p:txBody>
      </p:sp>
    </p:spTree>
    <p:extLst>
      <p:ext uri="{BB962C8B-B14F-4D97-AF65-F5344CB8AC3E}">
        <p14:creationId xmlns:p14="http://schemas.microsoft.com/office/powerpoint/2010/main" val="402201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Once upon a time…..</a:t>
            </a:r>
          </a:p>
          <a:p>
            <a:pPr marL="109728" indent="0">
              <a:buNone/>
            </a:pPr>
            <a:r>
              <a:rPr lang="en-GB" dirty="0" smtClean="0"/>
              <a:t>Belief in finding the so-called ‘original meaning’ of a text – thus hermeneutics meant the process of uncovering the true meaning from an objective point of view.</a:t>
            </a:r>
          </a:p>
          <a:p>
            <a:pPr marL="109728" indent="0">
              <a:buNone/>
            </a:pPr>
            <a:r>
              <a:rPr lang="en-GB" dirty="0" smtClean="0"/>
              <a:t>Today – this notion is challenged – by recognition that there is no view from nowhere</a:t>
            </a:r>
          </a:p>
          <a:p>
            <a:pPr marL="109728" indent="0">
              <a:buNone/>
            </a:pPr>
            <a:endParaRPr lang="en-GB" dirty="0"/>
          </a:p>
          <a:p>
            <a:pPr marL="109728" indent="0">
              <a:buNone/>
            </a:pPr>
            <a:r>
              <a:rPr lang="en-GB" dirty="0" smtClean="0"/>
              <a:t>Understanding a text is always a process of interpretation</a:t>
            </a:r>
            <a:endParaRPr lang="en-GB" dirty="0"/>
          </a:p>
        </p:txBody>
      </p:sp>
      <p:sp>
        <p:nvSpPr>
          <p:cNvPr id="3" name="Title 2"/>
          <p:cNvSpPr>
            <a:spLocks noGrp="1"/>
          </p:cNvSpPr>
          <p:nvPr>
            <p:ph type="title"/>
          </p:nvPr>
        </p:nvSpPr>
        <p:spPr/>
        <p:txBody>
          <a:bodyPr>
            <a:normAutofit fontScale="90000"/>
          </a:bodyPr>
          <a:lstStyle/>
          <a:p>
            <a:r>
              <a:rPr lang="en-GB" dirty="0" smtClean="0"/>
              <a:t>Hermeneutics or the Process of Understanding</a:t>
            </a:r>
            <a:endParaRPr lang="en-GB" dirty="0"/>
          </a:p>
        </p:txBody>
      </p:sp>
    </p:spTree>
    <p:extLst>
      <p:ext uri="{BB962C8B-B14F-4D97-AF65-F5344CB8AC3E}">
        <p14:creationId xmlns:p14="http://schemas.microsoft.com/office/powerpoint/2010/main" val="1251044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does not mean – interpretation is arbitrary – that anything goes</a:t>
            </a:r>
          </a:p>
          <a:p>
            <a:endParaRPr lang="en-GB" dirty="0" smtClean="0"/>
          </a:p>
          <a:p>
            <a:r>
              <a:rPr lang="en-GB" dirty="0" smtClean="0"/>
              <a:t>Critical reading and interpreting means accountable reading and interpreting based on as reliable information as possible and argued in logical steps of reasoning, using methods which are appropriate in relation to the task of interpretation</a:t>
            </a:r>
            <a:endParaRPr lang="en-GB"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1948738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Cultural</a:t>
            </a:r>
          </a:p>
          <a:p>
            <a:r>
              <a:rPr lang="en-GB" dirty="0" smtClean="0"/>
              <a:t>Social</a:t>
            </a:r>
          </a:p>
          <a:p>
            <a:r>
              <a:rPr lang="en-GB" dirty="0" smtClean="0"/>
              <a:t>Ideological/Philosophical/Theological</a:t>
            </a:r>
          </a:p>
          <a:p>
            <a:r>
              <a:rPr lang="en-GB" dirty="0" smtClean="0"/>
              <a:t>Gender</a:t>
            </a:r>
          </a:p>
          <a:p>
            <a:endParaRPr lang="en-GB" dirty="0"/>
          </a:p>
          <a:p>
            <a:endParaRPr lang="en-GB" dirty="0" smtClean="0"/>
          </a:p>
          <a:p>
            <a:r>
              <a:rPr lang="en-GB" dirty="0" smtClean="0"/>
              <a:t>Social Location of Thought (but more than thought – remember there is no thinking without a body!)</a:t>
            </a:r>
          </a:p>
          <a:p>
            <a:endParaRPr lang="en-GB" dirty="0" smtClean="0"/>
          </a:p>
        </p:txBody>
      </p:sp>
      <p:sp>
        <p:nvSpPr>
          <p:cNvPr id="3" name="Title 2"/>
          <p:cNvSpPr>
            <a:spLocks noGrp="1"/>
          </p:cNvSpPr>
          <p:nvPr>
            <p:ph type="title"/>
          </p:nvPr>
        </p:nvSpPr>
        <p:spPr/>
        <p:txBody>
          <a:bodyPr/>
          <a:lstStyle/>
          <a:p>
            <a:r>
              <a:rPr lang="en-GB" dirty="0" smtClean="0"/>
              <a:t>Hermeneutical Presuppositions</a:t>
            </a:r>
            <a:endParaRPr lang="en-GB" dirty="0"/>
          </a:p>
        </p:txBody>
      </p:sp>
    </p:spTree>
    <p:extLst>
      <p:ext uri="{BB962C8B-B14F-4D97-AF65-F5344CB8AC3E}">
        <p14:creationId xmlns:p14="http://schemas.microsoft.com/office/powerpoint/2010/main" val="3431740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b="1" dirty="0" smtClean="0"/>
              <a:t>The Question of Genre</a:t>
            </a:r>
          </a:p>
          <a:p>
            <a:endParaRPr lang="en-GB" dirty="0" smtClean="0"/>
          </a:p>
          <a:p>
            <a:r>
              <a:rPr lang="en-GB" dirty="0" smtClean="0"/>
              <a:t>Stories</a:t>
            </a:r>
          </a:p>
          <a:p>
            <a:r>
              <a:rPr lang="en-GB" dirty="0" smtClean="0"/>
              <a:t>Poems</a:t>
            </a:r>
          </a:p>
          <a:p>
            <a:r>
              <a:rPr lang="en-GB" dirty="0" smtClean="0"/>
              <a:t>Lists</a:t>
            </a:r>
          </a:p>
          <a:p>
            <a:r>
              <a:rPr lang="en-GB" dirty="0" smtClean="0"/>
              <a:t>Legal texts</a:t>
            </a:r>
          </a:p>
          <a:p>
            <a:r>
              <a:rPr lang="en-GB" dirty="0" smtClean="0"/>
              <a:t>Newspaper Reports</a:t>
            </a:r>
          </a:p>
          <a:p>
            <a:r>
              <a:rPr lang="en-GB" dirty="0" smtClean="0"/>
              <a:t>Letters</a:t>
            </a:r>
          </a:p>
          <a:p>
            <a:r>
              <a:rPr lang="en-GB" dirty="0" smtClean="0"/>
              <a:t>Chronicles</a:t>
            </a:r>
          </a:p>
          <a:p>
            <a:r>
              <a:rPr lang="en-GB" dirty="0" smtClean="0"/>
              <a:t>Historical narrative</a:t>
            </a:r>
          </a:p>
          <a:p>
            <a:r>
              <a:rPr lang="en-GB" dirty="0" smtClean="0"/>
              <a:t>Etc.</a:t>
            </a:r>
          </a:p>
          <a:p>
            <a:endParaRPr lang="en-GB" dirty="0"/>
          </a:p>
        </p:txBody>
      </p:sp>
      <p:sp>
        <p:nvSpPr>
          <p:cNvPr id="2" name="Title 1"/>
          <p:cNvSpPr>
            <a:spLocks noGrp="1"/>
          </p:cNvSpPr>
          <p:nvPr>
            <p:ph type="title"/>
          </p:nvPr>
        </p:nvSpPr>
        <p:spPr/>
        <p:txBody>
          <a:bodyPr>
            <a:normAutofit fontScale="90000"/>
          </a:bodyPr>
          <a:lstStyle/>
          <a:p>
            <a:pPr algn="ctr"/>
            <a:r>
              <a:rPr lang="en-GB" sz="3600" dirty="0" smtClean="0">
                <a:effectLst>
                  <a:outerShdw blurRad="38100" dist="38100" dir="2700000" algn="tl">
                    <a:srgbClr val="000000">
                      <a:alpha val="43137"/>
                    </a:srgbClr>
                  </a:outerShdw>
                </a:effectLst>
              </a:rPr>
              <a:t>'Close Reading’- what Kind of Text ?</a:t>
            </a:r>
            <a:endParaRPr lang="en-GB" sz="3600" dirty="0"/>
          </a:p>
        </p:txBody>
      </p:sp>
    </p:spTree>
    <p:extLst>
      <p:ext uri="{BB962C8B-B14F-4D97-AF65-F5344CB8AC3E}">
        <p14:creationId xmlns:p14="http://schemas.microsoft.com/office/powerpoint/2010/main" val="1947397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Historical-Critical (Text in Context)</a:t>
            </a:r>
          </a:p>
          <a:p>
            <a:pPr lvl="1"/>
            <a:r>
              <a:rPr lang="en-GB" dirty="0" smtClean="0"/>
              <a:t>Socio-historical</a:t>
            </a:r>
          </a:p>
          <a:p>
            <a:pPr lvl="1"/>
            <a:r>
              <a:rPr lang="en-GB" dirty="0" smtClean="0"/>
              <a:t>Sociological</a:t>
            </a:r>
          </a:p>
          <a:p>
            <a:pPr lvl="1"/>
            <a:r>
              <a:rPr lang="en-GB" dirty="0" smtClean="0"/>
              <a:t>Cultural</a:t>
            </a:r>
          </a:p>
          <a:p>
            <a:pPr lvl="1"/>
            <a:endParaRPr lang="en-GB" dirty="0" smtClean="0"/>
          </a:p>
          <a:p>
            <a:r>
              <a:rPr lang="en-GB" dirty="0" smtClean="0"/>
              <a:t>Literary-Critical (</a:t>
            </a:r>
            <a:r>
              <a:rPr lang="en-GB" dirty="0" err="1" smtClean="0"/>
              <a:t>Innertextual</a:t>
            </a:r>
            <a:r>
              <a:rPr lang="en-GB" dirty="0" smtClean="0"/>
              <a:t>)</a:t>
            </a:r>
          </a:p>
          <a:p>
            <a:pPr lvl="1"/>
            <a:r>
              <a:rPr lang="en-GB" dirty="0" smtClean="0"/>
              <a:t>Narrative-critical</a:t>
            </a:r>
          </a:p>
          <a:p>
            <a:pPr lvl="1"/>
            <a:r>
              <a:rPr lang="en-GB" dirty="0" smtClean="0"/>
              <a:t>Discourse analysis</a:t>
            </a:r>
          </a:p>
          <a:p>
            <a:pPr lvl="1"/>
            <a:r>
              <a:rPr lang="en-GB" dirty="0" smtClean="0"/>
              <a:t>Rhetorical-critical</a:t>
            </a:r>
          </a:p>
          <a:p>
            <a:pPr lvl="1"/>
            <a:endParaRPr lang="en-GB" dirty="0"/>
          </a:p>
          <a:p>
            <a:pPr lvl="1"/>
            <a:r>
              <a:rPr lang="en-GB" dirty="0" smtClean="0"/>
              <a:t>Linguistic (including translations)</a:t>
            </a:r>
          </a:p>
          <a:p>
            <a:pPr marL="393192" lvl="1" indent="0">
              <a:buNone/>
            </a:pPr>
            <a:endParaRPr lang="en-GB" dirty="0" smtClean="0"/>
          </a:p>
          <a:p>
            <a:pPr lvl="1"/>
            <a:endParaRPr lang="en-GB" dirty="0" smtClean="0"/>
          </a:p>
          <a:p>
            <a:pPr lvl="1"/>
            <a:endParaRPr lang="en-GB" dirty="0" smtClean="0"/>
          </a:p>
          <a:p>
            <a:pPr lvl="1"/>
            <a:endParaRPr lang="en-GB" dirty="0"/>
          </a:p>
          <a:p>
            <a:pPr lvl="1"/>
            <a:endParaRPr lang="en-GB" dirty="0"/>
          </a:p>
          <a:p>
            <a:pPr lvl="1"/>
            <a:endParaRPr lang="en-GB" dirty="0" smtClean="0"/>
          </a:p>
          <a:p>
            <a:pPr lvl="1"/>
            <a:endParaRPr lang="en-GB" dirty="0"/>
          </a:p>
          <a:p>
            <a:pPr lvl="1"/>
            <a:endParaRPr lang="en-GB" dirty="0" smtClean="0"/>
          </a:p>
          <a:p>
            <a:pPr marL="393192" lvl="1" indent="0">
              <a:buNone/>
            </a:pPr>
            <a:endParaRPr lang="en-GB" dirty="0" smtClean="0"/>
          </a:p>
          <a:p>
            <a:pPr lvl="1"/>
            <a:endParaRPr lang="en-GB" dirty="0"/>
          </a:p>
          <a:p>
            <a:pPr lvl="1"/>
            <a:endParaRPr lang="en-GB" dirty="0" smtClean="0"/>
          </a:p>
          <a:p>
            <a:pPr lvl="1"/>
            <a:endParaRPr lang="en-GB" dirty="0" smtClean="0"/>
          </a:p>
        </p:txBody>
      </p:sp>
      <p:sp>
        <p:nvSpPr>
          <p:cNvPr id="3" name="Title 2"/>
          <p:cNvSpPr>
            <a:spLocks noGrp="1"/>
          </p:cNvSpPr>
          <p:nvPr>
            <p:ph type="title"/>
          </p:nvPr>
        </p:nvSpPr>
        <p:spPr/>
        <p:txBody>
          <a:bodyPr/>
          <a:lstStyle/>
          <a:p>
            <a:r>
              <a:rPr lang="en-GB" dirty="0" smtClean="0"/>
              <a:t>Methods</a:t>
            </a:r>
            <a:endParaRPr lang="en-GB" dirty="0"/>
          </a:p>
        </p:txBody>
      </p:sp>
    </p:spTree>
    <p:extLst>
      <p:ext uri="{BB962C8B-B14F-4D97-AF65-F5344CB8AC3E}">
        <p14:creationId xmlns:p14="http://schemas.microsoft.com/office/powerpoint/2010/main" val="189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dirty="0"/>
          </a:p>
          <a:p>
            <a:r>
              <a:rPr lang="en-GB" dirty="0" smtClean="0"/>
              <a:t>EXAMPLES :</a:t>
            </a:r>
          </a:p>
          <a:p>
            <a:pPr marL="109728" indent="0">
              <a:buNone/>
            </a:pPr>
            <a:r>
              <a:rPr lang="en-GB" dirty="0" smtClean="0"/>
              <a:t> </a:t>
            </a:r>
          </a:p>
          <a:p>
            <a:r>
              <a:rPr lang="en-GB" dirty="0" smtClean="0"/>
              <a:t>a Letter from the 1</a:t>
            </a:r>
            <a:r>
              <a:rPr lang="en-GB" baseline="30000" dirty="0" smtClean="0"/>
              <a:t>st</a:t>
            </a:r>
            <a:r>
              <a:rPr lang="en-GB" dirty="0" smtClean="0"/>
              <a:t> Century CE</a:t>
            </a:r>
          </a:p>
          <a:p>
            <a:r>
              <a:rPr lang="en-GB" dirty="0"/>
              <a:t>a</a:t>
            </a:r>
            <a:r>
              <a:rPr lang="en-GB" dirty="0" smtClean="0"/>
              <a:t> </a:t>
            </a:r>
            <a:r>
              <a:rPr lang="en-GB" smtClean="0"/>
              <a:t>Report by a </a:t>
            </a:r>
            <a:r>
              <a:rPr lang="en-GB" dirty="0" smtClean="0"/>
              <a:t>Jewish Historian 1</a:t>
            </a:r>
            <a:r>
              <a:rPr lang="en-GB" baseline="30000" dirty="0" smtClean="0"/>
              <a:t>st</a:t>
            </a:r>
            <a:r>
              <a:rPr lang="en-GB" dirty="0" smtClean="0"/>
              <a:t> Century CE</a:t>
            </a:r>
          </a:p>
          <a:p>
            <a:endParaRPr lang="en-GB" dirty="0"/>
          </a:p>
        </p:txBody>
      </p:sp>
      <p:sp>
        <p:nvSpPr>
          <p:cNvPr id="2" name="Title 1"/>
          <p:cNvSpPr>
            <a:spLocks noGrp="1"/>
          </p:cNvSpPr>
          <p:nvPr>
            <p:ph type="title"/>
          </p:nvPr>
        </p:nvSpPr>
        <p:spPr/>
        <p:txBody>
          <a:bodyPr>
            <a:normAutofit/>
          </a:bodyPr>
          <a:lstStyle/>
          <a:p>
            <a:r>
              <a:rPr lang="en-GB" dirty="0" smtClean="0">
                <a:effectLst>
                  <a:outerShdw blurRad="38100" dist="38100" dir="2700000" algn="tl">
                    <a:srgbClr val="000000">
                      <a:alpha val="43137"/>
                    </a:srgbClr>
                  </a:outerShdw>
                </a:effectLst>
              </a:rPr>
              <a:t>'Close Reading’  </a:t>
            </a:r>
            <a:endParaRPr lang="en-GB" dirty="0"/>
          </a:p>
        </p:txBody>
      </p:sp>
    </p:spTree>
    <p:extLst>
      <p:ext uri="{BB962C8B-B14F-4D97-AF65-F5344CB8AC3E}">
        <p14:creationId xmlns:p14="http://schemas.microsoft.com/office/powerpoint/2010/main" val="388190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lvl="0" indent="0" algn="ctr">
              <a:buNone/>
            </a:pPr>
            <a:r>
              <a:rPr lang="en-GB" dirty="0" smtClean="0">
                <a:effectLst>
                  <a:outerShdw blurRad="38100" dist="38100" dir="2700000" algn="tl">
                    <a:srgbClr val="000000">
                      <a:alpha val="43137"/>
                    </a:srgbClr>
                  </a:outerShdw>
                </a:effectLst>
              </a:rPr>
              <a:t>Close Reading </a:t>
            </a:r>
          </a:p>
          <a:p>
            <a:pPr lvl="0"/>
            <a:endParaRPr lang="en-GB" dirty="0"/>
          </a:p>
          <a:p>
            <a:pPr lvl="0"/>
            <a:r>
              <a:rPr lang="en-GB" dirty="0" smtClean="0"/>
              <a:t>What </a:t>
            </a:r>
            <a:r>
              <a:rPr lang="en-GB" dirty="0"/>
              <a:t>is stated in the text? Precise reading – </a:t>
            </a:r>
            <a:r>
              <a:rPr lang="en-GB" dirty="0" smtClean="0"/>
              <a:t>restating – summary DESCRIPTION</a:t>
            </a:r>
          </a:p>
          <a:p>
            <a:pPr lvl="0"/>
            <a:endParaRPr lang="en-GB" dirty="0"/>
          </a:p>
          <a:p>
            <a:r>
              <a:rPr lang="en-GB" dirty="0" smtClean="0"/>
              <a:t> </a:t>
            </a:r>
            <a:r>
              <a:rPr lang="en-GB" dirty="0"/>
              <a:t>W</a:t>
            </a:r>
            <a:r>
              <a:rPr lang="en-GB" dirty="0" smtClean="0"/>
              <a:t>hat are the key themes ? – ANALYSIS</a:t>
            </a:r>
          </a:p>
          <a:p>
            <a:endParaRPr lang="en-GB" dirty="0"/>
          </a:p>
          <a:p>
            <a:endParaRPr lang="en-GB" dirty="0"/>
          </a:p>
          <a:p>
            <a:r>
              <a:rPr lang="en-GB" dirty="0" smtClean="0"/>
              <a:t>What could it mean ? INTERPRETATION</a:t>
            </a:r>
            <a:endParaRPr lang="en-GB" dirty="0"/>
          </a:p>
        </p:txBody>
      </p:sp>
      <p:sp>
        <p:nvSpPr>
          <p:cNvPr id="2" name="Title 1"/>
          <p:cNvSpPr>
            <a:spLocks noGrp="1"/>
          </p:cNvSpPr>
          <p:nvPr>
            <p:ph type="title"/>
          </p:nvPr>
        </p:nvSpPr>
        <p:spPr/>
        <p:txBody>
          <a:bodyPr>
            <a:normAutofit fontScale="90000"/>
          </a:bodyPr>
          <a:lstStyle/>
          <a:p>
            <a:r>
              <a:rPr lang="en-GB" dirty="0" smtClean="0">
                <a:effectLst>
                  <a:outerShdw blurRad="38100" dist="38100" dir="2700000" algn="tl">
                    <a:srgbClr val="000000">
                      <a:alpha val="43137"/>
                    </a:srgbClr>
                  </a:outerShdw>
                </a:effectLst>
              </a:rPr>
              <a:t>'Close Reading - or How to get texts to talk'</a:t>
            </a:r>
            <a:endParaRPr lang="en-GB" dirty="0"/>
          </a:p>
        </p:txBody>
      </p:sp>
    </p:spTree>
    <p:extLst>
      <p:ext uri="{BB962C8B-B14F-4D97-AF65-F5344CB8AC3E}">
        <p14:creationId xmlns:p14="http://schemas.microsoft.com/office/powerpoint/2010/main" val="3864705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5395" y="548680"/>
            <a:ext cx="8229600" cy="4525962"/>
          </a:xfrm>
        </p:spPr>
        <p:txBody>
          <a:bodyPr>
            <a:noAutofit/>
          </a:bodyPr>
          <a:lstStyle/>
          <a:p>
            <a:endParaRPr lang="en-GB" sz="1100" b="1" dirty="0"/>
          </a:p>
          <a:p>
            <a:r>
              <a:rPr lang="en-GB" sz="1100" baseline="30000" dirty="0"/>
              <a:t>1 </a:t>
            </a:r>
            <a:r>
              <a:rPr lang="en-GB" sz="1100" dirty="0"/>
              <a:t>Paul, a prisoner of Christ Jesus, and Timothy our brother,</a:t>
            </a:r>
            <a:r>
              <a:rPr lang="en-GB" sz="1100" baseline="30000" dirty="0"/>
              <a:t>[</a:t>
            </a:r>
            <a:r>
              <a:rPr lang="en-GB" sz="1100" baseline="30000" dirty="0">
                <a:hlinkClick r:id="rId2" tooltip="See footnote a"/>
              </a:rPr>
              <a:t>a</a:t>
            </a:r>
            <a:r>
              <a:rPr lang="en-GB" sz="1100" baseline="30000" dirty="0"/>
              <a:t>]</a:t>
            </a:r>
            <a:endParaRPr lang="en-GB" sz="1100" dirty="0"/>
          </a:p>
          <a:p>
            <a:r>
              <a:rPr lang="en-GB" sz="1100" dirty="0"/>
              <a:t>To Philemon our dear friend and co-worker, </a:t>
            </a:r>
            <a:r>
              <a:rPr lang="en-GB" sz="1100" baseline="30000" dirty="0"/>
              <a:t>2 </a:t>
            </a:r>
            <a:r>
              <a:rPr lang="en-GB" sz="1100" dirty="0"/>
              <a:t>to </a:t>
            </a:r>
            <a:r>
              <a:rPr lang="en-GB" sz="1100" dirty="0" err="1"/>
              <a:t>Apphia</a:t>
            </a:r>
            <a:r>
              <a:rPr lang="en-GB" sz="1100" dirty="0"/>
              <a:t> our sister,</a:t>
            </a:r>
            <a:r>
              <a:rPr lang="en-GB" sz="1100" baseline="30000" dirty="0"/>
              <a:t>[</a:t>
            </a:r>
            <a:r>
              <a:rPr lang="en-GB" sz="1100" baseline="30000" dirty="0">
                <a:hlinkClick r:id="rId3" tooltip="See footnote b"/>
              </a:rPr>
              <a:t>b</a:t>
            </a:r>
            <a:r>
              <a:rPr lang="en-GB" sz="1100" baseline="30000" dirty="0"/>
              <a:t>]</a:t>
            </a:r>
            <a:r>
              <a:rPr lang="en-GB" sz="1100" dirty="0"/>
              <a:t> to </a:t>
            </a:r>
            <a:r>
              <a:rPr lang="en-GB" sz="1100" dirty="0" err="1"/>
              <a:t>Archippus</a:t>
            </a:r>
            <a:r>
              <a:rPr lang="en-GB" sz="1100" dirty="0"/>
              <a:t> our fellow soldier, and to the church in your house:</a:t>
            </a:r>
          </a:p>
          <a:p>
            <a:r>
              <a:rPr lang="en-GB" sz="1100" baseline="30000" dirty="0"/>
              <a:t>3 </a:t>
            </a:r>
            <a:r>
              <a:rPr lang="en-GB" sz="1100" dirty="0"/>
              <a:t>Grace to you and peace from God our Father and the Lord Jesus Christ.</a:t>
            </a:r>
          </a:p>
          <a:p>
            <a:r>
              <a:rPr lang="en-GB" sz="1100" b="1" dirty="0" smtClean="0"/>
              <a:t> </a:t>
            </a:r>
            <a:endParaRPr lang="en-GB" sz="1100" b="1" dirty="0"/>
          </a:p>
          <a:p>
            <a:r>
              <a:rPr lang="en-GB" sz="1100" baseline="30000" dirty="0"/>
              <a:t>4 </a:t>
            </a:r>
            <a:r>
              <a:rPr lang="en-GB" sz="1100" dirty="0"/>
              <a:t>When I remember you</a:t>
            </a:r>
            <a:r>
              <a:rPr lang="en-GB" sz="1100" baseline="30000" dirty="0"/>
              <a:t>[</a:t>
            </a:r>
            <a:r>
              <a:rPr lang="en-GB" sz="1100" baseline="30000" dirty="0">
                <a:hlinkClick r:id="rId4" tooltip="See footnote c"/>
              </a:rPr>
              <a:t>c</a:t>
            </a:r>
            <a:r>
              <a:rPr lang="en-GB" sz="1100" baseline="30000" dirty="0"/>
              <a:t>]</a:t>
            </a:r>
            <a:r>
              <a:rPr lang="en-GB" sz="1100" dirty="0"/>
              <a:t> in my prayers, I always thank my God </a:t>
            </a:r>
            <a:r>
              <a:rPr lang="en-GB" sz="1100" baseline="30000" dirty="0"/>
              <a:t>5 </a:t>
            </a:r>
            <a:r>
              <a:rPr lang="en-GB" sz="1100" dirty="0"/>
              <a:t>because I hear of your love for all the saints and your faith toward the Lord Jesus. </a:t>
            </a:r>
            <a:r>
              <a:rPr lang="en-GB" sz="1100" baseline="30000" dirty="0"/>
              <a:t>6 </a:t>
            </a:r>
            <a:r>
              <a:rPr lang="en-GB" sz="1100" dirty="0"/>
              <a:t>I pray that the sharing of your faith may become effective when you perceive all the good that we</a:t>
            </a:r>
            <a:r>
              <a:rPr lang="en-GB" sz="1100" baseline="30000" dirty="0"/>
              <a:t>[</a:t>
            </a:r>
            <a:r>
              <a:rPr lang="en-GB" sz="1100" baseline="30000" dirty="0">
                <a:hlinkClick r:id="rId5" tooltip="See footnote d"/>
              </a:rPr>
              <a:t>d</a:t>
            </a:r>
            <a:r>
              <a:rPr lang="en-GB" sz="1100" baseline="30000" dirty="0"/>
              <a:t>]</a:t>
            </a:r>
            <a:r>
              <a:rPr lang="en-GB" sz="1100" dirty="0"/>
              <a:t> may do for Christ. </a:t>
            </a:r>
            <a:r>
              <a:rPr lang="en-GB" sz="1100" baseline="30000" dirty="0"/>
              <a:t>7 </a:t>
            </a:r>
            <a:r>
              <a:rPr lang="en-GB" sz="1100" dirty="0"/>
              <a:t>I have indeed received much joy and encouragement from your love, because the hearts of the saints have been refreshed through you, my brother.</a:t>
            </a:r>
          </a:p>
          <a:p>
            <a:r>
              <a:rPr lang="en-GB" sz="1100" b="1" dirty="0" smtClean="0"/>
              <a:t> </a:t>
            </a:r>
            <a:endParaRPr lang="en-GB" sz="1100" b="1" dirty="0"/>
          </a:p>
          <a:p>
            <a:r>
              <a:rPr lang="en-GB" sz="1100" baseline="30000" dirty="0"/>
              <a:t>8 </a:t>
            </a:r>
            <a:r>
              <a:rPr lang="en-GB" sz="1100" dirty="0"/>
              <a:t>For this reason, though I am bold enough in Christ to command you to do your duty, </a:t>
            </a:r>
            <a:r>
              <a:rPr lang="en-GB" sz="1100" baseline="30000" dirty="0"/>
              <a:t>9 </a:t>
            </a:r>
            <a:r>
              <a:rPr lang="en-GB" sz="1100" dirty="0"/>
              <a:t>yet I would rather appeal to you on the basis of love—and I, Paul, do this as an old man, and now also as a prisoner of Christ Jesus.</a:t>
            </a:r>
            <a:r>
              <a:rPr lang="en-GB" sz="1100" baseline="30000" dirty="0"/>
              <a:t>[</a:t>
            </a:r>
            <a:r>
              <a:rPr lang="en-GB" sz="1100" baseline="30000" dirty="0">
                <a:hlinkClick r:id="rId6" tooltip="See footnote e"/>
              </a:rPr>
              <a:t>e</a:t>
            </a:r>
            <a:r>
              <a:rPr lang="en-GB" sz="1100" baseline="30000" dirty="0"/>
              <a:t>]</a:t>
            </a:r>
            <a:r>
              <a:rPr lang="en-GB" sz="1100" dirty="0"/>
              <a:t> </a:t>
            </a:r>
            <a:r>
              <a:rPr lang="en-GB" sz="1100" baseline="30000" dirty="0"/>
              <a:t>10 </a:t>
            </a:r>
            <a:r>
              <a:rPr lang="en-GB" sz="1100" dirty="0"/>
              <a:t>I am appealing to you for my child, </a:t>
            </a:r>
            <a:r>
              <a:rPr lang="en-GB" sz="1100" dirty="0" err="1"/>
              <a:t>Onesimus</a:t>
            </a:r>
            <a:r>
              <a:rPr lang="en-GB" sz="1100" dirty="0"/>
              <a:t>, whose father I have become during my imprisonment. </a:t>
            </a:r>
            <a:r>
              <a:rPr lang="en-GB" sz="1100" baseline="30000" dirty="0"/>
              <a:t>11 </a:t>
            </a:r>
            <a:r>
              <a:rPr lang="en-GB" sz="1100" dirty="0"/>
              <a:t>Formerly he was useless to you, but now he is indeed useful</a:t>
            </a:r>
            <a:r>
              <a:rPr lang="en-GB" sz="1100" baseline="30000" dirty="0"/>
              <a:t>[</a:t>
            </a:r>
            <a:r>
              <a:rPr lang="en-GB" sz="1100" baseline="30000" dirty="0">
                <a:hlinkClick r:id="rId7" tooltip="See footnote f"/>
              </a:rPr>
              <a:t>f</a:t>
            </a:r>
            <a:r>
              <a:rPr lang="en-GB" sz="1100" baseline="30000" dirty="0"/>
              <a:t>]</a:t>
            </a:r>
            <a:r>
              <a:rPr lang="en-GB" sz="1100" dirty="0"/>
              <a:t> both to you and to me. </a:t>
            </a:r>
            <a:r>
              <a:rPr lang="en-GB" sz="1100" baseline="30000" dirty="0"/>
              <a:t>12 </a:t>
            </a:r>
            <a:r>
              <a:rPr lang="en-GB" sz="1100" dirty="0"/>
              <a:t>I am sending him, that is, my own heart, back to you. </a:t>
            </a:r>
            <a:r>
              <a:rPr lang="en-GB" sz="1100" baseline="30000" dirty="0"/>
              <a:t>13 </a:t>
            </a:r>
            <a:r>
              <a:rPr lang="en-GB" sz="1100" dirty="0"/>
              <a:t>I wanted to keep him with me, so that he might be of service to me in your place during my imprisonment for the gospel; </a:t>
            </a:r>
            <a:r>
              <a:rPr lang="en-GB" sz="1100" baseline="30000" dirty="0"/>
              <a:t>14 </a:t>
            </a:r>
            <a:r>
              <a:rPr lang="en-GB" sz="1100" dirty="0"/>
              <a:t>but I preferred to do nothing without your consent, in order that your good deed might be voluntary and not something forced. </a:t>
            </a:r>
            <a:r>
              <a:rPr lang="en-GB" sz="1100" baseline="30000" dirty="0"/>
              <a:t>15 </a:t>
            </a:r>
            <a:r>
              <a:rPr lang="en-GB" sz="1100" dirty="0"/>
              <a:t>Perhaps this is the reason he was separated from you for a while, so that you might have him back forever, </a:t>
            </a:r>
            <a:r>
              <a:rPr lang="en-GB" sz="1100" baseline="30000" dirty="0"/>
              <a:t>16 </a:t>
            </a:r>
            <a:r>
              <a:rPr lang="en-GB" sz="1100" dirty="0"/>
              <a:t>no longer as a slave but more than a slave, a beloved brother—especially to me but how much more to you, both in the flesh and in the Lord.</a:t>
            </a:r>
          </a:p>
          <a:p>
            <a:r>
              <a:rPr lang="en-GB" sz="1100" baseline="30000" dirty="0"/>
              <a:t>17 </a:t>
            </a:r>
            <a:r>
              <a:rPr lang="en-GB" sz="1100" dirty="0"/>
              <a:t>So if you consider me your partner, welcome him as you would welcome me. </a:t>
            </a:r>
            <a:r>
              <a:rPr lang="en-GB" sz="1100" baseline="30000" dirty="0"/>
              <a:t>18 </a:t>
            </a:r>
            <a:r>
              <a:rPr lang="en-GB" sz="1100" dirty="0"/>
              <a:t>If he has wronged you in any way, or owes you anything, charge that to my account. </a:t>
            </a:r>
            <a:r>
              <a:rPr lang="en-GB" sz="1100" baseline="30000" dirty="0"/>
              <a:t>19 </a:t>
            </a:r>
            <a:r>
              <a:rPr lang="en-GB" sz="1100" dirty="0"/>
              <a:t>I, Paul, am writing this with my own hand: I will repay it. I say nothing about your owing me even your own self. </a:t>
            </a:r>
            <a:r>
              <a:rPr lang="en-GB" sz="1100" baseline="30000" dirty="0"/>
              <a:t>20 </a:t>
            </a:r>
            <a:r>
              <a:rPr lang="en-GB" sz="1100" dirty="0"/>
              <a:t>Yes, brother, let me have this benefit from you in the Lord! Refresh my heart in Christ. </a:t>
            </a:r>
            <a:r>
              <a:rPr lang="en-GB" sz="1100" baseline="30000" dirty="0"/>
              <a:t>21 </a:t>
            </a:r>
            <a:r>
              <a:rPr lang="en-GB" sz="1100" dirty="0"/>
              <a:t>Confident of your obedience, I am writing to you, knowing that you will do even more than I say.</a:t>
            </a:r>
          </a:p>
          <a:p>
            <a:r>
              <a:rPr lang="en-GB" sz="1100" baseline="30000" dirty="0"/>
              <a:t>22 </a:t>
            </a:r>
            <a:r>
              <a:rPr lang="en-GB" sz="1100" dirty="0"/>
              <a:t>One thing more—prepare a guest room for me, for I am hoping through your prayers to be restored to you.</a:t>
            </a:r>
          </a:p>
          <a:p>
            <a:endParaRPr lang="en-GB" sz="1100" b="1" dirty="0"/>
          </a:p>
          <a:p>
            <a:r>
              <a:rPr lang="en-GB" sz="1100" baseline="30000" dirty="0"/>
              <a:t>23 </a:t>
            </a:r>
            <a:r>
              <a:rPr lang="en-GB" sz="1100" dirty="0" err="1"/>
              <a:t>Epaphras</a:t>
            </a:r>
            <a:r>
              <a:rPr lang="en-GB" sz="1100" dirty="0"/>
              <a:t>, my fellow prisoner in Christ Jesus, sends greetings to you,</a:t>
            </a:r>
            <a:r>
              <a:rPr lang="en-GB" sz="1100" baseline="30000" dirty="0"/>
              <a:t>[</a:t>
            </a:r>
            <a:r>
              <a:rPr lang="en-GB" sz="1100" baseline="30000" dirty="0">
                <a:hlinkClick r:id="rId8" tooltip="See footnote g"/>
              </a:rPr>
              <a:t>g</a:t>
            </a:r>
            <a:r>
              <a:rPr lang="en-GB" sz="1100" baseline="30000" dirty="0"/>
              <a:t>]</a:t>
            </a:r>
            <a:r>
              <a:rPr lang="en-GB" sz="1100" dirty="0"/>
              <a:t> </a:t>
            </a:r>
            <a:r>
              <a:rPr lang="en-GB" sz="1100" baseline="30000" dirty="0"/>
              <a:t>24 </a:t>
            </a:r>
            <a:r>
              <a:rPr lang="en-GB" sz="1100" dirty="0"/>
              <a:t>and so do Mark, Aristarchus, Demas, and Luke, my fellow workers.</a:t>
            </a:r>
          </a:p>
          <a:p>
            <a:r>
              <a:rPr lang="en-GB" sz="1100" baseline="30000" dirty="0"/>
              <a:t>25 </a:t>
            </a:r>
            <a:r>
              <a:rPr lang="en-GB" sz="1100" dirty="0"/>
              <a:t>The grace of the Lord Jesus Christ be with your spirit.</a:t>
            </a:r>
            <a:r>
              <a:rPr lang="en-GB" sz="1100" baseline="30000" dirty="0"/>
              <a:t>[</a:t>
            </a:r>
            <a:r>
              <a:rPr lang="en-GB" sz="1100" baseline="30000" dirty="0">
                <a:hlinkClick r:id="rId9" tooltip="See footnote h"/>
              </a:rPr>
              <a:t>h</a:t>
            </a:r>
            <a:r>
              <a:rPr lang="en-GB" sz="1100" baseline="30000" dirty="0"/>
              <a:t>]</a:t>
            </a:r>
            <a:endParaRPr lang="en-GB" sz="1100" dirty="0"/>
          </a:p>
          <a:p>
            <a:endParaRPr lang="en-GB" sz="1100" dirty="0"/>
          </a:p>
        </p:txBody>
      </p:sp>
    </p:spTree>
    <p:extLst>
      <p:ext uri="{BB962C8B-B14F-4D97-AF65-F5344CB8AC3E}">
        <p14:creationId xmlns:p14="http://schemas.microsoft.com/office/powerpoint/2010/main" val="3000408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smtClean="0"/>
              <a:t>Primary Texts (examples)</a:t>
            </a:r>
          </a:p>
          <a:p>
            <a:pPr marL="0" indent="0">
              <a:buNone/>
            </a:pPr>
            <a:endParaRPr lang="en-GB" dirty="0"/>
          </a:p>
          <a:p>
            <a:pPr marL="0" indent="0">
              <a:buNone/>
            </a:pPr>
            <a:r>
              <a:rPr lang="en-GB" dirty="0" err="1" smtClean="0"/>
              <a:t>Qu’ran</a:t>
            </a:r>
            <a:r>
              <a:rPr lang="en-GB" dirty="0" smtClean="0"/>
              <a:t> </a:t>
            </a:r>
          </a:p>
          <a:p>
            <a:pPr marL="0" indent="0">
              <a:buNone/>
            </a:pPr>
            <a:r>
              <a:rPr lang="en-GB" dirty="0" err="1" smtClean="0"/>
              <a:t>Tanakh</a:t>
            </a:r>
            <a:endParaRPr lang="en-GB" dirty="0" smtClean="0"/>
          </a:p>
          <a:p>
            <a:pPr marL="0" indent="0">
              <a:buNone/>
            </a:pPr>
            <a:r>
              <a:rPr lang="en-GB" dirty="0" smtClean="0"/>
              <a:t>Bible</a:t>
            </a:r>
          </a:p>
          <a:p>
            <a:pPr marL="0" indent="0">
              <a:buNone/>
            </a:pPr>
            <a:r>
              <a:rPr lang="en-GB" dirty="0" smtClean="0"/>
              <a:t>Church Fathers</a:t>
            </a:r>
          </a:p>
          <a:p>
            <a:pPr marL="0" indent="0">
              <a:buNone/>
            </a:pPr>
            <a:r>
              <a:rPr lang="en-GB" dirty="0" smtClean="0"/>
              <a:t>Talmud</a:t>
            </a:r>
          </a:p>
          <a:p>
            <a:pPr marL="0" indent="0">
              <a:buNone/>
            </a:pPr>
            <a:r>
              <a:rPr lang="en-GB" dirty="0" smtClean="0"/>
              <a:t>Hadith</a:t>
            </a:r>
          </a:p>
          <a:p>
            <a:pPr marL="0" indent="0">
              <a:buNone/>
            </a:pPr>
            <a:r>
              <a:rPr lang="en-GB" dirty="0" err="1" smtClean="0"/>
              <a:t>Illias</a:t>
            </a:r>
            <a:endParaRPr lang="en-GB" dirty="0" smtClean="0"/>
          </a:p>
          <a:p>
            <a:pPr marL="0" indent="0">
              <a:buNone/>
            </a:pPr>
            <a:r>
              <a:rPr lang="en-GB" dirty="0" smtClean="0"/>
              <a:t>De Bello </a:t>
            </a:r>
            <a:r>
              <a:rPr lang="en-GB" dirty="0" err="1" smtClean="0"/>
              <a:t>Gallico</a:t>
            </a:r>
            <a:endParaRPr lang="en-GB" dirty="0" smtClean="0"/>
          </a:p>
          <a:p>
            <a:pPr marL="0" indent="0">
              <a:buNone/>
            </a:pPr>
            <a:r>
              <a:rPr lang="en-GB" dirty="0" smtClean="0"/>
              <a:t>Luther’s Table Talks</a:t>
            </a:r>
          </a:p>
          <a:p>
            <a:pPr marL="0" indent="0">
              <a:buNone/>
            </a:pPr>
            <a:r>
              <a:rPr lang="en-GB" dirty="0" smtClean="0"/>
              <a:t>Derrida, On Grammatology</a:t>
            </a:r>
          </a:p>
          <a:p>
            <a:pPr marL="0" indent="0">
              <a:buNone/>
            </a:pPr>
            <a:endParaRPr lang="en-GB" dirty="0" smtClean="0"/>
          </a:p>
          <a:p>
            <a:pPr marL="0" indent="0">
              <a:buNone/>
            </a:pPr>
            <a:r>
              <a:rPr lang="en-GB" dirty="0" err="1" smtClean="0"/>
              <a:t>etc</a:t>
            </a:r>
            <a:endParaRPr lang="en-GB" dirty="0" smtClean="0"/>
          </a:p>
        </p:txBody>
      </p:sp>
      <p:sp>
        <p:nvSpPr>
          <p:cNvPr id="2" name="Title 1"/>
          <p:cNvSpPr>
            <a:spLocks noGrp="1"/>
          </p:cNvSpPr>
          <p:nvPr>
            <p:ph type="title"/>
          </p:nvPr>
        </p:nvSpPr>
        <p:spPr/>
        <p:txBody>
          <a:bodyPr>
            <a:normAutofit fontScale="90000"/>
          </a:bodyPr>
          <a:lstStyle/>
          <a:p>
            <a:r>
              <a:rPr lang="en-GB" dirty="0" smtClean="0">
                <a:effectLst>
                  <a:outerShdw blurRad="38100" dist="38100" dir="2700000" algn="tl">
                    <a:srgbClr val="000000">
                      <a:alpha val="43137"/>
                    </a:srgbClr>
                  </a:outerShdw>
                </a:effectLst>
              </a:rPr>
              <a:t>'Close Reading - or How to get texts to talk'</a:t>
            </a:r>
            <a:endParaRPr lang="en-GB" dirty="0"/>
          </a:p>
        </p:txBody>
      </p:sp>
    </p:spTree>
    <p:extLst>
      <p:ext uri="{BB962C8B-B14F-4D97-AF65-F5344CB8AC3E}">
        <p14:creationId xmlns:p14="http://schemas.microsoft.com/office/powerpoint/2010/main" val="1813670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dirty="0"/>
              <a:t>Why am I reading this ?</a:t>
            </a:r>
          </a:p>
          <a:p>
            <a:pPr lvl="0"/>
            <a:r>
              <a:rPr lang="en-GB" dirty="0"/>
              <a:t>What are authors trying to do in writing this ?</a:t>
            </a:r>
          </a:p>
          <a:p>
            <a:pPr lvl="0"/>
            <a:r>
              <a:rPr lang="en-GB" dirty="0"/>
              <a:t>What are authors saying that is relevant to what I want to find out ?</a:t>
            </a:r>
          </a:p>
          <a:p>
            <a:pPr lvl="0"/>
            <a:r>
              <a:rPr lang="en-GB" dirty="0"/>
              <a:t>How convincing is what the authors are saying ?</a:t>
            </a:r>
          </a:p>
          <a:p>
            <a:pPr lvl="0"/>
            <a:r>
              <a:rPr lang="en-GB" dirty="0"/>
              <a:t>What use can I make of this ?</a:t>
            </a:r>
          </a:p>
          <a:p>
            <a:pPr marL="0" indent="0">
              <a:buNone/>
            </a:pPr>
            <a:endParaRPr lang="en-GB" dirty="0"/>
          </a:p>
          <a:p>
            <a:endParaRPr lang="en-GB" dirty="0"/>
          </a:p>
        </p:txBody>
      </p:sp>
      <p:sp>
        <p:nvSpPr>
          <p:cNvPr id="2" name="Title 1"/>
          <p:cNvSpPr>
            <a:spLocks noGrp="1"/>
          </p:cNvSpPr>
          <p:nvPr>
            <p:ph type="title"/>
          </p:nvPr>
        </p:nvSpPr>
        <p:spPr/>
        <p:txBody>
          <a:bodyPr>
            <a:normAutofit/>
          </a:bodyPr>
          <a:lstStyle/>
          <a:p>
            <a:r>
              <a:rPr lang="en-GB" smtClean="0">
                <a:effectLst>
                  <a:outerShdw blurRad="38100" dist="38100" dir="2700000" algn="tl">
                    <a:srgbClr val="000000">
                      <a:alpha val="43137"/>
                    </a:srgbClr>
                  </a:outerShdw>
                </a:effectLst>
              </a:rPr>
              <a:t>'Close Reading’ </a:t>
            </a:r>
            <a:endParaRPr lang="en-GB" dirty="0"/>
          </a:p>
        </p:txBody>
      </p:sp>
    </p:spTree>
    <p:extLst>
      <p:ext uri="{BB962C8B-B14F-4D97-AF65-F5344CB8AC3E}">
        <p14:creationId xmlns:p14="http://schemas.microsoft.com/office/powerpoint/2010/main" val="3359080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203</TotalTime>
  <Words>475</Words>
  <Application>Microsoft Office PowerPoint</Application>
  <PresentationFormat>On-screen Show (4:3)</PresentationFormat>
  <Paragraphs>148</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Concourse</vt:lpstr>
      <vt:lpstr>Close Reading</vt:lpstr>
      <vt:lpstr>Close Reading – Different Approaches and Methods in the Interpretation of Texts</vt:lpstr>
      <vt:lpstr> </vt:lpstr>
      <vt:lpstr>'Close Reading - or How to get texts to talk'</vt:lpstr>
      <vt:lpstr>PowerPoint Presentation</vt:lpstr>
      <vt:lpstr>PowerPoint Presentation</vt:lpstr>
      <vt:lpstr>PowerPoint Presentation</vt:lpstr>
      <vt:lpstr>PowerPoint Presentation</vt:lpstr>
      <vt:lpstr>Close Reading – Different Approaches and Methods in the Interpretation of Texts</vt:lpstr>
      <vt:lpstr>The Author</vt:lpstr>
      <vt:lpstr>Transmission</vt:lpstr>
      <vt:lpstr>The Reader</vt:lpstr>
      <vt:lpstr>Hermeneutics or the Process of Understanding</vt:lpstr>
      <vt:lpstr>PowerPoint Presentation</vt:lpstr>
      <vt:lpstr>Hermeneutical Presuppositions</vt:lpstr>
      <vt:lpstr>'Close Reading’- what Kind of Text ?</vt:lpstr>
      <vt:lpstr>Methods</vt:lpstr>
      <vt:lpstr>'Close Reading’  </vt:lpstr>
      <vt:lpstr>'Close Reading - or How to get texts to talk'</vt:lpstr>
      <vt:lpstr>PowerPoint Presentation</vt:lpstr>
      <vt:lpstr>'Close Reading - or How to get texts to talk'</vt:lpstr>
      <vt:lpstr>'Close Reading’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'Close Reading - or How to get texts to talk'</dc:title>
  <dc:creator>Administrator</dc:creator>
  <cp:lastModifiedBy>UCS</cp:lastModifiedBy>
  <cp:revision>21</cp:revision>
  <dcterms:created xsi:type="dcterms:W3CDTF">2013-09-26T13:02:47Z</dcterms:created>
  <dcterms:modified xsi:type="dcterms:W3CDTF">2014-10-06T12:08:50Z</dcterms:modified>
</cp:coreProperties>
</file>