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DAFE"/>
    <a:srgbClr val="EFFAFF"/>
    <a:srgbClr val="93DEFF"/>
    <a:srgbClr val="EFB7F3"/>
    <a:srgbClr val="B0FAB7"/>
    <a:srgbClr val="FFDB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87" d="100"/>
          <a:sy n="87" d="100"/>
        </p:scale>
        <p:origin x="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1769223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671131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CB9386-03BC-4578-809E-E087EF8A09E0}" type="datetimeFigureOut">
              <a:rPr lang="en-GB" smtClean="0"/>
              <a:t>02/01/2021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188456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ECB9386-03BC-4578-809E-E087EF8A09E0}" type="datetimeFigureOut">
              <a:rPr lang="en-GB" smtClean="0"/>
              <a:t>02/01/2021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00008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ECB9386-03BC-4578-809E-E087EF8A09E0}" type="datetimeFigureOut">
              <a:rPr lang="en-GB" smtClean="0"/>
              <a:t>02/01/2021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7366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ECB9386-03BC-4578-809E-E087EF8A09E0}" type="datetimeFigureOut">
              <a:rPr lang="en-GB" smtClean="0"/>
              <a:t>02/01/2021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8293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B9386-03BC-4578-809E-E087EF8A09E0}" type="datetimeFigureOut">
              <a:rPr lang="en-GB" smtClean="0"/>
              <a:t>02/01/2021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249716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CB9386-03BC-4578-809E-E087EF8A09E0}" type="datetimeFigureOut">
              <a:rPr lang="en-GB" smtClean="0"/>
              <a:t>02/01/2021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52740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CB9386-03BC-4578-809E-E087EF8A09E0}" type="datetimeFigureOut">
              <a:rPr lang="en-GB" smtClean="0"/>
              <a:t>02/01/2021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853820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210916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328547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B9386-03BC-4578-809E-E087EF8A09E0}" type="datetimeFigureOut">
              <a:rPr lang="en-GB" smtClean="0"/>
              <a:t>02/01/2021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1DEB4-31E5-4DFE-9246-4F3B8C4D361D}" type="slidenum">
              <a:rPr lang="en-GB" smtClean="0"/>
              <a:t>‹#›</a:t>
            </a:fld>
            <a:endParaRPr lang="en-GB"/>
          </a:p>
        </p:txBody>
      </p:sp>
    </p:spTree>
    <p:extLst>
      <p:ext uri="{BB962C8B-B14F-4D97-AF65-F5344CB8AC3E}">
        <p14:creationId xmlns:p14="http://schemas.microsoft.com/office/powerpoint/2010/main" val="4011607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revisesociology.com/tag/hidden-curriculum/" TargetMode="External"/><Relationship Id="rId2" Type="http://schemas.openxmlformats.org/officeDocument/2006/relationships/hyperlink" Target="http://www.sociologyarticles.co.uk/the-hidden-curriculum/" TargetMode="External"/><Relationship Id="rId1" Type="http://schemas.openxmlformats.org/officeDocument/2006/relationships/slideLayout" Target="../slideLayouts/slideLayout2.xml"/><Relationship Id="rId5" Type="http://schemas.openxmlformats.org/officeDocument/2006/relationships/hyperlink" Target="https://elementaryenglishlanguagelearners.weebly.com/blog/the-hidden-curriculumwhats-hiding-in-yours" TargetMode="External"/><Relationship Id="rId4" Type="http://schemas.openxmlformats.org/officeDocument/2006/relationships/hyperlink" Target="https://revisesociology.com/2017/11/09/the-hidden-curriculum-and-school-eth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5292" y="152410"/>
            <a:ext cx="3487398" cy="2031325"/>
          </a:xfrm>
          <a:prstGeom prst="rect">
            <a:avLst/>
          </a:prstGeom>
          <a:solidFill>
            <a:schemeClr val="accent4">
              <a:lumMod val="20000"/>
              <a:lumOff val="80000"/>
            </a:schemeClr>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What is the hidden curriculum?</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hidden curriculum is all those things that we teach in schools that aren’t written down</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hidden curriculum refers to the norms, values and procedures that children learn in school that are not in the ‘formal curriculum’ (which consists of the specific subjects and lessons that have to be taught)</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lvl="6"/>
            <a:r>
              <a:rPr lang="en-GB" sz="800" dirty="0" smtClean="0">
                <a:latin typeface="Arial" panose="020B0604020202020204" pitchFamily="34" charset="0"/>
                <a:cs typeface="Arial" panose="020B0604020202020204" pitchFamily="34" charset="0"/>
              </a:rPr>
              <a:t>Thompson, K. (2017)</a:t>
            </a:r>
          </a:p>
        </p:txBody>
      </p:sp>
      <p:sp>
        <p:nvSpPr>
          <p:cNvPr id="6" name="TextBox 5"/>
          <p:cNvSpPr txBox="1"/>
          <p:nvPr/>
        </p:nvSpPr>
        <p:spPr>
          <a:xfrm>
            <a:off x="164885" y="2278299"/>
            <a:ext cx="3949913" cy="2462213"/>
          </a:xfrm>
          <a:prstGeom prst="rect">
            <a:avLst/>
          </a:prstGeom>
          <a:solidFill>
            <a:schemeClr val="accent1">
              <a:lumMod val="20000"/>
              <a:lumOff val="80000"/>
            </a:schemeClr>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Theorists</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Philip Jackson originally introduced the idea of the hidden curriculum and stated, that classrooms also teach; how to line up, work hard to complete work, be neat, punctual, co-operative and how to have persistence (1968)</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Durkheim, E. (1925) cited, that more is taught in school than just the established curriculum</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Apple, M. (1982) emphasized, the hidden curriculum involves various interests, cultural forms, struggles, agreements, and compromises. He also describes schools as ‘vital for the socialization of students’</a:t>
            </a:r>
          </a:p>
          <a:p>
            <a:pPr lvl="5"/>
            <a:r>
              <a:rPr lang="en-GB" sz="800" dirty="0" smtClean="0">
                <a:latin typeface="Arial" panose="020B0604020202020204" pitchFamily="34" charset="0"/>
                <a:cs typeface="Arial" panose="020B0604020202020204" pitchFamily="34" charset="0"/>
              </a:rPr>
              <a:t>           </a:t>
            </a:r>
            <a:r>
              <a:rPr lang="en-GB" sz="800" dirty="0" err="1" smtClean="0">
                <a:latin typeface="Arial" panose="020B0604020202020204" pitchFamily="34" charset="0"/>
                <a:cs typeface="Arial" panose="020B0604020202020204" pitchFamily="34" charset="0"/>
              </a:rPr>
              <a:t>Kentli</a:t>
            </a:r>
            <a:r>
              <a:rPr lang="en-GB" sz="800" dirty="0" smtClean="0">
                <a:latin typeface="Arial" panose="020B0604020202020204" pitchFamily="34" charset="0"/>
                <a:cs typeface="Arial" panose="020B0604020202020204" pitchFamily="34" charset="0"/>
              </a:rPr>
              <a:t>, F. (2009, p..84-86)</a:t>
            </a:r>
            <a:endParaRPr lang="en-GB" sz="800" dirty="0">
              <a:latin typeface="Arial" panose="020B0604020202020204" pitchFamily="34" charset="0"/>
              <a:cs typeface="Arial" panose="020B0604020202020204" pitchFamily="34" charset="0"/>
            </a:endParaRPr>
          </a:p>
        </p:txBody>
      </p:sp>
      <p:sp>
        <p:nvSpPr>
          <p:cNvPr id="7" name="TextBox 6"/>
          <p:cNvSpPr txBox="1"/>
          <p:nvPr/>
        </p:nvSpPr>
        <p:spPr>
          <a:xfrm>
            <a:off x="145292" y="4835076"/>
            <a:ext cx="3958046" cy="1908215"/>
          </a:xfrm>
          <a:prstGeom prst="rect">
            <a:avLst/>
          </a:prstGeom>
          <a:solidFill>
            <a:srgbClr val="FFDBD7"/>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Examples</a:t>
            </a:r>
          </a:p>
          <a:p>
            <a:r>
              <a:rPr lang="en-GB" sz="1200" b="1" dirty="0" smtClean="0">
                <a:latin typeface="Arial" panose="020B0604020202020204" pitchFamily="34" charset="0"/>
                <a:cs typeface="Arial" panose="020B0604020202020204" pitchFamily="34" charset="0"/>
              </a:rPr>
              <a:t>Morals: </a:t>
            </a:r>
            <a:r>
              <a:rPr lang="en-GB" sz="1200" dirty="0" smtClean="0">
                <a:latin typeface="Arial" panose="020B0604020202020204" pitchFamily="34" charset="0"/>
                <a:cs typeface="Arial" panose="020B0604020202020204" pitchFamily="34" charset="0"/>
              </a:rPr>
              <a:t>Ensuring that children are taught not to steal and to know it is wrong. Teachers will also encourage all children to be polite and to respect others. Examples of these can be to say please and thank you, but also to not talk when someone else is talking. </a:t>
            </a:r>
          </a:p>
          <a:p>
            <a:r>
              <a:rPr lang="en-GB" sz="1200" b="1" dirty="0" smtClean="0">
                <a:latin typeface="Arial" panose="020B0604020202020204" pitchFamily="34" charset="0"/>
                <a:cs typeface="Arial" panose="020B0604020202020204" pitchFamily="34" charset="0"/>
              </a:rPr>
              <a:t>Norms:</a:t>
            </a:r>
            <a:r>
              <a:rPr lang="en-GB" sz="1200" dirty="0" smtClean="0">
                <a:latin typeface="Arial" panose="020B0604020202020204" pitchFamily="34" charset="0"/>
                <a:cs typeface="Arial" panose="020B0604020202020204" pitchFamily="34" charset="0"/>
              </a:rPr>
              <a:t> This refers to the things that society call ‘normal’, such as; how we dress, being punctual and aspiring to be something.</a:t>
            </a:r>
          </a:p>
          <a:p>
            <a:pPr algn="r"/>
            <a:r>
              <a:rPr lang="en-GB" sz="800" dirty="0" err="1" smtClean="0">
                <a:latin typeface="Arial" panose="020B0604020202020204" pitchFamily="34" charset="0"/>
                <a:cs typeface="Arial" panose="020B0604020202020204" pitchFamily="34" charset="0"/>
              </a:rPr>
              <a:t>Agnihotri</a:t>
            </a:r>
            <a:r>
              <a:rPr lang="en-GB" sz="800" dirty="0" smtClean="0">
                <a:latin typeface="Arial" panose="020B0604020202020204" pitchFamily="34" charset="0"/>
                <a:cs typeface="Arial" panose="020B0604020202020204" pitchFamily="34" charset="0"/>
              </a:rPr>
              <a:t>, R. (2017)</a:t>
            </a:r>
          </a:p>
        </p:txBody>
      </p:sp>
      <p:sp>
        <p:nvSpPr>
          <p:cNvPr id="8" name="TextBox 7"/>
          <p:cNvSpPr txBox="1"/>
          <p:nvPr/>
        </p:nvSpPr>
        <p:spPr>
          <a:xfrm>
            <a:off x="8443136" y="1333990"/>
            <a:ext cx="3618876" cy="5416868"/>
          </a:xfrm>
          <a:prstGeom prst="rect">
            <a:avLst/>
          </a:prstGeom>
          <a:solidFill>
            <a:srgbClr val="EFB7F3"/>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Functionalists</a:t>
            </a:r>
          </a:p>
          <a:p>
            <a:r>
              <a:rPr lang="en-GB" sz="1200" dirty="0" smtClean="0">
                <a:latin typeface="Arial" panose="020B0604020202020204" pitchFamily="34" charset="0"/>
                <a:cs typeface="Arial" panose="020B0604020202020204" pitchFamily="34" charset="0"/>
              </a:rPr>
              <a:t>Functionalists have a general analysis of the role of education in society and look at how the maintenance of ‘social order’, which refers to social interactions and behaviour, social structures, social relations and the ‘norms</a:t>
            </a:r>
            <a:r>
              <a:rPr lang="en-GB" sz="1200" dirty="0">
                <a:latin typeface="Arial" panose="020B0604020202020204" pitchFamily="34" charset="0"/>
                <a:cs typeface="Arial" panose="020B0604020202020204" pitchFamily="34" charset="0"/>
              </a:rPr>
              <a:t>’. Bowles and </a:t>
            </a:r>
            <a:r>
              <a:rPr lang="en-GB" sz="1200" dirty="0" err="1">
                <a:latin typeface="Arial" panose="020B0604020202020204" pitchFamily="34" charset="0"/>
                <a:cs typeface="Arial" panose="020B0604020202020204" pitchFamily="34" charset="0"/>
              </a:rPr>
              <a:t>Gintis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argued, that the norms was taught for children to get ready for their future work </a:t>
            </a:r>
            <a:r>
              <a:rPr lang="en-GB" sz="800" dirty="0" smtClean="0">
                <a:latin typeface="Arial" panose="020B0604020202020204" pitchFamily="34" charset="0"/>
                <a:cs typeface="Arial" panose="020B0604020202020204" pitchFamily="34" charset="0"/>
              </a:rPr>
              <a:t>(Revise Sociology, 2017)</a:t>
            </a:r>
            <a:r>
              <a:rPr lang="en-GB" sz="1200" dirty="0" smtClean="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provides society with realisation about what the next generation will provide so what job the children can have</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‘norms’ lead to social harmony so teach the children how to behave</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provides stability for those who have the ability at school</a:t>
            </a:r>
          </a:p>
          <a:p>
            <a:pPr lvl="4" algn="r"/>
            <a:r>
              <a:rPr lang="en-GB" sz="800" dirty="0" smtClean="0">
                <a:latin typeface="Arial" panose="020B0604020202020204" pitchFamily="34" charset="0"/>
                <a:cs typeface="Arial" panose="020B0604020202020204" pitchFamily="34" charset="0"/>
              </a:rPr>
              <a:t>Bartlett, S. (2016)</a:t>
            </a:r>
          </a:p>
          <a:p>
            <a:pPr marL="0" lvl="6" algn="r"/>
            <a:r>
              <a:rPr lang="en-GB" sz="800" dirty="0">
                <a:latin typeface="Arial" panose="020B0604020202020204" pitchFamily="34" charset="0"/>
                <a:cs typeface="Arial" panose="020B0604020202020204" pitchFamily="34" charset="0"/>
              </a:rPr>
              <a:t>Thompson, K. (2017</a:t>
            </a:r>
            <a:r>
              <a:rPr lang="en-GB" sz="800" dirty="0" smtClean="0">
                <a:latin typeface="Arial" panose="020B0604020202020204" pitchFamily="34" charset="0"/>
                <a:cs typeface="Arial" panose="020B0604020202020204" pitchFamily="34" charset="0"/>
              </a:rPr>
              <a:t>)</a:t>
            </a:r>
          </a:p>
          <a:p>
            <a:r>
              <a:rPr lang="en-GB" sz="1200" u="sng" dirty="0">
                <a:latin typeface="Arial" panose="020B0604020202020204" pitchFamily="34" charset="0"/>
                <a:cs typeface="Arial" panose="020B0604020202020204" pitchFamily="34" charset="0"/>
              </a:rPr>
              <a:t>Examples</a:t>
            </a:r>
            <a:r>
              <a:rPr lang="en-GB" sz="1200" dirty="0">
                <a:latin typeface="Arial" panose="020B0604020202020204" pitchFamily="34" charset="0"/>
                <a:cs typeface="Arial" panose="020B0604020202020204" pitchFamily="34" charset="0"/>
              </a:rPr>
              <a:t> – </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Pupils </a:t>
            </a:r>
            <a:r>
              <a:rPr lang="en-GB" sz="1200" dirty="0">
                <a:latin typeface="Arial" panose="020B0604020202020204" pitchFamily="34" charset="0"/>
                <a:cs typeface="Arial" panose="020B0604020202020204" pitchFamily="34" charset="0"/>
              </a:rPr>
              <a:t>to look smart in their school uniform</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Punctuality </a:t>
            </a:r>
            <a:r>
              <a:rPr lang="en-GB" sz="1200" dirty="0">
                <a:latin typeface="Arial" panose="020B0604020202020204" pitchFamily="34" charset="0"/>
                <a:cs typeface="Arial" panose="020B0604020202020204" pitchFamily="34" charset="0"/>
              </a:rPr>
              <a:t>and disciplining children who are </a:t>
            </a:r>
            <a:r>
              <a:rPr lang="en-GB" sz="1200" dirty="0" smtClean="0">
                <a:latin typeface="Arial" panose="020B0604020202020204" pitchFamily="34" charset="0"/>
                <a:cs typeface="Arial" panose="020B0604020202020204" pitchFamily="34" charset="0"/>
              </a:rPr>
              <a:t>late</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follow instructions</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read and follow a timetable</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work hard</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complete tasks at home (homework)</a:t>
            </a:r>
          </a:p>
          <a:p>
            <a:r>
              <a:rPr lang="en-GB" sz="1200" dirty="0" smtClean="0">
                <a:latin typeface="Arial" panose="020B0604020202020204" pitchFamily="34" charset="0"/>
                <a:cs typeface="Arial" panose="020B0604020202020204" pitchFamily="34" charset="0"/>
              </a:rPr>
              <a:t>These examples reinforce society’s norms and values</a:t>
            </a:r>
          </a:p>
          <a:p>
            <a:pPr algn="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a:t>
            </a:r>
            <a:r>
              <a:rPr lang="en-GB" sz="800" dirty="0" smtClean="0">
                <a:latin typeface="Arial" panose="020B0604020202020204" pitchFamily="34" charset="0"/>
                <a:cs typeface="Arial" panose="020B0604020202020204" pitchFamily="34" charset="0"/>
              </a:rPr>
              <a:t>(Revise Sociology, 2017)</a:t>
            </a:r>
            <a:r>
              <a:rPr lang="en-GB" sz="1200" dirty="0" smtClean="0">
                <a:latin typeface="Arial" panose="020B0604020202020204" pitchFamily="34" charset="0"/>
                <a:cs typeface="Arial" panose="020B0604020202020204" pitchFamily="34" charset="0"/>
              </a:rPr>
              <a:t>	</a:t>
            </a:r>
            <a:endParaRPr lang="en-GB" sz="800" dirty="0">
              <a:latin typeface="Arial" panose="020B0604020202020204" pitchFamily="34" charset="0"/>
              <a:cs typeface="Arial" panose="020B0604020202020204" pitchFamily="34" charset="0"/>
            </a:endParaRPr>
          </a:p>
        </p:txBody>
      </p:sp>
      <p:sp>
        <p:nvSpPr>
          <p:cNvPr id="9" name="TextBox 8"/>
          <p:cNvSpPr txBox="1"/>
          <p:nvPr/>
        </p:nvSpPr>
        <p:spPr>
          <a:xfrm>
            <a:off x="7886296" y="213965"/>
            <a:ext cx="4175716" cy="954107"/>
          </a:xfrm>
          <a:prstGeom prst="rect">
            <a:avLst/>
          </a:prstGeom>
          <a:solidFill>
            <a:srgbClr val="B0FAB7"/>
          </a:solidFill>
        </p:spPr>
        <p:txBody>
          <a:bodyPr wrap="square" rtlCol="0">
            <a:spAutoFit/>
          </a:bodyPr>
          <a:lstStyle/>
          <a:p>
            <a:pPr algn="ctr"/>
            <a:r>
              <a:rPr lang="en-GB" sz="1400" i="1" dirty="0" smtClean="0">
                <a:latin typeface="Arial" panose="020B0604020202020204" pitchFamily="34" charset="0"/>
                <a:cs typeface="Arial" panose="020B0604020202020204" pitchFamily="34" charset="0"/>
              </a:rPr>
              <a:t>The </a:t>
            </a:r>
            <a:r>
              <a:rPr lang="en-GB" sz="1400" i="1" dirty="0">
                <a:latin typeface="Arial" panose="020B0604020202020204" pitchFamily="34" charset="0"/>
                <a:cs typeface="Arial" panose="020B0604020202020204" pitchFamily="34" charset="0"/>
              </a:rPr>
              <a:t>hidden curriculum </a:t>
            </a:r>
            <a:r>
              <a:rPr lang="en-GB" sz="1400" i="1" dirty="0" smtClean="0">
                <a:latin typeface="Arial" panose="020B0604020202020204" pitchFamily="34" charset="0"/>
                <a:cs typeface="Arial" panose="020B0604020202020204" pitchFamily="34" charset="0"/>
              </a:rPr>
              <a:t>involves </a:t>
            </a:r>
            <a:r>
              <a:rPr lang="en-GB" sz="1400" i="1" dirty="0">
                <a:latin typeface="Arial" panose="020B0604020202020204" pitchFamily="34" charset="0"/>
                <a:cs typeface="Arial" panose="020B0604020202020204" pitchFamily="34" charset="0"/>
              </a:rPr>
              <a:t>of those things pupils learn through the</a:t>
            </a:r>
          </a:p>
          <a:p>
            <a:pPr algn="ctr"/>
            <a:r>
              <a:rPr lang="en-GB" sz="1400" i="1" dirty="0">
                <a:latin typeface="Arial" panose="020B0604020202020204" pitchFamily="34" charset="0"/>
                <a:cs typeface="Arial" panose="020B0604020202020204" pitchFamily="34" charset="0"/>
              </a:rPr>
              <a:t>experience of attending school rather than </a:t>
            </a:r>
            <a:r>
              <a:rPr lang="en-GB" sz="1400" i="1" dirty="0" smtClean="0">
                <a:latin typeface="Arial" panose="020B0604020202020204" pitchFamily="34" charset="0"/>
                <a:cs typeface="Arial" panose="020B0604020202020204" pitchFamily="34" charset="0"/>
              </a:rPr>
              <a:t>official education objectives.</a:t>
            </a:r>
          </a:p>
        </p:txBody>
      </p:sp>
      <p:sp>
        <p:nvSpPr>
          <p:cNvPr id="10" name="TextBox 9"/>
          <p:cNvSpPr txBox="1"/>
          <p:nvPr/>
        </p:nvSpPr>
        <p:spPr>
          <a:xfrm>
            <a:off x="4201439" y="2995984"/>
            <a:ext cx="4155057" cy="3754874"/>
          </a:xfrm>
          <a:prstGeom prst="rect">
            <a:avLst/>
          </a:prstGeom>
          <a:solidFill>
            <a:srgbClr val="EFB7F3"/>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Marxists</a:t>
            </a:r>
          </a:p>
          <a:p>
            <a:r>
              <a:rPr lang="en-GB" sz="1200" dirty="0" smtClean="0">
                <a:latin typeface="Arial" panose="020B0604020202020204" pitchFamily="34" charset="0"/>
                <a:cs typeface="Arial" panose="020B0604020202020204" pitchFamily="34" charset="0"/>
              </a:rPr>
              <a:t>Marxists offer a ‘deeper layer’ of analysis and analyse the role of education</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and argue that the hidden curriculum prepares the different classes for a capitalist society</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assists the society to become industrial</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norms lead to an well-trained workplace when the children are older</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With exception to some, education confirms children’s up-bringing and how their generations contribute to a child’s education</a:t>
            </a:r>
          </a:p>
          <a:p>
            <a:pPr marL="0" lvl="6" algn="r"/>
            <a:r>
              <a:rPr lang="en-GB" sz="800" dirty="0">
                <a:latin typeface="Arial" panose="020B0604020202020204" pitchFamily="34" charset="0"/>
                <a:cs typeface="Arial" panose="020B0604020202020204" pitchFamily="34" charset="0"/>
              </a:rPr>
              <a:t>Thompson, K. (2017</a:t>
            </a:r>
            <a:r>
              <a:rPr lang="en-GB" sz="800" dirty="0" smtClean="0">
                <a:latin typeface="Arial" panose="020B0604020202020204" pitchFamily="34" charset="0"/>
                <a:cs typeface="Arial" panose="020B0604020202020204" pitchFamily="34" charset="0"/>
              </a:rPr>
              <a:t>)</a:t>
            </a:r>
          </a:p>
          <a:p>
            <a:pPr marL="0" lvl="6"/>
            <a:r>
              <a:rPr lang="en-GB" sz="1200" dirty="0" smtClean="0">
                <a:latin typeface="Arial" panose="020B0604020202020204" pitchFamily="34" charset="0"/>
                <a:cs typeface="Arial" panose="020B0604020202020204" pitchFamily="34" charset="0"/>
              </a:rPr>
              <a:t>Examples</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Children following school rules and if they do not, having detention as a punishment</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School assemblies as they can teach children to be respectful</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Boys and girls accept their different roles in society as the boys should learn to be masculine and the girls are to be feminine</a:t>
            </a:r>
          </a:p>
          <a:p>
            <a:pPr marL="914400" lvl="8" algn="r"/>
            <a:r>
              <a:rPr lang="en-GB" sz="1200" dirty="0" smtClean="0">
                <a:latin typeface="Arial" panose="020B0604020202020204" pitchFamily="34" charset="0"/>
                <a:cs typeface="Arial" panose="020B0604020202020204" pitchFamily="34" charset="0"/>
              </a:rPr>
              <a:t>                     	</a:t>
            </a:r>
            <a:r>
              <a:rPr lang="en-GB" sz="800" dirty="0" err="1" smtClean="0">
                <a:latin typeface="Arial" panose="020B0604020202020204" pitchFamily="34" charset="0"/>
                <a:cs typeface="Arial" panose="020B0604020202020204" pitchFamily="34" charset="0"/>
              </a:rPr>
              <a:t>Thompsn</a:t>
            </a:r>
            <a:r>
              <a:rPr lang="en-GB" sz="800" dirty="0" smtClean="0">
                <a:latin typeface="Arial" panose="020B0604020202020204" pitchFamily="34" charset="0"/>
                <a:cs typeface="Arial" panose="020B0604020202020204" pitchFamily="34" charset="0"/>
              </a:rPr>
              <a:t>, K. (2017)</a:t>
            </a:r>
            <a:endParaRPr lang="en-GB" sz="1200" dirty="0" smtClean="0">
              <a:latin typeface="Arial" panose="020B0604020202020204" pitchFamily="34" charset="0"/>
              <a:cs typeface="Arial" panose="020B0604020202020204" pitchFamily="34" charset="0"/>
            </a:endParaRPr>
          </a:p>
        </p:txBody>
      </p:sp>
      <p:sp>
        <p:nvSpPr>
          <p:cNvPr id="2" name="Rectangle 1"/>
          <p:cNvSpPr/>
          <p:nvPr/>
        </p:nvSpPr>
        <p:spPr>
          <a:xfrm>
            <a:off x="7487985" y="2040119"/>
            <a:ext cx="868511" cy="923330"/>
          </a:xfrm>
          <a:prstGeom prst="rect">
            <a:avLst/>
          </a:prstGeom>
          <a:noFill/>
          <a:ln>
            <a:solidFill>
              <a:schemeClr val="bg1"/>
            </a:solidFill>
          </a:ln>
        </p:spPr>
        <p:txBody>
          <a:bodyPr wrap="square" lIns="91440" tIns="45720" rIns="91440" bIns="45720">
            <a:spAutoFit/>
          </a:bodyPr>
          <a:lstStyle/>
          <a:p>
            <a:pPr algn="ctr"/>
            <a:r>
              <a:rPr lang="en-US" sz="5400" b="1" cap="none" spc="0" dirty="0" smtClean="0">
                <a:ln w="9525">
                  <a:solidFill>
                    <a:schemeClr val="bg1"/>
                  </a:solidFill>
                  <a:prstDash val="solid"/>
                </a:ln>
                <a:solidFill>
                  <a:srgbClr val="7030A0"/>
                </a:solidFill>
                <a:effectLst>
                  <a:outerShdw blurRad="12700" dist="38100" dir="2700000" algn="tl" rotWithShape="0">
                    <a:schemeClr val="accent5">
                      <a:lumMod val="60000"/>
                      <a:lumOff val="40000"/>
                    </a:schemeClr>
                  </a:outerShdw>
                </a:effectLst>
              </a:rPr>
              <a:t>Vs</a:t>
            </a:r>
            <a:endParaRPr lang="en-US" sz="5400" b="1" cap="none" spc="0" dirty="0">
              <a:ln w="9525">
                <a:solidFill>
                  <a:schemeClr val="bg1"/>
                </a:solidFill>
                <a:prstDash val="solid"/>
              </a:ln>
              <a:solidFill>
                <a:srgbClr val="7030A0"/>
              </a:solidFill>
              <a:effectLst>
                <a:outerShdw blurRad="12700" dist="38100" dir="2700000" algn="tl" rotWithShape="0">
                  <a:schemeClr val="accent5">
                    <a:lumMod val="60000"/>
                    <a:lumOff val="40000"/>
                  </a:schemeClr>
                </a:outerShdw>
              </a:effectLst>
            </a:endParaRPr>
          </a:p>
        </p:txBody>
      </p:sp>
      <p:sp>
        <p:nvSpPr>
          <p:cNvPr id="11" name="TextBox 10"/>
          <p:cNvSpPr txBox="1"/>
          <p:nvPr/>
        </p:nvSpPr>
        <p:spPr>
          <a:xfrm>
            <a:off x="4201439" y="2259402"/>
            <a:ext cx="3286546" cy="646331"/>
          </a:xfrm>
          <a:prstGeom prst="rect">
            <a:avLst/>
          </a:prstGeom>
          <a:solidFill>
            <a:schemeClr val="accent3">
              <a:lumMod val="60000"/>
              <a:lumOff val="40000"/>
            </a:schemeClr>
          </a:solidFill>
        </p:spPr>
        <p:txBody>
          <a:bodyPr wrap="square" rtlCol="0">
            <a:spAutoFit/>
          </a:bodyPr>
          <a:lstStyle/>
          <a:p>
            <a:pPr algn="ctr"/>
            <a:r>
              <a:rPr lang="en-GB" sz="1400" i="1" dirty="0" smtClean="0">
                <a:latin typeface="Arial" panose="020B0604020202020204" pitchFamily="34" charset="0"/>
                <a:cs typeface="Arial" panose="020B0604020202020204" pitchFamily="34" charset="0"/>
              </a:rPr>
              <a:t>Every school teacher operates to a theory or theories of learning.</a:t>
            </a:r>
            <a:endParaRPr lang="en-GB" sz="1400" i="1" dirty="0">
              <a:latin typeface="Arial" panose="020B0604020202020204" pitchFamily="34" charset="0"/>
              <a:cs typeface="Arial" panose="020B0604020202020204" pitchFamily="34" charset="0"/>
            </a:endParaRPr>
          </a:p>
          <a:p>
            <a:pPr algn="r"/>
            <a:r>
              <a:rPr lang="en-GB" sz="800" dirty="0" smtClean="0">
                <a:latin typeface="Arial" panose="020B0604020202020204" pitchFamily="34" charset="0"/>
                <a:cs typeface="Arial" panose="020B0604020202020204" pitchFamily="34" charset="0"/>
              </a:rPr>
              <a:t>Moore, A. (2012, p.10)</a:t>
            </a:r>
          </a:p>
        </p:txBody>
      </p:sp>
      <p:pic>
        <p:nvPicPr>
          <p:cNvPr id="1028" name="Picture 4" descr="C:\Users\Sophie\Desktop\hidden-curriculum_orig.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80" t="1648" r="2051" b="15764"/>
          <a:stretch/>
        </p:blipFill>
        <p:spPr bwMode="auto">
          <a:xfrm>
            <a:off x="3627480" y="29462"/>
            <a:ext cx="3824316" cy="218265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7477295" y="1265541"/>
            <a:ext cx="818002" cy="338554"/>
          </a:xfrm>
          <a:prstGeom prst="rect">
            <a:avLst/>
          </a:prstGeom>
          <a:solidFill>
            <a:srgbClr val="E4DAFE"/>
          </a:solidFill>
          <a:ln>
            <a:solidFill>
              <a:schemeClr val="accent1">
                <a:lumMod val="20000"/>
                <a:lumOff val="80000"/>
              </a:schemeClr>
            </a:solidFill>
          </a:ln>
        </p:spPr>
        <p:txBody>
          <a:bodyPr wrap="square" rtlCol="0">
            <a:spAutoFit/>
          </a:bodyPr>
          <a:lstStyle/>
          <a:p>
            <a:pPr algn="ctr"/>
            <a:r>
              <a:rPr lang="en-GB" sz="800" dirty="0" smtClean="0">
                <a:latin typeface="Arial" panose="020B0604020202020204" pitchFamily="34" charset="0"/>
                <a:cs typeface="Arial" panose="020B0604020202020204" pitchFamily="34" charset="0"/>
              </a:rPr>
              <a:t>Thurman, E. (2020)</a:t>
            </a:r>
          </a:p>
        </p:txBody>
      </p:sp>
    </p:spTree>
    <p:extLst>
      <p:ext uri="{BB962C8B-B14F-4D97-AF65-F5344CB8AC3E}">
        <p14:creationId xmlns:p14="http://schemas.microsoft.com/office/powerpoint/2010/main" val="4051995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04949"/>
            <a:ext cx="10515600" cy="5772014"/>
          </a:xfrm>
        </p:spPr>
        <p:txBody>
          <a:bodyPr>
            <a:normAutofit/>
          </a:bodyPr>
          <a:lstStyle/>
          <a:p>
            <a:pPr marL="0" indent="0">
              <a:buNone/>
            </a:pPr>
            <a:r>
              <a:rPr lang="en-GB" sz="2000" b="1" u="sng" dirty="0" smtClean="0">
                <a:latin typeface="Arial" panose="020B0604020202020204" pitchFamily="34" charset="0"/>
                <a:cs typeface="Arial" panose="020B0604020202020204" pitchFamily="34" charset="0"/>
              </a:rPr>
              <a:t>References</a:t>
            </a:r>
          </a:p>
          <a:p>
            <a:r>
              <a:rPr lang="en-GB" sz="1400" dirty="0" err="1" smtClean="0">
                <a:latin typeface="Arial" panose="020B0604020202020204" pitchFamily="34" charset="0"/>
                <a:cs typeface="Arial" panose="020B0604020202020204" pitchFamily="34" charset="0"/>
              </a:rPr>
              <a:t>Agnihotri</a:t>
            </a:r>
            <a:r>
              <a:rPr lang="en-GB" sz="1400" dirty="0" smtClean="0">
                <a:latin typeface="Arial" panose="020B0604020202020204" pitchFamily="34" charset="0"/>
                <a:cs typeface="Arial" panose="020B0604020202020204" pitchFamily="34" charset="0"/>
              </a:rPr>
              <a:t>, R. (2017). </a:t>
            </a:r>
            <a:r>
              <a:rPr lang="en-GB" sz="1400" i="1" dirty="0" smtClean="0">
                <a:latin typeface="Arial" panose="020B0604020202020204" pitchFamily="34" charset="0"/>
                <a:cs typeface="Arial" panose="020B0604020202020204" pitchFamily="34" charset="0"/>
              </a:rPr>
              <a:t>The Hidden Curriculum. </a:t>
            </a:r>
            <a:r>
              <a:rPr lang="en-GB" sz="1400" dirty="0" smtClean="0">
                <a:latin typeface="Arial" panose="020B0604020202020204" pitchFamily="34" charset="0"/>
                <a:cs typeface="Arial" panose="020B0604020202020204" pitchFamily="34" charset="0"/>
              </a:rPr>
              <a:t>Available at</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2"/>
              </a:rPr>
              <a:t>http://www.sociologyarticles.co.uk/the-hidden-curriculum</a:t>
            </a:r>
            <a:r>
              <a:rPr lang="en-GB" sz="1400" dirty="0" smtClean="0">
                <a:latin typeface="Arial" panose="020B0604020202020204" pitchFamily="34" charset="0"/>
                <a:cs typeface="Arial" panose="020B0604020202020204" pitchFamily="34" charset="0"/>
                <a:hlinkClick r:id="rId2"/>
              </a:rPr>
              <a:t>/</a:t>
            </a:r>
            <a:r>
              <a:rPr lang="en-GB" sz="1400" dirty="0" smtClean="0">
                <a:latin typeface="Arial" panose="020B0604020202020204" pitchFamily="34" charset="0"/>
                <a:cs typeface="Arial" panose="020B0604020202020204" pitchFamily="34" charset="0"/>
              </a:rPr>
              <a:t> (Accessed on: 23</a:t>
            </a:r>
            <a:r>
              <a:rPr lang="en-GB" sz="1400" baseline="30000" dirty="0" smtClean="0">
                <a:latin typeface="Arial" panose="020B0604020202020204" pitchFamily="34" charset="0"/>
                <a:cs typeface="Arial" panose="020B0604020202020204" pitchFamily="34" charset="0"/>
              </a:rPr>
              <a:t>rd</a:t>
            </a:r>
            <a:r>
              <a:rPr lang="en-GB" sz="1400" dirty="0" smtClean="0">
                <a:latin typeface="Arial" panose="020B0604020202020204" pitchFamily="34" charset="0"/>
                <a:cs typeface="Arial" panose="020B0604020202020204" pitchFamily="34" charset="0"/>
              </a:rPr>
              <a:t> December 2020)</a:t>
            </a:r>
          </a:p>
          <a:p>
            <a:r>
              <a:rPr lang="en-GB" sz="1400" dirty="0" smtClean="0">
                <a:latin typeface="Arial" panose="020B0604020202020204" pitchFamily="34" charset="0"/>
                <a:cs typeface="Arial" panose="020B0604020202020204" pitchFamily="34" charset="0"/>
              </a:rPr>
              <a:t>Bartlett, S. (2016). </a:t>
            </a:r>
            <a:r>
              <a:rPr lang="en-GB" sz="1400" i="1" dirty="0" smtClean="0">
                <a:latin typeface="Arial" panose="020B0604020202020204" pitchFamily="34" charset="0"/>
                <a:cs typeface="Arial" panose="020B0604020202020204" pitchFamily="34" charset="0"/>
              </a:rPr>
              <a:t>Introduction to Education Studies. </a:t>
            </a:r>
            <a:r>
              <a:rPr lang="en-GB" sz="1400" dirty="0" smtClean="0">
                <a:latin typeface="Arial" panose="020B0604020202020204" pitchFamily="34" charset="0"/>
                <a:cs typeface="Arial" panose="020B0604020202020204" pitchFamily="34" charset="0"/>
              </a:rPr>
              <a:t>California: SAGE publications. Pp.14-18</a:t>
            </a:r>
          </a:p>
          <a:p>
            <a:r>
              <a:rPr lang="en-GB" sz="1400" dirty="0">
                <a:latin typeface="Arial" panose="020B0604020202020204" pitchFamily="34" charset="0"/>
                <a:cs typeface="Arial" panose="020B0604020202020204" pitchFamily="34" charset="0"/>
              </a:rPr>
              <a:t>Kate Adams. (2009). Behaviour for Learning in the Primary School. </a:t>
            </a:r>
            <a:r>
              <a:rPr lang="en-GB" sz="1400" dirty="0" smtClean="0">
                <a:latin typeface="Arial" panose="020B0604020202020204" pitchFamily="34" charset="0"/>
                <a:cs typeface="Arial" panose="020B0604020202020204" pitchFamily="34" charset="0"/>
              </a:rPr>
              <a:t>Exeter: London </a:t>
            </a:r>
            <a:r>
              <a:rPr lang="en-GB" sz="1400" dirty="0" err="1" smtClean="0">
                <a:latin typeface="Arial" panose="020B0604020202020204" pitchFamily="34" charset="0"/>
                <a:cs typeface="Arial" panose="020B0604020202020204" pitchFamily="34" charset="0"/>
              </a:rPr>
              <a:t>Publishings</a:t>
            </a:r>
            <a:r>
              <a:rPr lang="en-GB" sz="1400" dirty="0" smtClean="0">
                <a:latin typeface="Arial" panose="020B0604020202020204" pitchFamily="34" charset="0"/>
                <a:cs typeface="Arial" panose="020B0604020202020204" pitchFamily="34" charset="0"/>
              </a:rPr>
              <a:t>. Pp.48-53</a:t>
            </a:r>
            <a:endParaRPr lang="en-GB" sz="1400" dirty="0">
              <a:latin typeface="Arial" panose="020B0604020202020204" pitchFamily="34" charset="0"/>
              <a:cs typeface="Arial" panose="020B0604020202020204" pitchFamily="34" charset="0"/>
            </a:endParaRPr>
          </a:p>
          <a:p>
            <a:r>
              <a:rPr lang="en-GB" sz="1400" dirty="0" err="1" smtClean="0">
                <a:latin typeface="Arial" panose="020B0604020202020204" pitchFamily="34" charset="0"/>
                <a:cs typeface="Arial" panose="020B0604020202020204" pitchFamily="34" charset="0"/>
              </a:rPr>
              <a:t>Kentli</a:t>
            </a:r>
            <a:r>
              <a:rPr lang="en-GB" sz="1400" dirty="0" smtClean="0">
                <a:latin typeface="Arial" panose="020B0604020202020204" pitchFamily="34" charset="0"/>
                <a:cs typeface="Arial" panose="020B0604020202020204" pitchFamily="34" charset="0"/>
              </a:rPr>
              <a:t>, F. (2009). ‘Comparison of Hidden Curriculum Theorists’. </a:t>
            </a:r>
            <a:r>
              <a:rPr lang="en-GB" sz="1400" i="1" dirty="0" smtClean="0">
                <a:latin typeface="Arial" panose="020B0604020202020204" pitchFamily="34" charset="0"/>
                <a:cs typeface="Arial" panose="020B0604020202020204" pitchFamily="34" charset="0"/>
              </a:rPr>
              <a:t>European Journal of Educational Studies, </a:t>
            </a:r>
            <a:r>
              <a:rPr lang="en-GB" sz="1400" dirty="0" smtClean="0">
                <a:latin typeface="Arial" panose="020B0604020202020204" pitchFamily="34" charset="0"/>
                <a:cs typeface="Arial" panose="020B0604020202020204" pitchFamily="34" charset="0"/>
              </a:rPr>
              <a:t>1(2), pp.84-86</a:t>
            </a:r>
          </a:p>
          <a:p>
            <a:r>
              <a:rPr lang="en-GB" sz="1400" dirty="0" smtClean="0">
                <a:latin typeface="Arial" panose="020B0604020202020204" pitchFamily="34" charset="0"/>
                <a:cs typeface="Arial" panose="020B0604020202020204" pitchFamily="34" charset="0"/>
              </a:rPr>
              <a:t>Moore, A. (2012). </a:t>
            </a:r>
            <a:r>
              <a:rPr lang="en-GB" sz="1400" i="1" dirty="0" smtClean="0">
                <a:latin typeface="Arial" panose="020B0604020202020204" pitchFamily="34" charset="0"/>
                <a:cs typeface="Arial" panose="020B0604020202020204" pitchFamily="34" charset="0"/>
              </a:rPr>
              <a:t>Teaching and Learning: Pedagogy, Curriculum and Culture. </a:t>
            </a:r>
            <a:r>
              <a:rPr lang="en-GB" sz="1400" dirty="0" smtClean="0">
                <a:latin typeface="Arial" panose="020B0604020202020204" pitchFamily="34" charset="0"/>
                <a:cs typeface="Arial" panose="020B0604020202020204" pitchFamily="34" charset="0"/>
              </a:rPr>
              <a:t>Routledge: New York. Pp.</a:t>
            </a:r>
          </a:p>
          <a:p>
            <a:r>
              <a:rPr lang="en-GB" sz="1400" dirty="0" smtClean="0">
                <a:latin typeface="Arial" panose="020B0604020202020204" pitchFamily="34" charset="0"/>
                <a:cs typeface="Arial" panose="020B0604020202020204" pitchFamily="34" charset="0"/>
              </a:rPr>
              <a:t>Revise Sociology. (2017). </a:t>
            </a:r>
            <a:r>
              <a:rPr lang="en-GB" sz="1400" i="1" dirty="0" smtClean="0">
                <a:latin typeface="Arial" panose="020B0604020202020204" pitchFamily="34" charset="0"/>
                <a:cs typeface="Arial" panose="020B0604020202020204" pitchFamily="34" charset="0"/>
              </a:rPr>
              <a:t>The Hidden Curriculum and School Ethos.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3"/>
              </a:rPr>
              <a:t>https://revisesociology.com/tag/hidden-curriculum</a:t>
            </a:r>
            <a:r>
              <a:rPr lang="en-GB" sz="1400" dirty="0" smtClean="0">
                <a:latin typeface="Arial" panose="020B0604020202020204" pitchFamily="34" charset="0"/>
                <a:cs typeface="Arial" panose="020B0604020202020204" pitchFamily="34" charset="0"/>
                <a:hlinkClick r:id="rId3"/>
              </a:rPr>
              <a:t>/</a:t>
            </a:r>
            <a:r>
              <a:rPr lang="en-GB" sz="1400" dirty="0" smtClean="0">
                <a:latin typeface="Arial" panose="020B0604020202020204" pitchFamily="34" charset="0"/>
                <a:cs typeface="Arial" panose="020B0604020202020204" pitchFamily="34" charset="0"/>
              </a:rPr>
              <a:t> (Accessed on: 20</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 2020)</a:t>
            </a:r>
          </a:p>
          <a:p>
            <a:r>
              <a:rPr lang="en-GB" sz="1400" dirty="0" smtClean="0">
                <a:latin typeface="Arial" panose="020B0604020202020204" pitchFamily="34" charset="0"/>
                <a:cs typeface="Arial" panose="020B0604020202020204" pitchFamily="34" charset="0"/>
              </a:rPr>
              <a:t>Thompson, K. (2017).  </a:t>
            </a:r>
            <a:r>
              <a:rPr lang="en-GB" sz="1400" i="1" dirty="0" smtClean="0">
                <a:latin typeface="Arial" panose="020B0604020202020204" pitchFamily="34" charset="0"/>
                <a:cs typeface="Arial" panose="020B0604020202020204" pitchFamily="34" charset="0"/>
              </a:rPr>
              <a:t>The Hidden Curriculum and School Ethos. </a:t>
            </a:r>
            <a:r>
              <a:rPr lang="en-GB" sz="1400" dirty="0" smtClean="0">
                <a:latin typeface="Arial" panose="020B0604020202020204" pitchFamily="34" charset="0"/>
                <a:cs typeface="Arial" panose="020B0604020202020204" pitchFamily="34" charset="0"/>
              </a:rPr>
              <a:t>Available at: </a:t>
            </a:r>
            <a:r>
              <a:rPr lang="en-GB" sz="1400" dirty="0" smtClean="0">
                <a:latin typeface="Arial" panose="020B0604020202020204" pitchFamily="34" charset="0"/>
                <a:cs typeface="Arial" panose="020B0604020202020204" pitchFamily="34" charset="0"/>
                <a:hlinkClick r:id="rId4"/>
              </a:rPr>
              <a:t>https://revisesociology.com/2017/11/09/the-hidden-curriculum-and-school-ethos/</a:t>
            </a:r>
            <a:r>
              <a:rPr lang="en-GB" sz="1400" dirty="0" smtClean="0">
                <a:latin typeface="Arial" panose="020B0604020202020204" pitchFamily="34" charset="0"/>
                <a:cs typeface="Arial" panose="020B0604020202020204" pitchFamily="34" charset="0"/>
              </a:rPr>
              <a:t> (Accessed on: 13</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a:t>
            </a:r>
          </a:p>
          <a:p>
            <a:r>
              <a:rPr lang="en-GB" sz="1400" dirty="0" smtClean="0">
                <a:latin typeface="Arial" panose="020B0604020202020204" pitchFamily="34" charset="0"/>
                <a:cs typeface="Arial" panose="020B0604020202020204" pitchFamily="34" charset="0"/>
              </a:rPr>
              <a:t>Thurman, E. (2020). </a:t>
            </a:r>
            <a:r>
              <a:rPr lang="en-GB" sz="1400" i="1" dirty="0" smtClean="0">
                <a:latin typeface="Arial" panose="020B0604020202020204" pitchFamily="34" charset="0"/>
                <a:cs typeface="Arial" panose="020B0604020202020204" pitchFamily="34" charset="0"/>
              </a:rPr>
              <a:t>The Hidden Curriculum… What’s hiding in yours?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rPr>
              <a:t>https://</a:t>
            </a:r>
            <a:r>
              <a:rPr lang="en-GB" sz="1400" dirty="0" smtClean="0">
                <a:latin typeface="Arial" panose="020B0604020202020204" pitchFamily="34" charset="0"/>
                <a:cs typeface="Arial" panose="020B0604020202020204" pitchFamily="34" charset="0"/>
                <a:hlinkClick r:id="rId5"/>
              </a:rPr>
              <a:t>elementaryenglishlanguagelearners.weebly.com/blog/the-hidden-curriculumwhats-hiding-in-yours</a:t>
            </a:r>
            <a:r>
              <a:rPr lang="en-GB" sz="1400" dirty="0" smtClean="0">
                <a:latin typeface="Arial" panose="020B0604020202020204" pitchFamily="34" charset="0"/>
                <a:cs typeface="Arial" panose="020B0604020202020204" pitchFamily="34" charset="0"/>
              </a:rPr>
              <a:t> (Accessed on: 27</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 2020)</a:t>
            </a:r>
          </a:p>
        </p:txBody>
      </p:sp>
    </p:spTree>
    <p:extLst>
      <p:ext uri="{BB962C8B-B14F-4D97-AF65-F5344CB8AC3E}">
        <p14:creationId xmlns:p14="http://schemas.microsoft.com/office/powerpoint/2010/main" val="254645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4983</TotalTime>
  <Words>832</Words>
  <Application>Microsoft Office PowerPoint</Application>
  <PresentationFormat>Widescreen</PresentationFormat>
  <Paragraphs>56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dc:creator>
  <cp:lastModifiedBy>Sophie</cp:lastModifiedBy>
  <cp:revision>34</cp:revision>
  <dcterms:created xsi:type="dcterms:W3CDTF">2020-12-13T13:05:59Z</dcterms:created>
  <dcterms:modified xsi:type="dcterms:W3CDTF">2021-01-02T15:04:07Z</dcterms:modified>
</cp:coreProperties>
</file>