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2"/>
  </p:notesMasterIdLst>
  <p:handoutMasterIdLst>
    <p:handoutMasterId r:id="rId13"/>
  </p:handoutMasterIdLst>
  <p:sldIdLst>
    <p:sldId id="270" r:id="rId5"/>
    <p:sldId id="258" r:id="rId6"/>
    <p:sldId id="271" r:id="rId7"/>
    <p:sldId id="272" r:id="rId8"/>
    <p:sldId id="273" r:id="rId9"/>
    <p:sldId id="274" r:id="rId10"/>
    <p:sldId id="275" r:id="rId11"/>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5" autoAdjust="0"/>
    <p:restoredTop sz="82676" autoAdjust="0"/>
  </p:normalViewPr>
  <p:slideViewPr>
    <p:cSldViewPr>
      <p:cViewPr varScale="1">
        <p:scale>
          <a:sx n="104" d="100"/>
          <a:sy n="104" d="100"/>
        </p:scale>
        <p:origin x="114" y="21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89785" tIns="44892" rIns="89785" bIns="44892" rtlCol="0"/>
          <a:lstStyle>
            <a:lvl1pPr algn="r">
              <a:defRPr sz="1200"/>
            </a:lvl1pPr>
          </a:lstStyle>
          <a:p>
            <a:fld id="{96D292DE-8B7A-4254-AA83-74C1F4DD4AF0}" type="datetimeFigureOut">
              <a:rPr lang="en-GB" smtClean="0"/>
              <a:t>22/09/2017</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89785" tIns="44892" rIns="89785" bIns="44892"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89785" tIns="44892" rIns="89785" bIns="44892"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89785" tIns="44892" rIns="89785" bIns="44892" rtlCol="0"/>
          <a:lstStyle>
            <a:lvl1pPr algn="r">
              <a:defRPr sz="1200"/>
            </a:lvl1pPr>
          </a:lstStyle>
          <a:p>
            <a:fld id="{6C2C9412-41A6-4553-B59C-789CBF87DFAB}" type="datetimeFigureOut">
              <a:rPr lang="en-GB" smtClean="0"/>
              <a:t>22/09/2017</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89785" tIns="44892" rIns="89785" bIns="44892"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89785" tIns="44892" rIns="89785" bIns="4489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7"/>
            <a:ext cx="2889938" cy="487680"/>
          </a:xfrm>
          <a:prstGeom prst="rect">
            <a:avLst/>
          </a:prstGeom>
        </p:spPr>
        <p:txBody>
          <a:bodyPr vert="horz" lIns="89785" tIns="44892" rIns="89785" bIns="44892"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89785" tIns="44892" rIns="89785" bIns="44892" rtlCol="0" anchor="b"/>
          <a:lstStyle>
            <a:lvl1pPr algn="r">
              <a:defRPr sz="1200"/>
            </a:lvl1pPr>
          </a:lstStyle>
          <a:p>
            <a:fld id="{41E304AC-9FB3-44B6-B40A-869B48AC1C9B}" type="slidenum">
              <a:rPr lang="en-GB" smtClean="0"/>
              <a:t>‹#›</a:t>
            </a:fld>
            <a:endParaRPr lang="en-GB"/>
          </a:p>
        </p:txBody>
      </p:sp>
    </p:spTree>
    <p:extLst>
      <p:ext uri="{BB962C8B-B14F-4D97-AF65-F5344CB8AC3E}">
        <p14:creationId xmlns:p14="http://schemas.microsoft.com/office/powerpoint/2010/main" val="33549021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Sustained Shared Thinking and Emotional Wellbeing Scale (SSTEW) </a:t>
            </a:r>
          </a:p>
          <a:p>
            <a:r>
              <a:rPr lang="en-GB" dirty="0" smtClean="0"/>
              <a:t>The SSTEW project is an exciting new scale which considers practice that supports children in developing skills in sustained shared thinking and emotional well-being, as well as developing strong relationships, effective communication and aspects of self regulation. Delivered by Doctor Jane Waters,  Head of South Wales Centre of Teacher Education, University of Wales Trinity Saint David and Natalie Macdonald, Policy and Research Assistant, Wales Centre for Equity in Education.</a:t>
            </a:r>
          </a:p>
          <a:p>
            <a:endParaRPr lang="en-GB" dirty="0" smtClean="0"/>
          </a:p>
          <a:p>
            <a:r>
              <a:rPr lang="en-GB" dirty="0" smtClean="0"/>
              <a:t>Educational theorists throughout history have described the</a:t>
            </a:r>
            <a:r>
              <a:rPr lang="en-GB" baseline="0" dirty="0" smtClean="0"/>
              <a:t> best ways for children to learn, from Socrates to Vygotsky’s and the zone of proximal development many have recognised that the best way children learn is to explore, learn and discover knowledge and the world for themselves. </a:t>
            </a:r>
          </a:p>
          <a:p>
            <a:r>
              <a:rPr lang="en-GB" baseline="0" dirty="0" smtClean="0"/>
              <a:t>Our role as educators, parents and guides is to find the best way to support and extend this process and create the best environment for learning and discovery.</a:t>
            </a:r>
          </a:p>
          <a:p>
            <a:r>
              <a:rPr lang="en-GB" baseline="0" dirty="0" smtClean="0"/>
              <a:t>But how do we do this?</a:t>
            </a:r>
            <a:endParaRPr lang="en-GB" dirty="0"/>
          </a:p>
        </p:txBody>
      </p:sp>
      <p:sp>
        <p:nvSpPr>
          <p:cNvPr id="4" name="Slide Number Placeholder 3"/>
          <p:cNvSpPr>
            <a:spLocks noGrp="1"/>
          </p:cNvSpPr>
          <p:nvPr>
            <p:ph type="sldNum" sz="quarter" idx="10"/>
          </p:nvPr>
        </p:nvSpPr>
        <p:spPr/>
        <p:txBody>
          <a:bodyPr/>
          <a:lstStyle/>
          <a:p>
            <a:fld id="{41E304AC-9FB3-44B6-B40A-869B48AC1C9B}" type="slidenum">
              <a:rPr lang="en-GB" smtClean="0"/>
              <a:t>1</a:t>
            </a:fld>
            <a:endParaRPr lang="en-GB"/>
          </a:p>
        </p:txBody>
      </p:sp>
    </p:spTree>
    <p:extLst>
      <p:ext uri="{BB962C8B-B14F-4D97-AF65-F5344CB8AC3E}">
        <p14:creationId xmlns:p14="http://schemas.microsoft.com/office/powerpoint/2010/main" val="720169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97849">
              <a:defRPr/>
            </a:pPr>
            <a:r>
              <a:rPr lang="en-GB" dirty="0" smtClean="0"/>
              <a:t>The sustained shared thinking scale was devised by Dr </a:t>
            </a:r>
            <a:r>
              <a:rPr lang="en-GB" dirty="0" err="1" smtClean="0"/>
              <a:t>Iram</a:t>
            </a:r>
            <a:r>
              <a:rPr lang="en-GB" baseline="0" dirty="0" smtClean="0"/>
              <a:t> </a:t>
            </a:r>
            <a:r>
              <a:rPr lang="en-GB" baseline="0" dirty="0" err="1" smtClean="0"/>
              <a:t>Siraj</a:t>
            </a:r>
            <a:r>
              <a:rPr lang="en-GB" baseline="0" dirty="0" smtClean="0"/>
              <a:t> and Denise Kingston developed from the extensive research mentioned. </a:t>
            </a:r>
          </a:p>
          <a:p>
            <a:pPr defTabSz="897849">
              <a:defRPr/>
            </a:pPr>
            <a:endParaRPr lang="en-GB" baseline="0" dirty="0" smtClean="0"/>
          </a:p>
          <a:p>
            <a:pPr defTabSz="897849">
              <a:defRPr/>
            </a:pPr>
            <a:r>
              <a:rPr lang="en-GB" baseline="0" dirty="0" smtClean="0"/>
              <a:t>This scale looks at </a:t>
            </a:r>
            <a:r>
              <a:rPr lang="en-GB" b="1" baseline="0" dirty="0" smtClean="0"/>
              <a:t>adult-child interactions </a:t>
            </a:r>
            <a:r>
              <a:rPr lang="en-GB" baseline="0" dirty="0" smtClean="0"/>
              <a:t>and the opportunities provided to allow children to develop their </a:t>
            </a:r>
            <a:r>
              <a:rPr lang="en-GB" b="1" baseline="0" dirty="0" smtClean="0"/>
              <a:t>emotional wellbeing </a:t>
            </a:r>
            <a:r>
              <a:rPr lang="en-GB" baseline="0" dirty="0" smtClean="0"/>
              <a:t>and create </a:t>
            </a:r>
            <a:r>
              <a:rPr lang="en-GB" b="1" baseline="0" dirty="0" smtClean="0"/>
              <a:t>opportunities for sustained shared thinking</a:t>
            </a:r>
            <a:r>
              <a:rPr lang="en-GB" baseline="0" dirty="0" smtClean="0"/>
              <a:t>.</a:t>
            </a:r>
          </a:p>
          <a:p>
            <a:pPr defTabSz="897849">
              <a:defRPr/>
            </a:pPr>
            <a:endParaRPr lang="en-GB" baseline="0" dirty="0" smtClean="0"/>
          </a:p>
          <a:p>
            <a:pPr defTabSz="897849">
              <a:defRPr/>
            </a:pPr>
            <a:r>
              <a:rPr lang="en-GB" baseline="0" dirty="0" smtClean="0"/>
              <a:t>This scale allows us to consider where we are on the journey to excellence – focussing on the </a:t>
            </a:r>
            <a:r>
              <a:rPr lang="en-GB" b="1" baseline="0" dirty="0" smtClean="0"/>
              <a:t>adult and child behaviours that matter</a:t>
            </a:r>
            <a:r>
              <a:rPr lang="en-GB" baseline="0" dirty="0" smtClean="0"/>
              <a:t>. </a:t>
            </a:r>
            <a:endParaRPr lang="en-GB" dirty="0"/>
          </a:p>
        </p:txBody>
      </p:sp>
      <p:sp>
        <p:nvSpPr>
          <p:cNvPr id="4" name="Slide Number Placeholder 3"/>
          <p:cNvSpPr>
            <a:spLocks noGrp="1"/>
          </p:cNvSpPr>
          <p:nvPr>
            <p:ph type="sldNum" sz="quarter" idx="10"/>
          </p:nvPr>
        </p:nvSpPr>
        <p:spPr/>
        <p:txBody>
          <a:bodyPr/>
          <a:lstStyle/>
          <a:p>
            <a:fld id="{41E304AC-9FB3-44B6-B40A-869B48AC1C9B}" type="slidenum">
              <a:rPr lang="en-GB" smtClean="0"/>
              <a:t>2</a:t>
            </a:fld>
            <a:endParaRPr lang="en-GB"/>
          </a:p>
        </p:txBody>
      </p:sp>
    </p:spTree>
    <p:extLst>
      <p:ext uri="{BB962C8B-B14F-4D97-AF65-F5344CB8AC3E}">
        <p14:creationId xmlns:p14="http://schemas.microsoft.com/office/powerpoint/2010/main" val="38913810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22/09/2017</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22/09/2017</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22/09/2017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22/09/2017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22/09/2017</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22/09/2017</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22/09/2017</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22/09/2017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22/09/2017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22/09/2017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22/09/2017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22/09/2017</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hyperlink" Target="mailto:Natalie.macdonald@uwtsd.ac.uk"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GB" dirty="0" err="1">
                <a:solidFill>
                  <a:schemeClr val="bg1">
                    <a:lumMod val="95000"/>
                  </a:schemeClr>
                </a:solidFill>
              </a:rPr>
              <a:t>Ysgol</a:t>
            </a:r>
            <a:r>
              <a:rPr lang="en-GB" dirty="0">
                <a:solidFill>
                  <a:schemeClr val="bg1">
                    <a:lumMod val="95000"/>
                  </a:schemeClr>
                </a:solidFill>
              </a:rPr>
              <a:t> </a:t>
            </a:r>
            <a:r>
              <a:rPr lang="en-GB" dirty="0" err="1">
                <a:solidFill>
                  <a:schemeClr val="bg1">
                    <a:lumMod val="95000"/>
                  </a:schemeClr>
                </a:solidFill>
              </a:rPr>
              <a:t>Blynyddoedd</a:t>
            </a:r>
            <a:r>
              <a:rPr lang="en-GB" dirty="0">
                <a:solidFill>
                  <a:schemeClr val="bg1">
                    <a:lumMod val="95000"/>
                  </a:schemeClr>
                </a:solidFill>
              </a:rPr>
              <a:t> </a:t>
            </a:r>
            <a:r>
              <a:rPr lang="en-GB" dirty="0" err="1" smtClean="0">
                <a:solidFill>
                  <a:schemeClr val="bg1">
                    <a:lumMod val="95000"/>
                  </a:schemeClr>
                </a:solidFill>
              </a:rPr>
              <a:t>Cynnar</a:t>
            </a:r>
            <a:r>
              <a:rPr lang="en-GB" dirty="0" smtClean="0">
                <a:solidFill>
                  <a:schemeClr val="bg1">
                    <a:lumMod val="95000"/>
                  </a:schemeClr>
                </a:solidFill>
              </a:rPr>
              <a:t/>
            </a:r>
            <a:br>
              <a:rPr lang="en-GB" dirty="0" smtClean="0">
                <a:solidFill>
                  <a:schemeClr val="bg1">
                    <a:lumMod val="95000"/>
                  </a:schemeClr>
                </a:solidFill>
              </a:rPr>
            </a:br>
            <a:r>
              <a:rPr lang="en-GB" dirty="0" smtClean="0">
                <a:solidFill>
                  <a:schemeClr val="bg1">
                    <a:lumMod val="95000"/>
                  </a:schemeClr>
                </a:solidFill>
              </a:rPr>
              <a:t>School </a:t>
            </a:r>
            <a:r>
              <a:rPr lang="en-GB" dirty="0">
                <a:solidFill>
                  <a:schemeClr val="bg1">
                    <a:lumMod val="95000"/>
                  </a:schemeClr>
                </a:solidFill>
              </a:rPr>
              <a:t>of Early Years</a:t>
            </a:r>
          </a:p>
        </p:txBody>
      </p:sp>
      <p:sp>
        <p:nvSpPr>
          <p:cNvPr id="5" name="Subtitle 4"/>
          <p:cNvSpPr>
            <a:spLocks noGrp="1"/>
          </p:cNvSpPr>
          <p:nvPr>
            <p:ph type="subTitle" idx="1"/>
          </p:nvPr>
        </p:nvSpPr>
        <p:spPr/>
        <p:txBody>
          <a:bodyPr>
            <a:normAutofit/>
          </a:bodyPr>
          <a:lstStyle/>
          <a:p>
            <a:r>
              <a:rPr lang="en-GB" dirty="0" smtClean="0">
                <a:solidFill>
                  <a:schemeClr val="bg1">
                    <a:lumMod val="95000"/>
                  </a:schemeClr>
                </a:solidFill>
              </a:rPr>
              <a:t> </a:t>
            </a:r>
            <a:r>
              <a:rPr lang="en-GB" dirty="0" err="1" smtClean="0">
                <a:solidFill>
                  <a:schemeClr val="bg1">
                    <a:lumMod val="95000"/>
                  </a:schemeClr>
                </a:solidFill>
              </a:rPr>
              <a:t>Llundain</a:t>
            </a:r>
            <a:r>
              <a:rPr lang="en-GB" dirty="0" smtClean="0">
                <a:solidFill>
                  <a:schemeClr val="bg1">
                    <a:lumMod val="95000"/>
                  </a:schemeClr>
                </a:solidFill>
              </a:rPr>
              <a:t> 2017</a:t>
            </a:r>
          </a:p>
          <a:p>
            <a:r>
              <a:rPr lang="en-GB" dirty="0" smtClean="0">
                <a:solidFill>
                  <a:schemeClr val="bg1">
                    <a:lumMod val="95000"/>
                  </a:schemeClr>
                </a:solidFill>
              </a:rPr>
              <a:t>London 2017</a:t>
            </a:r>
            <a:endParaRPr lang="en-GB" dirty="0">
              <a:solidFill>
                <a:schemeClr val="bg1">
                  <a:lumMod val="95000"/>
                </a:schemeClr>
              </a:solidFill>
            </a:endParaRPr>
          </a:p>
        </p:txBody>
      </p:sp>
    </p:spTree>
    <p:extLst>
      <p:ext uri="{BB962C8B-B14F-4D97-AF65-F5344CB8AC3E}">
        <p14:creationId xmlns:p14="http://schemas.microsoft.com/office/powerpoint/2010/main" val="22916222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5-7 </a:t>
            </a:r>
            <a:r>
              <a:rPr lang="en-GB" dirty="0" err="1"/>
              <a:t>Rhagfyr</a:t>
            </a:r>
            <a:r>
              <a:rPr lang="en-GB" dirty="0"/>
              <a:t> 2017</a:t>
            </a:r>
            <a:br>
              <a:rPr lang="en-GB" dirty="0"/>
            </a:br>
            <a:r>
              <a:rPr lang="en-GB" dirty="0"/>
              <a:t>5-7</a:t>
            </a:r>
            <a:r>
              <a:rPr lang="en-GB" baseline="30000" dirty="0" smtClean="0"/>
              <a:t>th</a:t>
            </a:r>
            <a:r>
              <a:rPr lang="en-GB" dirty="0" smtClean="0"/>
              <a:t> December 2017</a:t>
            </a:r>
            <a:endParaRPr lang="en-GB" dirty="0"/>
          </a:p>
        </p:txBody>
      </p:sp>
      <p:sp>
        <p:nvSpPr>
          <p:cNvPr id="3" name="Content Placeholder 2"/>
          <p:cNvSpPr>
            <a:spLocks noGrp="1"/>
          </p:cNvSpPr>
          <p:nvPr>
            <p:ph sz="half" idx="1"/>
          </p:nvPr>
        </p:nvSpPr>
        <p:spPr/>
        <p:txBody>
          <a:bodyPr/>
          <a:lstStyle/>
          <a:p>
            <a:r>
              <a:rPr lang="en-GB" dirty="0" err="1" smtClean="0"/>
              <a:t>Teithio</a:t>
            </a:r>
            <a:r>
              <a:rPr lang="en-GB" dirty="0" smtClean="0"/>
              <a:t> </a:t>
            </a:r>
            <a:r>
              <a:rPr lang="en-GB" dirty="0" err="1"/>
              <a:t>ar</a:t>
            </a:r>
            <a:r>
              <a:rPr lang="en-GB" dirty="0"/>
              <a:t> y </a:t>
            </a:r>
            <a:r>
              <a:rPr lang="en-GB" dirty="0" err="1" smtClean="0"/>
              <a:t>Trên</a:t>
            </a:r>
            <a:endParaRPr lang="en-GB" dirty="0" smtClean="0"/>
          </a:p>
          <a:p>
            <a:r>
              <a:rPr lang="en-GB" dirty="0" err="1"/>
              <a:t>Amgueddfa</a:t>
            </a:r>
            <a:r>
              <a:rPr lang="en-GB" dirty="0"/>
              <a:t> </a:t>
            </a:r>
            <a:r>
              <a:rPr lang="en-GB" dirty="0" err="1"/>
              <a:t>Plentyndod</a:t>
            </a:r>
            <a:r>
              <a:rPr lang="en-GB" dirty="0"/>
              <a:t> </a:t>
            </a:r>
            <a:r>
              <a:rPr lang="en-GB" dirty="0" err="1"/>
              <a:t>Cynnar</a:t>
            </a:r>
            <a:endParaRPr lang="en-GB" dirty="0"/>
          </a:p>
          <a:p>
            <a:r>
              <a:rPr lang="en-GB" dirty="0" err="1"/>
              <a:t>Meithrinfa</a:t>
            </a:r>
            <a:r>
              <a:rPr lang="en-GB" dirty="0"/>
              <a:t> McMillan</a:t>
            </a:r>
          </a:p>
          <a:p>
            <a:r>
              <a:rPr lang="en-GB" dirty="0" err="1"/>
              <a:t>Siopa</a:t>
            </a:r>
            <a:endParaRPr lang="en-GB" dirty="0"/>
          </a:p>
          <a:p>
            <a:r>
              <a:rPr lang="en-GB" dirty="0" err="1" smtClean="0"/>
              <a:t>Gweld</a:t>
            </a:r>
            <a:r>
              <a:rPr lang="en-GB" dirty="0" smtClean="0"/>
              <a:t> y </a:t>
            </a:r>
            <a:r>
              <a:rPr lang="en-GB" dirty="0" err="1" smtClean="0"/>
              <a:t>golygfeydd</a:t>
            </a:r>
            <a:endParaRPr lang="en-GB" dirty="0"/>
          </a:p>
        </p:txBody>
      </p:sp>
      <p:sp>
        <p:nvSpPr>
          <p:cNvPr id="4" name="Content Placeholder 3"/>
          <p:cNvSpPr>
            <a:spLocks noGrp="1"/>
          </p:cNvSpPr>
          <p:nvPr>
            <p:ph sz="half" idx="2"/>
          </p:nvPr>
        </p:nvSpPr>
        <p:spPr/>
        <p:txBody>
          <a:bodyPr/>
          <a:lstStyle/>
          <a:p>
            <a:r>
              <a:rPr lang="en-GB" dirty="0" smtClean="0"/>
              <a:t>Travel by Train</a:t>
            </a:r>
          </a:p>
          <a:p>
            <a:r>
              <a:rPr lang="en-GB" dirty="0" smtClean="0"/>
              <a:t>Museum of Early Childhood</a:t>
            </a:r>
          </a:p>
          <a:p>
            <a:r>
              <a:rPr lang="en-GB" dirty="0" smtClean="0"/>
              <a:t>McMillan Nursery</a:t>
            </a:r>
          </a:p>
          <a:p>
            <a:r>
              <a:rPr lang="en-GB" dirty="0" smtClean="0"/>
              <a:t>Shopping</a:t>
            </a:r>
          </a:p>
          <a:p>
            <a:r>
              <a:rPr lang="en-GB" dirty="0" smtClean="0"/>
              <a:t>Sightseeing</a:t>
            </a:r>
            <a:endParaRPr lang="en-GB" dirty="0"/>
          </a:p>
        </p:txBody>
      </p:sp>
    </p:spTree>
    <p:extLst>
      <p:ext uri="{BB962C8B-B14F-4D97-AF65-F5344CB8AC3E}">
        <p14:creationId xmlns:p14="http://schemas.microsoft.com/office/powerpoint/2010/main" val="23101817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5" name="Content Placeholder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79512" y="25046"/>
            <a:ext cx="8784976" cy="5636201"/>
          </a:xfrm>
        </p:spPr>
      </p:pic>
      <p:sp>
        <p:nvSpPr>
          <p:cNvPr id="4" name="Content Placeholder 3"/>
          <p:cNvSpPr>
            <a:spLocks noGrp="1"/>
          </p:cNvSpPr>
          <p:nvPr>
            <p:ph sz="half" idx="2"/>
          </p:nvPr>
        </p:nvSpPr>
        <p:spPr/>
        <p:txBody>
          <a:bodyPr/>
          <a:lstStyle/>
          <a:p>
            <a:endParaRPr lang="en-GB"/>
          </a:p>
        </p:txBody>
      </p:sp>
    </p:spTree>
    <p:extLst>
      <p:ext uri="{BB962C8B-B14F-4D97-AF65-F5344CB8AC3E}">
        <p14:creationId xmlns:p14="http://schemas.microsoft.com/office/powerpoint/2010/main" val="2057845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 name="Content Placeholder 5"/>
          <p:cNvPicPr>
            <a:picLocks noGrp="1" noChangeAspect="1"/>
          </p:cNvPicPr>
          <p:nvPr>
            <p:ph sz="half" idx="2"/>
          </p:nvPr>
        </p:nvPicPr>
        <p:blipFill>
          <a:blip r:embed="rId2"/>
          <a:stretch>
            <a:fillRect/>
          </a:stretch>
        </p:blipFill>
        <p:spPr>
          <a:xfrm>
            <a:off x="4572000" y="2348880"/>
            <a:ext cx="4038600" cy="3206648"/>
          </a:xfrm>
          <a:prstGeom prst="rect">
            <a:avLst/>
          </a:prstGeom>
        </p:spPr>
      </p:pic>
      <p:pic>
        <p:nvPicPr>
          <p:cNvPr id="8" name="Content Placeholder 7"/>
          <p:cNvPicPr>
            <a:picLocks noGrp="1" noChangeAspect="1"/>
          </p:cNvPicPr>
          <p:nvPr>
            <p:ph sz="half" idx="1"/>
          </p:nvPr>
        </p:nvPicPr>
        <p:blipFill>
          <a:blip r:embed="rId3"/>
          <a:stretch>
            <a:fillRect/>
          </a:stretch>
        </p:blipFill>
        <p:spPr>
          <a:xfrm>
            <a:off x="270298" y="692696"/>
            <a:ext cx="4269879" cy="2846586"/>
          </a:xfrm>
          <a:prstGeom prst="rect">
            <a:avLst/>
          </a:prstGeom>
        </p:spPr>
      </p:pic>
    </p:spTree>
    <p:extLst>
      <p:ext uri="{BB962C8B-B14F-4D97-AF65-F5344CB8AC3E}">
        <p14:creationId xmlns:p14="http://schemas.microsoft.com/office/powerpoint/2010/main" val="14182439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sz="half" idx="1"/>
          </p:nvPr>
        </p:nvSpPr>
        <p:spPr/>
        <p:txBody>
          <a:bodyPr/>
          <a:lstStyle/>
          <a:p>
            <a:endParaRPr lang="en-GB" dirty="0"/>
          </a:p>
        </p:txBody>
      </p:sp>
      <p:pic>
        <p:nvPicPr>
          <p:cNvPr id="6" name="Content Placeholder 5"/>
          <p:cNvPicPr>
            <a:picLocks noGrp="1" noChangeAspect="1"/>
          </p:cNvPicPr>
          <p:nvPr>
            <p:ph sz="half" idx="2"/>
          </p:nvPr>
        </p:nvPicPr>
        <p:blipFill>
          <a:blip r:embed="rId2"/>
          <a:stretch>
            <a:fillRect/>
          </a:stretch>
        </p:blipFill>
        <p:spPr>
          <a:xfrm>
            <a:off x="3448370" y="3013087"/>
            <a:ext cx="4940054" cy="2645414"/>
          </a:xfrm>
          <a:prstGeom prst="rect">
            <a:avLst/>
          </a:prstGeom>
        </p:spPr>
      </p:pic>
      <p:pic>
        <p:nvPicPr>
          <p:cNvPr id="5" name="Picture 4"/>
          <p:cNvPicPr>
            <a:picLocks noChangeAspect="1"/>
          </p:cNvPicPr>
          <p:nvPr/>
        </p:nvPicPr>
        <p:blipFill>
          <a:blip r:embed="rId3"/>
          <a:stretch>
            <a:fillRect/>
          </a:stretch>
        </p:blipFill>
        <p:spPr>
          <a:xfrm>
            <a:off x="283384" y="620688"/>
            <a:ext cx="2981202" cy="3993226"/>
          </a:xfrm>
          <a:prstGeom prst="rect">
            <a:avLst/>
          </a:prstGeom>
        </p:spPr>
      </p:pic>
      <p:pic>
        <p:nvPicPr>
          <p:cNvPr id="7" name="Picture 6"/>
          <p:cNvPicPr>
            <a:picLocks noChangeAspect="1"/>
          </p:cNvPicPr>
          <p:nvPr/>
        </p:nvPicPr>
        <p:blipFill>
          <a:blip r:embed="rId4"/>
          <a:stretch>
            <a:fillRect/>
          </a:stretch>
        </p:blipFill>
        <p:spPr>
          <a:xfrm>
            <a:off x="4283968" y="186174"/>
            <a:ext cx="3569745" cy="2689534"/>
          </a:xfrm>
          <a:prstGeom prst="rect">
            <a:avLst/>
          </a:prstGeom>
        </p:spPr>
      </p:pic>
    </p:spTree>
    <p:extLst>
      <p:ext uri="{BB962C8B-B14F-4D97-AF65-F5344CB8AC3E}">
        <p14:creationId xmlns:p14="http://schemas.microsoft.com/office/powerpoint/2010/main" val="648761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Costau</a:t>
            </a:r>
            <a:r>
              <a:rPr lang="en-GB" dirty="0" smtClean="0"/>
              <a:t>/Costs</a:t>
            </a:r>
            <a:endParaRPr lang="en-GB" dirty="0"/>
          </a:p>
        </p:txBody>
      </p:sp>
      <p:sp>
        <p:nvSpPr>
          <p:cNvPr id="4" name="Content Placeholder 3"/>
          <p:cNvSpPr>
            <a:spLocks noGrp="1"/>
          </p:cNvSpPr>
          <p:nvPr>
            <p:ph sz="half" idx="2"/>
          </p:nvPr>
        </p:nvSpPr>
        <p:spPr/>
        <p:txBody>
          <a:bodyPr>
            <a:normAutofit fontScale="92500" lnSpcReduction="20000"/>
          </a:bodyPr>
          <a:lstStyle/>
          <a:p>
            <a:r>
              <a:rPr lang="en-GB" dirty="0" smtClean="0"/>
              <a:t>£310 includes:</a:t>
            </a:r>
          </a:p>
          <a:p>
            <a:r>
              <a:rPr lang="en-GB" dirty="0" smtClean="0"/>
              <a:t>Train Travel</a:t>
            </a:r>
          </a:p>
          <a:p>
            <a:r>
              <a:rPr lang="en-GB" dirty="0" smtClean="0"/>
              <a:t>Three day Underground/Bus travel</a:t>
            </a:r>
          </a:p>
          <a:p>
            <a:r>
              <a:rPr lang="en-GB" dirty="0" smtClean="0"/>
              <a:t>Two nights Bed and Breakfast</a:t>
            </a:r>
          </a:p>
          <a:p>
            <a:r>
              <a:rPr lang="en-GB" dirty="0" smtClean="0"/>
              <a:t>Instalments of </a:t>
            </a:r>
          </a:p>
          <a:p>
            <a:r>
              <a:rPr lang="en-GB" dirty="0" smtClean="0"/>
              <a:t>£100 9/10/17 (deposit)</a:t>
            </a:r>
          </a:p>
          <a:p>
            <a:r>
              <a:rPr lang="en-GB" dirty="0" smtClean="0"/>
              <a:t>£110 1/11/17</a:t>
            </a:r>
          </a:p>
          <a:p>
            <a:r>
              <a:rPr lang="en-GB" dirty="0" smtClean="0"/>
              <a:t>£100 1/12/17</a:t>
            </a:r>
            <a:endParaRPr lang="en-GB" dirty="0"/>
          </a:p>
        </p:txBody>
      </p:sp>
      <p:sp>
        <p:nvSpPr>
          <p:cNvPr id="6" name="Content Placeholder 5"/>
          <p:cNvSpPr>
            <a:spLocks noGrp="1"/>
          </p:cNvSpPr>
          <p:nvPr>
            <p:ph sz="half" idx="1"/>
          </p:nvPr>
        </p:nvSpPr>
        <p:spPr/>
        <p:txBody>
          <a:bodyPr>
            <a:normAutofit fontScale="92500" lnSpcReduction="20000"/>
          </a:bodyPr>
          <a:lstStyle/>
          <a:p>
            <a:r>
              <a:rPr lang="en-GB" dirty="0"/>
              <a:t>£ 310 </a:t>
            </a:r>
            <a:r>
              <a:rPr lang="en-GB" dirty="0" err="1"/>
              <a:t>yn</a:t>
            </a:r>
            <a:r>
              <a:rPr lang="en-GB" dirty="0"/>
              <a:t> </a:t>
            </a:r>
            <a:r>
              <a:rPr lang="en-GB" dirty="0" err="1"/>
              <a:t>cynnwys</a:t>
            </a:r>
            <a:r>
              <a:rPr lang="en-GB" dirty="0" smtClean="0"/>
              <a:t>:</a:t>
            </a:r>
          </a:p>
          <a:p>
            <a:r>
              <a:rPr lang="en-GB" dirty="0" err="1"/>
              <a:t>Teithio</a:t>
            </a:r>
            <a:r>
              <a:rPr lang="en-GB" dirty="0"/>
              <a:t> </a:t>
            </a:r>
            <a:r>
              <a:rPr lang="en-GB" dirty="0" err="1"/>
              <a:t>Trên</a:t>
            </a:r>
            <a:endParaRPr lang="en-GB" dirty="0"/>
          </a:p>
          <a:p>
            <a:r>
              <a:rPr lang="en-GB" dirty="0" err="1"/>
              <a:t>Teithio</a:t>
            </a:r>
            <a:r>
              <a:rPr lang="en-GB" dirty="0"/>
              <a:t> </a:t>
            </a:r>
            <a:r>
              <a:rPr lang="en-GB" dirty="0" err="1" smtClean="0"/>
              <a:t>danddaear</a:t>
            </a:r>
            <a:r>
              <a:rPr lang="en-GB" dirty="0" smtClean="0"/>
              <a:t> </a:t>
            </a:r>
            <a:r>
              <a:rPr lang="en-GB" dirty="0"/>
              <a:t>/ </a:t>
            </a:r>
            <a:r>
              <a:rPr lang="en-GB" dirty="0" err="1"/>
              <a:t>bws</a:t>
            </a:r>
            <a:r>
              <a:rPr lang="en-GB" dirty="0"/>
              <a:t> tri </a:t>
            </a:r>
            <a:r>
              <a:rPr lang="en-GB" dirty="0" err="1"/>
              <a:t>diwrnod</a:t>
            </a:r>
            <a:endParaRPr lang="en-GB" dirty="0"/>
          </a:p>
          <a:p>
            <a:r>
              <a:rPr lang="en-GB" dirty="0" err="1"/>
              <a:t>Gwely</a:t>
            </a:r>
            <a:r>
              <a:rPr lang="en-GB" dirty="0"/>
              <a:t> a </a:t>
            </a:r>
            <a:r>
              <a:rPr lang="en-GB" dirty="0" err="1"/>
              <a:t>Brecwast</a:t>
            </a:r>
            <a:r>
              <a:rPr lang="en-GB" dirty="0"/>
              <a:t> </a:t>
            </a:r>
            <a:r>
              <a:rPr lang="en-GB" dirty="0" err="1"/>
              <a:t>dwy</a:t>
            </a:r>
            <a:r>
              <a:rPr lang="en-GB" dirty="0"/>
              <a:t> </a:t>
            </a:r>
            <a:r>
              <a:rPr lang="en-GB" dirty="0" err="1" smtClean="0"/>
              <a:t>noson</a:t>
            </a:r>
            <a:endParaRPr lang="en-GB" dirty="0" smtClean="0"/>
          </a:p>
          <a:p>
            <a:r>
              <a:rPr lang="en-GB" dirty="0" err="1" smtClean="0"/>
              <a:t>Rhandaliadau</a:t>
            </a:r>
            <a:r>
              <a:rPr lang="en-GB" dirty="0" smtClean="0"/>
              <a:t> </a:t>
            </a:r>
            <a:r>
              <a:rPr lang="en-GB" dirty="0" smtClean="0"/>
              <a:t>o</a:t>
            </a:r>
          </a:p>
          <a:p>
            <a:r>
              <a:rPr lang="pt-BR" dirty="0"/>
              <a:t>£100 9/10/17 </a:t>
            </a:r>
            <a:r>
              <a:rPr lang="pt-BR" dirty="0" smtClean="0"/>
              <a:t>(</a:t>
            </a:r>
            <a:r>
              <a:rPr lang="pt-BR" dirty="0" smtClean="0"/>
              <a:t>blaendal</a:t>
            </a:r>
            <a:r>
              <a:rPr lang="pt-BR" dirty="0" smtClean="0"/>
              <a:t>)</a:t>
            </a:r>
            <a:endParaRPr lang="pt-BR" dirty="0"/>
          </a:p>
          <a:p>
            <a:r>
              <a:rPr lang="pt-BR" dirty="0"/>
              <a:t>£110 1/11/17</a:t>
            </a:r>
          </a:p>
          <a:p>
            <a:r>
              <a:rPr lang="pt-BR" dirty="0"/>
              <a:t>£100 1/12/17</a:t>
            </a:r>
          </a:p>
          <a:p>
            <a:endParaRPr lang="en-GB" dirty="0" smtClean="0"/>
          </a:p>
          <a:p>
            <a:endParaRPr lang="en-GB" dirty="0"/>
          </a:p>
        </p:txBody>
      </p:sp>
    </p:spTree>
    <p:extLst>
      <p:ext uri="{BB962C8B-B14F-4D97-AF65-F5344CB8AC3E}">
        <p14:creationId xmlns:p14="http://schemas.microsoft.com/office/powerpoint/2010/main" val="9628954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Cyswllt</a:t>
            </a:r>
            <a:r>
              <a:rPr lang="en-GB" dirty="0" smtClean="0"/>
              <a:t>/Contact</a:t>
            </a:r>
            <a:endParaRPr lang="en-GB" dirty="0"/>
          </a:p>
        </p:txBody>
      </p:sp>
      <p:sp>
        <p:nvSpPr>
          <p:cNvPr id="3" name="Content Placeholder 2"/>
          <p:cNvSpPr>
            <a:spLocks noGrp="1"/>
          </p:cNvSpPr>
          <p:nvPr>
            <p:ph sz="half" idx="1"/>
          </p:nvPr>
        </p:nvSpPr>
        <p:spPr>
          <a:xfrm>
            <a:off x="457200" y="1600201"/>
            <a:ext cx="8147248" cy="3989040"/>
          </a:xfrm>
        </p:spPr>
        <p:txBody>
          <a:bodyPr/>
          <a:lstStyle/>
          <a:p>
            <a:r>
              <a:rPr lang="en-GB" dirty="0" smtClean="0">
                <a:hlinkClick r:id="rId2"/>
              </a:rPr>
              <a:t>Natalie.macdonald@uwtsd.ac.uk</a:t>
            </a:r>
            <a:endParaRPr lang="en-GB" dirty="0" smtClean="0"/>
          </a:p>
          <a:p>
            <a:endParaRPr lang="en-GB" dirty="0"/>
          </a:p>
        </p:txBody>
      </p:sp>
    </p:spTree>
    <p:extLst>
      <p:ext uri="{BB962C8B-B14F-4D97-AF65-F5344CB8AC3E}">
        <p14:creationId xmlns:p14="http://schemas.microsoft.com/office/powerpoint/2010/main" val="280188051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purl.org/dc/terms/"/>
    <ds:schemaRef ds:uri="303dbf9b-b85b-46a0-94f1-894078c07ecd"/>
    <ds:schemaRef ds:uri="http://schemas.microsoft.com/office/2006/metadata/properties"/>
    <ds:schemaRef ds:uri="http://purl.org/dc/dcmitype/"/>
    <ds:schemaRef ds:uri="http://schemas.microsoft.com/office/2006/documentManagement/types"/>
    <ds:schemaRef ds:uri="http://schemas.microsoft.com/office/infopath/2007/PartnerControls"/>
    <ds:schemaRef ds:uri="http://purl.org/dc/elements/1.1/"/>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5611</TotalTime>
  <Words>343</Words>
  <Application>Microsoft Office PowerPoint</Application>
  <PresentationFormat>On-screen Show (4:3)</PresentationFormat>
  <Paragraphs>46</Paragraphs>
  <Slides>7</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Myriad Pro</vt:lpstr>
      <vt:lpstr>20140311PresentationUWTSDTemplate</vt:lpstr>
      <vt:lpstr>Ysgol Blynyddoedd Cynnar School of Early Years</vt:lpstr>
      <vt:lpstr>5-7 Rhagfyr 2017 5-7th December 2017</vt:lpstr>
      <vt:lpstr>PowerPoint Presentation</vt:lpstr>
      <vt:lpstr>PowerPoint Presentation</vt:lpstr>
      <vt:lpstr>PowerPoint Presentation</vt:lpstr>
      <vt:lpstr>Costau/Costs</vt:lpstr>
      <vt:lpstr>Cyswllt/Contact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Gwyneth Davies</cp:lastModifiedBy>
  <cp:revision>98</cp:revision>
  <cp:lastPrinted>2017-08-24T09:58:53Z</cp:lastPrinted>
  <dcterms:created xsi:type="dcterms:W3CDTF">2015-04-14T15:21:28Z</dcterms:created>
  <dcterms:modified xsi:type="dcterms:W3CDTF">2017-09-22T13:45:03Z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