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khan khan" initials="kk" lastIdx="1" clrIdx="0">
    <p:extLst>
      <p:ext uri="{19B8F6BF-5375-455C-9EA6-DF929625EA0E}">
        <p15:presenceInfo xmlns:p15="http://schemas.microsoft.com/office/powerpoint/2012/main" userId="15e3f85c0610f4a0"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69705" autoAdjust="0"/>
  </p:normalViewPr>
  <p:slideViewPr>
    <p:cSldViewPr snapToGrid="0">
      <p:cViewPr varScale="1">
        <p:scale>
          <a:sx n="49" d="100"/>
          <a:sy n="49" d="100"/>
        </p:scale>
        <p:origin x="1308" y="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notesMaster" Target="notesMasters/notesMaster1.xml" /><Relationship Id="rId1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heme" Target="theme/theme1.xml" /><Relationship Id="rId2" Type="http://schemas.openxmlformats.org/officeDocument/2006/relationships/slide" Target="slides/slide1.xml" /><Relationship Id="rId16" Type="http://schemas.openxmlformats.org/officeDocument/2006/relationships/viewProps" Target="viewProp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presProps" Target="pres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commentAuthors" Target="commentAuthor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37EA81-6A0A-4ACA-9DB6-4464AB3F1F24}" type="datetimeFigureOut">
              <a:rPr lang="en-US" smtClean="0"/>
              <a:t>11/12/2023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3CA273-FD14-41F5-9141-B410B7F7D0F3}" type="slidenum">
              <a:rPr lang="en-US" smtClean="0"/>
              <a:t>‹#›</a:t>
            </a:fld>
            <a:endParaRPr lang="en-US"/>
          </a:p>
        </p:txBody>
      </p:sp>
    </p:spTree>
    <p:extLst>
      <p:ext uri="{BB962C8B-B14F-4D97-AF65-F5344CB8AC3E}">
        <p14:creationId xmlns:p14="http://schemas.microsoft.com/office/powerpoint/2010/main" val="415805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 /><Relationship Id="rId1" Type="http://schemas.openxmlformats.org/officeDocument/2006/relationships/notesMaster" Target="../notesMasters/notesMaster1.xml" /></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Student Name </a:t>
            </a:r>
            <a:r>
              <a:rPr lang="en-GB" dirty="0" err="1"/>
              <a:t>Ribon</a:t>
            </a:r>
            <a:r>
              <a:rPr lang="en-GB" dirty="0"/>
              <a:t> Khan</a:t>
            </a:r>
          </a:p>
          <a:p>
            <a:r>
              <a:rPr lang="en-GB" dirty="0"/>
              <a:t>Student No 2225725</a:t>
            </a:r>
          </a:p>
          <a:p>
            <a:endParaRPr lang="en-US" dirty="0"/>
          </a:p>
        </p:txBody>
      </p:sp>
      <p:sp>
        <p:nvSpPr>
          <p:cNvPr id="4" name="Slide Number Placeholder 3"/>
          <p:cNvSpPr>
            <a:spLocks noGrp="1"/>
          </p:cNvSpPr>
          <p:nvPr>
            <p:ph type="sldNum" sz="quarter" idx="5"/>
          </p:nvPr>
        </p:nvSpPr>
        <p:spPr/>
        <p:txBody>
          <a:bodyPr/>
          <a:lstStyle/>
          <a:p>
            <a:fld id="{063CA273-FD14-41F5-9141-B410B7F7D0F3}" type="slidenum">
              <a:rPr lang="en-US" smtClean="0"/>
              <a:t>1</a:t>
            </a:fld>
            <a:endParaRPr lang="en-US"/>
          </a:p>
        </p:txBody>
      </p:sp>
    </p:spTree>
    <p:extLst>
      <p:ext uri="{BB962C8B-B14F-4D97-AF65-F5344CB8AC3E}">
        <p14:creationId xmlns:p14="http://schemas.microsoft.com/office/powerpoint/2010/main" val="1577490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Our presentation will be delving into Premier Inn's extensive Room Cleaning Checklist, which is fundamental to the hotel's dedication to quality. The goal of this training is to update our cleaning staff on the finest methods for making guest rooms presentable and comfortable. Using Premier Inn as an example, we will go over the specifics of our cleaning checklist, explain why each item is so crucial, and give a few real-life examples to drive in the point.</a:t>
            </a:r>
          </a:p>
          <a:p>
            <a:endParaRPr lang="en-US" dirty="0"/>
          </a:p>
        </p:txBody>
      </p:sp>
      <p:sp>
        <p:nvSpPr>
          <p:cNvPr id="4" name="Slide Number Placeholder 3"/>
          <p:cNvSpPr>
            <a:spLocks noGrp="1"/>
          </p:cNvSpPr>
          <p:nvPr>
            <p:ph type="sldNum" sz="quarter" idx="10"/>
          </p:nvPr>
        </p:nvSpPr>
        <p:spPr/>
        <p:txBody>
          <a:bodyPr/>
          <a:lstStyle/>
          <a:p>
            <a:fld id="{063CA273-FD14-41F5-9141-B410B7F7D0F3}" type="slidenum">
              <a:rPr lang="en-US" smtClean="0"/>
              <a:t>2</a:t>
            </a:fld>
            <a:endParaRPr lang="en-US"/>
          </a:p>
        </p:txBody>
      </p:sp>
    </p:spTree>
    <p:extLst>
      <p:ext uri="{BB962C8B-B14F-4D97-AF65-F5344CB8AC3E}">
        <p14:creationId xmlns:p14="http://schemas.microsoft.com/office/powerpoint/2010/main" val="33904722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Premier Inn's culture places a premium on enthusiastic participation from all employees. Our method centres on fostering an atmosphere where each member of the team may feel appreciated and inspired to give their all in serving our customers. We value employee input and actively seek out feedback from everyone at all levels of the organization. As an example, our recurring monthly 'Open Floor' meetings have facilitated various enhancements to our day-to-day operations. Premier Inn encourages and facilitates the exchange of constructive feedback at all levels of the organization. Instigating a mind-set of constant growth and progress among its members (</a:t>
            </a:r>
            <a:r>
              <a:rPr lang="en-GB" sz="1200" kern="1200" dirty="0" err="1">
                <a:solidFill>
                  <a:schemeClr val="tx1"/>
                </a:solidFill>
                <a:effectLst/>
                <a:latin typeface="+mn-lt"/>
                <a:ea typeface="+mn-ea"/>
                <a:cs typeface="+mn-cs"/>
              </a:rPr>
              <a:t>Boccoli</a:t>
            </a:r>
            <a:r>
              <a:rPr lang="en-GB" sz="1200" kern="1200" dirty="0">
                <a:solidFill>
                  <a:schemeClr val="tx1"/>
                </a:solidFill>
                <a:effectLst/>
                <a:latin typeface="+mn-lt"/>
                <a:ea typeface="+mn-ea"/>
                <a:cs typeface="+mn-cs"/>
              </a:rPr>
              <a:t>, et al, 2023). For instance, we found that customer satisfaction with regards to contacts with staff increased by 20% after introducing a new feedback system. As a group, we understand that unity is key to success. Premier Inn frequently plans team events and outings that aim to foster a sense of community among employees. Our yearly retreat has proven to be an effective method of boosting team spirit and fostering more cooperation. In addition, we provide numerous opportunities for growth and development in the workplace. One such program is our "Rising Star" initiative, which has helped many employees prepare for positions of leadership within the organization (</a:t>
            </a:r>
            <a:r>
              <a:rPr lang="en-GB" sz="1200" kern="1200" dirty="0" err="1">
                <a:solidFill>
                  <a:schemeClr val="tx1"/>
                </a:solidFill>
                <a:effectLst/>
                <a:latin typeface="+mn-lt"/>
                <a:ea typeface="+mn-ea"/>
                <a:cs typeface="+mn-cs"/>
              </a:rPr>
              <a:t>Premierinn</a:t>
            </a:r>
            <a:r>
              <a:rPr lang="en-GB" sz="1200" kern="1200" dirty="0">
                <a:solidFill>
                  <a:schemeClr val="tx1"/>
                </a:solidFill>
                <a:effectLst/>
                <a:latin typeface="+mn-lt"/>
                <a:ea typeface="+mn-ea"/>
                <a:cs typeface="+mn-cs"/>
              </a:rPr>
              <a:t>, 2023).</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063CA273-FD14-41F5-9141-B410B7F7D0F3}" type="slidenum">
              <a:rPr lang="en-US" smtClean="0"/>
              <a:t>3</a:t>
            </a:fld>
            <a:endParaRPr lang="en-US"/>
          </a:p>
        </p:txBody>
      </p:sp>
    </p:spTree>
    <p:extLst>
      <p:ext uri="{BB962C8B-B14F-4D97-AF65-F5344CB8AC3E}">
        <p14:creationId xmlns:p14="http://schemas.microsoft.com/office/powerpoint/2010/main" val="2523105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goal of Premier Inn's Employee Engagement Model is to create an environment where all employees are invested in the company's success, like working together, and are eager to give their absolute best efforts on a daily basis. For example, staff at Premier Inn finds their employment both purposeful and gratifying. They feel more accomplished when they realize how their efforts directly affect the hotel's bottom line (</a:t>
            </a:r>
            <a:r>
              <a:rPr lang="en-GB" sz="1200" kern="1200" dirty="0" err="1">
                <a:solidFill>
                  <a:schemeClr val="tx1"/>
                </a:solidFill>
                <a:effectLst/>
                <a:latin typeface="+mn-lt"/>
                <a:ea typeface="+mn-ea"/>
                <a:cs typeface="+mn-cs"/>
              </a:rPr>
              <a:t>Susanto</a:t>
            </a:r>
            <a:r>
              <a:rPr lang="en-GB" sz="1200" kern="1200" dirty="0">
                <a:solidFill>
                  <a:schemeClr val="tx1"/>
                </a:solidFill>
                <a:effectLst/>
                <a:latin typeface="+mn-lt"/>
                <a:ea typeface="+mn-ea"/>
                <a:cs typeface="+mn-cs"/>
              </a:rPr>
              <a:t> &amp; </a:t>
            </a:r>
            <a:r>
              <a:rPr lang="en-GB" sz="1200" kern="1200" dirty="0" err="1">
                <a:solidFill>
                  <a:schemeClr val="tx1"/>
                </a:solidFill>
                <a:effectLst/>
                <a:latin typeface="+mn-lt"/>
                <a:ea typeface="+mn-ea"/>
                <a:cs typeface="+mn-cs"/>
              </a:rPr>
              <a:t>Sawitri</a:t>
            </a:r>
            <a:r>
              <a:rPr lang="en-GB" sz="1200" kern="1200" dirty="0">
                <a:solidFill>
                  <a:schemeClr val="tx1"/>
                </a:solidFill>
                <a:effectLst/>
                <a:latin typeface="+mn-lt"/>
                <a:ea typeface="+mn-ea"/>
                <a:cs typeface="+mn-cs"/>
              </a:rPr>
              <a:t>, 2022). Our supervisors have received extensive training in how to encourage their teams by providing direction and praising employees for their efforts. An open-door policy and regular one-on-ones give employees access to help whenever they need it. Our goal is to make the office a place where people look forward to coming to work every day. Keeping the office tidy and free of hazards is just as important as providing places to relax and recharge. To help our employees maintain a healthy work-life equilibrium, we provide alternative scheduling options whenever available. More importantly, honesty and reliability are the cornerstones of our company's success. There is a high level of trust throughout the company because of our openness and fairness. 'Employee of the Month' is an initiative that exemplifies our strategy because it recognizes and rewards employees for exceptional performance throughout the previous month (</a:t>
            </a:r>
            <a:r>
              <a:rPr lang="en-GB" sz="1200" kern="1200" dirty="0" err="1">
                <a:solidFill>
                  <a:schemeClr val="tx1"/>
                </a:solidFill>
                <a:effectLst/>
                <a:latin typeface="+mn-lt"/>
                <a:ea typeface="+mn-ea"/>
                <a:cs typeface="+mn-cs"/>
              </a:rPr>
              <a:t>Premierinn</a:t>
            </a:r>
            <a:r>
              <a:rPr lang="en-GB" sz="1200" kern="1200" dirty="0">
                <a:solidFill>
                  <a:schemeClr val="tx1"/>
                </a:solidFill>
                <a:effectLst/>
                <a:latin typeface="+mn-lt"/>
                <a:ea typeface="+mn-ea"/>
                <a:cs typeface="+mn-cs"/>
              </a:rPr>
              <a:t>, 2023).</a:t>
            </a:r>
            <a:endParaRPr lang="en-US" dirty="0"/>
          </a:p>
        </p:txBody>
      </p:sp>
      <p:sp>
        <p:nvSpPr>
          <p:cNvPr id="4" name="Slide Number Placeholder 3"/>
          <p:cNvSpPr>
            <a:spLocks noGrp="1"/>
          </p:cNvSpPr>
          <p:nvPr>
            <p:ph type="sldNum" sz="quarter" idx="10"/>
          </p:nvPr>
        </p:nvSpPr>
        <p:spPr/>
        <p:txBody>
          <a:bodyPr/>
          <a:lstStyle/>
          <a:p>
            <a:fld id="{063CA273-FD14-41F5-9141-B410B7F7D0F3}" type="slidenum">
              <a:rPr lang="en-US" smtClean="0"/>
              <a:t>4</a:t>
            </a:fld>
            <a:endParaRPr lang="en-US"/>
          </a:p>
        </p:txBody>
      </p:sp>
    </p:spTree>
    <p:extLst>
      <p:ext uri="{BB962C8B-B14F-4D97-AF65-F5344CB8AC3E}">
        <p14:creationId xmlns:p14="http://schemas.microsoft.com/office/powerpoint/2010/main" val="271565790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Our rooms are like a home distinct from home for our visitors. They need to be spotless, well-maintained, and provide all the claimed services. For instance, we always uphold our 'Good Night Guarantee' by providing comfortable mattresses, a peaceful setting, and all the essentials our guests may need throughout their stay. Whether its breakfast or dinner, the cuisine offered is fresh, well-prepared, and matches with the Premier Inn brand (Clifton, 2019). The wait staff at our restaurants are well-versed in providing clean service with a smile. From the clothing our personnel wears to the furnishings in our lobbies, consistent branding is crucial. Premier Inn's trademark style and ethos should permeate every aspect of the hotel, making it instantly recognizable to guests. Our dedication to environmental protection includes a focus on sustainable initiatives including recycling, water conservation, and the promotion of energy-saving technologies. Our efforts to be environmentally responsible extend to informing guests about them (</a:t>
            </a:r>
            <a:r>
              <a:rPr lang="en-GB" sz="1200" kern="1200" dirty="0" err="1">
                <a:solidFill>
                  <a:schemeClr val="tx1"/>
                </a:solidFill>
                <a:effectLst/>
                <a:latin typeface="+mn-lt"/>
                <a:ea typeface="+mn-ea"/>
                <a:cs typeface="+mn-cs"/>
              </a:rPr>
              <a:t>Premierinn</a:t>
            </a:r>
            <a:r>
              <a:rPr lang="en-GB" sz="1200" kern="1200" dirty="0">
                <a:solidFill>
                  <a:schemeClr val="tx1"/>
                </a:solidFill>
                <a:effectLst/>
                <a:latin typeface="+mn-lt"/>
                <a:ea typeface="+mn-ea"/>
                <a:cs typeface="+mn-cs"/>
              </a:rPr>
              <a:t>, 2023).</a:t>
            </a:r>
            <a:endParaRPr lang="en-US" dirty="0"/>
          </a:p>
        </p:txBody>
      </p:sp>
      <p:sp>
        <p:nvSpPr>
          <p:cNvPr id="4" name="Slide Number Placeholder 3"/>
          <p:cNvSpPr>
            <a:spLocks noGrp="1"/>
          </p:cNvSpPr>
          <p:nvPr>
            <p:ph type="sldNum" sz="quarter" idx="10"/>
          </p:nvPr>
        </p:nvSpPr>
        <p:spPr/>
        <p:txBody>
          <a:bodyPr/>
          <a:lstStyle/>
          <a:p>
            <a:fld id="{063CA273-FD14-41F5-9141-B410B7F7D0F3}" type="slidenum">
              <a:rPr lang="en-US" smtClean="0"/>
              <a:t>5</a:t>
            </a:fld>
            <a:endParaRPr lang="en-US"/>
          </a:p>
        </p:txBody>
      </p:sp>
    </p:spTree>
    <p:extLst>
      <p:ext uri="{BB962C8B-B14F-4D97-AF65-F5344CB8AC3E}">
        <p14:creationId xmlns:p14="http://schemas.microsoft.com/office/powerpoint/2010/main" val="152931981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At Premier Inn, we prioritize the well-being of our guests and workers by maintaining a safe and secure premises. For example, personnel undertake frequent training on health and safety regulations, including prevention of fires, food handling, and responding to emergencies. We make sure everyone on the team is well-informed and well-organized. To guarantee conformity with current health and safety policies, we do regular audits and inspections. These comprehensive analyses enable us keep up our excellent standards and spot problem areas quickly (</a:t>
            </a:r>
            <a:r>
              <a:rPr lang="en-GB" sz="1200" kern="1200" dirty="0" err="1">
                <a:solidFill>
                  <a:schemeClr val="tx1"/>
                </a:solidFill>
                <a:effectLst/>
                <a:latin typeface="+mn-lt"/>
                <a:ea typeface="+mn-ea"/>
                <a:cs typeface="+mn-cs"/>
              </a:rPr>
              <a:t>Kuo</a:t>
            </a:r>
            <a:r>
              <a:rPr lang="en-GB" sz="1200" kern="1200" dirty="0">
                <a:solidFill>
                  <a:schemeClr val="tx1"/>
                </a:solidFill>
                <a:effectLst/>
                <a:latin typeface="+mn-lt"/>
                <a:ea typeface="+mn-ea"/>
                <a:cs typeface="+mn-cs"/>
              </a:rPr>
              <a:t>, et al, 2020)</a:t>
            </a:r>
            <a:r>
              <a:rPr lang="en-US" sz="1200" kern="1200" dirty="0">
                <a:solidFill>
                  <a:schemeClr val="tx1"/>
                </a:solidFill>
                <a:effectLst/>
                <a:latin typeface="+mn-lt"/>
                <a:ea typeface="+mn-ea"/>
                <a:cs typeface="+mn-cs"/>
              </a:rPr>
              <a:t>. In order to find any workplace dangers, we conduct in-depth risk assessments. We then take action to reduce the identified risks. One way to reduce the risk of injuries from slips and falls is to instantly label wet floors and clean them up. As an added safety measure, a transparent incident reporting system is in place to document and analyze any incidents that may occur. By studying these events, we can avoid such mishaps in the future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Premierinn</a:t>
            </a:r>
            <a:r>
              <a:rPr lang="en-GB" sz="1200" kern="1200" dirty="0">
                <a:solidFill>
                  <a:schemeClr val="tx1"/>
                </a:solidFill>
                <a:effectLst/>
                <a:latin typeface="+mn-lt"/>
                <a:ea typeface="+mn-ea"/>
                <a:cs typeface="+mn-cs"/>
              </a:rPr>
              <a:t>, 2023)</a:t>
            </a:r>
            <a:r>
              <a:rPr lang="en-US" sz="1200" kern="1200" dirty="0">
                <a:solidFill>
                  <a:schemeClr val="tx1"/>
                </a:solidFill>
                <a:effectLst/>
                <a:latin typeface="+mn-lt"/>
                <a:ea typeface="+mn-ea"/>
                <a:cs typeface="+mn-cs"/>
              </a:rPr>
              <a:t>.</a:t>
            </a:r>
          </a:p>
          <a:p>
            <a:endParaRPr lang="en-US" dirty="0"/>
          </a:p>
        </p:txBody>
      </p:sp>
      <p:sp>
        <p:nvSpPr>
          <p:cNvPr id="4" name="Slide Number Placeholder 3"/>
          <p:cNvSpPr>
            <a:spLocks noGrp="1"/>
          </p:cNvSpPr>
          <p:nvPr>
            <p:ph type="sldNum" sz="quarter" idx="10"/>
          </p:nvPr>
        </p:nvSpPr>
        <p:spPr/>
        <p:txBody>
          <a:bodyPr/>
          <a:lstStyle/>
          <a:p>
            <a:fld id="{063CA273-FD14-41F5-9141-B410B7F7D0F3}" type="slidenum">
              <a:rPr lang="en-US" smtClean="0"/>
              <a:t>6</a:t>
            </a:fld>
            <a:endParaRPr lang="en-US"/>
          </a:p>
        </p:txBody>
      </p:sp>
    </p:spTree>
    <p:extLst>
      <p:ext uri="{BB962C8B-B14F-4D97-AF65-F5344CB8AC3E}">
        <p14:creationId xmlns:p14="http://schemas.microsoft.com/office/powerpoint/2010/main" val="40473846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Premier Inn's room cleaning checklist is an essential part of the hotel's mission to provide superior customer service. Using this check list, we can guarantee that every room is spotless and up to our high standards of cleanliness and comfort for our visitors. This is how the housekeeping team makes sure they have all the cleaning supplies they need, and that they are in working order and properly labeled. To further ensure the safety of our staff members, we also require the use of PPE (</a:t>
            </a:r>
            <a:r>
              <a:rPr lang="en-GB" sz="1200" kern="1200" dirty="0" err="1">
                <a:solidFill>
                  <a:schemeClr val="tx1"/>
                </a:solidFill>
                <a:effectLst/>
                <a:latin typeface="+mn-lt"/>
                <a:ea typeface="+mn-ea"/>
                <a:cs typeface="+mn-cs"/>
              </a:rPr>
              <a:t>Nikolskaya</a:t>
            </a:r>
            <a:r>
              <a:rPr lang="en-GB" sz="1200" kern="1200" dirty="0">
                <a:solidFill>
                  <a:schemeClr val="tx1"/>
                </a:solidFill>
                <a:effectLst/>
                <a:latin typeface="+mn-lt"/>
                <a:ea typeface="+mn-ea"/>
                <a:cs typeface="+mn-cs"/>
              </a:rPr>
              <a:t>, et al, 2020)</a:t>
            </a:r>
            <a:r>
              <a:rPr lang="en-US" sz="1200" kern="1200" dirty="0">
                <a:solidFill>
                  <a:schemeClr val="tx1"/>
                </a:solidFill>
                <a:effectLst/>
                <a:latin typeface="+mn-lt"/>
                <a:ea typeface="+mn-ea"/>
                <a:cs typeface="+mn-cs"/>
              </a:rPr>
              <a:t>. Ventilating a room before cleaning it can increase air quality and decrease the number of germs floating in the air. Dusting and wiping down all furniture, fixtures, and appliances with the proper cleaning agents removes debris and lessens the chance of cross-contamination. In the restrooms, we pay extra attention to cleanliness and disinfection, focusing on frequently touched areas like sink and tub knobs. A final check is done to make sure nothing was forgotten, and finishing touches, such the placing of welcome cards and chocolates, are added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Premierinn</a:t>
            </a:r>
            <a:r>
              <a:rPr lang="en-GB" sz="1200" kern="1200" dirty="0">
                <a:solidFill>
                  <a:schemeClr val="tx1"/>
                </a:solidFill>
                <a:effectLst/>
                <a:latin typeface="+mn-lt"/>
                <a:ea typeface="+mn-ea"/>
                <a:cs typeface="+mn-cs"/>
              </a:rPr>
              <a:t>, 2023)</a:t>
            </a:r>
            <a:r>
              <a:rPr lang="en-US" sz="1200"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063CA273-FD14-41F5-9141-B410B7F7D0F3}" type="slidenum">
              <a:rPr lang="en-US" smtClean="0"/>
              <a:t>7</a:t>
            </a:fld>
            <a:endParaRPr lang="en-US"/>
          </a:p>
        </p:txBody>
      </p:sp>
    </p:spTree>
    <p:extLst>
      <p:ext uri="{BB962C8B-B14F-4D97-AF65-F5344CB8AC3E}">
        <p14:creationId xmlns:p14="http://schemas.microsoft.com/office/powerpoint/2010/main" val="34407095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All new employees go through an extensive training program that teaches them about the company's history, core values, and expectations for customer service. They will receive in-depth, hands-on instruction from seasoned employees to ensure instant comfort and competence in their new responsibilities. From providing outstanding service to customers to ensuring that all employees follow all applicable health and safety regulations, we provide regular training sessions (</a:t>
            </a:r>
            <a:r>
              <a:rPr lang="en-GB" sz="1200" kern="1200" dirty="0">
                <a:solidFill>
                  <a:schemeClr val="tx1"/>
                </a:solidFill>
                <a:effectLst/>
                <a:latin typeface="+mn-lt"/>
                <a:ea typeface="+mn-ea"/>
                <a:cs typeface="+mn-cs"/>
              </a:rPr>
              <a:t>Ahmad, et al, 2019)</a:t>
            </a:r>
            <a:r>
              <a:rPr lang="en-US" sz="1200" kern="1200" dirty="0">
                <a:solidFill>
                  <a:schemeClr val="tx1"/>
                </a:solidFill>
                <a:effectLst/>
                <a:latin typeface="+mn-lt"/>
                <a:ea typeface="+mn-ea"/>
                <a:cs typeface="+mn-cs"/>
              </a:rPr>
              <a:t>. The goal of these meetings is to ensure that all of our employees are conversant in the most recent developments in their field. We hold training on subjects like interpersonal interaction, management, and problem-solving to assist our employees grow professionally. These skills are useful in their present jobs and can also be used in other situations in the future. We provide staff with a clear picture of prospective career options within Premier Inn. We invest in them by providing specialized training that will help them advance in their careers </a:t>
            </a:r>
            <a:r>
              <a:rPr lang="en-GB" sz="1200" kern="1200" dirty="0">
                <a:solidFill>
                  <a:schemeClr val="tx1"/>
                </a:solidFill>
                <a:effectLst/>
                <a:latin typeface="+mn-lt"/>
                <a:ea typeface="+mn-ea"/>
                <a:cs typeface="+mn-cs"/>
              </a:rPr>
              <a:t>(</a:t>
            </a:r>
            <a:r>
              <a:rPr lang="en-GB" sz="1200" kern="1200" dirty="0" err="1">
                <a:solidFill>
                  <a:schemeClr val="tx1"/>
                </a:solidFill>
                <a:effectLst/>
                <a:latin typeface="+mn-lt"/>
                <a:ea typeface="+mn-ea"/>
                <a:cs typeface="+mn-cs"/>
              </a:rPr>
              <a:t>Premierinn</a:t>
            </a:r>
            <a:r>
              <a:rPr lang="en-GB" sz="1200" kern="1200" dirty="0">
                <a:solidFill>
                  <a:schemeClr val="tx1"/>
                </a:solidFill>
                <a:effectLst/>
                <a:latin typeface="+mn-lt"/>
                <a:ea typeface="+mn-ea"/>
                <a:cs typeface="+mn-cs"/>
              </a:rPr>
              <a:t>, 2023)</a:t>
            </a:r>
            <a:r>
              <a:rPr lang="en-US" sz="1200" kern="1200" dirty="0">
                <a:solidFill>
                  <a:schemeClr val="tx1"/>
                </a:solidFill>
                <a:effectLst/>
                <a:latin typeface="+mn-lt"/>
                <a:ea typeface="+mn-ea"/>
                <a:cs typeface="+mn-cs"/>
              </a:rPr>
              <a:t>.</a:t>
            </a:r>
            <a:endParaRPr lang="en-US" dirty="0"/>
          </a:p>
        </p:txBody>
      </p:sp>
      <p:sp>
        <p:nvSpPr>
          <p:cNvPr id="4" name="Slide Number Placeholder 3"/>
          <p:cNvSpPr>
            <a:spLocks noGrp="1"/>
          </p:cNvSpPr>
          <p:nvPr>
            <p:ph type="sldNum" sz="quarter" idx="10"/>
          </p:nvPr>
        </p:nvSpPr>
        <p:spPr/>
        <p:txBody>
          <a:bodyPr/>
          <a:lstStyle/>
          <a:p>
            <a:fld id="{063CA273-FD14-41F5-9141-B410B7F7D0F3}" type="slidenum">
              <a:rPr lang="en-US" smtClean="0"/>
              <a:t>8</a:t>
            </a:fld>
            <a:endParaRPr lang="en-US"/>
          </a:p>
        </p:txBody>
      </p:sp>
    </p:spTree>
    <p:extLst>
      <p:ext uri="{BB962C8B-B14F-4D97-AF65-F5344CB8AC3E}">
        <p14:creationId xmlns:p14="http://schemas.microsoft.com/office/powerpoint/2010/main" val="16375031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Finally, the Room Cleaning Checklist Training has helped to reaffirm the Premier Inn's stringent standards and procedures, which contribute to the hotel's status as an industry leader. From cleanliness and appearance to security and individualization, we have covered all the bases. As a direct result of this training, we are better able to deliver on our brand promise and create memorable experiences for our customers.</a:t>
            </a:r>
          </a:p>
          <a:p>
            <a:endParaRPr lang="en-US" dirty="0"/>
          </a:p>
        </p:txBody>
      </p:sp>
      <p:sp>
        <p:nvSpPr>
          <p:cNvPr id="4" name="Slide Number Placeholder 3"/>
          <p:cNvSpPr>
            <a:spLocks noGrp="1"/>
          </p:cNvSpPr>
          <p:nvPr>
            <p:ph type="sldNum" sz="quarter" idx="10"/>
          </p:nvPr>
        </p:nvSpPr>
        <p:spPr/>
        <p:txBody>
          <a:bodyPr/>
          <a:lstStyle/>
          <a:p>
            <a:fld id="{063CA273-FD14-41F5-9141-B410B7F7D0F3}" type="slidenum">
              <a:rPr lang="en-US" smtClean="0"/>
              <a:t>9</a:t>
            </a:fld>
            <a:endParaRPr lang="en-US"/>
          </a:p>
        </p:txBody>
      </p:sp>
    </p:spTree>
    <p:extLst>
      <p:ext uri="{BB962C8B-B14F-4D97-AF65-F5344CB8AC3E}">
        <p14:creationId xmlns:p14="http://schemas.microsoft.com/office/powerpoint/2010/main" val="160516545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63CA273-FD14-41F5-9141-B410B7F7D0F3}" type="slidenum">
              <a:rPr lang="en-US" smtClean="0"/>
              <a:t>10</a:t>
            </a:fld>
            <a:endParaRPr lang="en-US"/>
          </a:p>
        </p:txBody>
      </p:sp>
    </p:spTree>
    <p:extLst>
      <p:ext uri="{BB962C8B-B14F-4D97-AF65-F5344CB8AC3E}">
        <p14:creationId xmlns:p14="http://schemas.microsoft.com/office/powerpoint/2010/main" val="913841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CD54B68-353E-4986-A62B-BDFFE00A8B1F}"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11311837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D54B68-353E-4986-A62B-BDFFE00A8B1F}"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11988661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D54B68-353E-4986-A62B-BDFFE00A8B1F}"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1054992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CD54B68-353E-4986-A62B-BDFFE00A8B1F}"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339514912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CD54B68-353E-4986-A62B-BDFFE00A8B1F}" type="datetimeFigureOut">
              <a:rPr lang="en-US" smtClean="0"/>
              <a:t>11/12/2023</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25290744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CD54B68-353E-4986-A62B-BDFFE00A8B1F}" type="datetimeFigureOut">
              <a:rPr lang="en-US" smtClean="0"/>
              <a:t>11/12/2023</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7383482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CD54B68-353E-4986-A62B-BDFFE00A8B1F}" type="datetimeFigureOut">
              <a:rPr lang="en-US" smtClean="0"/>
              <a:t>11/12/2023</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23114210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D54B68-353E-4986-A62B-BDFFE00A8B1F}"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3240621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CD54B68-353E-4986-A62B-BDFFE00A8B1F}"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38720135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D54B68-353E-4986-A62B-BDFFE00A8B1F}"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27435255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CD54B68-353E-4986-A62B-BDFFE00A8B1F}"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141144D6-DCF8-4796-A6C8-42586D65A6A0}" type="slidenum">
              <a:rPr lang="en-US" smtClean="0"/>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28861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CD54B68-353E-4986-A62B-BDFFE00A8B1F}"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22262438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CD54B68-353E-4986-A62B-BDFFE00A8B1F}"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1144D6-DCF8-4796-A6C8-42586D65A6A0}" type="slidenum">
              <a:rPr lang="en-US" smtClean="0"/>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976026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CCD54B68-353E-4986-A62B-BDFFE00A8B1F}" type="datetimeFigureOut">
              <a:rPr lang="en-US" smtClean="0"/>
              <a:t>11/12/2023</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371913358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D54B68-353E-4986-A62B-BDFFE00A8B1F}"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157614091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D54B68-353E-4986-A62B-BDFFE00A8B1F}" type="datetimeFigureOut">
              <a:rPr lang="en-US" smtClean="0"/>
              <a:t>11/12/2023</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141144D6-DCF8-4796-A6C8-42586D65A6A0}" type="slidenum">
              <a:rPr lang="en-US" smtClean="0"/>
              <a:t>‹#›</a:t>
            </a:fld>
            <a:endParaRPr lang="en-US"/>
          </a:p>
        </p:txBody>
      </p:sp>
    </p:spTree>
    <p:extLst>
      <p:ext uri="{BB962C8B-B14F-4D97-AF65-F5344CB8AC3E}">
        <p14:creationId xmlns:p14="http://schemas.microsoft.com/office/powerpoint/2010/main" val="3575331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theme" Target="../theme/theme1.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CCD54B68-353E-4986-A62B-BDFFE00A8B1F}" type="datetimeFigureOut">
              <a:rPr lang="en-US" smtClean="0"/>
              <a:t>11/12/2023</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141144D6-DCF8-4796-A6C8-42586D65A6A0}" type="slidenum">
              <a:rPr lang="en-US" smtClean="0"/>
              <a:t>‹#›</a:t>
            </a:fld>
            <a:endParaRPr lang="en-US"/>
          </a:p>
        </p:txBody>
      </p:sp>
    </p:spTree>
    <p:extLst>
      <p:ext uri="{BB962C8B-B14F-4D97-AF65-F5344CB8AC3E}">
        <p14:creationId xmlns:p14="http://schemas.microsoft.com/office/powerpoint/2010/main" val="176253307"/>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 /><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10615" y="1545466"/>
            <a:ext cx="10293998" cy="3231916"/>
          </a:xfrm>
        </p:spPr>
        <p:txBody>
          <a:bodyPr>
            <a:normAutofit/>
          </a:bodyPr>
          <a:lstStyle/>
          <a:p>
            <a:pPr algn="ctr"/>
            <a:r>
              <a:rPr lang="en-GB" sz="6600" b="1" dirty="0"/>
              <a:t>Room Cleaning Checklist Training at </a:t>
            </a:r>
            <a:r>
              <a:rPr lang="en-US" sz="6600" dirty="0"/>
              <a:t>Premier Inn</a:t>
            </a:r>
          </a:p>
        </p:txBody>
      </p:sp>
    </p:spTree>
    <p:extLst>
      <p:ext uri="{BB962C8B-B14F-4D97-AF65-F5344CB8AC3E}">
        <p14:creationId xmlns:p14="http://schemas.microsoft.com/office/powerpoint/2010/main" val="7810038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p>
        </p:txBody>
      </p:sp>
      <p:sp>
        <p:nvSpPr>
          <p:cNvPr id="3" name="Content Placeholder 2"/>
          <p:cNvSpPr>
            <a:spLocks noGrp="1"/>
          </p:cNvSpPr>
          <p:nvPr>
            <p:ph idx="1"/>
          </p:nvPr>
        </p:nvSpPr>
        <p:spPr/>
        <p:txBody>
          <a:bodyPr/>
          <a:lstStyle/>
          <a:p>
            <a:pPr marL="0" indent="0" algn="just">
              <a:buNone/>
            </a:pPr>
            <a:r>
              <a:rPr lang="en-US" dirty="0"/>
              <a:t>Our presentation will be delving into Premier Inn's extensive Room Cleaning Checklist, which is fundamental to the hotel's dedication to quality. The goal of this training is to update our cleaning staff on the finest methods for making guest rooms presentable and comfortable. Using Premier Inn as an example, we will go over the specifics of our cleaning checklist, explain why each item is so crucial, and give a few real-life examples to drive in the point.</a:t>
            </a:r>
          </a:p>
        </p:txBody>
      </p:sp>
      <p:sp>
        <p:nvSpPr>
          <p:cNvPr id="4" name="TextBox 3">
            <a:extLst>
              <a:ext uri="{FF2B5EF4-FFF2-40B4-BE49-F238E27FC236}">
                <a16:creationId xmlns:a16="http://schemas.microsoft.com/office/drawing/2014/main" id="{345A18A5-9660-2CDB-461A-FCF1B3E2A5B2}"/>
              </a:ext>
            </a:extLst>
          </p:cNvPr>
          <p:cNvSpPr txBox="1"/>
          <p:nvPr/>
        </p:nvSpPr>
        <p:spPr>
          <a:xfrm>
            <a:off x="9675812" y="304800"/>
            <a:ext cx="1828800" cy="1828800"/>
          </a:xfrm>
          <a:prstGeom prst="rect">
            <a:avLst/>
          </a:prstGeom>
          <a:noFill/>
        </p:spPr>
        <p:txBody>
          <a:bodyPr wrap="square" rtlCol="0">
            <a:spAutoFit/>
          </a:bodyPr>
          <a:lstStyle/>
          <a:p>
            <a:pPr algn="l"/>
            <a:endParaRPr lang="en-US" dirty="0"/>
          </a:p>
        </p:txBody>
      </p:sp>
      <p:sp>
        <p:nvSpPr>
          <p:cNvPr id="5" name="TextBox 4">
            <a:extLst>
              <a:ext uri="{FF2B5EF4-FFF2-40B4-BE49-F238E27FC236}">
                <a16:creationId xmlns:a16="http://schemas.microsoft.com/office/drawing/2014/main" id="{10EF6F28-6313-07BC-AA05-37A2BEC4CE84}"/>
              </a:ext>
            </a:extLst>
          </p:cNvPr>
          <p:cNvSpPr txBox="1"/>
          <p:nvPr/>
        </p:nvSpPr>
        <p:spPr>
          <a:xfrm rot="10800000" flipV="1">
            <a:off x="6229047" y="624110"/>
            <a:ext cx="4136570" cy="923330"/>
          </a:xfrm>
          <a:prstGeom prst="rect">
            <a:avLst/>
          </a:prstGeom>
          <a:noFill/>
        </p:spPr>
        <p:txBody>
          <a:bodyPr wrap="square" rtlCol="0">
            <a:spAutoFit/>
          </a:bodyPr>
          <a:lstStyle/>
          <a:p>
            <a:pPr algn="l"/>
            <a:r>
              <a:rPr lang="en-GB" dirty="0"/>
              <a:t>Student Name</a:t>
            </a:r>
          </a:p>
          <a:p>
            <a:pPr algn="l"/>
            <a:r>
              <a:rPr lang="en-GB" dirty="0" err="1"/>
              <a:t>Ribon</a:t>
            </a:r>
            <a:r>
              <a:rPr lang="en-GB" dirty="0"/>
              <a:t> Khan</a:t>
            </a:r>
          </a:p>
          <a:p>
            <a:pPr algn="l"/>
            <a:r>
              <a:rPr lang="en-GB" dirty="0"/>
              <a:t>No: 2225725</a:t>
            </a:r>
            <a:endParaRPr lang="en-US" dirty="0"/>
          </a:p>
        </p:txBody>
      </p:sp>
    </p:spTree>
    <p:extLst>
      <p:ext uri="{BB962C8B-B14F-4D97-AF65-F5344CB8AC3E}">
        <p14:creationId xmlns:p14="http://schemas.microsoft.com/office/powerpoint/2010/main" val="394089109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Employee Engagement at Premier Inn</a:t>
            </a:r>
            <a:endParaRPr lang="en-US" dirty="0"/>
          </a:p>
        </p:txBody>
      </p:sp>
      <p:sp>
        <p:nvSpPr>
          <p:cNvPr id="3" name="Content Placeholder 2"/>
          <p:cNvSpPr>
            <a:spLocks noGrp="1"/>
          </p:cNvSpPr>
          <p:nvPr>
            <p:ph idx="1"/>
          </p:nvPr>
        </p:nvSpPr>
        <p:spPr>
          <a:xfrm>
            <a:off x="3276600" y="2151707"/>
            <a:ext cx="8915400" cy="3777622"/>
          </a:xfrm>
        </p:spPr>
        <p:txBody>
          <a:bodyPr/>
          <a:lstStyle/>
          <a:p>
            <a:r>
              <a:rPr lang="en-US" dirty="0"/>
              <a:t>Open Communication </a:t>
            </a:r>
          </a:p>
          <a:p>
            <a:r>
              <a:rPr lang="en-US" dirty="0"/>
              <a:t>Regular Feedback </a:t>
            </a:r>
          </a:p>
          <a:p>
            <a:r>
              <a:rPr lang="en-US" dirty="0"/>
              <a:t>Team-building Activities</a:t>
            </a:r>
          </a:p>
          <a:p>
            <a:r>
              <a:rPr lang="en-US" dirty="0"/>
              <a:t>Growth Opportunities</a:t>
            </a:r>
          </a:p>
        </p:txBody>
      </p:sp>
    </p:spTree>
    <p:extLst>
      <p:ext uri="{BB962C8B-B14F-4D97-AF65-F5344CB8AC3E}">
        <p14:creationId xmlns:p14="http://schemas.microsoft.com/office/powerpoint/2010/main" val="40182978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Premier Inn's Employee Engagement Model</a:t>
            </a:r>
            <a:endParaRPr lang="en-US" dirty="0"/>
          </a:p>
        </p:txBody>
      </p:sp>
      <p:sp>
        <p:nvSpPr>
          <p:cNvPr id="3" name="Content Placeholder 2"/>
          <p:cNvSpPr>
            <a:spLocks noGrp="1"/>
          </p:cNvSpPr>
          <p:nvPr>
            <p:ph idx="1"/>
          </p:nvPr>
        </p:nvSpPr>
        <p:spPr/>
        <p:txBody>
          <a:bodyPr/>
          <a:lstStyle/>
          <a:p>
            <a:r>
              <a:rPr lang="en-GB" dirty="0"/>
              <a:t>Meaningful Work </a:t>
            </a:r>
            <a:endParaRPr lang="en-US" dirty="0"/>
          </a:p>
          <a:p>
            <a:r>
              <a:rPr lang="en-GB" dirty="0"/>
              <a:t>Supportive Management</a:t>
            </a:r>
          </a:p>
          <a:p>
            <a:r>
              <a:rPr lang="en-GB" dirty="0"/>
              <a:t>Positive Work Environment</a:t>
            </a:r>
          </a:p>
          <a:p>
            <a:r>
              <a:rPr lang="en-GB" dirty="0"/>
              <a:t>Work-Life Balance</a:t>
            </a:r>
          </a:p>
          <a:p>
            <a:r>
              <a:rPr lang="en-GB" dirty="0"/>
              <a:t>Trust and Integrity</a:t>
            </a:r>
            <a:endParaRPr lang="en-US" dirty="0"/>
          </a:p>
        </p:txBody>
      </p:sp>
    </p:spTree>
    <p:extLst>
      <p:ext uri="{BB962C8B-B14F-4D97-AF65-F5344CB8AC3E}">
        <p14:creationId xmlns:p14="http://schemas.microsoft.com/office/powerpoint/2010/main" val="268421720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Premier Inn's Brand Standards and Best Practices</a:t>
            </a:r>
            <a:endParaRPr lang="en-US" dirty="0"/>
          </a:p>
        </p:txBody>
      </p:sp>
      <p:sp>
        <p:nvSpPr>
          <p:cNvPr id="3" name="Content Placeholder 2"/>
          <p:cNvSpPr>
            <a:spLocks noGrp="1"/>
          </p:cNvSpPr>
          <p:nvPr>
            <p:ph idx="1"/>
          </p:nvPr>
        </p:nvSpPr>
        <p:spPr/>
        <p:txBody>
          <a:bodyPr/>
          <a:lstStyle/>
          <a:p>
            <a:r>
              <a:rPr lang="en-GB" dirty="0"/>
              <a:t>Room Quality</a:t>
            </a:r>
          </a:p>
          <a:p>
            <a:r>
              <a:rPr lang="en-GB" dirty="0"/>
              <a:t>Dining Standards</a:t>
            </a:r>
          </a:p>
          <a:p>
            <a:r>
              <a:rPr lang="en-GB" dirty="0"/>
              <a:t>Consistent Branding</a:t>
            </a:r>
          </a:p>
          <a:p>
            <a:r>
              <a:rPr lang="en-GB" dirty="0"/>
              <a:t>Sustainability Practices</a:t>
            </a:r>
            <a:endParaRPr lang="en-US" dirty="0"/>
          </a:p>
        </p:txBody>
      </p:sp>
    </p:spTree>
    <p:extLst>
      <p:ext uri="{BB962C8B-B14F-4D97-AF65-F5344CB8AC3E}">
        <p14:creationId xmlns:p14="http://schemas.microsoft.com/office/powerpoint/2010/main" val="29461727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Health and Safety Procedures at Premier Inn</a:t>
            </a:r>
            <a:endParaRPr lang="en-US" dirty="0"/>
          </a:p>
        </p:txBody>
      </p:sp>
      <p:sp>
        <p:nvSpPr>
          <p:cNvPr id="3" name="Content Placeholder 2"/>
          <p:cNvSpPr>
            <a:spLocks noGrp="1"/>
          </p:cNvSpPr>
          <p:nvPr>
            <p:ph idx="1"/>
          </p:nvPr>
        </p:nvSpPr>
        <p:spPr/>
        <p:txBody>
          <a:bodyPr/>
          <a:lstStyle/>
          <a:p>
            <a:r>
              <a:rPr lang="en-US" dirty="0"/>
              <a:t>Regular Training</a:t>
            </a:r>
          </a:p>
          <a:p>
            <a:r>
              <a:rPr lang="en-US" dirty="0"/>
              <a:t>Audits and Inspections</a:t>
            </a:r>
          </a:p>
          <a:p>
            <a:r>
              <a:rPr lang="en-US" dirty="0"/>
              <a:t>Risk Assessments</a:t>
            </a:r>
          </a:p>
          <a:p>
            <a:r>
              <a:rPr lang="en-US" dirty="0"/>
              <a:t>Incident Reporting: </a:t>
            </a:r>
          </a:p>
        </p:txBody>
      </p:sp>
    </p:spTree>
    <p:extLst>
      <p:ext uri="{BB962C8B-B14F-4D97-AF65-F5344CB8AC3E}">
        <p14:creationId xmlns:p14="http://schemas.microsoft.com/office/powerpoint/2010/main" val="23153222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Room Cleaning Checklist Overview</a:t>
            </a:r>
            <a:endParaRPr lang="en-US" dirty="0"/>
          </a:p>
        </p:txBody>
      </p:sp>
      <p:sp>
        <p:nvSpPr>
          <p:cNvPr id="3" name="Content Placeholder 2"/>
          <p:cNvSpPr>
            <a:spLocks noGrp="1"/>
          </p:cNvSpPr>
          <p:nvPr>
            <p:ph idx="1"/>
          </p:nvPr>
        </p:nvSpPr>
        <p:spPr/>
        <p:txBody>
          <a:bodyPr/>
          <a:lstStyle/>
          <a:p>
            <a:r>
              <a:rPr lang="en-US" dirty="0"/>
              <a:t>Preparation</a:t>
            </a:r>
          </a:p>
          <a:p>
            <a:r>
              <a:rPr lang="en-US" dirty="0"/>
              <a:t>Ventilation</a:t>
            </a:r>
          </a:p>
          <a:p>
            <a:r>
              <a:rPr lang="en-US" dirty="0"/>
              <a:t>Dusting and Wiping</a:t>
            </a:r>
          </a:p>
          <a:p>
            <a:r>
              <a:rPr lang="en-US" dirty="0"/>
              <a:t>Bathroom Sanitization</a:t>
            </a:r>
          </a:p>
          <a:p>
            <a:r>
              <a:rPr lang="en-US" dirty="0"/>
              <a:t>Final Checks and Touches</a:t>
            </a:r>
          </a:p>
        </p:txBody>
      </p:sp>
    </p:spTree>
    <p:extLst>
      <p:ext uri="{BB962C8B-B14F-4D97-AF65-F5344CB8AC3E}">
        <p14:creationId xmlns:p14="http://schemas.microsoft.com/office/powerpoint/2010/main" val="1912803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Employee Training and Development at Premier Inn</a:t>
            </a:r>
            <a:endParaRPr lang="en-US" dirty="0"/>
          </a:p>
        </p:txBody>
      </p:sp>
      <p:sp>
        <p:nvSpPr>
          <p:cNvPr id="3" name="Content Placeholder 2"/>
          <p:cNvSpPr>
            <a:spLocks noGrp="1"/>
          </p:cNvSpPr>
          <p:nvPr>
            <p:ph idx="1"/>
          </p:nvPr>
        </p:nvSpPr>
        <p:spPr/>
        <p:txBody>
          <a:bodyPr/>
          <a:lstStyle/>
          <a:p>
            <a:r>
              <a:rPr lang="en-US" dirty="0"/>
              <a:t>Induction Training</a:t>
            </a:r>
          </a:p>
          <a:p>
            <a:r>
              <a:rPr lang="en-US" dirty="0"/>
              <a:t>Ongoing Training</a:t>
            </a:r>
          </a:p>
          <a:p>
            <a:r>
              <a:rPr lang="en-US" dirty="0"/>
              <a:t>Skill Development Workshops</a:t>
            </a:r>
          </a:p>
          <a:p>
            <a:r>
              <a:rPr lang="en-US" dirty="0"/>
              <a:t>Career Pathways</a:t>
            </a:r>
          </a:p>
        </p:txBody>
      </p:sp>
    </p:spTree>
    <p:extLst>
      <p:ext uri="{BB962C8B-B14F-4D97-AF65-F5344CB8AC3E}">
        <p14:creationId xmlns:p14="http://schemas.microsoft.com/office/powerpoint/2010/main" val="37760596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sp>
        <p:nvSpPr>
          <p:cNvPr id="3" name="Content Placeholder 2"/>
          <p:cNvSpPr>
            <a:spLocks noGrp="1"/>
          </p:cNvSpPr>
          <p:nvPr>
            <p:ph idx="1"/>
          </p:nvPr>
        </p:nvSpPr>
        <p:spPr/>
        <p:txBody>
          <a:bodyPr/>
          <a:lstStyle/>
          <a:p>
            <a:pPr marL="0" indent="0" algn="just">
              <a:buNone/>
            </a:pPr>
            <a:r>
              <a:rPr lang="en-US" dirty="0"/>
              <a:t>Finally, the Room Cleaning Checklist Training has helped to reaffirm the Premier Inn's stringent standards and procedures, which contribute to the hotel's status as an industry leader. From cleanliness and appearance to security and individualization, we have covered all the bases. As a direct result of this training, we are better able to deliver on our brand promise and create memorable experiences for our customers.</a:t>
            </a:r>
          </a:p>
        </p:txBody>
      </p:sp>
    </p:spTree>
    <p:extLst>
      <p:ext uri="{BB962C8B-B14F-4D97-AF65-F5344CB8AC3E}">
        <p14:creationId xmlns:p14="http://schemas.microsoft.com/office/powerpoint/2010/main" val="3436242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5" y="276380"/>
            <a:ext cx="8911687" cy="1280890"/>
          </a:xfrm>
        </p:spPr>
        <p:txBody>
          <a:bodyPr/>
          <a:lstStyle/>
          <a:p>
            <a:r>
              <a:rPr lang="en-US" b="1" dirty="0"/>
              <a:t>References </a:t>
            </a:r>
          </a:p>
        </p:txBody>
      </p:sp>
      <p:sp>
        <p:nvSpPr>
          <p:cNvPr id="3" name="Content Placeholder 2"/>
          <p:cNvSpPr>
            <a:spLocks noGrp="1"/>
          </p:cNvSpPr>
          <p:nvPr>
            <p:ph idx="1"/>
          </p:nvPr>
        </p:nvSpPr>
        <p:spPr>
          <a:xfrm>
            <a:off x="2589212" y="1557269"/>
            <a:ext cx="8915400" cy="5126865"/>
          </a:xfrm>
        </p:spPr>
        <p:txBody>
          <a:bodyPr>
            <a:normAutofit fontScale="85000" lnSpcReduction="20000"/>
          </a:bodyPr>
          <a:lstStyle/>
          <a:p>
            <a:r>
              <a:rPr lang="en-US" dirty="0"/>
              <a:t>Ahmad, A., Kura, K. M., Bibi, P., Khalid, N., &amp; rahman </a:t>
            </a:r>
            <a:r>
              <a:rPr lang="en-US" dirty="0" err="1"/>
              <a:t>Jaaffar</a:t>
            </a:r>
            <a:r>
              <a:rPr lang="en-US" dirty="0"/>
              <a:t>, A. (2019). Effect of compensation, training and development and manager support on employee commitment: the moderating effect of co-worker support. Journal on Innovation and Sustainability RISUS, 10(2), 39-55.</a:t>
            </a:r>
          </a:p>
          <a:p>
            <a:r>
              <a:rPr lang="en-US" dirty="0" err="1"/>
              <a:t>Boccoli</a:t>
            </a:r>
            <a:r>
              <a:rPr lang="en-US" dirty="0"/>
              <a:t>, G., </a:t>
            </a:r>
            <a:r>
              <a:rPr lang="en-US" dirty="0" err="1"/>
              <a:t>Gastaldi</a:t>
            </a:r>
            <a:r>
              <a:rPr lang="en-US" dirty="0"/>
              <a:t>, L., &amp; </a:t>
            </a:r>
            <a:r>
              <a:rPr lang="en-US" dirty="0" err="1"/>
              <a:t>Corso</a:t>
            </a:r>
            <a:r>
              <a:rPr lang="en-US" dirty="0"/>
              <a:t>, M. (2023). The evolution of employee engagement: Towards a social and contextual construct for balancing individual performance and wellbeing dynamically. International Journal of Management Reviews, 25(1), 75-98.</a:t>
            </a:r>
          </a:p>
          <a:p>
            <a:r>
              <a:rPr lang="en-US" dirty="0"/>
              <a:t>Clifton, R. (2019). Brands and branding (Vol. 43). John Wiley &amp; Sons.</a:t>
            </a:r>
          </a:p>
          <a:p>
            <a:r>
              <a:rPr lang="en-US" dirty="0" err="1"/>
              <a:t>Kuo</a:t>
            </a:r>
            <a:r>
              <a:rPr lang="en-US" dirty="0"/>
              <a:t>, N. T., Cheng, Y. S., Chang, K. C., &amp; Ying, W. H. (2020). Establishing a measurement scale for safety culture in the hotel industry. Journal of Hospitality and Tourism Management, 42, 12-28.</a:t>
            </a:r>
          </a:p>
          <a:p>
            <a:r>
              <a:rPr lang="en-US" dirty="0" err="1"/>
              <a:t>Nikolskaya</a:t>
            </a:r>
            <a:r>
              <a:rPr lang="en-US" dirty="0"/>
              <a:t>, E. Y., </a:t>
            </a:r>
            <a:r>
              <a:rPr lang="en-US" dirty="0" err="1"/>
              <a:t>Lepeshkin</a:t>
            </a:r>
            <a:r>
              <a:rPr lang="en-US" dirty="0"/>
              <a:t>, V. A., </a:t>
            </a:r>
            <a:r>
              <a:rPr lang="en-US" dirty="0" err="1"/>
              <a:t>Kulgachev</a:t>
            </a:r>
            <a:r>
              <a:rPr lang="en-US" dirty="0"/>
              <a:t>, I. P., </a:t>
            </a:r>
            <a:r>
              <a:rPr lang="en-US" dirty="0" err="1"/>
              <a:t>Matveev</a:t>
            </a:r>
            <a:r>
              <a:rPr lang="en-US" dirty="0"/>
              <a:t>, A. A., &amp; </a:t>
            </a:r>
            <a:r>
              <a:rPr lang="en-US" dirty="0" err="1"/>
              <a:t>Lebedeva</a:t>
            </a:r>
            <a:r>
              <a:rPr lang="en-US" dirty="0"/>
              <a:t>, O. Y. (2020). Perfection of quality management of hotel services. Journal of Environmental Management and Tourism, 11(2 (42)), 417.</a:t>
            </a:r>
          </a:p>
          <a:p>
            <a:r>
              <a:rPr lang="en-US" dirty="0" err="1"/>
              <a:t>Premierinn</a:t>
            </a:r>
            <a:r>
              <a:rPr lang="en-US" dirty="0"/>
              <a:t>, (2023). St Albans Hotels | Book Cheap Hotels In </a:t>
            </a:r>
            <a:r>
              <a:rPr lang="en-US" dirty="0" err="1"/>
              <a:t>Bricket</a:t>
            </a:r>
            <a:r>
              <a:rPr lang="en-US" dirty="0"/>
              <a:t> Wood | Premier Inn. [Online] Premier Inn. Available at: &lt;https://www.premierinn.c </a:t>
            </a:r>
            <a:r>
              <a:rPr lang="en-US" dirty="0" err="1"/>
              <a:t>om</a:t>
            </a:r>
            <a:r>
              <a:rPr lang="en-US" dirty="0"/>
              <a:t>/</a:t>
            </a:r>
            <a:r>
              <a:rPr lang="en-US" dirty="0" err="1"/>
              <a:t>gb</a:t>
            </a:r>
            <a:r>
              <a:rPr lang="en-US" dirty="0"/>
              <a:t>/en/hotels/</a:t>
            </a:r>
            <a:r>
              <a:rPr lang="en-US" dirty="0" err="1"/>
              <a:t>england</a:t>
            </a:r>
            <a:r>
              <a:rPr lang="en-US" dirty="0"/>
              <a:t>/</a:t>
            </a:r>
            <a:r>
              <a:rPr lang="en-US" dirty="0" err="1"/>
              <a:t>hertfordshire</a:t>
            </a:r>
            <a:r>
              <a:rPr lang="en-US" dirty="0"/>
              <a:t>/</a:t>
            </a:r>
            <a:r>
              <a:rPr lang="en-US" dirty="0" err="1"/>
              <a:t>st</a:t>
            </a:r>
            <a:r>
              <a:rPr lang="en-US" dirty="0"/>
              <a:t>-</a:t>
            </a:r>
            <a:r>
              <a:rPr lang="en-US" dirty="0" err="1"/>
              <a:t>albans</a:t>
            </a:r>
            <a:r>
              <a:rPr lang="en-US" dirty="0"/>
              <a:t>-</a:t>
            </a:r>
            <a:r>
              <a:rPr lang="en-US" dirty="0" err="1"/>
              <a:t>bricket</a:t>
            </a:r>
            <a:r>
              <a:rPr lang="en-US" dirty="0"/>
              <a:t>-wood/st-albansbricket-wood.html&gt;. Accessed on 30 October 2023.</a:t>
            </a:r>
          </a:p>
          <a:p>
            <a:r>
              <a:rPr lang="en-US" dirty="0" err="1"/>
              <a:t>Susanto</a:t>
            </a:r>
            <a:r>
              <a:rPr lang="en-US" dirty="0"/>
              <a:t>, P. C., &amp; </a:t>
            </a:r>
            <a:r>
              <a:rPr lang="en-US" dirty="0" err="1"/>
              <a:t>Sawitri</a:t>
            </a:r>
            <a:r>
              <a:rPr lang="en-US" dirty="0"/>
              <a:t>, N. N. (2022). Coaching, Mentoring, Leadership Transformation and Employee Engagement: A Review of the Literature. Dinasti International Journal Of Education Management And Social Science, 4(2), 297-308.</a:t>
            </a:r>
          </a:p>
          <a:p>
            <a:pPr marL="0" indent="0">
              <a:buNone/>
            </a:pPr>
            <a:endParaRPr lang="en-US" dirty="0"/>
          </a:p>
        </p:txBody>
      </p:sp>
    </p:spTree>
    <p:extLst>
      <p:ext uri="{BB962C8B-B14F-4D97-AF65-F5344CB8AC3E}">
        <p14:creationId xmlns:p14="http://schemas.microsoft.com/office/powerpoint/2010/main" val="35853166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43201" y="2343954"/>
            <a:ext cx="9611418" cy="4636395"/>
          </a:xfrm>
        </p:spPr>
        <p:txBody>
          <a:bodyPr>
            <a:normAutofit/>
          </a:bodyPr>
          <a:lstStyle/>
          <a:p>
            <a:r>
              <a:rPr lang="en-US" sz="8800" dirty="0"/>
              <a:t>Thank You</a:t>
            </a:r>
          </a:p>
        </p:txBody>
      </p:sp>
    </p:spTree>
    <p:extLst>
      <p:ext uri="{BB962C8B-B14F-4D97-AF65-F5344CB8AC3E}">
        <p14:creationId xmlns:p14="http://schemas.microsoft.com/office/powerpoint/2010/main" val="297551234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71</TotalTime>
  <Words>1969</Words>
  <Application>Microsoft Office PowerPoint</Application>
  <PresentationFormat>Widescreen</PresentationFormat>
  <Paragraphs>63</Paragraphs>
  <Slides>11</Slides>
  <Notes>10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Wisp</vt:lpstr>
      <vt:lpstr>Room Cleaning Checklist Training at Premier Inn</vt:lpstr>
      <vt:lpstr>Introduction</vt:lpstr>
      <vt:lpstr>Employee Engagement at Premier Inn</vt:lpstr>
      <vt:lpstr>Premier Inn's Employee Engagement Model</vt:lpstr>
      <vt:lpstr>Premier Inn's Brand Standards and Best Practices</vt:lpstr>
      <vt:lpstr>Health and Safety Procedures at Premier Inn</vt:lpstr>
      <vt:lpstr>Room Cleaning Checklist Overview</vt:lpstr>
      <vt:lpstr>Employee Training and Development at Premier Inn</vt:lpstr>
      <vt:lpstr>Conclusion</vt:lpstr>
      <vt:lpstr>References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khan khan</cp:lastModifiedBy>
  <cp:revision>7</cp:revision>
  <dcterms:created xsi:type="dcterms:W3CDTF">2023-11-06T17:24:48Z</dcterms:created>
  <dcterms:modified xsi:type="dcterms:W3CDTF">2023-11-12T22:29:52Z</dcterms:modified>
</cp:coreProperties>
</file>