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  <p:sldMasterId id="2147483691" r:id="rId5"/>
    <p:sldMasterId id="2147483648" r:id="rId6"/>
  </p:sldMasterIdLst>
  <p:notesMasterIdLst>
    <p:notesMasterId r:id="rId20"/>
  </p:notesMasterIdLst>
  <p:handoutMasterIdLst>
    <p:handoutMasterId r:id="rId21"/>
  </p:handoutMasterIdLst>
  <p:sldIdLst>
    <p:sldId id="321" r:id="rId7"/>
    <p:sldId id="320" r:id="rId8"/>
    <p:sldId id="350" r:id="rId9"/>
    <p:sldId id="371" r:id="rId10"/>
    <p:sldId id="345" r:id="rId11"/>
    <p:sldId id="837" r:id="rId12"/>
    <p:sldId id="838" r:id="rId13"/>
    <p:sldId id="832" r:id="rId14"/>
    <p:sldId id="835" r:id="rId15"/>
    <p:sldId id="833" r:id="rId16"/>
    <p:sldId id="834" r:id="rId17"/>
    <p:sldId id="298" r:id="rId18"/>
    <p:sldId id="347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DC6"/>
    <a:srgbClr val="FBB52F"/>
    <a:srgbClr val="FBD300"/>
    <a:srgbClr val="FBD902"/>
    <a:srgbClr val="6CDEFC"/>
    <a:srgbClr val="FBE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CDAE28-8B84-4689-8170-FF6189B52632}" v="16" dt="2025-12-15T10:32:35.643"/>
    <p1510:client id="{CE2DE4F8-662C-C8D1-6FEE-E91A0AA79064}" v="106" dt="2025-12-16T06:50:16.047"/>
    <p1510:client id="{F3E176FA-FF9B-DBF1-A09F-334F82F5D101}" v="5" dt="2025-12-15T15:39:42.063"/>
    <p1510:client id="{F6E7B1DC-D678-C339-2F3C-00E0B201E2C4}" v="54" dt="2025-12-15T13:37:05.79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948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D03CD7-8119-4A51-817C-A2B7E40CE1D9}" type="datetimeFigureOut">
              <a:rPr lang="en-GB"/>
              <a:t>27/02/2026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75FB10-9895-466C-9F61-2F2C1115194D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1653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mailto:RegistryAdmissions@uwtsd.ac.uk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mailto:RegistryAdmissions@uwtsd.ac.uk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mailto:RegistryAdmissions@uwtsd.ac.uk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mailto:RegistryAdmissions@uwtsd.ac.uk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mailto:RegistryAdmissions@uwtsd.ac.uk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mailto:RegistryAdmissions@uwtsd.ac.uk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mailto:RegistryAdmissions@uwtsd.ac.uk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SL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75FB10-9895-466C-9F61-2F2C1115194D}" type="slidenum">
              <a:rPr lang="en-GB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568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30521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/>
          </a:p>
          <a:p>
            <a:pPr>
              <a:spcBef>
                <a:spcPct val="0"/>
              </a:spcBef>
            </a:pPr>
            <a:endParaRPr lang="en-GB"/>
          </a:p>
        </p:txBody>
      </p:sp>
      <p:sp>
        <p:nvSpPr>
          <p:cNvPr id="1843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E8E9391-B80D-4E55-A384-AE1BECC871A1}" type="slidenum">
              <a:rPr lang="cy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y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31180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SL</a:t>
            </a:r>
            <a:endParaRPr lang="en-US"/>
          </a:p>
          <a:p>
            <a:r>
              <a:rPr lang="en-GB">
                <a:cs typeface="Calibri"/>
              </a:rPr>
              <a:t>Introductions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93123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documents cannot be uploaded during the application process, they must be emailed directly to the Admissions team, quoting the learner’s name and student number: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1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RegistryAdmissions@uwtsd.ac.uk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75FB10-9895-466C-9F61-2F2C1115194D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7631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8DE6FE-5574-EC04-2268-45CE5A7A22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C6F369-638C-61D0-B257-7C7680D67B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B815513-5DA5-F72A-66BC-10A5E0E5F7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documents cannot be uploaded during the application process, they must be emailed directly to the Admissions team, quoting the learner’s name and student number: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1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RegistryAdmissions@uwtsd.ac.uk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1A6933-BE10-F08B-90FB-DDE122D94CB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75FB10-9895-466C-9F61-2F2C1115194D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2890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0D0550-0334-9C4F-E189-AAD7F83EAF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9768F7-3F52-D2E4-7F63-F2F6273493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2407800-A7D2-3EB5-B02F-F21B292D64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documents cannot be uploaded during the application process, they must be emailed directly to the Admissions team, quoting the learner’s name and student number: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1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RegistryAdmissions@uwtsd.ac.uk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487AA7-5074-77C2-FB4D-A83CCC444B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75FB10-9895-466C-9F61-2F2C1115194D}" type="slidenum">
              <a:rPr lang="en-GB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7727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9456A2-D283-39D7-80D3-360FA3DD50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5192796-4634-A19D-6DB8-4D2BE29510C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4CD271F-0D7F-0E74-39B6-32DB7B3BAE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documents cannot be uploaded during the application process, they must be emailed directly to the Admissions team, quoting the learner’s name and student number: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1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RegistryAdmissions@uwtsd.ac.uk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7A2A69-073E-254A-B268-956A676FCF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75FB10-9895-466C-9F61-2F2C1115194D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4144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C78EDD-4B00-082A-4A2E-DBF598F474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BA1EB33-31AD-E29C-ED6E-814DA3D6DB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5BA4FBB-FC4B-5123-662F-7FCE5D7A2A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documents cannot be uploaded during the application process, they must be emailed directly to the Admissions team, quoting the learner’s name and student number: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1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RegistryAdmissions@uwtsd.ac.uk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258ACF-4DF4-9291-06E0-F7CEE1DF9D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75FB10-9895-466C-9F61-2F2C1115194D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6168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A6E224-FDBD-FE2F-E00B-C27D441843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A39DEE-1233-7D07-7118-9E052765BB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F57B355-6E35-255F-0390-192732F0FA0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documents cannot be uploaded during the application process, they must be emailed directly to the Admissions team, quoting the learner’s name and student number: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1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RegistryAdmissions@uwtsd.ac.uk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6D041A-7C0A-7995-A416-DC8CA1E67C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75FB10-9895-466C-9F61-2F2C1115194D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50536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1F1244-D039-8A7C-6FDA-05782C034A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48EF98-7049-C9BC-0A29-C413BFECF83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7691120-F985-6957-FBD0-DE5B633D800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documents cannot be uploaded during the application process, they must be emailed directly to the Admissions team, quoting the learner’s name and student number: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1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RegistryAdmissions@uwtsd.ac.uk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E94236-F4A2-93DC-518C-161178AEAA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75FB10-9895-466C-9F61-2F2C1115194D}" type="slidenum">
              <a:rPr lang="en-GB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5291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28C830B-E840-4366-B4CE-AE29525A98A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6128538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Introductions – Lowri, Ann and Sarah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4615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en-US"/>
              <a:t>Click to edit Master text styles</a:t>
            </a:r>
            <a:br>
              <a:rPr lang="en-US"/>
            </a:br>
            <a:r>
              <a:rPr lang="en-US"/>
              <a:t>Second level</a:t>
            </a:r>
            <a:br>
              <a:rPr lang="en-US"/>
            </a:br>
            <a:r>
              <a:rPr lang="en-US"/>
              <a:t>Third level</a:t>
            </a:r>
            <a:br>
              <a:rPr lang="en-US"/>
            </a:br>
            <a:r>
              <a:rPr lang="en-US"/>
              <a:t>Fourth level</a:t>
            </a:r>
            <a:br>
              <a:rPr lang="en-US"/>
            </a:br>
            <a:r>
              <a:rPr lang="en-US"/>
              <a:t>Fifth level</a:t>
            </a:r>
          </a:p>
        </p:txBody>
      </p:sp>
      <p:sp>
        <p:nvSpPr>
          <p:cNvPr id="7" name="Content Placeholder 6"/>
          <p:cNvSpPr txBox="1">
            <a:spLocks noGrp="1"/>
          </p:cNvSpPr>
          <p:nvPr>
            <p:ph type="title" idx="4294967295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 anchor="t"/>
          <a:lstStyle>
            <a:lvl1pPr hangingPunct="0">
              <a:buNone/>
              <a:defRPr lang="en-GB">
                <a:latin typeface="Arial" pitchFamily="18"/>
              </a:defRPr>
            </a:lvl1pPr>
          </a:lstStyle>
          <a:p>
            <a:pPr lvl="0"/>
            <a:endParaRPr lang="en-GB"/>
          </a:p>
        </p:txBody>
      </p:sp>
      <p:sp>
        <p:nvSpPr>
          <p:cNvPr id="8" name="Content Placeholder 7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 lang="en-GB"/>
            </a:lvl1pPr>
          </a:lstStyle>
          <a:p>
            <a:pPr lvl="0"/>
            <a:endParaRPr lang="en-GB"/>
          </a:p>
        </p:txBody>
      </p:sp>
      <p:sp>
        <p:nvSpPr>
          <p:cNvPr id="6" name="Date Placeholder 3"/>
          <p:cNvSpPr txBox="1"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898989"/>
                </a:solidFill>
                <a:latin typeface="Calibri" charset="0"/>
                <a:ea typeface="ＭＳ Ｐゴシック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9pPr>
          </a:lstStyle>
          <a:p>
            <a:fld id="{1964841B-8B32-1C4A-809E-2FC9213349F7}" type="datetime1">
              <a:rPr lang="en-US"/>
              <a:pPr/>
              <a:t>2/27/2026</a:t>
            </a:fld>
            <a:endParaRPr lang="en-US"/>
          </a:p>
        </p:txBody>
      </p:sp>
      <p:sp>
        <p:nvSpPr>
          <p:cNvPr id="9" name="Footer Placeholder 4"/>
          <p:cNvSpPr txBox="1"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5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898989"/>
                </a:solidFill>
                <a:latin typeface="Calibri" charset="0"/>
                <a:ea typeface="ＭＳ Ｐゴシック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9pPr>
          </a:lstStyle>
          <a:p>
            <a:fld id="{981F4191-EE72-F34E-9B95-C1CDBCF05930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043865"/>
      </p:ext>
    </p:extLst>
  </p:cSld>
  <p:clrMapOvr>
    <a:masterClrMapping/>
  </p:clrMapOvr>
  <p:transition spd="slow"/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DEFF2B-9DAE-463B-95B3-A90D76C2F756}" type="datetimeFigureOut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66E36-7BE5-40B6-870F-52C36D5A516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30C96B-2679-457C-8CDE-756C3066EFEB}" type="datetimeFigureOut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F82A12-5EC9-49C6-B5D5-86545E56A22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B98797-1441-4EC9-B935-E98729C145DC}" type="datetimeFigureOut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AB40E7-AA1C-40FE-8015-D9BA3F56876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CDFF2B-F427-4280-A467-F7CF1DD2E18C}" type="datetimeFigureOut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19636-9858-4C8A-9624-4A43A79107E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36DBBC-EE08-4CC8-A434-36078AB00833}" type="datetimeFigureOut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BFC628-965A-496B-83BD-202C9197426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A61E0E-A615-4F66-AA19-678ADE52AE30}" type="datetimeFigureOut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27D89C-38D9-4EB6-B34E-3F131173DA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7B5240-28BD-4366-9D69-7539C926BB4D}" type="datetimeFigureOut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1D12C-B961-4F28-9DBA-C501218DBA7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345F2-8EB3-4507-AFDD-0FCDA9B50827}" type="datetimeFigureOut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2C66DB-97CB-402A-8EF5-DC0187FE57C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D9B0C3-4A83-47D4-8059-759F7DB853ED}" type="datetimeFigureOut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F5D2B8-CA74-4CBE-8D4A-E1D7640BFBB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4410E-4521-4409-856A-2E26048CAD10}" type="datetimeFigureOut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3F9F04-0953-4597-B93C-18B1C7A6148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3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28384" y="508518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5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32EBE5C-99B0-4D09-9277-03358ABEA013}" type="datetimeFigureOut">
              <a:rPr lang="en-GB"/>
              <a:pPr>
                <a:defRPr/>
              </a:pPr>
              <a:t>27/02/2026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0E9A366-E1A3-469E-9FA7-85E07945C77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59" r:id="rId3"/>
    <p:sldLayoutId id="2147483658" r:id="rId4"/>
    <p:sldLayoutId id="2147483657" r:id="rId5"/>
    <p:sldLayoutId id="2147483656" r:id="rId6"/>
    <p:sldLayoutId id="2147483662" r:id="rId7"/>
    <p:sldLayoutId id="2147483655" r:id="rId8"/>
    <p:sldLayoutId id="2147483654" r:id="rId9"/>
    <p:sldLayoutId id="2147483653" r:id="rId10"/>
    <p:sldLayoutId id="214748365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mailto:RegistryAdmissions@uwtsd.ac.uk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itsd/mfa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igitalservices.uwtsd.ac.uk/cy/itsd/dilysu-aml-ffactor-mfa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mailto:number@student.uwtsd.ac.uk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hyperlink" Target="mailto:hwb@uwtsd.ac.uk" TargetMode="External"/><Relationship Id="rId4" Type="http://schemas.openxmlformats.org/officeDocument/2006/relationships/hyperlink" Target="mailto:1234567@student.uwtsd.ac.uk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forms.office.com/e/ax0dSJMJ4B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216" y="1712911"/>
            <a:ext cx="4299009" cy="3109845"/>
          </a:xfrm>
        </p:spPr>
        <p:txBody>
          <a:bodyPr lIns="91440" tIns="45720" rIns="91440" bIns="45720" anchor="t"/>
          <a:lstStyle/>
          <a:p>
            <a:pPr algn="ctr"/>
            <a:r>
              <a:rPr lang="en-GB" sz="2600" b="1" dirty="0" err="1">
                <a:latin typeface="Arial Black"/>
                <a:cs typeface="Arial"/>
              </a:rPr>
              <a:t>Tystysgrif</a:t>
            </a:r>
            <a:r>
              <a:rPr lang="en-GB" sz="2600" b="1" dirty="0">
                <a:latin typeface="Arial Black"/>
                <a:cs typeface="Arial"/>
              </a:rPr>
              <a:t> </a:t>
            </a:r>
            <a:r>
              <a:rPr lang="en-GB" sz="2600" b="1" dirty="0" err="1">
                <a:latin typeface="Arial Black"/>
                <a:cs typeface="Arial"/>
              </a:rPr>
              <a:t>Raddedig</a:t>
            </a:r>
            <a:r>
              <a:rPr lang="en-GB" sz="2600" b="1" dirty="0">
                <a:latin typeface="Arial Black"/>
                <a:cs typeface="Arial"/>
              </a:rPr>
              <a:t> </a:t>
            </a:r>
            <a:r>
              <a:rPr lang="en-GB" sz="2600" b="1" dirty="0" err="1">
                <a:latin typeface="Arial Black"/>
                <a:cs typeface="Arial"/>
              </a:rPr>
              <a:t>Cadarnhau</a:t>
            </a:r>
            <a:r>
              <a:rPr lang="en-GB" sz="2600" b="1" dirty="0">
                <a:latin typeface="Arial Black"/>
                <a:cs typeface="Arial"/>
              </a:rPr>
              <a:t> </a:t>
            </a:r>
            <a:r>
              <a:rPr lang="en-GB" sz="2600" b="1" dirty="0" err="1">
                <a:latin typeface="Arial Black"/>
                <a:cs typeface="Arial"/>
              </a:rPr>
              <a:t>Ymarfer</a:t>
            </a:r>
            <a:r>
              <a:rPr lang="en-GB" sz="2600" b="1" dirty="0">
                <a:latin typeface="Arial Black"/>
                <a:cs typeface="Arial"/>
              </a:rPr>
              <a:t> Gwaith </a:t>
            </a:r>
            <a:r>
              <a:rPr lang="en-GB" sz="2600" b="1" dirty="0" err="1">
                <a:latin typeface="Arial Black"/>
                <a:cs typeface="Arial"/>
              </a:rPr>
              <a:t>Cymdeithasol</a:t>
            </a:r>
            <a:br>
              <a:rPr lang="en-GB" sz="2600" b="1" dirty="0"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 </a:t>
            </a:r>
            <a:br>
              <a:rPr lang="en-GB" sz="2600" b="1" dirty="0">
                <a:latin typeface="Arial Black"/>
              </a:rPr>
            </a:br>
            <a:r>
              <a:rPr lang="en-GB" sz="2600" b="1" dirty="0">
                <a:solidFill>
                  <a:srgbClr val="E0BC4C"/>
                </a:solidFill>
                <a:latin typeface="Arial Black"/>
                <a:cs typeface="Arial"/>
              </a:rPr>
              <a:t> Graduate Certificate in the Consolidation of Social Work Practice</a:t>
            </a:r>
            <a:endParaRPr lang="en-GB" sz="2600" dirty="0">
              <a:solidFill>
                <a:srgbClr val="E0BC4C"/>
              </a:solidFill>
              <a:latin typeface="Arial Black"/>
              <a:cs typeface="Arial"/>
            </a:endParaRPr>
          </a:p>
          <a:p>
            <a:endParaRPr lang="en-GB" sz="2600" dirty="0">
              <a:latin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39710703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42" y="2302"/>
            <a:ext cx="9146046" cy="6211175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254855" y="333153"/>
            <a:ext cx="8638821" cy="619450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GB" sz="3600" b="1" dirty="0">
                <a:solidFill>
                  <a:srgbClr val="E0BC4C"/>
                </a:solidFill>
                <a:latin typeface="Arial Black"/>
                <a:ea typeface="+mj-ea"/>
                <a:cs typeface="Arial"/>
              </a:rPr>
              <a:t>CROESO I’R RHAGLEN</a:t>
            </a:r>
          </a:p>
          <a:p>
            <a:pPr algn="ctr">
              <a:buNone/>
            </a:pPr>
            <a:r>
              <a:rPr lang="en-GB" sz="3600" dirty="0">
                <a:solidFill>
                  <a:schemeClr val="bg1"/>
                </a:solidFill>
                <a:latin typeface="Arial Black"/>
              </a:rPr>
              <a:t>WELCOME TO THE PROGRAMME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395B059-7ED2-4EC3-BCE8-AC52E213CEAD}"/>
              </a:ext>
            </a:extLst>
          </p:cNvPr>
          <p:cNvSpPr/>
          <p:nvPr/>
        </p:nvSpPr>
        <p:spPr>
          <a:xfrm>
            <a:off x="2628" y="5928949"/>
            <a:ext cx="9143997" cy="97109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2F3A406-9CDE-FCDC-1478-E05CB3E39C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3125" y="2299155"/>
            <a:ext cx="4857750" cy="2733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07641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en-GB" sz="3600" err="1">
                <a:latin typeface="Arial Black"/>
              </a:rPr>
              <a:t>Gwybodaeth</a:t>
            </a:r>
            <a:r>
              <a:rPr lang="en-GB" sz="3600">
                <a:latin typeface="Arial Black"/>
              </a:rPr>
              <a:t> am y </a:t>
            </a:r>
            <a:r>
              <a:rPr lang="en-GB" sz="3600" err="1">
                <a:latin typeface="Arial Black"/>
              </a:rPr>
              <a:t>Brifysgol</a:t>
            </a:r>
            <a:r>
              <a:rPr lang="en-GB" sz="3600">
                <a:latin typeface="Arial Black"/>
              </a:rPr>
              <a:t> -</a:t>
            </a:r>
            <a:r>
              <a:rPr lang="en-GB" sz="3600" i="1">
                <a:latin typeface="Arial Black"/>
              </a:rPr>
              <a:t>Information about the University</a:t>
            </a:r>
          </a:p>
        </p:txBody>
      </p:sp>
      <p:sp>
        <p:nvSpPr>
          <p:cNvPr id="17410" name="Content Placeholder 2"/>
          <p:cNvSpPr>
            <a:spLocks noGrp="1"/>
          </p:cNvSpPr>
          <p:nvPr>
            <p:ph sz="half" idx="2"/>
          </p:nvPr>
        </p:nvSpPr>
        <p:spPr>
          <a:xfrm>
            <a:off x="539750" y="1336723"/>
            <a:ext cx="5118100" cy="4022725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sz="2000" b="1" dirty="0" err="1">
                <a:latin typeface="Arial"/>
                <a:cs typeface="Calibri"/>
              </a:rPr>
              <a:t>Campysau</a:t>
            </a:r>
            <a:r>
              <a:rPr lang="en-GB" sz="2000" b="1" dirty="0">
                <a:latin typeface="Arial"/>
                <a:cs typeface="Calibri"/>
              </a:rPr>
              <a:t>: / </a:t>
            </a:r>
            <a:r>
              <a:rPr lang="en-GB" sz="2000" b="1" i="1" dirty="0">
                <a:latin typeface="Arial"/>
                <a:cs typeface="Calibri"/>
              </a:rPr>
              <a:t>Campuses</a:t>
            </a:r>
            <a:r>
              <a:rPr lang="en-GB" sz="2000" b="1">
                <a:latin typeface="Arial"/>
                <a:cs typeface="Calibri"/>
              </a:rPr>
              <a:t>:</a:t>
            </a:r>
            <a:r>
              <a:rPr lang="en-GB" sz="2000">
                <a:latin typeface="Arial"/>
                <a:cs typeface="Calibri"/>
              </a:rPr>
              <a:t> Caerfyrddin/Carmarthen; Llambed/Lampeter; Abertawe/Swansea; Caerdydd/Cardiff; Llundain/London</a:t>
            </a:r>
            <a:r>
              <a:rPr lang="en-GB" sz="2000" dirty="0">
                <a:latin typeface="Arial"/>
                <a:cs typeface="Calibri"/>
              </a:rPr>
              <a:t>; Birmingham</a:t>
            </a:r>
            <a:endParaRPr lang="en-GB" dirty="0"/>
          </a:p>
          <a:p>
            <a:pPr>
              <a:spcBef>
                <a:spcPct val="0"/>
              </a:spcBef>
            </a:pPr>
            <a:endParaRPr lang="en-GB" sz="2000" dirty="0">
              <a:latin typeface="Arial"/>
              <a:cs typeface="Calibri"/>
            </a:endParaRPr>
          </a:p>
          <a:p>
            <a:pPr>
              <a:spcBef>
                <a:spcPct val="0"/>
              </a:spcBef>
            </a:pPr>
            <a:r>
              <a:rPr lang="en-GB" sz="2000" b="1" dirty="0">
                <a:latin typeface="Arial"/>
                <a:cs typeface="Calibri"/>
              </a:rPr>
              <a:t>Sector </a:t>
            </a:r>
            <a:r>
              <a:rPr lang="en-GB" sz="2000" b="1" dirty="0" err="1">
                <a:latin typeface="Arial"/>
                <a:cs typeface="Calibri"/>
              </a:rPr>
              <a:t>Ddeuol</a:t>
            </a:r>
            <a:r>
              <a:rPr lang="en-GB" sz="2000" b="1" dirty="0">
                <a:latin typeface="Arial"/>
                <a:cs typeface="Calibri"/>
              </a:rPr>
              <a:t>  / </a:t>
            </a:r>
            <a:r>
              <a:rPr lang="en-GB" sz="2000" b="1" i="1" dirty="0">
                <a:latin typeface="Arial"/>
                <a:cs typeface="Calibri"/>
              </a:rPr>
              <a:t>Dual sector</a:t>
            </a:r>
          </a:p>
          <a:p>
            <a:pPr>
              <a:spcBef>
                <a:spcPct val="0"/>
              </a:spcBef>
            </a:pPr>
            <a:endParaRPr lang="en-GB" sz="2000" dirty="0">
              <a:latin typeface="Arial"/>
              <a:cs typeface="Calibri"/>
            </a:endParaRPr>
          </a:p>
          <a:p>
            <a:pPr>
              <a:spcBef>
                <a:spcPct val="0"/>
              </a:spcBef>
            </a:pPr>
            <a:r>
              <a:rPr lang="en-GB" sz="2000">
                <a:latin typeface="Arial"/>
                <a:cs typeface="Calibri"/>
              </a:rPr>
              <a:t>Pwysigrwydd darpariaeth </a:t>
            </a:r>
            <a:r>
              <a:rPr lang="en-GB" sz="2000" b="1">
                <a:latin typeface="Arial"/>
                <a:cs typeface="Calibri"/>
              </a:rPr>
              <a:t>dysgu seiliedig ar waith </a:t>
            </a:r>
            <a:r>
              <a:rPr lang="en-GB" sz="2000">
                <a:latin typeface="Arial"/>
                <a:cs typeface="Calibri"/>
              </a:rPr>
              <a:t>a'ch </a:t>
            </a:r>
            <a:r>
              <a:rPr lang="en-GB" sz="2000" b="1">
                <a:latin typeface="Arial"/>
                <a:cs typeface="Calibri"/>
              </a:rPr>
              <a:t>hawliau fel myfyriwr</a:t>
            </a:r>
            <a:r>
              <a:rPr lang="en-GB" sz="2000">
                <a:latin typeface="Arial"/>
                <a:cs typeface="Calibri"/>
              </a:rPr>
              <a:t> </a:t>
            </a:r>
            <a:r>
              <a:rPr lang="en-GB" sz="2000" dirty="0">
                <a:latin typeface="Arial"/>
                <a:cs typeface="Calibri"/>
              </a:rPr>
              <a:t>/ Importance of </a:t>
            </a:r>
            <a:r>
              <a:rPr lang="en-GB" sz="2000" b="1" dirty="0">
                <a:latin typeface="Arial"/>
                <a:cs typeface="Calibri"/>
              </a:rPr>
              <a:t>work-based learning</a:t>
            </a:r>
            <a:r>
              <a:rPr lang="en-GB" sz="2000" dirty="0">
                <a:latin typeface="Arial"/>
                <a:cs typeface="Calibri"/>
              </a:rPr>
              <a:t> provision and your </a:t>
            </a:r>
            <a:r>
              <a:rPr lang="en-GB" sz="2000" b="1" dirty="0">
                <a:latin typeface="Arial"/>
                <a:cs typeface="Calibri"/>
              </a:rPr>
              <a:t>entitlements as a student </a:t>
            </a:r>
            <a:endParaRPr lang="en-GB" sz="2000" dirty="0">
              <a:latin typeface="Arial"/>
              <a:cs typeface="Calibri"/>
            </a:endParaRPr>
          </a:p>
          <a:p>
            <a:r>
              <a:rPr lang="en-GB" sz="2000" dirty="0">
                <a:latin typeface="Arial"/>
                <a:cs typeface="Calibri"/>
              </a:rPr>
              <a:t>www.pcydds.ac.uk / www.uwtsd.ac.uk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7411" name="Picture 4"/>
          <p:cNvSpPr>
            <a:spLocks noChangeAspect="1" noChangeArrowheads="1"/>
          </p:cNvSpPr>
          <p:nvPr/>
        </p:nvSpPr>
        <p:spPr bwMode="auto">
          <a:xfrm>
            <a:off x="7092950" y="4672013"/>
            <a:ext cx="1655763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pic>
        <p:nvPicPr>
          <p:cNvPr id="17412" name="Picture 2" descr="C:\Users\e.wilson\AppData\Local\Microsoft\Windows\Temporary Internet Files\Content.Outlook\NR8DDGLP\Coleg ceredigion logo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788912" y="3348086"/>
            <a:ext cx="144145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3" descr="UWTSD Logo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15024" y="1677299"/>
            <a:ext cx="2189226" cy="7653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7" descr="CSG_logo.jpg"/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608731" y="2663907"/>
            <a:ext cx="1655763" cy="340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2301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284289" y="279192"/>
            <a:ext cx="8638821" cy="619450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GB" sz="2400" err="1">
                <a:solidFill>
                  <a:schemeClr val="bg1"/>
                </a:solidFill>
                <a:latin typeface="Arial Black"/>
              </a:rPr>
              <a:t>Cysylltiadau</a:t>
            </a:r>
            <a:r>
              <a:rPr lang="en-GB" sz="2400" dirty="0">
                <a:solidFill>
                  <a:schemeClr val="bg1"/>
                </a:solidFill>
                <a:latin typeface="Arial Black"/>
              </a:rPr>
              <a:t> </a:t>
            </a:r>
            <a:r>
              <a:rPr lang="en-GB" sz="2400" err="1">
                <a:solidFill>
                  <a:schemeClr val="bg1"/>
                </a:solidFill>
                <a:latin typeface="Arial Black"/>
              </a:rPr>
              <a:t>allweddol</a:t>
            </a:r>
            <a:r>
              <a:rPr lang="en-GB" sz="2400" dirty="0">
                <a:solidFill>
                  <a:schemeClr val="bg1"/>
                </a:solidFill>
                <a:latin typeface="Arial Black"/>
              </a:rPr>
              <a:t> </a:t>
            </a:r>
            <a:r>
              <a:rPr lang="en-GB" sz="2400" err="1">
                <a:solidFill>
                  <a:schemeClr val="bg1"/>
                </a:solidFill>
                <a:latin typeface="Arial Black"/>
              </a:rPr>
              <a:t>ar</a:t>
            </a:r>
            <a:r>
              <a:rPr lang="en-GB" sz="2400" dirty="0">
                <a:solidFill>
                  <a:schemeClr val="bg1"/>
                </a:solidFill>
                <a:latin typeface="Arial Black"/>
              </a:rPr>
              <a:t> </a:t>
            </a:r>
            <a:r>
              <a:rPr lang="en-GB" sz="2400" err="1">
                <a:solidFill>
                  <a:schemeClr val="bg1"/>
                </a:solidFill>
                <a:latin typeface="Arial Black"/>
              </a:rPr>
              <a:t>gyfer</a:t>
            </a:r>
            <a:r>
              <a:rPr lang="en-GB" sz="2400" dirty="0">
                <a:solidFill>
                  <a:schemeClr val="bg1"/>
                </a:solidFill>
                <a:latin typeface="Arial Black"/>
              </a:rPr>
              <a:t> </a:t>
            </a:r>
            <a:r>
              <a:rPr lang="en-GB" sz="2400" err="1">
                <a:solidFill>
                  <a:schemeClr val="bg1"/>
                </a:solidFill>
                <a:latin typeface="Arial Black"/>
              </a:rPr>
              <a:t>eich</a:t>
            </a:r>
            <a:r>
              <a:rPr lang="en-GB" sz="2400" dirty="0">
                <a:solidFill>
                  <a:schemeClr val="bg1"/>
                </a:solidFill>
                <a:latin typeface="Arial Black"/>
              </a:rPr>
              <a:t> </a:t>
            </a:r>
            <a:r>
              <a:rPr lang="en-GB" sz="2400" err="1">
                <a:solidFill>
                  <a:schemeClr val="bg1"/>
                </a:solidFill>
                <a:latin typeface="Arial Black"/>
              </a:rPr>
              <a:t>rhaglen</a:t>
            </a:r>
            <a:br>
              <a:rPr lang="en-GB" sz="2800" dirty="0">
                <a:solidFill>
                  <a:schemeClr val="bg1"/>
                </a:solidFill>
                <a:latin typeface="Arial Black"/>
              </a:rPr>
            </a:br>
            <a:r>
              <a:rPr lang="en-GB" sz="2800" dirty="0">
                <a:solidFill>
                  <a:schemeClr val="bg1"/>
                </a:solidFill>
                <a:latin typeface="Arial Black"/>
              </a:rPr>
              <a:t>Key contacts for your programme </a:t>
            </a:r>
            <a:br>
              <a:rPr lang="en-GB" sz="4200" dirty="0">
                <a:solidFill>
                  <a:schemeClr val="bg1"/>
                </a:solidFill>
                <a:latin typeface="Arial Black"/>
              </a:rPr>
            </a:br>
            <a:endParaRPr lang="en-GB" sz="1600" dirty="0">
              <a:solidFill>
                <a:srgbClr val="E0BC4C"/>
              </a:solidFill>
              <a:latin typeface="Arial Black"/>
            </a:endParaRPr>
          </a:p>
          <a:p>
            <a:pPr algn="ctr">
              <a:buNone/>
            </a:pPr>
            <a:r>
              <a:rPr lang="en-GB" sz="2800" dirty="0">
                <a:solidFill>
                  <a:schemeClr val="accent1"/>
                </a:solidFill>
                <a:latin typeface="Arial Black"/>
              </a:rPr>
              <a:t>Sarah Loxdale – s.loxdale@uwtsd.ac.uk </a:t>
            </a:r>
          </a:p>
          <a:p>
            <a:pPr algn="ctr">
              <a:buNone/>
            </a:pPr>
            <a:r>
              <a:rPr lang="en-GB" sz="2800" dirty="0">
                <a:solidFill>
                  <a:schemeClr val="accent1"/>
                </a:solidFill>
                <a:latin typeface="Arial Black"/>
                <a:cs typeface="Arial Hebrew Scholar"/>
              </a:rPr>
              <a:t>Ann Beaumont – a.beaumont@uwtsd.ac.uk</a:t>
            </a:r>
          </a:p>
          <a:p>
            <a:pPr algn="ctr">
              <a:buNone/>
            </a:pPr>
            <a:endParaRPr lang="en-GB" sz="2100" dirty="0">
              <a:solidFill>
                <a:schemeClr val="bg1"/>
              </a:solidFill>
              <a:latin typeface="+mj-lt"/>
              <a:cs typeface="Arial Hebrew Scholar"/>
            </a:endParaRPr>
          </a:p>
          <a:p>
            <a:pPr algn="ctr">
              <a:buNone/>
            </a:pPr>
            <a:endParaRPr lang="en-GB" sz="2100" dirty="0">
              <a:solidFill>
                <a:schemeClr val="bg1"/>
              </a:solidFill>
              <a:latin typeface="Myriad Pro"/>
            </a:endParaRPr>
          </a:p>
          <a:p>
            <a:pPr algn="ctr">
              <a:buNone/>
            </a:pPr>
            <a:endParaRPr lang="en-GB" sz="2100" dirty="0">
              <a:solidFill>
                <a:schemeClr val="bg1"/>
              </a:solidFill>
              <a:latin typeface="Myriad Pro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395B059-7ED2-4EC3-BCE8-AC52E213CEAD}"/>
              </a:ext>
            </a:extLst>
          </p:cNvPr>
          <p:cNvSpPr/>
          <p:nvPr/>
        </p:nvSpPr>
        <p:spPr>
          <a:xfrm>
            <a:off x="2628" y="4820163"/>
            <a:ext cx="9143997" cy="208893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97F504A-0E20-738A-E7D7-E0E9F7C4AE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148" y="2749077"/>
            <a:ext cx="2565726" cy="1921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2043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1A7F1-4FFC-434D-AE39-D233624D82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>
                <a:latin typeface="Calibri"/>
                <a:ea typeface="Calibri"/>
                <a:cs typeface="Calibri"/>
              </a:rPr>
              <a:t>Proses </a:t>
            </a:r>
            <a:r>
              <a:rPr lang="en-GB" u="sng" dirty="0" err="1">
                <a:latin typeface="Calibri"/>
                <a:ea typeface="Calibri"/>
                <a:cs typeface="Calibri"/>
              </a:rPr>
              <a:t>ymgeisio</a:t>
            </a:r>
            <a:r>
              <a:rPr lang="en-GB" u="sng" dirty="0">
                <a:latin typeface="Calibri"/>
                <a:ea typeface="Calibri"/>
                <a:cs typeface="Calibri"/>
              </a:rPr>
              <a:t> / Application process</a:t>
            </a:r>
            <a:endParaRPr lang="en-US" u="sng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ABEBFF-068B-E1A6-7A60-346B03A59064}"/>
              </a:ext>
            </a:extLst>
          </p:cNvPr>
          <p:cNvSpPr txBox="1"/>
          <p:nvPr/>
        </p:nvSpPr>
        <p:spPr>
          <a:xfrm>
            <a:off x="5002040" y="1443130"/>
            <a:ext cx="368476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Calibri"/>
                <a:ea typeface="Calibri"/>
                <a:cs typeface="Calibri"/>
              </a:rPr>
              <a:t>Step 1 – Complete on-line application</a:t>
            </a:r>
          </a:p>
          <a:p>
            <a:endParaRPr lang="en-US" b="1" dirty="0">
              <a:latin typeface="Calibri"/>
              <a:ea typeface="Calibri"/>
              <a:cs typeface="Calibri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/>
                <a:ea typeface="Calibri"/>
                <a:cs typeface="Calibri"/>
              </a:rPr>
              <a:t>You will be asked to create a new account.</a:t>
            </a:r>
            <a:endParaRPr lang="en-US" dirty="0">
              <a:latin typeface="Calibri"/>
              <a:cs typeface="Calibri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/>
                <a:cs typeface="Calibri"/>
              </a:rPr>
              <a:t>References and a personal statement are not required (you will need to enter a symbol/character in order to proceed to the next pages).</a:t>
            </a:r>
            <a:endParaRPr lang="en-US" dirty="0"/>
          </a:p>
          <a:p>
            <a:endParaRPr lang="en-US" b="1" dirty="0">
              <a:latin typeface="Calibri"/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BA5D48-4566-8CE9-66BB-A997D5EEA875}"/>
              </a:ext>
            </a:extLst>
          </p:cNvPr>
          <p:cNvSpPr txBox="1"/>
          <p:nvPr/>
        </p:nvSpPr>
        <p:spPr>
          <a:xfrm>
            <a:off x="1011065" y="1443130"/>
            <a:ext cx="368476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>
                <a:latin typeface="Calibri"/>
                <a:ea typeface="Calibri"/>
                <a:cs typeface="Calibri"/>
              </a:rPr>
              <a:t>Cam 1 – Cwblhau cais ar-lein</a:t>
            </a:r>
          </a:p>
          <a:p>
            <a:endParaRPr lang="en-US" b="1" dirty="0">
              <a:latin typeface="Calibri"/>
              <a:ea typeface="Calibri"/>
              <a:cs typeface="Calibri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>
                <a:latin typeface="Calibri"/>
                <a:ea typeface="Calibri"/>
                <a:cs typeface="Calibri"/>
              </a:rPr>
              <a:t>Gofynnir i chi greu cyfrif newydd.
Nid oes angen geirdaon a datganiad personol (bydd angen i chi deipio symbol/llythyren/rhif er mwyn symud ymlaen i'r tudalennau nesaf).</a:t>
            </a:r>
            <a:endParaRPr lang="en-US" b="1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700692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AEC6A4-CB24-0266-98AB-DF268F2A65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D3159-42E7-FF05-8B7B-D9C1E9486B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>
                <a:latin typeface="Calibri"/>
                <a:ea typeface="Calibri"/>
                <a:cs typeface="Calibri"/>
              </a:rPr>
              <a:t>Proses </a:t>
            </a:r>
            <a:r>
              <a:rPr lang="en-GB" u="sng" dirty="0" err="1">
                <a:latin typeface="Calibri"/>
                <a:ea typeface="Calibri"/>
                <a:cs typeface="Calibri"/>
              </a:rPr>
              <a:t>ymgeisio</a:t>
            </a:r>
            <a:r>
              <a:rPr lang="en-GB" u="sng" dirty="0">
                <a:latin typeface="Calibri"/>
                <a:ea typeface="Calibri"/>
                <a:cs typeface="Calibri"/>
              </a:rPr>
              <a:t> / Application process</a:t>
            </a:r>
            <a:endParaRPr lang="en-US" u="sng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9F2C82-1DCC-6BBC-6809-83E413249743}"/>
              </a:ext>
            </a:extLst>
          </p:cNvPr>
          <p:cNvSpPr txBox="1"/>
          <p:nvPr/>
        </p:nvSpPr>
        <p:spPr>
          <a:xfrm>
            <a:off x="4572000" y="1443130"/>
            <a:ext cx="411480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Calibri"/>
                <a:ea typeface="Calibri"/>
                <a:cs typeface="Calibri"/>
              </a:rPr>
              <a:t>Step 1 – Complete on-line application</a:t>
            </a:r>
          </a:p>
          <a:p>
            <a:endParaRPr lang="en-US" b="1" dirty="0">
              <a:latin typeface="Calibri"/>
              <a:ea typeface="Calibri"/>
              <a:cs typeface="Calibri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/>
                <a:ea typeface="Calibri"/>
                <a:cs typeface="Calibri"/>
              </a:rPr>
              <a:t>Upload copy of ID and highest qualification certificate (these are Mandatory documents). </a:t>
            </a:r>
            <a:r>
              <a:rPr lang="en-GB" dirty="0"/>
              <a:t>If documents cannot be uploaded during the application process, they must be emailed directly to the Admissions team, quoting the learner’s name and student number:</a:t>
            </a:r>
            <a:br>
              <a:rPr lang="en-GB" dirty="0"/>
            </a:br>
            <a:r>
              <a:rPr lang="en-GB" sz="1600" u="sng" dirty="0">
                <a:hlinkClick r:id="rId3"/>
              </a:rPr>
              <a:t>RegistryAdmissions@uwtsd.ac.uk</a:t>
            </a:r>
            <a:endParaRPr lang="en-US" sz="1600" dirty="0">
              <a:latin typeface="Calibri"/>
              <a:ea typeface="Calibri"/>
              <a:cs typeface="Calibri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/>
                <a:ea typeface="Calibri"/>
                <a:cs typeface="Calibri"/>
              </a:rPr>
              <a:t>Ensure that you press ‘submit’</a:t>
            </a:r>
          </a:p>
          <a:p>
            <a:endParaRPr lang="en-US" b="1" dirty="0">
              <a:latin typeface="Calibri"/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DC6E15-1A06-9992-DEA9-6A1A7EFBD004}"/>
              </a:ext>
            </a:extLst>
          </p:cNvPr>
          <p:cNvSpPr txBox="1"/>
          <p:nvPr/>
        </p:nvSpPr>
        <p:spPr>
          <a:xfrm>
            <a:off x="695325" y="1443130"/>
            <a:ext cx="41148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b="1">
                <a:latin typeface="Calibri"/>
                <a:ea typeface="Calibri"/>
                <a:cs typeface="Calibri"/>
              </a:rPr>
              <a:t>Cam 1 – Cwblhau cais ar-lein</a:t>
            </a:r>
          </a:p>
          <a:p>
            <a:endParaRPr lang="en-US" b="1" dirty="0">
              <a:latin typeface="Calibri"/>
              <a:ea typeface="Calibri"/>
              <a:cs typeface="Calibri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>
                <a:latin typeface="Calibri"/>
                <a:ea typeface="Calibri"/>
                <a:cs typeface="Calibri"/>
              </a:rPr>
              <a:t>Uwchlwythwch gopi o’ch cerdyn adnabod (ID) a thystysgrif eich cymhwyster uchaf (mae'r rhain yn ddogfennau Gorfodol). Os na ellir uwchlwytho’r dogfennau yn ystod y broses ymgeisio, rhaid eu hanfon drwy e-bost yn uniongyrchol at y tîm Derbyn, gan nodi enw’r dysgwr a’i rif myfyriwr:</a:t>
            </a:r>
            <a:br>
              <a:rPr lang="en-US">
                <a:latin typeface="Calibri"/>
                <a:ea typeface="Calibri"/>
                <a:cs typeface="Calibri"/>
              </a:rPr>
            </a:br>
            <a:r>
              <a:rPr kumimoji="0" lang="en-GB" sz="1600" b="0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  <a:hlinkClick r:id="rId3"/>
              </a:rPr>
              <a:t>RegistryAdmissions@uwtsd.ac.uk </a:t>
            </a:r>
            <a:r>
              <a:rPr lang="en-US">
                <a:latin typeface="Calibri"/>
                <a:ea typeface="Calibri"/>
                <a:cs typeface="Calibri"/>
              </a:rPr>
              <a:t>
Gwnewch yn siŵr eich bod yn pwyso 'cyflwyno'</a:t>
            </a:r>
            <a:endParaRPr lang="en-US" b="1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405480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3077D0-14AC-8854-B6EC-0CF3105477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EB802-0F32-74C3-54AA-8F9801EC16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>
                <a:latin typeface="Calibri"/>
                <a:ea typeface="Calibri"/>
                <a:cs typeface="Calibri"/>
              </a:rPr>
              <a:t>Proses </a:t>
            </a:r>
            <a:r>
              <a:rPr lang="en-GB" u="sng" dirty="0" err="1">
                <a:latin typeface="Calibri"/>
                <a:ea typeface="Calibri"/>
                <a:cs typeface="Calibri"/>
              </a:rPr>
              <a:t>ymgeisio</a:t>
            </a:r>
            <a:r>
              <a:rPr lang="en-GB" u="sng" dirty="0">
                <a:latin typeface="Calibri"/>
                <a:ea typeface="Calibri"/>
                <a:cs typeface="Calibri"/>
              </a:rPr>
              <a:t> / Application process</a:t>
            </a:r>
            <a:endParaRPr lang="en-US" u="sng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BF12E5-45F3-7523-CD18-81F05347E66E}"/>
              </a:ext>
            </a:extLst>
          </p:cNvPr>
          <p:cNvSpPr txBox="1"/>
          <p:nvPr/>
        </p:nvSpPr>
        <p:spPr>
          <a:xfrm>
            <a:off x="4572000" y="1443130"/>
            <a:ext cx="41148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Calibri"/>
                <a:cs typeface="Calibri"/>
              </a:rPr>
              <a:t>Step 2 – Accept your offer to study with us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/>
                <a:cs typeface="Calibri"/>
              </a:rPr>
              <a:t>An offer will be emailed to the email address you have noted on your application.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cs typeface="Calibri"/>
              </a:rPr>
              <a:t>Log into the </a:t>
            </a:r>
            <a:r>
              <a:rPr lang="en-GB" dirty="0" err="1">
                <a:latin typeface="Calibri"/>
                <a:cs typeface="Calibri"/>
              </a:rPr>
              <a:t>MyTSD</a:t>
            </a:r>
            <a:r>
              <a:rPr lang="en-GB" dirty="0">
                <a:latin typeface="Calibri"/>
                <a:cs typeface="Calibri"/>
              </a:rPr>
              <a:t> portal to accept the offer. The link and full instructions will be included in the Admissions email (Please note that you will need to use an incognito/private web page to access all My TSD platforms. You will have received a brief summary on email to provide guidance on what is required).</a:t>
            </a:r>
          </a:p>
          <a:p>
            <a:endParaRPr lang="en-US" b="1" dirty="0">
              <a:latin typeface="Calibri"/>
              <a:cs typeface="Calibri"/>
            </a:endParaRPr>
          </a:p>
          <a:p>
            <a:endParaRPr lang="en-US" b="1" dirty="0">
              <a:latin typeface="Calibri"/>
              <a:ea typeface="Calibri"/>
              <a:cs typeface="Calibri"/>
            </a:endParaRPr>
          </a:p>
          <a:p>
            <a:endParaRPr lang="en-US" b="1" dirty="0">
              <a:latin typeface="Calibri"/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6699D6-4C8D-FCC9-2B36-3FDAD6564A30}"/>
              </a:ext>
            </a:extLst>
          </p:cNvPr>
          <p:cNvSpPr txBox="1"/>
          <p:nvPr/>
        </p:nvSpPr>
        <p:spPr>
          <a:xfrm>
            <a:off x="600075" y="1443130"/>
            <a:ext cx="41148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>
                <a:latin typeface="Calibri"/>
                <a:cs typeface="Calibri"/>
              </a:rPr>
              <a:t>Cam 2 – Derbyn eich cynnig i astudio gyda ni</a:t>
            </a:r>
          </a:p>
          <a:p>
            <a:pPr marL="542925" lvl="1" indent="-285750">
              <a:buFont typeface="Arial" panose="020B0604020202020204" pitchFamily="34" charset="0"/>
              <a:buChar char="•"/>
            </a:pPr>
            <a:r>
              <a:rPr lang="en-US">
                <a:latin typeface="Calibri"/>
                <a:cs typeface="Calibri"/>
              </a:rPr>
              <a:t>Bydd cynnig yn cael ei e-bostio i'r cyfeiriad e-bost rydych chi wedi'i nodi ar eich cais.</a:t>
            </a:r>
          </a:p>
          <a:p>
            <a:pPr marL="542925" lvl="1" indent="-285750"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cs typeface="Calibri"/>
              </a:rPr>
              <a:t>Mewngofnodwch i borth MyTSD i dderbyn y cynnig. Bydd y ddolen a chyfarwyddiadau llawn yn cael eu cynnwys yn yr e-bost gan y tîm Derbyn  (Sylwch y bydd angen i chi ddefnyddio tudalen we ‘incognito’/ breifat i gael mynediad at holl blatfformau My TSD. Byddwch wedi derbyn crynodeb byr ar e-bost i roi arweiniad ar yr hyn sydd ei angen).</a:t>
            </a:r>
            <a:endParaRPr lang="en-GB" dirty="0">
              <a:latin typeface="Calibri"/>
              <a:cs typeface="Calibri"/>
            </a:endParaRPr>
          </a:p>
          <a:p>
            <a:endParaRPr lang="en-US" b="1" dirty="0">
              <a:latin typeface="Calibri"/>
              <a:cs typeface="Calibri"/>
            </a:endParaRPr>
          </a:p>
          <a:p>
            <a:endParaRPr lang="en-US" b="1" dirty="0">
              <a:latin typeface="Calibri"/>
              <a:ea typeface="Calibri"/>
              <a:cs typeface="Calibri"/>
            </a:endParaRPr>
          </a:p>
          <a:p>
            <a:endParaRPr lang="en-US" b="1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949034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ED83C4-3AC2-4900-AD93-F21C291E14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08680-9E05-D5EA-0A23-CD3AAF6A4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r>
              <a:rPr lang="en-GB" sz="3200" u="sng" dirty="0" err="1">
                <a:latin typeface="Calibri"/>
                <a:ea typeface="Calibri"/>
                <a:cs typeface="Calibri"/>
              </a:rPr>
              <a:t>Mewngofnodi</a:t>
            </a:r>
            <a:r>
              <a:rPr lang="en-GB" sz="3200" u="sng" dirty="0">
                <a:latin typeface="Calibri"/>
                <a:ea typeface="Calibri"/>
                <a:cs typeface="Calibri"/>
              </a:rPr>
              <a:t> </a:t>
            </a:r>
            <a:r>
              <a:rPr lang="en-GB" sz="3200" u="sng" dirty="0" err="1">
                <a:latin typeface="Calibri"/>
                <a:ea typeface="Calibri"/>
                <a:cs typeface="Calibri"/>
              </a:rPr>
              <a:t>i</a:t>
            </a:r>
            <a:r>
              <a:rPr lang="en-GB" sz="3200" u="sng" dirty="0">
                <a:latin typeface="Calibri"/>
                <a:ea typeface="Calibri"/>
                <a:cs typeface="Calibri"/>
              </a:rPr>
              <a:t> </a:t>
            </a:r>
            <a:r>
              <a:rPr lang="en-GB" sz="3200" u="sng" dirty="0" err="1">
                <a:latin typeface="Calibri"/>
                <a:ea typeface="Calibri"/>
                <a:cs typeface="Calibri"/>
              </a:rPr>
              <a:t>MyTSD</a:t>
            </a:r>
            <a:r>
              <a:rPr lang="en-GB" sz="3200" u="sng" dirty="0">
                <a:latin typeface="Calibri"/>
                <a:ea typeface="Calibri"/>
                <a:cs typeface="Calibri"/>
              </a:rPr>
              <a:t> / Logging in to My TSD</a:t>
            </a:r>
            <a:endParaRPr lang="en-US" sz="3200" u="sng" dirty="0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E72E64-07B1-1F1F-CDFC-2B27B5297E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5084" y="1718707"/>
            <a:ext cx="3886335" cy="31166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151130" indent="-213995">
              <a:lnSpc>
                <a:spcPct val="107000"/>
              </a:lnSpc>
              <a:spcBef>
                <a:spcPts val="24"/>
              </a:spcBef>
              <a:spcAft>
                <a:spcPts val="600"/>
              </a:spcAft>
            </a:pPr>
            <a:r>
              <a:rPr lang="en-GB" sz="2000" dirty="0">
                <a:latin typeface="Calibri"/>
                <a:cs typeface="Calibri"/>
              </a:rPr>
              <a:t>The Username needs to include only your student number.</a:t>
            </a:r>
            <a:endParaRPr lang="en-GB" sz="2000" dirty="0">
              <a:latin typeface="Calibri"/>
              <a:ea typeface="Calibri"/>
              <a:cs typeface="Calibri"/>
            </a:endParaRPr>
          </a:p>
          <a:p>
            <a:pPr marL="151130" indent="-213995">
              <a:lnSpc>
                <a:spcPct val="107000"/>
              </a:lnSpc>
              <a:spcBef>
                <a:spcPts val="24"/>
              </a:spcBef>
              <a:spcAft>
                <a:spcPts val="600"/>
              </a:spcAft>
            </a:pPr>
            <a:r>
              <a:rPr lang="en-GB" sz="2000" dirty="0">
                <a:latin typeface="Calibri"/>
                <a:cs typeface="Calibri"/>
              </a:rPr>
              <a:t>The default password is your date of birth noted in the following format - dob01.01.01</a:t>
            </a:r>
            <a:endParaRPr lang="en-GB" sz="2000" dirty="0">
              <a:latin typeface="Calibri"/>
              <a:ea typeface="Calibri"/>
              <a:cs typeface="Calibri"/>
            </a:endParaRPr>
          </a:p>
          <a:p>
            <a:pPr marL="151130" indent="-213995">
              <a:lnSpc>
                <a:spcPct val="107000"/>
              </a:lnSpc>
              <a:spcBef>
                <a:spcPts val="24"/>
              </a:spcBef>
              <a:spcAft>
                <a:spcPts val="600"/>
              </a:spcAft>
            </a:pPr>
            <a:endParaRPr lang="en-GB" sz="2700" dirty="0"/>
          </a:p>
          <a:p>
            <a:pPr marL="457200" lvl="1" indent="0">
              <a:buNone/>
            </a:pPr>
            <a:endParaRPr lang="en-US" sz="2600" dirty="0">
              <a:latin typeface="Calibri"/>
              <a:cs typeface="Calibri"/>
            </a:endParaRPr>
          </a:p>
          <a:p>
            <a:pPr lvl="1"/>
            <a:endParaRPr lang="en-US" dirty="0">
              <a:latin typeface="Calibri"/>
              <a:ea typeface="Calibri"/>
              <a:cs typeface="Calibri"/>
            </a:endParaRPr>
          </a:p>
          <a:p>
            <a:pPr lvl="1"/>
            <a:endParaRPr lang="en-US" b="1" dirty="0">
              <a:latin typeface="Calibri"/>
              <a:ea typeface="Calibri"/>
              <a:cs typeface="Calibri"/>
            </a:endParaRPr>
          </a:p>
          <a:p>
            <a:endParaRPr lang="en-US" b="1" dirty="0">
              <a:latin typeface="Calibri"/>
              <a:ea typeface="Calibri"/>
              <a:cs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9DBAB5-1A7F-ADA6-002D-E6A86905D1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6084" y="3947094"/>
            <a:ext cx="2281796" cy="1523099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49575A3-D668-2FE8-ED11-B3130215735A}"/>
              </a:ext>
            </a:extLst>
          </p:cNvPr>
          <p:cNvSpPr txBox="1">
            <a:spLocks/>
          </p:cNvSpPr>
          <p:nvPr/>
        </p:nvSpPr>
        <p:spPr>
          <a:xfrm>
            <a:off x="894783" y="1718707"/>
            <a:ext cx="3886335" cy="311668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1130" lvl="0" indent="-213995">
              <a:lnSpc>
                <a:spcPct val="107000"/>
              </a:lnSpc>
              <a:spcBef>
                <a:spcPts val="24"/>
              </a:spcBef>
              <a:spcAft>
                <a:spcPts val="600"/>
              </a:spcAft>
              <a:defRPr/>
            </a:pPr>
            <a:r>
              <a:rPr lang="en-GB" sz="2000">
                <a:solidFill>
                  <a:prstClr val="black"/>
                </a:solidFill>
                <a:latin typeface="Calibri"/>
                <a:cs typeface="Calibri"/>
              </a:rPr>
              <a:t>Mae'n rhaid i'r Enw Defnyddiwr gynnwys eich rhif myfyriwr yn unig.
Y cyfrinair rhagosodedig yw eich dyddiad geni wedi'i nodi yn y fformat canlynol - dob01.01.01</a:t>
            </a:r>
            <a:endParaRPr lang="en-US" sz="2600" dirty="0">
              <a:latin typeface="Calibri"/>
              <a:cs typeface="Calibri"/>
            </a:endParaRPr>
          </a:p>
          <a:p>
            <a:pPr lvl="1"/>
            <a:endParaRPr lang="en-US" dirty="0">
              <a:latin typeface="Calibri"/>
              <a:ea typeface="Calibri"/>
              <a:cs typeface="Calibri"/>
            </a:endParaRPr>
          </a:p>
          <a:p>
            <a:pPr lvl="1"/>
            <a:endParaRPr lang="en-US" b="1" dirty="0">
              <a:latin typeface="Calibri"/>
              <a:ea typeface="Calibri"/>
              <a:cs typeface="Calibri"/>
            </a:endParaRPr>
          </a:p>
          <a:p>
            <a:endParaRPr lang="en-US" b="1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2293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AA29C8-3B86-7C32-B7E2-3CD8F7E490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440EB2-092E-A0FD-E9D0-2A85F914B2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u="sng">
                <a:latin typeface="Calibri"/>
                <a:ea typeface="Calibri"/>
                <a:cs typeface="Calibri"/>
              </a:rPr>
              <a:t>Dilysu Aml-factor (MFA) / </a:t>
            </a:r>
            <a:r>
              <a:rPr lang="en-GB" sz="3200" u="sng" dirty="0">
                <a:latin typeface="Calibri"/>
                <a:ea typeface="Calibri"/>
                <a:cs typeface="Calibri"/>
              </a:rPr>
              <a:t>Multi-factor Authentication (MFA)</a:t>
            </a:r>
            <a:endParaRPr lang="en-US" sz="3200" u="sng" dirty="0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3AC6A8-6ADB-C505-975B-058C1B88A7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3192" y="1265285"/>
            <a:ext cx="3868228" cy="4203008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 sz="2800" dirty="0">
                <a:latin typeface="Calibri"/>
                <a:ea typeface="Calibri"/>
                <a:cs typeface="Calibri"/>
              </a:rPr>
              <a:t>To access UWTSD systems, you will need to create a MFA account.</a:t>
            </a:r>
          </a:p>
          <a:p>
            <a:pPr marL="0" indent="0">
              <a:buNone/>
            </a:pPr>
            <a:endParaRPr lang="en-GB" sz="28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800" dirty="0">
                <a:latin typeface="Calibri"/>
                <a:ea typeface="Calibri"/>
                <a:cs typeface="Calibri"/>
              </a:rPr>
              <a:t>There is further information available to guide you through the process, via this link -</a:t>
            </a:r>
          </a:p>
          <a:p>
            <a:pPr marL="0" indent="0">
              <a:buNone/>
            </a:pPr>
            <a:r>
              <a:rPr lang="en-GB" b="1" dirty="0"/>
              <a:t> </a:t>
            </a:r>
            <a:r>
              <a:rPr lang="en-GB" sz="2300" dirty="0">
                <a:hlinkClick r:id="rId3"/>
              </a:rPr>
              <a:t>Multi-factor Authentication (MFA) - Digital Services | University of Wales Trinity Saint David</a:t>
            </a:r>
            <a:endParaRPr lang="en-GB" sz="2300" b="1" dirty="0"/>
          </a:p>
          <a:p>
            <a:endParaRPr lang="en-GB" dirty="0"/>
          </a:p>
          <a:p>
            <a:pPr marL="0" indent="0">
              <a:buNone/>
            </a:pPr>
            <a:r>
              <a:rPr lang="en-GB" sz="2800" dirty="0">
                <a:latin typeface="Calibri"/>
                <a:ea typeface="Calibri"/>
                <a:cs typeface="Calibri"/>
              </a:rPr>
              <a:t>If you need any assistance with setting up or changing your MFA please contact the IT Service Desk (0300 500 5055).</a:t>
            </a:r>
          </a:p>
          <a:p>
            <a:pPr marL="457200" lvl="1" indent="0">
              <a:buNone/>
            </a:pPr>
            <a:endParaRPr lang="en-US" sz="2600" dirty="0">
              <a:latin typeface="Calibri"/>
              <a:cs typeface="Calibri"/>
            </a:endParaRPr>
          </a:p>
          <a:p>
            <a:pPr lvl="1"/>
            <a:endParaRPr lang="en-US" dirty="0">
              <a:latin typeface="Calibri"/>
              <a:ea typeface="Calibri"/>
              <a:cs typeface="Calibri"/>
            </a:endParaRPr>
          </a:p>
          <a:p>
            <a:pPr lvl="1"/>
            <a:endParaRPr lang="en-US" b="1" dirty="0">
              <a:latin typeface="Calibri"/>
              <a:ea typeface="Calibri"/>
              <a:cs typeface="Calibri"/>
            </a:endParaRPr>
          </a:p>
          <a:p>
            <a:endParaRPr lang="en-US" b="1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F9AE47C-D8C4-B03F-232F-554D0E140D29}"/>
              </a:ext>
            </a:extLst>
          </p:cNvPr>
          <p:cNvSpPr txBox="1">
            <a:spLocks/>
          </p:cNvSpPr>
          <p:nvPr/>
        </p:nvSpPr>
        <p:spPr>
          <a:xfrm>
            <a:off x="867624" y="1319599"/>
            <a:ext cx="3868228" cy="420300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  <a:defRPr/>
            </a:pPr>
            <a:r>
              <a:rPr lang="en-GB" sz="290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I gael mynediad at systemau PCYDDS, bydd angen i chi greu cyfrif MFA.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Calibri"/>
              <a:cs typeface="Calibri"/>
            </a:endParaRPr>
          </a:p>
          <a:p>
            <a:pPr marL="0" lvl="0" indent="0">
              <a:buNone/>
              <a:defRPr/>
            </a:pPr>
            <a:r>
              <a:rPr lang="en-GB" sz="290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Mae rhagor o wybodaeth ar gael i'ch tywys drwy'r broses, trwy'r ddolen hon -</a:t>
            </a:r>
          </a:p>
          <a:p>
            <a:pPr marL="0" indent="0">
              <a:buFont typeface="Arial" pitchFamily="34" charset="0"/>
              <a:buNone/>
            </a:pP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Font typeface="Arial" pitchFamily="34" charset="0"/>
              <a:buNone/>
            </a:pPr>
            <a:r>
              <a:rPr lang="en-GB" sz="2600" b="1"/>
              <a:t> </a:t>
            </a:r>
            <a:r>
              <a:rPr lang="en-GB" sz="2300">
                <a:hlinkClick r:id="rId4"/>
              </a:rPr>
              <a:t>Dilysu Aml-ffactor (MFA) - Gwasanaethau Digidol | Prifysgol Cymru Y Drindod Dewi Sant </a:t>
            </a:r>
            <a:endParaRPr lang="en-GB" sz="2300" b="1" dirty="0"/>
          </a:p>
          <a:p>
            <a:endParaRPr lang="en-GB" sz="2600" dirty="0"/>
          </a:p>
          <a:p>
            <a:pPr marL="0" indent="0">
              <a:buNone/>
            </a:pPr>
            <a:r>
              <a:rPr lang="en-GB" sz="2900">
                <a:latin typeface="Calibri"/>
                <a:ea typeface="Calibri"/>
                <a:cs typeface="Calibri"/>
              </a:rPr>
              <a:t>Os oes angen unrhyw gymorth arnoch i greu neu newid eich MFA, cysylltwch â'r Ddesg Wasanaeth TG (0300 500 5055).</a:t>
            </a:r>
            <a:endParaRPr lang="en-GB" sz="2900" dirty="0">
              <a:latin typeface="Calibri"/>
              <a:ea typeface="Calibri"/>
              <a:cs typeface="Calibri"/>
            </a:endParaRPr>
          </a:p>
          <a:p>
            <a:pPr marL="457200" lvl="1" indent="0">
              <a:buFont typeface="Arial" pitchFamily="34" charset="0"/>
              <a:buNone/>
            </a:pPr>
            <a:endParaRPr lang="en-US" sz="2600" dirty="0">
              <a:latin typeface="Calibri"/>
              <a:cs typeface="Calibri"/>
            </a:endParaRPr>
          </a:p>
          <a:p>
            <a:pPr lvl="1"/>
            <a:endParaRPr lang="en-US" dirty="0">
              <a:latin typeface="Calibri"/>
              <a:ea typeface="Calibri"/>
              <a:cs typeface="Calibri"/>
            </a:endParaRPr>
          </a:p>
          <a:p>
            <a:pPr lvl="1"/>
            <a:endParaRPr lang="en-US" b="1" dirty="0">
              <a:latin typeface="Calibri"/>
              <a:ea typeface="Calibri"/>
              <a:cs typeface="Calibri"/>
            </a:endParaRPr>
          </a:p>
          <a:p>
            <a:endParaRPr lang="en-US" b="1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025855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4E4279-F1A1-3A0D-9B78-F58332AF17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DF4AA-CAA7-FF61-B758-0E77F1E7E1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u="sng" dirty="0">
                <a:latin typeface="Calibri"/>
                <a:ea typeface="Calibri"/>
                <a:cs typeface="Calibri"/>
              </a:rPr>
              <a:t>Proses </a:t>
            </a:r>
            <a:r>
              <a:rPr lang="en-GB" sz="3200" u="sng" dirty="0" err="1">
                <a:latin typeface="Calibri"/>
                <a:ea typeface="Calibri"/>
                <a:cs typeface="Calibri"/>
              </a:rPr>
              <a:t>ymgeisio</a:t>
            </a:r>
            <a:r>
              <a:rPr lang="en-GB" sz="3200" u="sng" dirty="0">
                <a:latin typeface="Calibri"/>
                <a:ea typeface="Calibri"/>
                <a:cs typeface="Calibri"/>
              </a:rPr>
              <a:t> / Application process</a:t>
            </a:r>
            <a:endParaRPr lang="en-US" sz="3200" u="sng" dirty="0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90EBA-1096-156B-681E-B484E06107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8994" y="1265285"/>
            <a:ext cx="3732426" cy="420300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 sz="3000" b="1" dirty="0">
                <a:latin typeface="Calibri"/>
                <a:cs typeface="Calibri"/>
              </a:rPr>
              <a:t>Step 3 – Enrolment</a:t>
            </a:r>
          </a:p>
          <a:p>
            <a:pPr lvl="1"/>
            <a:r>
              <a:rPr lang="en-US" sz="2600" dirty="0">
                <a:latin typeface="Calibri"/>
                <a:cs typeface="Calibri"/>
              </a:rPr>
              <a:t>The Admissions team will send you an email to invite you to  enrol for this current academic year. It is essential that you enroll </a:t>
            </a:r>
            <a:r>
              <a:rPr lang="en-US" sz="2600" u="sng" dirty="0">
                <a:latin typeface="Calibri"/>
                <a:cs typeface="Calibri"/>
              </a:rPr>
              <a:t>before your induction day </a:t>
            </a:r>
            <a:r>
              <a:rPr lang="en-US" sz="2600" dirty="0">
                <a:latin typeface="Calibri"/>
                <a:cs typeface="Calibri"/>
              </a:rPr>
              <a:t>so that you can have full access to UWTSD resources including Moodle.</a:t>
            </a:r>
          </a:p>
          <a:p>
            <a:pPr lvl="1"/>
            <a:r>
              <a:rPr lang="en-US" sz="2600" dirty="0">
                <a:latin typeface="Calibri"/>
                <a:ea typeface="Calibri"/>
                <a:cs typeface="Calibri"/>
              </a:rPr>
              <a:t>You will need to re-</a:t>
            </a:r>
            <a:r>
              <a:rPr lang="en-US" sz="2600" dirty="0" err="1">
                <a:latin typeface="Calibri"/>
                <a:ea typeface="Calibri"/>
                <a:cs typeface="Calibri"/>
              </a:rPr>
              <a:t>enrol</a:t>
            </a:r>
            <a:r>
              <a:rPr lang="en-US" sz="2600" dirty="0">
                <a:latin typeface="Calibri"/>
                <a:ea typeface="Calibri"/>
                <a:cs typeface="Calibri"/>
              </a:rPr>
              <a:t> every academic year up until you graduate.</a:t>
            </a:r>
          </a:p>
          <a:p>
            <a:pPr lvl="1"/>
            <a:endParaRPr lang="en-US" sz="2600" dirty="0">
              <a:latin typeface="Calibri"/>
              <a:ea typeface="Calibri"/>
              <a:cs typeface="Calibri"/>
            </a:endParaRPr>
          </a:p>
          <a:p>
            <a:pPr lvl="1"/>
            <a:endParaRPr lang="en-US" dirty="0">
              <a:latin typeface="Calibri"/>
              <a:ea typeface="Calibri"/>
              <a:cs typeface="Calibri"/>
            </a:endParaRPr>
          </a:p>
          <a:p>
            <a:pPr lvl="1"/>
            <a:endParaRPr lang="en-US" b="1" dirty="0">
              <a:latin typeface="Calibri"/>
              <a:ea typeface="Calibri"/>
              <a:cs typeface="Calibri"/>
            </a:endParaRPr>
          </a:p>
          <a:p>
            <a:endParaRPr lang="en-US" b="1" dirty="0">
              <a:latin typeface="Calibri"/>
              <a:ea typeface="Calibri"/>
              <a:cs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69F980-6C80-C20A-D008-A679B4A304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4649" y="4816302"/>
            <a:ext cx="1786771" cy="1296469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98390D8-8B15-F437-26D3-114772119B93}"/>
              </a:ext>
            </a:extLst>
          </p:cNvPr>
          <p:cNvSpPr txBox="1">
            <a:spLocks/>
          </p:cNvSpPr>
          <p:nvPr/>
        </p:nvSpPr>
        <p:spPr>
          <a:xfrm>
            <a:off x="641287" y="1261529"/>
            <a:ext cx="3732426" cy="420300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000" b="1" dirty="0">
                <a:latin typeface="Calibri"/>
                <a:cs typeface="Calibri"/>
              </a:rPr>
              <a:t>Cam 3 </a:t>
            </a:r>
            <a:r>
              <a:rPr lang="en-US" sz="3000" b="1">
                <a:latin typeface="Calibri"/>
                <a:cs typeface="Calibri"/>
              </a:rPr>
              <a:t>– Cofrestru</a:t>
            </a:r>
            <a:endParaRPr lang="en-US" sz="3000" b="1" dirty="0">
              <a:latin typeface="Calibri"/>
              <a:cs typeface="Calibri"/>
            </a:endParaRPr>
          </a:p>
          <a:p>
            <a:pPr lvl="1"/>
            <a:r>
              <a:rPr lang="en-US" sz="2600">
                <a:latin typeface="Calibri"/>
                <a:cs typeface="Calibri"/>
              </a:rPr>
              <a:t>Bydd y tîm Derbyn yn anfon e-bost atoch i'ch gwahodd i gofrestru ar gyfer y flwyddyn academaidd gyfredol hon. Mae'n hanfodol eich bod yn cofrestru </a:t>
            </a:r>
            <a:r>
              <a:rPr lang="en-US" sz="2600" u="sng">
                <a:latin typeface="Calibri"/>
                <a:cs typeface="Calibri"/>
              </a:rPr>
              <a:t>cyn eich diwrnod cynefino </a:t>
            </a:r>
            <a:r>
              <a:rPr lang="en-US" sz="2600">
                <a:latin typeface="Calibri"/>
                <a:cs typeface="Calibri"/>
              </a:rPr>
              <a:t>fel y gallwch gael mynediad llawn at adnoddau PCYDDS gan gynnwys Moodle.
Bydd angen i chi ail-gofrestru bob blwyddyn academaidd nes i chi raddio.</a:t>
            </a:r>
            <a:endParaRPr lang="en-US" sz="2600" dirty="0">
              <a:latin typeface="Calibri"/>
              <a:ea typeface="Calibri"/>
              <a:cs typeface="Calibri"/>
            </a:endParaRPr>
          </a:p>
          <a:p>
            <a:pPr lvl="1"/>
            <a:endParaRPr lang="en-US" dirty="0">
              <a:latin typeface="Calibri"/>
              <a:ea typeface="Calibri"/>
              <a:cs typeface="Calibri"/>
            </a:endParaRPr>
          </a:p>
          <a:p>
            <a:pPr lvl="1"/>
            <a:endParaRPr lang="en-US" b="1" dirty="0">
              <a:latin typeface="Calibri"/>
              <a:ea typeface="Calibri"/>
              <a:cs typeface="Calibri"/>
            </a:endParaRPr>
          </a:p>
          <a:p>
            <a:endParaRPr lang="en-US" b="1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162710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AEBCCB-6C71-300E-1699-2715306166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6E65ED-0637-1829-8231-F88836A56A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489" y="567473"/>
            <a:ext cx="8352402" cy="114300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800" u="sng" dirty="0" err="1">
                <a:latin typeface="Calibri"/>
                <a:ea typeface="Calibri"/>
                <a:cs typeface="Calibri"/>
              </a:rPr>
              <a:t>Mewngofnodi</a:t>
            </a:r>
            <a:r>
              <a:rPr lang="en-GB" sz="2800" u="sng">
                <a:latin typeface="Calibri"/>
                <a:ea typeface="Calibri"/>
                <a:cs typeface="Calibri"/>
              </a:rPr>
              <a:t> i Moodle a </a:t>
            </a:r>
            <a:r>
              <a:rPr lang="en-GB" sz="2800" u="sng" dirty="0" err="1">
                <a:latin typeface="Calibri"/>
                <a:ea typeface="Calibri"/>
                <a:cs typeface="Calibri"/>
              </a:rPr>
              <a:t>llwyfannau</a:t>
            </a:r>
            <a:r>
              <a:rPr lang="en-GB" sz="2800" u="sng" dirty="0">
                <a:latin typeface="Calibri"/>
                <a:ea typeface="Calibri"/>
                <a:cs typeface="Calibri"/>
              </a:rPr>
              <a:t> </a:t>
            </a:r>
            <a:r>
              <a:rPr lang="en-GB" sz="2800" u="sng" err="1">
                <a:latin typeface="Calibri"/>
                <a:ea typeface="Calibri"/>
                <a:cs typeface="Calibri"/>
              </a:rPr>
              <a:t>eraill</a:t>
            </a:r>
            <a:r>
              <a:rPr lang="en-GB" sz="2800" u="sng">
                <a:latin typeface="Calibri"/>
                <a:ea typeface="Calibri"/>
                <a:cs typeface="Calibri"/>
              </a:rPr>
              <a:t> PCYDDS</a:t>
            </a:r>
            <a:br>
              <a:rPr lang="en-US" sz="2800" dirty="0"/>
            </a:br>
            <a:r>
              <a:rPr lang="en-GB" sz="2800" u="sng" dirty="0">
                <a:latin typeface="Calibri"/>
                <a:ea typeface="Calibri"/>
                <a:cs typeface="Calibri"/>
              </a:rPr>
              <a:t>Logging in to Moodle and other UWTSD platforms</a:t>
            </a:r>
            <a:endParaRPr lang="en-US" sz="2800" u="sng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04CAAD-9AF7-3CCF-520A-B964212417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4016" y="1785598"/>
            <a:ext cx="4103618" cy="420300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151130" indent="-213995">
              <a:lnSpc>
                <a:spcPct val="107000"/>
              </a:lnSpc>
              <a:spcBef>
                <a:spcPts val="24"/>
              </a:spcBef>
              <a:spcAft>
                <a:spcPts val="600"/>
              </a:spcAft>
            </a:pPr>
            <a:r>
              <a:rPr lang="en-GB" sz="2700" dirty="0">
                <a:latin typeface="Myriad Pro"/>
                <a:ea typeface="Calibri"/>
                <a:cs typeface="Calibri"/>
              </a:rPr>
              <a:t>The Username needs to be in the following format -          </a:t>
            </a:r>
            <a:r>
              <a:rPr lang="en-GB" sz="2700" u="sng" dirty="0">
                <a:solidFill>
                  <a:schemeClr val="accent1"/>
                </a:solidFill>
                <a:latin typeface="Myriad Pro"/>
                <a:ea typeface="Calibri"/>
                <a:cs typeface="Calibri"/>
              </a:rPr>
              <a:t>student</a:t>
            </a:r>
            <a:r>
              <a:rPr lang="en-GB" sz="2700" u="sng" dirty="0">
                <a:solidFill>
                  <a:schemeClr val="accent1"/>
                </a:solidFill>
                <a:latin typeface="Myriad Pro"/>
                <a:ea typeface="Calibri"/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nu</a:t>
            </a:r>
            <a:r>
              <a:rPr lang="en-GB" sz="2700" dirty="0">
                <a:solidFill>
                  <a:schemeClr val="accent1"/>
                </a:solidFill>
                <a:latin typeface="Myriad Pro"/>
                <a:ea typeface="Calibri"/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mber@student.uwtsd.ac.uk</a:t>
            </a:r>
            <a:r>
              <a:rPr lang="en-GB" sz="2700" dirty="0">
                <a:solidFill>
                  <a:schemeClr val="accent1"/>
                </a:solidFill>
                <a:latin typeface="Myriad Pro"/>
                <a:ea typeface="Calibri"/>
                <a:cs typeface="Calibri"/>
              </a:rPr>
              <a:t>    </a:t>
            </a:r>
            <a:r>
              <a:rPr lang="en-GB" sz="2700" dirty="0">
                <a:solidFill>
                  <a:schemeClr val="accent1"/>
                </a:solidFill>
                <a:latin typeface="Calibri"/>
                <a:ea typeface="Calibri"/>
                <a:cs typeface="Arial"/>
              </a:rPr>
              <a:t> </a:t>
            </a:r>
            <a:endParaRPr lang="en-GB" sz="2700" dirty="0">
              <a:solidFill>
                <a:schemeClr val="accent1"/>
              </a:solidFill>
              <a:latin typeface="Calibri"/>
              <a:ea typeface="DengXian"/>
              <a:cs typeface="Arial"/>
            </a:endParaRPr>
          </a:p>
          <a:p>
            <a:pPr marL="151130" indent="0">
              <a:lnSpc>
                <a:spcPct val="107000"/>
              </a:lnSpc>
              <a:spcBef>
                <a:spcPts val="24"/>
              </a:spcBef>
              <a:spcAft>
                <a:spcPts val="600"/>
              </a:spcAft>
              <a:buNone/>
            </a:pPr>
            <a:r>
              <a:rPr lang="en-GB" sz="2700" dirty="0">
                <a:latin typeface="Myriad Pro"/>
                <a:ea typeface="Calibri"/>
                <a:cs typeface="Calibri"/>
              </a:rPr>
              <a:t>e.g.  If your student number is 1234567, you need to enter your Username as:- </a:t>
            </a:r>
            <a:r>
              <a:rPr lang="en-GB" sz="2700" dirty="0">
                <a:solidFill>
                  <a:srgbClr val="000000"/>
                </a:solidFill>
                <a:latin typeface="Myriad Pro"/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1234567@student.uwtsd.ac.uk</a:t>
            </a:r>
            <a:r>
              <a:rPr lang="en-GB" sz="2700" dirty="0">
                <a:solidFill>
                  <a:srgbClr val="000000"/>
                </a:solidFill>
                <a:latin typeface="Myriad Pro"/>
                <a:ea typeface="Calibri"/>
                <a:cs typeface="Calibri"/>
              </a:rPr>
              <a:t>  </a:t>
            </a:r>
            <a:r>
              <a:rPr lang="en-GB" sz="2700" dirty="0">
                <a:solidFill>
                  <a:srgbClr val="00000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GB" sz="2700" dirty="0">
                <a:latin typeface="Calibri"/>
                <a:ea typeface="Calibri"/>
                <a:cs typeface="Arial"/>
              </a:rPr>
              <a:t> </a:t>
            </a:r>
          </a:p>
          <a:p>
            <a:pPr marL="151130">
              <a:lnSpc>
                <a:spcPct val="107000"/>
              </a:lnSpc>
              <a:spcBef>
                <a:spcPts val="24"/>
              </a:spcBef>
              <a:spcAft>
                <a:spcPts val="600"/>
              </a:spcAft>
            </a:pPr>
            <a:r>
              <a:rPr lang="en-GB" sz="2700" dirty="0">
                <a:latin typeface="Myriad Pro"/>
                <a:ea typeface="Calibri"/>
                <a:cs typeface="Calibri"/>
              </a:rPr>
              <a:t>If you experience any issues with accessing </a:t>
            </a:r>
            <a:r>
              <a:rPr lang="en-GB" sz="2700" dirty="0" err="1">
                <a:latin typeface="Myriad Pro"/>
                <a:ea typeface="Calibri"/>
                <a:cs typeface="Calibri"/>
              </a:rPr>
              <a:t>MyTSD</a:t>
            </a:r>
            <a:r>
              <a:rPr lang="en-GB" sz="2700" dirty="0">
                <a:latin typeface="Myriad Pro"/>
                <a:ea typeface="Calibri"/>
                <a:cs typeface="Calibri"/>
              </a:rPr>
              <a:t> please contact the HWB team </a:t>
            </a:r>
            <a:r>
              <a:rPr lang="en-GB" sz="2700" dirty="0">
                <a:solidFill>
                  <a:srgbClr val="000000"/>
                </a:solidFill>
                <a:latin typeface="Myriad Pro"/>
                <a:ea typeface="Calibri"/>
                <a:cs typeface="Calibri"/>
              </a:rPr>
              <a:t>(</a:t>
            </a:r>
            <a:r>
              <a:rPr lang="en-GB" sz="2700" dirty="0">
                <a:solidFill>
                  <a:srgbClr val="000000"/>
                </a:solidFill>
                <a:latin typeface="Myriad Pro"/>
                <a:ea typeface="Calibri"/>
                <a:cs typeface="Calibri"/>
                <a:hlinkClick r:id="rId5"/>
              </a:rPr>
              <a:t>hwb@uwtsd.ac.uk</a:t>
            </a:r>
            <a:r>
              <a:rPr lang="en-GB" sz="2700" dirty="0">
                <a:solidFill>
                  <a:srgbClr val="000000"/>
                </a:solidFill>
                <a:latin typeface="Myriad Pro"/>
                <a:ea typeface="Calibri"/>
                <a:cs typeface="Calibri"/>
              </a:rPr>
              <a:t>)</a:t>
            </a:r>
          </a:p>
          <a:p>
            <a:pPr marL="457200" lvl="1" indent="0">
              <a:buNone/>
            </a:pPr>
            <a:endParaRPr lang="en-US" sz="2600" dirty="0">
              <a:latin typeface="Calibri"/>
              <a:cs typeface="Calibri"/>
            </a:endParaRPr>
          </a:p>
          <a:p>
            <a:pPr lvl="1"/>
            <a:endParaRPr lang="en-US" dirty="0">
              <a:latin typeface="Calibri"/>
              <a:ea typeface="Calibri"/>
              <a:cs typeface="Calibri"/>
            </a:endParaRPr>
          </a:p>
          <a:p>
            <a:pPr lvl="1"/>
            <a:endParaRPr lang="en-US" b="1" dirty="0">
              <a:latin typeface="Calibri"/>
              <a:ea typeface="Calibri"/>
              <a:cs typeface="Calibri"/>
            </a:endParaRPr>
          </a:p>
          <a:p>
            <a:endParaRPr lang="en-US" b="1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F21E67D-D85B-42B1-A144-6B5D8D722383}"/>
              </a:ext>
            </a:extLst>
          </p:cNvPr>
          <p:cNvSpPr txBox="1">
            <a:spLocks/>
          </p:cNvSpPr>
          <p:nvPr/>
        </p:nvSpPr>
        <p:spPr>
          <a:xfrm>
            <a:off x="640398" y="1856516"/>
            <a:ext cx="4103618" cy="420300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1130" indent="-213995">
              <a:lnSpc>
                <a:spcPct val="107000"/>
              </a:lnSpc>
              <a:spcBef>
                <a:spcPts val="24"/>
              </a:spcBef>
              <a:spcAft>
                <a:spcPts val="600"/>
              </a:spcAft>
            </a:pPr>
            <a:r>
              <a:rPr lang="en-GB" sz="2700">
                <a:ea typeface="Calibri"/>
                <a:cs typeface="Calibri"/>
              </a:rPr>
              <a:t>Rhaid i'r Enw Defnyddiwr fod yn y ffurf canlynol -</a:t>
            </a:r>
            <a:r>
              <a:rPr lang="en-GB" sz="2700" u="sng">
                <a:solidFill>
                  <a:schemeClr val="accent1"/>
                </a:solidFill>
                <a:latin typeface="Myriad Pro"/>
                <a:ea typeface="Calibri"/>
                <a:cs typeface="Calibri"/>
              </a:rPr>
              <a:t>student</a:t>
            </a:r>
            <a:r>
              <a:rPr lang="en-GB" sz="2700" u="sng">
                <a:solidFill>
                  <a:schemeClr val="accent1"/>
                </a:solidFill>
                <a:latin typeface="Myriad Pro"/>
                <a:ea typeface="Calibri"/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nu</a:t>
            </a:r>
            <a:r>
              <a:rPr lang="en-GB" sz="2700">
                <a:solidFill>
                  <a:schemeClr val="accent1"/>
                </a:solidFill>
                <a:latin typeface="Myriad Pro"/>
                <a:ea typeface="Calibri"/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mber@student.uwtsd.ac.uk</a:t>
            </a:r>
            <a:r>
              <a:rPr lang="en-GB" sz="2700">
                <a:solidFill>
                  <a:schemeClr val="accent1"/>
                </a:solidFill>
                <a:latin typeface="Myriad Pro"/>
                <a:ea typeface="Calibri"/>
                <a:cs typeface="Calibri"/>
              </a:rPr>
              <a:t>    </a:t>
            </a:r>
            <a:r>
              <a:rPr lang="en-GB" sz="2700">
                <a:solidFill>
                  <a:schemeClr val="accent1"/>
                </a:solidFill>
                <a:latin typeface="Calibri"/>
                <a:ea typeface="Calibri"/>
                <a:cs typeface="Arial"/>
              </a:rPr>
              <a:t> </a:t>
            </a:r>
            <a:endParaRPr lang="en-GB" sz="2700">
              <a:solidFill>
                <a:schemeClr val="accent1"/>
              </a:solidFill>
              <a:latin typeface="Calibri"/>
              <a:ea typeface="DengXian"/>
              <a:cs typeface="Arial"/>
            </a:endParaRPr>
          </a:p>
          <a:p>
            <a:pPr marL="151130" indent="0">
              <a:lnSpc>
                <a:spcPct val="107000"/>
              </a:lnSpc>
              <a:spcBef>
                <a:spcPts val="24"/>
              </a:spcBef>
              <a:spcAft>
                <a:spcPts val="600"/>
              </a:spcAft>
              <a:buNone/>
            </a:pPr>
            <a:r>
              <a:rPr lang="en-GB" sz="2700">
                <a:latin typeface="Myriad Pro"/>
                <a:ea typeface="Calibri"/>
                <a:cs typeface="Calibri"/>
              </a:rPr>
              <a:t>e.e. </a:t>
            </a:r>
            <a:r>
              <a:rPr lang="en-GB" sz="2700">
                <a:ea typeface="Calibri"/>
                <a:cs typeface="Calibri"/>
              </a:rPr>
              <a:t>Os mai 1234567 </a:t>
            </a:r>
            <a:r>
              <a:rPr kumimoji="0" lang="en-GB" sz="25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Calibri"/>
                <a:cs typeface="Calibri"/>
              </a:rPr>
              <a:t>yw eich rhif myfyriwr</a:t>
            </a:r>
            <a:r>
              <a:rPr lang="en-GB" sz="2700">
                <a:ea typeface="Calibri"/>
                <a:cs typeface="Calibri"/>
              </a:rPr>
              <a:t>, mae angen i chi nodi'ch Enw Defnyddiwr fel:-</a:t>
            </a:r>
            <a:r>
              <a:rPr lang="en-GB" sz="2700">
                <a:latin typeface="Myriad Pro"/>
                <a:ea typeface="Calibri"/>
                <a:cs typeface="Calibri"/>
              </a:rPr>
              <a:t> </a:t>
            </a:r>
            <a:r>
              <a:rPr lang="en-GB" sz="2700">
                <a:solidFill>
                  <a:srgbClr val="000000"/>
                </a:solidFill>
                <a:latin typeface="Myriad Pro"/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1234567@student.uwtsd.ac.uk</a:t>
            </a:r>
            <a:r>
              <a:rPr lang="en-GB" sz="2700">
                <a:solidFill>
                  <a:srgbClr val="000000"/>
                </a:solidFill>
                <a:latin typeface="Myriad Pro"/>
                <a:ea typeface="Calibri"/>
                <a:cs typeface="Calibri"/>
              </a:rPr>
              <a:t>  </a:t>
            </a:r>
            <a:r>
              <a:rPr lang="en-GB" sz="2700">
                <a:solidFill>
                  <a:srgbClr val="00000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GB" sz="2700">
                <a:latin typeface="Calibri"/>
                <a:ea typeface="Calibri"/>
                <a:cs typeface="Arial"/>
              </a:rPr>
              <a:t> </a:t>
            </a:r>
          </a:p>
          <a:p>
            <a:pPr marL="151130">
              <a:lnSpc>
                <a:spcPct val="107000"/>
              </a:lnSpc>
              <a:spcBef>
                <a:spcPts val="24"/>
              </a:spcBef>
              <a:spcAft>
                <a:spcPts val="600"/>
              </a:spcAft>
            </a:pPr>
            <a:r>
              <a:rPr lang="en-GB" sz="2700">
                <a:ea typeface="Calibri"/>
                <a:cs typeface="Calibri"/>
              </a:rPr>
              <a:t>Os cewch chi unrhyw broblemau gyda mynediad at MyTSD, cysylltwch â thîm HWB</a:t>
            </a:r>
            <a:r>
              <a:rPr lang="en-GB" sz="2700">
                <a:latin typeface="Myriad Pro"/>
                <a:ea typeface="Calibri"/>
                <a:cs typeface="Calibri"/>
              </a:rPr>
              <a:t> </a:t>
            </a:r>
            <a:r>
              <a:rPr lang="en-GB" sz="2700">
                <a:solidFill>
                  <a:srgbClr val="000000"/>
                </a:solidFill>
                <a:latin typeface="Myriad Pro"/>
                <a:ea typeface="Calibri"/>
                <a:cs typeface="Calibri"/>
              </a:rPr>
              <a:t>(</a:t>
            </a:r>
            <a:r>
              <a:rPr lang="en-GB" sz="2700">
                <a:solidFill>
                  <a:srgbClr val="000000"/>
                </a:solidFill>
                <a:latin typeface="Myriad Pro"/>
                <a:ea typeface="Calibri"/>
                <a:cs typeface="Calibri"/>
                <a:hlinkClick r:id="rId5"/>
              </a:rPr>
              <a:t>hwb@uwtsd.ac.uk</a:t>
            </a:r>
            <a:r>
              <a:rPr lang="en-GB" sz="2700">
                <a:solidFill>
                  <a:srgbClr val="000000"/>
                </a:solidFill>
                <a:latin typeface="Myriad Pro"/>
                <a:ea typeface="Calibri"/>
                <a:cs typeface="Calibri"/>
              </a:rPr>
              <a:t>)</a:t>
            </a:r>
          </a:p>
          <a:p>
            <a:pPr marL="457200" lvl="1" indent="0">
              <a:buFont typeface="Arial" pitchFamily="34" charset="0"/>
              <a:buNone/>
            </a:pPr>
            <a:endParaRPr lang="en-US" sz="2600">
              <a:latin typeface="Calibri"/>
              <a:cs typeface="Calibri"/>
            </a:endParaRPr>
          </a:p>
          <a:p>
            <a:pPr lvl="1"/>
            <a:endParaRPr lang="en-US">
              <a:latin typeface="Calibri"/>
              <a:ea typeface="Calibri"/>
              <a:cs typeface="Calibri"/>
            </a:endParaRPr>
          </a:p>
          <a:p>
            <a:pPr lvl="1"/>
            <a:endParaRPr lang="en-US" b="1">
              <a:latin typeface="Calibri"/>
              <a:ea typeface="Calibri"/>
              <a:cs typeface="Calibri"/>
            </a:endParaRPr>
          </a:p>
          <a:p>
            <a:endParaRPr lang="en-US" b="1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946262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755C8-E78F-CA06-E3AC-9F6171C83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5833" y="1336573"/>
            <a:ext cx="2551471" cy="2764511"/>
          </a:xfrm>
        </p:spPr>
        <p:txBody>
          <a:bodyPr vert="horz" wrap="square" lIns="68580" tIns="34290" rIns="68580" bIns="34290" numCol="1" rtlCol="0" anchor="b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US" sz="21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Gwasanaethau</a:t>
            </a:r>
            <a:r>
              <a:rPr lang="en-US" sz="21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21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Myfyrwyr</a:t>
            </a:r>
            <a:r>
              <a:rPr lang="en-US" sz="21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PCYDDS</a:t>
            </a:r>
            <a:br>
              <a:rPr lang="en-US" sz="21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1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UWTSD Student Services</a:t>
            </a:r>
            <a:br>
              <a:rPr lang="en-US" sz="1950" b="1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sz="1950" b="1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19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 </a:t>
            </a:r>
            <a:r>
              <a:rPr lang="en-US" sz="195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gael</a:t>
            </a:r>
            <a:r>
              <a:rPr lang="en-US" sz="19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195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mynediad</a:t>
            </a:r>
            <a:r>
              <a:rPr lang="en-US" sz="19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at </a:t>
            </a:r>
            <a:r>
              <a:rPr lang="en-US" sz="195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gymorth</a:t>
            </a:r>
            <a:r>
              <a:rPr lang="en-US" sz="19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195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cwblhewch</a:t>
            </a:r>
            <a:r>
              <a:rPr lang="en-US" sz="19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y </a:t>
            </a:r>
            <a:r>
              <a:rPr lang="en-US" sz="195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ffurflen</a:t>
            </a:r>
            <a:r>
              <a:rPr lang="en-US" sz="19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hon / To access support please complete this form -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EDAFC5F-500F-6EB0-7A18-F2F5C1FBCD49}"/>
              </a:ext>
            </a:extLst>
          </p:cNvPr>
          <p:cNvSpPr txBox="1"/>
          <p:nvPr/>
        </p:nvSpPr>
        <p:spPr>
          <a:xfrm>
            <a:off x="6105832" y="4198966"/>
            <a:ext cx="2563493" cy="928962"/>
          </a:xfrm>
          <a:prstGeom prst="rect">
            <a:avLst/>
          </a:prstGeom>
        </p:spPr>
        <p:txBody>
          <a:bodyPr rot="0" spcFirstLastPara="0" vertOverflow="overflow" horzOverflow="overflow" vert="horz" lIns="68580" tIns="34290" rIns="68580" bIns="3429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defTabSz="685800" fontAlgn="auto">
              <a:lnSpc>
                <a:spcPct val="90000"/>
              </a:lnSpc>
              <a:spcBef>
                <a:spcPts val="900"/>
              </a:spcBef>
              <a:spcAft>
                <a:spcPts val="150"/>
              </a:spcAft>
              <a:buClr>
                <a:srgbClr val="1CADE4"/>
              </a:buClr>
              <a:buSzPct val="100000"/>
              <a:defRPr/>
            </a:pPr>
            <a:r>
              <a:rPr lang="en-US" sz="1500" cap="all" spc="150">
                <a:solidFill>
                  <a:prstClr val="black">
                    <a:lumMod val="85000"/>
                    <a:lumOff val="15000"/>
                  </a:prstClr>
                </a:solidFill>
                <a:latin typeface="Calibri Light" panose="020F0302020204030204"/>
                <a:cs typeface="+mn-cs"/>
                <a:hlinkClick r:id="rId3"/>
              </a:rPr>
              <a:t>https://forms.office.com/e/ax0dSJMJ4B</a:t>
            </a:r>
            <a:endParaRPr lang="en-US" sz="1500" cap="all" spc="150">
              <a:solidFill>
                <a:prstClr val="black">
                  <a:lumMod val="85000"/>
                  <a:lumOff val="15000"/>
                </a:prstClr>
              </a:solidFill>
              <a:latin typeface="Calibri Light" panose="020F0302020204030204"/>
              <a:cs typeface="+mn-cs"/>
            </a:endParaRPr>
          </a:p>
        </p:txBody>
      </p:sp>
      <p:pic>
        <p:nvPicPr>
          <p:cNvPr id="7" name="Content Placeholder 6" descr="A qr code on a screen&#10;&#10;Description automatically generated">
            <a:extLst>
              <a:ext uri="{FF2B5EF4-FFF2-40B4-BE49-F238E27FC236}">
                <a16:creationId xmlns:a16="http://schemas.microsoft.com/office/drawing/2014/main" id="{03675DDC-1D29-1FC2-3263-9F773E69754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/>
          <a:stretch>
            <a:fillRect/>
          </a:stretch>
        </p:blipFill>
        <p:spPr>
          <a:xfrm>
            <a:off x="475500" y="1353360"/>
            <a:ext cx="5184163" cy="3758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5447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284289" y="279192"/>
            <a:ext cx="8638821" cy="619450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US" sz="4800">
              <a:solidFill>
                <a:srgbClr val="5DD4FF"/>
              </a:solidFill>
              <a:latin typeface="Arial Black"/>
            </a:endParaRPr>
          </a:p>
          <a:p>
            <a:pPr marL="0" indent="0" algn="ctr">
              <a:buNone/>
            </a:pPr>
            <a:endParaRPr lang="en-US" sz="4800">
              <a:solidFill>
                <a:srgbClr val="5DD4FF"/>
              </a:solidFill>
              <a:latin typeface="Arial Black"/>
            </a:endParaRPr>
          </a:p>
          <a:p>
            <a:pPr marL="0" indent="0" algn="ctr">
              <a:buNone/>
            </a:pPr>
            <a:r>
              <a:rPr lang="en-US" sz="4800" err="1">
                <a:solidFill>
                  <a:srgbClr val="5DD4FF"/>
                </a:solidFill>
                <a:latin typeface="Arial Black"/>
              </a:rPr>
              <a:t>Diolch</a:t>
            </a:r>
            <a:r>
              <a:rPr lang="en-US" sz="4800">
                <a:solidFill>
                  <a:srgbClr val="5DD4FF"/>
                </a:solidFill>
                <a:latin typeface="Arial Black"/>
              </a:rPr>
              <a:t> / Thank you</a:t>
            </a:r>
            <a:endParaRPr lang="en-US" sz="480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395B059-7ED2-4EC3-BCE8-AC52E213CEAD}"/>
              </a:ext>
            </a:extLst>
          </p:cNvPr>
          <p:cNvSpPr/>
          <p:nvPr/>
        </p:nvSpPr>
        <p:spPr>
          <a:xfrm>
            <a:off x="2628" y="4811110"/>
            <a:ext cx="9143997" cy="208893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191156"/>
      </p:ext>
    </p:extLst>
  </p:cSld>
  <p:clrMapOvr>
    <a:masterClrMapping/>
  </p:clrMapOvr>
</p:sld>
</file>

<file path=ppt/theme/theme1.xml><?xml version="1.0" encoding="utf-8"?>
<a:theme xmlns:a="http://schemas.openxmlformats.org/drawingml/2006/main" name="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4EC8029807A2946B625B0D114BCF650" ma:contentTypeVersion="19" ma:contentTypeDescription="Create a new document." ma:contentTypeScope="" ma:versionID="72dec7bb68f14c74a68934ed110a5484">
  <xsd:schema xmlns:xsd="http://www.w3.org/2001/XMLSchema" xmlns:xs="http://www.w3.org/2001/XMLSchema" xmlns:p="http://schemas.microsoft.com/office/2006/metadata/properties" xmlns:ns2="2e89cfda-a374-4413-9f0d-8b601eddeb70" xmlns:ns3="1ecf5648-3750-43f5-867d-bfaa16e6e17e" targetNamespace="http://schemas.microsoft.com/office/2006/metadata/properties" ma:root="true" ma:fieldsID="18a05de35f449b30c2b9f2dd0532175d" ns2:_="" ns3:_="">
    <xsd:import namespace="2e89cfda-a374-4413-9f0d-8b601eddeb70"/>
    <xsd:import namespace="1ecf5648-3750-43f5-867d-bfaa16e6e1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DateTaken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_Flow_SignoffStatus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e89cfda-a374-4413-9f0d-8b601eddeb7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2" nillable="true" ma:displayName="Location" ma:internalName="MediaServiceLocatio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_Flow_SignoffStatus" ma:index="23" nillable="true" ma:displayName="Sign-off status" ma:internalName="Sign_x002d_off_x0020_status">
      <xsd:simpleType>
        <xsd:restriction base="dms:Text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cf5648-3750-43f5-867d-bfaa16e6e17e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d402ff45-7898-42ce-a290-0a5e025ffdc1}" ma:internalName="TaxCatchAll" ma:showField="CatchAllData" ma:web="1ecf5648-3750-43f5-867d-bfaa16e6e17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1ecf5648-3750-43f5-867d-bfaa16e6e17e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  <lcf76f155ced4ddcb4097134ff3c332f xmlns="2e89cfda-a374-4413-9f0d-8b601eddeb70">
      <Terms xmlns="http://schemas.microsoft.com/office/infopath/2007/PartnerControls"/>
    </lcf76f155ced4ddcb4097134ff3c332f>
    <TaxCatchAll xmlns="1ecf5648-3750-43f5-867d-bfaa16e6e17e" xsi:nil="true"/>
    <_Flow_SignoffStatus xmlns="2e89cfda-a374-4413-9f0d-8b601eddeb70" xsi:nil="true"/>
  </documentManagement>
</p:properties>
</file>

<file path=customXml/itemProps1.xml><?xml version="1.0" encoding="utf-8"?>
<ds:datastoreItem xmlns:ds="http://schemas.openxmlformats.org/officeDocument/2006/customXml" ds:itemID="{B94A1B88-7DA2-4BDF-BF8A-30D1B90708B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e89cfda-a374-4413-9f0d-8b601eddeb70"/>
    <ds:schemaRef ds:uri="1ecf5648-3750-43f5-867d-bfaa16e6e1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60db6a8c-efda-4272-8663-afd250168057"/>
    <ds:schemaRef ds:uri="9dc4d116-a27b-41af-91e9-8a518f1eb27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1ecf5648-3750-43f5-867d-bfaa16e6e17e"/>
    <ds:schemaRef ds:uri="2e89cfda-a374-4413-9f0d-8b601eddeb70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0</TotalTime>
  <Words>1370</Words>
  <Application>Microsoft Office PowerPoint</Application>
  <PresentationFormat>On-screen Show (4:3)</PresentationFormat>
  <Paragraphs>116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Myriad Pro</vt:lpstr>
      <vt:lpstr>Aptos</vt:lpstr>
      <vt:lpstr>Arial</vt:lpstr>
      <vt:lpstr>Arial Black</vt:lpstr>
      <vt:lpstr>Calibri</vt:lpstr>
      <vt:lpstr>Calibri Light</vt:lpstr>
      <vt:lpstr>201500625PowerPointPresentationTemplate</vt:lpstr>
      <vt:lpstr>Title Slide 1</vt:lpstr>
      <vt:lpstr>201500625PowerPointPresentationTemplate</vt:lpstr>
      <vt:lpstr>Tystysgrif Raddedig Cadarnhau Ymarfer Gwaith Cymdeithasol    Graduate Certificate in the Consolidation of Social Work Practice </vt:lpstr>
      <vt:lpstr>PowerPoint Presentation</vt:lpstr>
      <vt:lpstr>Gwybodaeth am y Brifysgol -Information about the University</vt:lpstr>
      <vt:lpstr>Our Vision</vt:lpstr>
      <vt:lpstr>Proses ymgeisio / Application process</vt:lpstr>
      <vt:lpstr>Proses ymgeisio / Application process</vt:lpstr>
      <vt:lpstr>Proses ymgeisio / Application process</vt:lpstr>
      <vt:lpstr>Mewngofnodi i MyTSD / Logging in to My TSD</vt:lpstr>
      <vt:lpstr>Dilysu Aml-factor (MFA) / Multi-factor Authentication (MFA)</vt:lpstr>
      <vt:lpstr>Proses ymgeisio / Application process</vt:lpstr>
      <vt:lpstr>Mewngofnodi i Moodle a llwyfannau eraill PCYDDS Logging in to Moodle and other UWTSD platforms</vt:lpstr>
      <vt:lpstr>Gwasanaethau Myfyrwyr PCYDDS UWTSD Student Services  I gael mynediad at gymorth cwblhewch y ffurflen hon / To access support please complete this form - </vt:lpstr>
      <vt:lpstr>Our Vision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Questions</dc:title>
  <dc:creator>Stephanie Meyer</dc:creator>
  <cp:lastModifiedBy>Meinir Jones</cp:lastModifiedBy>
  <cp:revision>77</cp:revision>
  <dcterms:created xsi:type="dcterms:W3CDTF">2017-02-17T08:22:36Z</dcterms:created>
  <dcterms:modified xsi:type="dcterms:W3CDTF">2026-02-27T10:08:18Z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0x01010054EC8029807A2946B625B0D114BCF650</vt:lpwstr>
  </property>
  <property fmtid="{D5CDD505-2E9C-101B-9397-08002B2CF9AE}" pid="3" name="MediaServiceImageTags">
    <vt:lpwstr/>
  </property>
</Properties>
</file>