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757" r:id="rId2"/>
    <p:sldMasterId id="2147483771" r:id="rId3"/>
  </p:sldMasterIdLst>
  <p:notesMasterIdLst>
    <p:notesMasterId r:id="rId13"/>
  </p:notesMasterIdLst>
  <p:handoutMasterIdLst>
    <p:handoutMasterId r:id="rId14"/>
  </p:handoutMasterIdLst>
  <p:sldIdLst>
    <p:sldId id="256" r:id="rId4"/>
    <p:sldId id="261" r:id="rId5"/>
    <p:sldId id="369" r:id="rId6"/>
    <p:sldId id="257" r:id="rId7"/>
    <p:sldId id="260" r:id="rId8"/>
    <p:sldId id="276" r:id="rId9"/>
    <p:sldId id="366" r:id="rId10"/>
    <p:sldId id="370" r:id="rId11"/>
    <p:sldId id="3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BFBE"/>
    <a:srgbClr val="CCEBE6"/>
    <a:srgbClr val="BD9D81"/>
    <a:srgbClr val="87A4B2"/>
    <a:srgbClr val="F09B49"/>
    <a:srgbClr val="C0C2C3"/>
    <a:srgbClr val="E4DCDB"/>
    <a:srgbClr val="0708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60"/>
  </p:normalViewPr>
  <p:slideViewPr>
    <p:cSldViewPr snapToGrid="0">
      <p:cViewPr varScale="1">
        <p:scale>
          <a:sx n="62" d="100"/>
          <a:sy n="62" d="100"/>
        </p:scale>
        <p:origin x="7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4980"/>
    </p:cViewPr>
  </p:sorterViewPr>
  <p:notesViewPr>
    <p:cSldViewPr snapToGrid="0">
      <p:cViewPr varScale="1">
        <p:scale>
          <a:sx n="55" d="100"/>
          <a:sy n="55" d="100"/>
        </p:scale>
        <p:origin x="2772" y="4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66FA87-70CD-4B97-8B37-5C32C51DAB77}" type="datetimeFigureOut">
              <a:rPr lang="en-US" smtClean="0"/>
              <a:t>6/27/2021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BMMB7012D- 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150E70-DF79-4FD2-9D4E-637450927C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885463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DBC51-FE71-4CA4-A38E-D02745B37307}" type="datetimeFigureOut">
              <a:rPr lang="en-US" smtClean="0"/>
              <a:t>6/27/2021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BMMB7012D- 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7BD11-2250-490E-BD58-98B041AFB0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64060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CAB26-0464-4402-9B36-668E7836861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102165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41A68-41D1-4DFC-A250-A238284529C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491218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8506E8-278C-4849-B3C0-27A1051376A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7797906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173E1A-550F-429C-94B2-EBA45292F82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471817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9684E2-25DF-418E-9F89-ADF637D96CD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807678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7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76B65-A8F6-4229-A130-98480B4AF21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7340274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76B65-A8F6-4229-A130-98480B4AF21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201493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911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466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841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0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590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679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43650" y="1771650"/>
            <a:ext cx="5276850" cy="37909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121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828925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3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004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99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5780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1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6924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3411764" cy="427543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3411764" y="4275438"/>
            <a:ext cx="5073209" cy="2582562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256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905829" y="3460437"/>
            <a:ext cx="2075542" cy="267017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7170057" y="899886"/>
            <a:ext cx="2496457" cy="5230726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5425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6487298" y="3150973"/>
            <a:ext cx="5485617" cy="29289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250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/>
          <p:cNvSpPr>
            <a:spLocks noGrp="1"/>
          </p:cNvSpPr>
          <p:nvPr>
            <p:ph type="pic" sz="quarter" idx="13"/>
          </p:nvPr>
        </p:nvSpPr>
        <p:spPr>
          <a:xfrm>
            <a:off x="7372350" y="188913"/>
            <a:ext cx="4692650" cy="6415087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8181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D3D70656-C88E-47A8-AF4E-6796ABD03767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2886303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2C696FB3-7798-452D-A70D-9F9025FD10F5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5210101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20011766-26D5-4106-9378-06DEFFB04B69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533898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94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 nodePh="1">
                                  <p:stCondLst>
                                    <p:cond delay="10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grpId="0" nodeType="withEffect" nodePh="1">
                                  <p:stCondLst>
                                    <p:cond delay="20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ster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5458437" y="762410"/>
            <a:ext cx="5522054" cy="5414504"/>
          </a:xfrm>
          <a:custGeom>
            <a:avLst/>
            <a:gdLst>
              <a:gd name="connsiteX0" fmla="*/ 0 w 7023364"/>
              <a:gd name="connsiteY0" fmla="*/ 0 h 6886575"/>
              <a:gd name="connsiteX1" fmla="*/ 7023364 w 7023364"/>
              <a:gd name="connsiteY1" fmla="*/ 0 h 6886575"/>
              <a:gd name="connsiteX2" fmla="*/ 7023364 w 7023364"/>
              <a:gd name="connsiteY2" fmla="*/ 6886575 h 6886575"/>
              <a:gd name="connsiteX3" fmla="*/ 3049446 w 7023364"/>
              <a:gd name="connsiteY3" fmla="*/ 6886575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23364" h="6886575">
                <a:moveTo>
                  <a:pt x="0" y="0"/>
                </a:moveTo>
                <a:lnTo>
                  <a:pt x="7023364" y="0"/>
                </a:lnTo>
                <a:lnTo>
                  <a:pt x="7023364" y="6886575"/>
                </a:lnTo>
                <a:lnTo>
                  <a:pt x="3049446" y="68865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97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3000"/>
    </mc:Choice>
    <mc:Fallback xmlns="">
      <p:transition advClick="0" advTm="3000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7875660" cy="6858000"/>
          </a:xfrm>
          <a:custGeom>
            <a:avLst/>
            <a:gdLst>
              <a:gd name="connsiteX0" fmla="*/ 0 w 7875660"/>
              <a:gd name="connsiteY0" fmla="*/ 0 h 6858000"/>
              <a:gd name="connsiteX1" fmla="*/ 3556315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0" y="0"/>
                </a:moveTo>
                <a:lnTo>
                  <a:pt x="3556315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0837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4316339" y="0"/>
            <a:ext cx="7875660" cy="6858000"/>
          </a:xfrm>
          <a:custGeom>
            <a:avLst/>
            <a:gdLst>
              <a:gd name="connsiteX0" fmla="*/ 4319345 w 7875660"/>
              <a:gd name="connsiteY0" fmla="*/ 0 h 6858000"/>
              <a:gd name="connsiteX1" fmla="*/ 7875660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4319345" y="0"/>
                </a:moveTo>
                <a:lnTo>
                  <a:pt x="7875660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5735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905829" y="3460437"/>
            <a:ext cx="2075542" cy="267017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7170057" y="899886"/>
            <a:ext cx="2496457" cy="5230726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624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452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2398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3047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6334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0788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4190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564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5883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248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4907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49079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85683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3411764" cy="427543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3411764" y="4275438"/>
            <a:ext cx="5073209" cy="2582562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4622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17791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6112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762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0396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42169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68633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5159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7737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04461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444756"/>
      </p:ext>
    </p:extLst>
  </p:cSld>
  <p:clrMapOvr>
    <a:masterClrMapping/>
  </p:clrMapOvr>
  <p:hf sldNum="0" hd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48253776"/>
      </p:ext>
    </p:extLst>
  </p:cSld>
  <p:clrMapOvr>
    <a:masterClrMapping/>
  </p:clrMapOvr>
  <p:hf sldNum="0" hd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204929"/>
      </p:ext>
    </p:extLst>
  </p:cSld>
  <p:clrMapOvr>
    <a:masterClrMapping/>
  </p:clrMapOvr>
  <p:hf sldNum="0" hd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7013148"/>
      </p:ext>
    </p:extLst>
  </p:cSld>
  <p:clrMapOvr>
    <a:masterClrMapping/>
  </p:clrMapOvr>
  <p:hf sldNum="0" hd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92976"/>
      </p:ext>
    </p:extLst>
  </p:cSld>
  <p:clrMapOvr>
    <a:masterClrMapping/>
  </p:clrMapOvr>
  <p:hf sldNum="0" hd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40402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812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146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8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17" Type="http://schemas.openxmlformats.org/officeDocument/2006/relationships/slideLayout" Target="../slideLayouts/slideLayout52.xml"/><Relationship Id="rId2" Type="http://schemas.openxmlformats.org/officeDocument/2006/relationships/slideLayout" Target="../slideLayouts/slideLayout37.xml"/><Relationship Id="rId16" Type="http://schemas.openxmlformats.org/officeDocument/2006/relationships/slideLayout" Target="../slideLayouts/slideLayout51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278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4" r:id="rId14"/>
    <p:sldLayoutId id="2147483665" r:id="rId15"/>
    <p:sldLayoutId id="2147483667" r:id="rId16"/>
    <p:sldLayoutId id="2147483715" r:id="rId17"/>
    <p:sldLayoutId id="2147483679" r:id="rId18"/>
    <p:sldLayoutId id="2147483714" r:id="rId19"/>
    <p:sldLayoutId id="2147483723" r:id="rId20"/>
    <p:sldLayoutId id="2147483724" r:id="rId21"/>
    <p:sldLayoutId id="2147483743" r:id="rId22"/>
    <p:sldLayoutId id="2147483770" r:id="rId2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821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hf sldNum="0" hdr="0" dt="0"/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87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  <p:sldLayoutId id="2147483756" r:id="rId17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lose-up view of grilled sardine fishes served in oil with baked potatoes">
            <a:extLst>
              <a:ext uri="{FF2B5EF4-FFF2-40B4-BE49-F238E27FC236}">
                <a16:creationId xmlns:a16="http://schemas.microsoft.com/office/drawing/2014/main" id="{B51D44BB-2DEA-42BB-B79B-18CA6730ADB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32260" y="1703178"/>
            <a:ext cx="6327480" cy="3670568"/>
          </a:xfrm>
          <a:prstGeom prst="rect">
            <a:avLst/>
          </a:prstGeom>
          <a:solidFill>
            <a:srgbClr val="FBBFBE"/>
          </a:solidFill>
          <a:ln>
            <a:noFill/>
          </a:ln>
          <a:effectLst>
            <a:outerShdw blurRad="431800" dir="1200000" sx="108000" sy="108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73311" y="1767391"/>
            <a:ext cx="58539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3200" dirty="0">
                <a:solidFill>
                  <a:schemeClr val="bg1"/>
                </a:solidFill>
                <a:latin typeface="Kelson Sans" panose="02000500000000000000" pitchFamily="50" charset="0"/>
                <a:ea typeface="Montserrat" charset="0"/>
                <a:cs typeface="Montserrat" charset="0"/>
              </a:rPr>
              <a:t>New venture:</a:t>
            </a:r>
          </a:p>
          <a:p>
            <a:pPr algn="ctr">
              <a:lnSpc>
                <a:spcPct val="100000"/>
              </a:lnSpc>
            </a:pP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Kelson Sans" panose="02000500000000000000" pitchFamily="50" charset="0"/>
                <a:ea typeface="Montserrat" charset="0"/>
                <a:cs typeface="Montserrat" charset="0"/>
              </a:rPr>
              <a:t>Fakeaways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Kelson Sans" panose="02000500000000000000" pitchFamily="50" charset="0"/>
                <a:ea typeface="Montserrat" charset="0"/>
                <a:cs typeface="Montserrat" charset="0"/>
              </a:rPr>
              <a:t> and cookies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60560" y="2840286"/>
            <a:ext cx="48543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400" spc="300" dirty="0">
                <a:latin typeface="Lato" panose="020F0502020204030203" pitchFamily="34" charset="0"/>
                <a:ea typeface="Montserrat" charset="0"/>
                <a:cs typeface="Montserrat" charset="0"/>
              </a:rPr>
              <a:t>Digital Entrepreneurship</a:t>
            </a:r>
          </a:p>
          <a:p>
            <a:pPr algn="ctr"/>
            <a:r>
              <a:rPr lang="en-GB" sz="2400" dirty="0"/>
              <a:t>BMMB7002D</a:t>
            </a:r>
            <a:r>
              <a:rPr lang="en-US" sz="3200" spc="300" dirty="0">
                <a:latin typeface="Lato" panose="020F0502020204030203" pitchFamily="34" charset="0"/>
                <a:ea typeface="Montserrat" charset="0"/>
                <a:cs typeface="Montserrat" charset="0"/>
              </a:rPr>
              <a:t> </a:t>
            </a:r>
            <a:endParaRPr lang="en-US" sz="2400" spc="300" dirty="0">
              <a:latin typeface="Lato" panose="020F0502020204030203" pitchFamily="34" charset="0"/>
              <a:ea typeface="Montserrat" charset="0"/>
              <a:cs typeface="Montserrat" charset="0"/>
            </a:endParaRPr>
          </a:p>
          <a:p>
            <a:pPr algn="ctr">
              <a:lnSpc>
                <a:spcPct val="100000"/>
              </a:lnSpc>
            </a:pPr>
            <a:r>
              <a:rPr lang="en-US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Student Number: 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1912407</a:t>
            </a:r>
          </a:p>
          <a:p>
            <a:pPr algn="ctr">
              <a:lnSpc>
                <a:spcPct val="100000"/>
              </a:lnSpc>
            </a:pPr>
            <a:r>
              <a:rPr lang="en-GB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Date of submission: </a:t>
            </a:r>
            <a:r>
              <a:rPr lang="en-GB" spc="300" dirty="0">
                <a:latin typeface="Calibri" panose="020F0502020204030204" pitchFamily="34" charset="0"/>
                <a:ea typeface="Montserrat" charset="0"/>
                <a:cs typeface="Calibri" panose="020F0502020204030204" pitchFamily="34" charset="0"/>
              </a:rPr>
              <a:t>27/06/2021</a:t>
            </a:r>
            <a:endParaRPr lang="en-US" spc="300" dirty="0">
              <a:latin typeface="Calibri" panose="020F0502020204030204" pitchFamily="34" charset="0"/>
              <a:ea typeface="Montserrat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4396E6-421B-49E9-981A-B76863D22E39}"/>
              </a:ext>
            </a:extLst>
          </p:cNvPr>
          <p:cNvSpPr txBox="1"/>
          <p:nvPr/>
        </p:nvSpPr>
        <p:spPr>
          <a:xfrm>
            <a:off x="3760560" y="4958247"/>
            <a:ext cx="4854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Yulianna Daykin</a:t>
            </a:r>
          </a:p>
          <a:p>
            <a:pPr algn="ctr">
              <a:lnSpc>
                <a:spcPct val="100000"/>
              </a:lnSpc>
            </a:pPr>
            <a:endParaRPr lang="en-US" sz="2400" spc="300" dirty="0">
              <a:solidFill>
                <a:schemeClr val="bg1"/>
              </a:solidFill>
              <a:latin typeface="Lato" panose="020F0502020204030203" pitchFamily="34" charset="0"/>
              <a:ea typeface="Montserrat" charset="0"/>
              <a:cs typeface="Montserrat" charset="0"/>
            </a:endParaRPr>
          </a:p>
        </p:txBody>
      </p:sp>
      <p:pic>
        <p:nvPicPr>
          <p:cNvPr id="15" name="Recorded Sound1">
            <a:hlinkClick r:id="" action="ppaction://media"/>
            <a:extLst>
              <a:ext uri="{FF2B5EF4-FFF2-40B4-BE49-F238E27FC236}">
                <a16:creationId xmlns:a16="http://schemas.microsoft.com/office/drawing/2014/main" id="{95B38E9B-10CE-435D-B6E7-615FA35AB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448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9112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612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6" grpId="0"/>
      <p:bldP spid="8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DBF3E6F4-71DE-4412-9863-1A8965F4795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81484" y="1"/>
            <a:ext cx="4247806" cy="2465798"/>
          </a:xfrm>
          <a:effectLst>
            <a:glow>
              <a:schemeClr val="accent1"/>
            </a:glow>
          </a:effectLst>
        </p:spPr>
      </p:pic>
      <p:sp>
        <p:nvSpPr>
          <p:cNvPr id="14" name="Right Triangle 13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Triangle 14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87A4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5174600" y="431314"/>
            <a:ext cx="45310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800" dirty="0">
                <a:latin typeface="Kelson Sans" panose="02000500000000000000" pitchFamily="50" charset="0"/>
                <a:ea typeface="Montserrat" charset="0"/>
                <a:cs typeface="Montserrat" charset="0"/>
              </a:rPr>
              <a:t>Content</a:t>
            </a:r>
          </a:p>
        </p:txBody>
      </p:sp>
      <p:sp>
        <p:nvSpPr>
          <p:cNvPr id="8" name="Rectangle 7"/>
          <p:cNvSpPr/>
          <p:nvPr/>
        </p:nvSpPr>
        <p:spPr>
          <a:xfrm>
            <a:off x="2337920" y="1952257"/>
            <a:ext cx="46592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Trends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Porter’s value chain: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	Primary activities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	Support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7p’s of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6c’s of online customer motivation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041C1D-5090-4711-8095-5501A98B1B68}"/>
              </a:ext>
            </a:extLst>
          </p:cNvPr>
          <p:cNvSpPr txBox="1"/>
          <p:nvPr/>
        </p:nvSpPr>
        <p:spPr>
          <a:xfrm>
            <a:off x="4398206" y="6374035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851276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C1005DCD-8F15-4783-800B-E9D509B2944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40659" y="0"/>
            <a:ext cx="3695272" cy="2078591"/>
          </a:xfrm>
          <a:effectLst>
            <a:glow>
              <a:schemeClr val="accent1"/>
            </a:glow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7D582EF-86C9-4687-B44C-A13A2EAC9C51}"/>
              </a:ext>
            </a:extLst>
          </p:cNvPr>
          <p:cNvSpPr/>
          <p:nvPr/>
        </p:nvSpPr>
        <p:spPr>
          <a:xfrm>
            <a:off x="572190" y="1899290"/>
            <a:ext cx="3695272" cy="3937939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22" name="Right Triangle 21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3824361" y="726676"/>
            <a:ext cx="3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 Marketplace</a:t>
            </a:r>
          </a:p>
        </p:txBody>
      </p:sp>
      <p:sp>
        <p:nvSpPr>
          <p:cNvPr id="21" name="Right Triangle 20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51164" y="2222970"/>
            <a:ext cx="2698126" cy="3290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dirty="0"/>
              <a:t>Millennials and Gen Z individuals are increasing health awareness, demand variety, and are still interested in eating out to cope with longer work hours.</a:t>
            </a:r>
          </a:p>
          <a:p>
            <a:pPr algn="ctr">
              <a:lnSpc>
                <a:spcPct val="150000"/>
              </a:lnSpc>
            </a:pP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396F4D-EC04-4BDF-B70E-6CA95A209039}"/>
              </a:ext>
            </a:extLst>
          </p:cNvPr>
          <p:cNvSpPr txBox="1"/>
          <p:nvPr/>
        </p:nvSpPr>
        <p:spPr>
          <a:xfrm>
            <a:off x="4089947" y="6392789"/>
            <a:ext cx="4602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1026" name="Picture 2" descr="8 Characteristics Of Millennials That Support Sustainable Development Goals  (SDGs)">
            <a:extLst>
              <a:ext uri="{FF2B5EF4-FFF2-40B4-BE49-F238E27FC236}">
                <a16:creationId xmlns:a16="http://schemas.microsoft.com/office/drawing/2014/main" id="{51B79555-93D4-4F32-B3E1-934400E54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420" y="2064864"/>
            <a:ext cx="7430682" cy="451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3">
            <a:hlinkClick r:id="" action="ppaction://media"/>
            <a:extLst>
              <a:ext uri="{FF2B5EF4-FFF2-40B4-BE49-F238E27FC236}">
                <a16:creationId xmlns:a16="http://schemas.microsoft.com/office/drawing/2014/main" id="{A44CE474-6463-4225-8733-7CDFB65716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070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95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B4C2DBF9-E297-4361-90EA-AF6175145E8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692873" y="11217"/>
            <a:ext cx="4165567" cy="234313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sp>
        <p:nvSpPr>
          <p:cNvPr id="22" name="Right Triangle 21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12C92B6-10D8-497E-AF8A-BC318F122DD8}"/>
              </a:ext>
            </a:extLst>
          </p:cNvPr>
          <p:cNvSpPr txBox="1"/>
          <p:nvPr/>
        </p:nvSpPr>
        <p:spPr>
          <a:xfrm>
            <a:off x="3768838" y="6485840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77FBBBE8-DDF0-4ABA-BFBA-9A2A49AE0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6" y="649663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Trends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4F790A61-BD52-4822-8209-4EDD2DAE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4084" y="2163576"/>
            <a:ext cx="5627740" cy="388077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Takeaway became the norm in the restaurant industry (Jarvis, 2020). 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Customers demand digital convenience, low waiting times, and freshness in delivered products. </a:t>
            </a:r>
          </a:p>
          <a:p>
            <a:r>
              <a:rPr lang="en-GB" sz="1800" dirty="0" err="1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Ibisworld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(2021) states that the pandemic decreased revenue in the industry this year by 0.1% to £18.7b. 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lockdowns reduced takeaway profits. 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However, time-poor customers have demanded quick and convenient food. Similarly, health awareness will increase due to fears of covid-19 in the population. </a:t>
            </a:r>
            <a:endParaRPr lang="en-GB" dirty="0"/>
          </a:p>
        </p:txBody>
      </p:sp>
      <p:pic>
        <p:nvPicPr>
          <p:cNvPr id="4" name="Recorded Sound4">
            <a:hlinkClick r:id="" action="ppaction://media"/>
            <a:extLst>
              <a:ext uri="{FF2B5EF4-FFF2-40B4-BE49-F238E27FC236}">
                <a16:creationId xmlns:a16="http://schemas.microsoft.com/office/drawing/2014/main" id="{52D55F86-A27A-45CC-BE1F-2275E042E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15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028089" y="420014"/>
            <a:ext cx="45310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Problems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028089" y="2183738"/>
            <a:ext cx="2135822" cy="1574199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870115" y="2170317"/>
            <a:ext cx="2002122" cy="1574198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4872694" y="2594945"/>
            <a:ext cx="2328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 can’t afford to eat healthily</a:t>
            </a:r>
            <a:endParaRPr lang="en-US" sz="10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21263" y="2594945"/>
            <a:ext cx="2299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 don’t have the time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ight Triangle 15"/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F9B42DC3-D5F1-4C03-8EE0-B3009F8DB833}"/>
              </a:ext>
            </a:extLst>
          </p:cNvPr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C4200C-BD5F-41C4-9A9A-5007EB7CC20C}"/>
              </a:ext>
            </a:extLst>
          </p:cNvPr>
          <p:cNvSpPr/>
          <p:nvPr/>
        </p:nvSpPr>
        <p:spPr>
          <a:xfrm>
            <a:off x="9158851" y="2188325"/>
            <a:ext cx="2127152" cy="1570202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03CDBF-837A-46D6-9976-5B8E848623F0}"/>
              </a:ext>
            </a:extLst>
          </p:cNvPr>
          <p:cNvSpPr txBox="1"/>
          <p:nvPr/>
        </p:nvSpPr>
        <p:spPr>
          <a:xfrm>
            <a:off x="9091880" y="2547156"/>
            <a:ext cx="23256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 prefer to order a takeaway</a:t>
            </a:r>
            <a:endParaRPr lang="en-US" sz="10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CD654D-5340-434F-B229-402555AAE352}"/>
              </a:ext>
            </a:extLst>
          </p:cNvPr>
          <p:cNvSpPr txBox="1"/>
          <p:nvPr/>
        </p:nvSpPr>
        <p:spPr>
          <a:xfrm>
            <a:off x="4324306" y="6510942"/>
            <a:ext cx="6102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25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34AD4402-2CB5-4192-BE84-AF1A6B8C15F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77192" y="0"/>
            <a:ext cx="3695272" cy="207859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sp>
        <p:nvSpPr>
          <p:cNvPr id="9" name="Rectangle 8"/>
          <p:cNvSpPr/>
          <p:nvPr/>
        </p:nvSpPr>
        <p:spPr>
          <a:xfrm>
            <a:off x="1064691" y="1493804"/>
            <a:ext cx="102539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main excuses when it comes to eating healthy are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Placeholder 16" descr="Berries and fruits bowl">
            <a:extLst>
              <a:ext uri="{FF2B5EF4-FFF2-40B4-BE49-F238E27FC236}">
                <a16:creationId xmlns:a16="http://schemas.microsoft.com/office/drawing/2014/main" id="{14A4E141-B5A5-425A-B5EB-537A01BCD3D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6" r="23446"/>
          <a:stretch>
            <a:fillRect/>
          </a:stretch>
        </p:blipFill>
        <p:spPr>
          <a:xfrm>
            <a:off x="4851143" y="3837065"/>
            <a:ext cx="2681077" cy="2925134"/>
          </a:xfrm>
        </p:spPr>
      </p:pic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41AA2606-D541-40B4-A46F-ED1EBF90F78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324306" y="4179637"/>
            <a:ext cx="5073209" cy="2582562"/>
          </a:xfrm>
        </p:spPr>
      </p:sp>
      <p:pic>
        <p:nvPicPr>
          <p:cNvPr id="19" name="Recorded Sound5">
            <a:hlinkClick r:id="" action="ppaction://media"/>
            <a:extLst>
              <a:ext uri="{FF2B5EF4-FFF2-40B4-BE49-F238E27FC236}">
                <a16:creationId xmlns:a16="http://schemas.microsoft.com/office/drawing/2014/main" id="{2E515EF3-D9C2-43E9-ACB5-C047D53F6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498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5483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8" grpId="0"/>
      <p:bldP spid="14" grpId="0"/>
      <p:bldP spid="15" grpId="0"/>
      <p:bldP spid="23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Value chain Michael Porter example &amp;amp; explanation | Management gurus |  Management Gurus">
            <a:extLst>
              <a:ext uri="{FF2B5EF4-FFF2-40B4-BE49-F238E27FC236}">
                <a16:creationId xmlns:a16="http://schemas.microsoft.com/office/drawing/2014/main" id="{C8EA8784-DC45-4C8B-AFE6-AC827BF6BD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413" y="2018356"/>
            <a:ext cx="6359917" cy="36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D57127-CD6B-43D2-BC22-86347AB81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Porter’s value chain:</a:t>
            </a:r>
            <a:endParaRPr lang="en-GB" sz="4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7" name="Right Triangle 16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169407F-2DEB-44D2-A713-B9E55936FBDA}"/>
              </a:ext>
            </a:extLst>
          </p:cNvPr>
          <p:cNvSpPr txBox="1"/>
          <p:nvPr/>
        </p:nvSpPr>
        <p:spPr>
          <a:xfrm>
            <a:off x="4163602" y="6467834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15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1F2E992D-2383-453A-B5BC-DAE58472820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40659" y="0"/>
            <a:ext cx="3695272" cy="207859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F19C0C-36EC-42BF-AEE6-EB08BDDC8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5330" y="1529837"/>
            <a:ext cx="4093535" cy="4956692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value chain involves activities that support the value creation process.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Primary activities are: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Inbound /outbound logistics.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Operations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Marketing and sales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Service</a:t>
            </a:r>
            <a:endParaRPr lang="en-GB" sz="1800" dirty="0">
              <a:solidFill>
                <a:srgbClr val="0E101A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solidFill>
                <a:srgbClr val="0E101A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Support activities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solidFill>
                  <a:srgbClr val="0E101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Procurement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solidFill>
                  <a:srgbClr val="0E101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development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solidFill>
                  <a:srgbClr val="0E101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solidFill>
                  <a:srgbClr val="0E101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Firm infrastructure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Clr>
                <a:srgbClr val="555555"/>
              </a:buClr>
              <a:buSzPts val="1050"/>
              <a:buFont typeface="Helvetica" panose="020B0604020202020204" pitchFamily="34" charset="0"/>
              <a:buAutoNum type="alphaLcParenR"/>
            </a:pPr>
            <a:endParaRPr lang="en-GB" dirty="0"/>
          </a:p>
        </p:txBody>
      </p:sp>
      <p:pic>
        <p:nvPicPr>
          <p:cNvPr id="3" name="Recorded Sound6">
            <a:hlinkClick r:id="" action="ppaction://media"/>
            <a:extLst>
              <a:ext uri="{FF2B5EF4-FFF2-40B4-BE49-F238E27FC236}">
                <a16:creationId xmlns:a16="http://schemas.microsoft.com/office/drawing/2014/main" id="{A20B3AF3-EF2E-4EA9-B084-887682B213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782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7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igital Marketing Models: 6Cs of online customer motivation | Smart Insights">
            <a:extLst>
              <a:ext uri="{FF2B5EF4-FFF2-40B4-BE49-F238E27FC236}">
                <a16:creationId xmlns:a16="http://schemas.microsoft.com/office/drawing/2014/main" id="{D9174281-0BC5-4537-9997-5D83697BE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459" y="2078591"/>
            <a:ext cx="4178400" cy="417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ight Triangle 15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hape 2587">
            <a:extLst>
              <a:ext uri="{FF2B5EF4-FFF2-40B4-BE49-F238E27FC236}">
                <a16:creationId xmlns:a16="http://schemas.microsoft.com/office/drawing/2014/main" id="{EE5DF779-213D-488E-B197-C562A0A4041D}"/>
              </a:ext>
            </a:extLst>
          </p:cNvPr>
          <p:cNvSpPr/>
          <p:nvPr/>
        </p:nvSpPr>
        <p:spPr>
          <a:xfrm>
            <a:off x="6443090" y="5250406"/>
            <a:ext cx="434988" cy="4349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81" y="19846"/>
                </a:moveTo>
                <a:lnTo>
                  <a:pt x="9413" y="12882"/>
                </a:lnTo>
                <a:lnTo>
                  <a:pt x="19655" y="2640"/>
                </a:lnTo>
                <a:cubicBezTo>
                  <a:pt x="19655" y="2640"/>
                  <a:pt x="12281" y="19846"/>
                  <a:pt x="12281" y="19846"/>
                </a:cubicBezTo>
                <a:close/>
                <a:moveTo>
                  <a:pt x="1755" y="9320"/>
                </a:moveTo>
                <a:lnTo>
                  <a:pt x="18960" y="1945"/>
                </a:lnTo>
                <a:lnTo>
                  <a:pt x="8719" y="12187"/>
                </a:lnTo>
                <a:cubicBezTo>
                  <a:pt x="8719" y="12187"/>
                  <a:pt x="1755" y="9320"/>
                  <a:pt x="1755" y="9320"/>
                </a:cubicBezTo>
                <a:close/>
                <a:moveTo>
                  <a:pt x="21600" y="491"/>
                </a:moveTo>
                <a:cubicBezTo>
                  <a:pt x="21600" y="220"/>
                  <a:pt x="21380" y="0"/>
                  <a:pt x="21109" y="0"/>
                </a:cubicBezTo>
                <a:cubicBezTo>
                  <a:pt x="21034" y="0"/>
                  <a:pt x="20964" y="20"/>
                  <a:pt x="20900" y="52"/>
                </a:cubicBezTo>
                <a:lnTo>
                  <a:pt x="20898" y="48"/>
                </a:lnTo>
                <a:lnTo>
                  <a:pt x="302" y="8875"/>
                </a:lnTo>
                <a:cubicBezTo>
                  <a:pt x="301" y="8875"/>
                  <a:pt x="299" y="8876"/>
                  <a:pt x="297" y="8877"/>
                </a:cubicBezTo>
                <a:lnTo>
                  <a:pt x="280" y="8885"/>
                </a:lnTo>
                <a:lnTo>
                  <a:pt x="281" y="8887"/>
                </a:lnTo>
                <a:cubicBezTo>
                  <a:pt x="116" y="8967"/>
                  <a:pt x="0" y="9132"/>
                  <a:pt x="0" y="9327"/>
                </a:cubicBezTo>
                <a:cubicBezTo>
                  <a:pt x="0" y="9550"/>
                  <a:pt x="151" y="9731"/>
                  <a:pt x="355" y="9791"/>
                </a:cubicBezTo>
                <a:lnTo>
                  <a:pt x="353" y="9799"/>
                </a:lnTo>
                <a:lnTo>
                  <a:pt x="8462" y="13138"/>
                </a:lnTo>
                <a:lnTo>
                  <a:pt x="11801" y="21248"/>
                </a:lnTo>
                <a:lnTo>
                  <a:pt x="11809" y="21245"/>
                </a:lnTo>
                <a:cubicBezTo>
                  <a:pt x="11869" y="21449"/>
                  <a:pt x="12050" y="21600"/>
                  <a:pt x="12273" y="21600"/>
                </a:cubicBezTo>
                <a:cubicBezTo>
                  <a:pt x="12468" y="21600"/>
                  <a:pt x="12634" y="21484"/>
                  <a:pt x="12713" y="21319"/>
                </a:cubicBezTo>
                <a:lnTo>
                  <a:pt x="12716" y="21320"/>
                </a:lnTo>
                <a:lnTo>
                  <a:pt x="12723" y="21303"/>
                </a:lnTo>
                <a:cubicBezTo>
                  <a:pt x="12724" y="21301"/>
                  <a:pt x="12725" y="21300"/>
                  <a:pt x="12725" y="21298"/>
                </a:cubicBezTo>
                <a:lnTo>
                  <a:pt x="21553" y="702"/>
                </a:lnTo>
                <a:lnTo>
                  <a:pt x="21547" y="699"/>
                </a:lnTo>
                <a:cubicBezTo>
                  <a:pt x="21578" y="636"/>
                  <a:pt x="21600" y="567"/>
                  <a:pt x="21600" y="491"/>
                </a:cubicBezTo>
                <a:moveTo>
                  <a:pt x="7855" y="16200"/>
                </a:moveTo>
                <a:cubicBezTo>
                  <a:pt x="7719" y="16200"/>
                  <a:pt x="7596" y="16255"/>
                  <a:pt x="7507" y="16344"/>
                </a:cubicBezTo>
                <a:lnTo>
                  <a:pt x="6035" y="17817"/>
                </a:lnTo>
                <a:cubicBezTo>
                  <a:pt x="5946" y="17905"/>
                  <a:pt x="5891" y="18029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cubicBezTo>
                  <a:pt x="6517" y="18655"/>
                  <a:pt x="6640" y="18600"/>
                  <a:pt x="6729" y="18511"/>
                </a:cubicBezTo>
                <a:lnTo>
                  <a:pt x="8202" y="17038"/>
                </a:lnTo>
                <a:cubicBezTo>
                  <a:pt x="8291" y="16950"/>
                  <a:pt x="8345" y="16827"/>
                  <a:pt x="8345" y="16691"/>
                </a:cubicBezTo>
                <a:cubicBezTo>
                  <a:pt x="8345" y="16420"/>
                  <a:pt x="8126" y="16200"/>
                  <a:pt x="7855" y="16200"/>
                </a:cubicBezTo>
                <a:moveTo>
                  <a:pt x="7855" y="14237"/>
                </a:moveTo>
                <a:cubicBezTo>
                  <a:pt x="7855" y="13966"/>
                  <a:pt x="7635" y="13745"/>
                  <a:pt x="7364" y="13745"/>
                </a:cubicBezTo>
                <a:cubicBezTo>
                  <a:pt x="7228" y="13745"/>
                  <a:pt x="7105" y="13801"/>
                  <a:pt x="7017" y="13889"/>
                </a:cubicBezTo>
                <a:lnTo>
                  <a:pt x="2107" y="18798"/>
                </a:lnTo>
                <a:cubicBezTo>
                  <a:pt x="2019" y="18888"/>
                  <a:pt x="1964" y="19011"/>
                  <a:pt x="1964" y="19145"/>
                </a:cubicBezTo>
                <a:cubicBezTo>
                  <a:pt x="1964" y="19417"/>
                  <a:pt x="2184" y="19636"/>
                  <a:pt x="2455" y="19636"/>
                </a:cubicBezTo>
                <a:cubicBezTo>
                  <a:pt x="2590" y="19636"/>
                  <a:pt x="2713" y="19582"/>
                  <a:pt x="2802" y="19493"/>
                </a:cubicBezTo>
                <a:lnTo>
                  <a:pt x="7711" y="14583"/>
                </a:lnTo>
                <a:cubicBezTo>
                  <a:pt x="7800" y="14495"/>
                  <a:pt x="7855" y="14372"/>
                  <a:pt x="7855" y="14237"/>
                </a:cubicBezTo>
                <a:moveTo>
                  <a:pt x="4765" y="14583"/>
                </a:moveTo>
                <a:lnTo>
                  <a:pt x="5256" y="14093"/>
                </a:lnTo>
                <a:cubicBezTo>
                  <a:pt x="5345" y="14004"/>
                  <a:pt x="5400" y="13881"/>
                  <a:pt x="5400" y="13745"/>
                </a:cubicBezTo>
                <a:cubicBezTo>
                  <a:pt x="5400" y="13475"/>
                  <a:pt x="5180" y="13255"/>
                  <a:pt x="4909" y="13255"/>
                </a:cubicBezTo>
                <a:cubicBezTo>
                  <a:pt x="4774" y="13255"/>
                  <a:pt x="4651" y="13310"/>
                  <a:pt x="4562" y="13398"/>
                </a:cubicBezTo>
                <a:lnTo>
                  <a:pt x="4071" y="13889"/>
                </a:lnTo>
                <a:cubicBezTo>
                  <a:pt x="3982" y="13979"/>
                  <a:pt x="3927" y="14101"/>
                  <a:pt x="3927" y="14237"/>
                </a:cubicBezTo>
                <a:cubicBezTo>
                  <a:pt x="3927" y="14507"/>
                  <a:pt x="4147" y="14727"/>
                  <a:pt x="4418" y="14727"/>
                </a:cubicBezTo>
                <a:cubicBezTo>
                  <a:pt x="4554" y="14727"/>
                  <a:pt x="4676" y="14673"/>
                  <a:pt x="4765" y="1458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8378318-1B52-43A8-A8E3-2B7441FA4ED6}"/>
              </a:ext>
            </a:extLst>
          </p:cNvPr>
          <p:cNvSpPr txBox="1"/>
          <p:nvPr/>
        </p:nvSpPr>
        <p:spPr>
          <a:xfrm>
            <a:off x="1669414" y="253698"/>
            <a:ext cx="7493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6c’s of online customer motivation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02D9BED2-E0CA-4E48-BAC5-83258880EF21}"/>
              </a:ext>
            </a:extLst>
          </p:cNvPr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C1DEDD-653E-4488-B1F8-ECDA81D81278}"/>
              </a:ext>
            </a:extLst>
          </p:cNvPr>
          <p:cNvSpPr txBox="1"/>
          <p:nvPr/>
        </p:nvSpPr>
        <p:spPr>
          <a:xfrm>
            <a:off x="3847934" y="6480134"/>
            <a:ext cx="6102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20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F5CF3500-965A-48FB-9CF2-0A76EB0A27B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40659" y="0"/>
            <a:ext cx="3695272" cy="2078591"/>
          </a:xfrm>
          <a:custGeom>
            <a:avLst/>
            <a:gdLst>
              <a:gd name="connsiteX0" fmla="*/ 0 w 7875660"/>
              <a:gd name="connsiteY0" fmla="*/ 0 h 6858000"/>
              <a:gd name="connsiteX1" fmla="*/ 3556315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0" y="0"/>
                </a:moveTo>
                <a:lnTo>
                  <a:pt x="3556315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  <a:effectLst>
            <a:glow>
              <a:schemeClr val="accent1"/>
            </a:glow>
          </a:effectLst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603F48F-877B-45FE-AD96-C31AB4A536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47027" y="2258681"/>
            <a:ext cx="3932237" cy="381158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Convenience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Cost reduction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kern="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Choice</a:t>
            </a:r>
            <a:endParaRPr lang="en-GB" sz="2800" kern="0" dirty="0"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pic>
        <p:nvPicPr>
          <p:cNvPr id="4" name="Recorded Sound7">
            <a:hlinkClick r:id="" action="ppaction://media"/>
            <a:extLst>
              <a:ext uri="{FF2B5EF4-FFF2-40B4-BE49-F238E27FC236}">
                <a16:creationId xmlns:a16="http://schemas.microsoft.com/office/drawing/2014/main" id="{BC92092B-D64C-4DEB-9CA3-D146E9C78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873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01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ight Triangle 15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hape 2587">
            <a:extLst>
              <a:ext uri="{FF2B5EF4-FFF2-40B4-BE49-F238E27FC236}">
                <a16:creationId xmlns:a16="http://schemas.microsoft.com/office/drawing/2014/main" id="{EE5DF779-213D-488E-B197-C562A0A4041D}"/>
              </a:ext>
            </a:extLst>
          </p:cNvPr>
          <p:cNvSpPr/>
          <p:nvPr/>
        </p:nvSpPr>
        <p:spPr>
          <a:xfrm>
            <a:off x="6443090" y="5250406"/>
            <a:ext cx="434988" cy="4349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81" y="19846"/>
                </a:moveTo>
                <a:lnTo>
                  <a:pt x="9413" y="12882"/>
                </a:lnTo>
                <a:lnTo>
                  <a:pt x="19655" y="2640"/>
                </a:lnTo>
                <a:cubicBezTo>
                  <a:pt x="19655" y="2640"/>
                  <a:pt x="12281" y="19846"/>
                  <a:pt x="12281" y="19846"/>
                </a:cubicBezTo>
                <a:close/>
                <a:moveTo>
                  <a:pt x="1755" y="9320"/>
                </a:moveTo>
                <a:lnTo>
                  <a:pt x="18960" y="1945"/>
                </a:lnTo>
                <a:lnTo>
                  <a:pt x="8719" y="12187"/>
                </a:lnTo>
                <a:cubicBezTo>
                  <a:pt x="8719" y="12187"/>
                  <a:pt x="1755" y="9320"/>
                  <a:pt x="1755" y="9320"/>
                </a:cubicBezTo>
                <a:close/>
                <a:moveTo>
                  <a:pt x="21600" y="491"/>
                </a:moveTo>
                <a:cubicBezTo>
                  <a:pt x="21600" y="220"/>
                  <a:pt x="21380" y="0"/>
                  <a:pt x="21109" y="0"/>
                </a:cubicBezTo>
                <a:cubicBezTo>
                  <a:pt x="21034" y="0"/>
                  <a:pt x="20964" y="20"/>
                  <a:pt x="20900" y="52"/>
                </a:cubicBezTo>
                <a:lnTo>
                  <a:pt x="20898" y="48"/>
                </a:lnTo>
                <a:lnTo>
                  <a:pt x="302" y="8875"/>
                </a:lnTo>
                <a:cubicBezTo>
                  <a:pt x="301" y="8875"/>
                  <a:pt x="299" y="8876"/>
                  <a:pt x="297" y="8877"/>
                </a:cubicBezTo>
                <a:lnTo>
                  <a:pt x="280" y="8885"/>
                </a:lnTo>
                <a:lnTo>
                  <a:pt x="281" y="8887"/>
                </a:lnTo>
                <a:cubicBezTo>
                  <a:pt x="116" y="8967"/>
                  <a:pt x="0" y="9132"/>
                  <a:pt x="0" y="9327"/>
                </a:cubicBezTo>
                <a:cubicBezTo>
                  <a:pt x="0" y="9550"/>
                  <a:pt x="151" y="9731"/>
                  <a:pt x="355" y="9791"/>
                </a:cubicBezTo>
                <a:lnTo>
                  <a:pt x="353" y="9799"/>
                </a:lnTo>
                <a:lnTo>
                  <a:pt x="8462" y="13138"/>
                </a:lnTo>
                <a:lnTo>
                  <a:pt x="11801" y="21248"/>
                </a:lnTo>
                <a:lnTo>
                  <a:pt x="11809" y="21245"/>
                </a:lnTo>
                <a:cubicBezTo>
                  <a:pt x="11869" y="21449"/>
                  <a:pt x="12050" y="21600"/>
                  <a:pt x="12273" y="21600"/>
                </a:cubicBezTo>
                <a:cubicBezTo>
                  <a:pt x="12468" y="21600"/>
                  <a:pt x="12634" y="21484"/>
                  <a:pt x="12713" y="21319"/>
                </a:cubicBezTo>
                <a:lnTo>
                  <a:pt x="12716" y="21320"/>
                </a:lnTo>
                <a:lnTo>
                  <a:pt x="12723" y="21303"/>
                </a:lnTo>
                <a:cubicBezTo>
                  <a:pt x="12724" y="21301"/>
                  <a:pt x="12725" y="21300"/>
                  <a:pt x="12725" y="21298"/>
                </a:cubicBezTo>
                <a:lnTo>
                  <a:pt x="21553" y="702"/>
                </a:lnTo>
                <a:lnTo>
                  <a:pt x="21547" y="699"/>
                </a:lnTo>
                <a:cubicBezTo>
                  <a:pt x="21578" y="636"/>
                  <a:pt x="21600" y="567"/>
                  <a:pt x="21600" y="491"/>
                </a:cubicBezTo>
                <a:moveTo>
                  <a:pt x="7855" y="16200"/>
                </a:moveTo>
                <a:cubicBezTo>
                  <a:pt x="7719" y="16200"/>
                  <a:pt x="7596" y="16255"/>
                  <a:pt x="7507" y="16344"/>
                </a:cubicBezTo>
                <a:lnTo>
                  <a:pt x="6035" y="17817"/>
                </a:lnTo>
                <a:cubicBezTo>
                  <a:pt x="5946" y="17905"/>
                  <a:pt x="5891" y="18029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cubicBezTo>
                  <a:pt x="6517" y="18655"/>
                  <a:pt x="6640" y="18600"/>
                  <a:pt x="6729" y="18511"/>
                </a:cubicBezTo>
                <a:lnTo>
                  <a:pt x="8202" y="17038"/>
                </a:lnTo>
                <a:cubicBezTo>
                  <a:pt x="8291" y="16950"/>
                  <a:pt x="8345" y="16827"/>
                  <a:pt x="8345" y="16691"/>
                </a:cubicBezTo>
                <a:cubicBezTo>
                  <a:pt x="8345" y="16420"/>
                  <a:pt x="8126" y="16200"/>
                  <a:pt x="7855" y="16200"/>
                </a:cubicBezTo>
                <a:moveTo>
                  <a:pt x="7855" y="14237"/>
                </a:moveTo>
                <a:cubicBezTo>
                  <a:pt x="7855" y="13966"/>
                  <a:pt x="7635" y="13745"/>
                  <a:pt x="7364" y="13745"/>
                </a:cubicBezTo>
                <a:cubicBezTo>
                  <a:pt x="7228" y="13745"/>
                  <a:pt x="7105" y="13801"/>
                  <a:pt x="7017" y="13889"/>
                </a:cubicBezTo>
                <a:lnTo>
                  <a:pt x="2107" y="18798"/>
                </a:lnTo>
                <a:cubicBezTo>
                  <a:pt x="2019" y="18888"/>
                  <a:pt x="1964" y="19011"/>
                  <a:pt x="1964" y="19145"/>
                </a:cubicBezTo>
                <a:cubicBezTo>
                  <a:pt x="1964" y="19417"/>
                  <a:pt x="2184" y="19636"/>
                  <a:pt x="2455" y="19636"/>
                </a:cubicBezTo>
                <a:cubicBezTo>
                  <a:pt x="2590" y="19636"/>
                  <a:pt x="2713" y="19582"/>
                  <a:pt x="2802" y="19493"/>
                </a:cubicBezTo>
                <a:lnTo>
                  <a:pt x="7711" y="14583"/>
                </a:lnTo>
                <a:cubicBezTo>
                  <a:pt x="7800" y="14495"/>
                  <a:pt x="7855" y="14372"/>
                  <a:pt x="7855" y="14237"/>
                </a:cubicBezTo>
                <a:moveTo>
                  <a:pt x="4765" y="14583"/>
                </a:moveTo>
                <a:lnTo>
                  <a:pt x="5256" y="14093"/>
                </a:lnTo>
                <a:cubicBezTo>
                  <a:pt x="5345" y="14004"/>
                  <a:pt x="5400" y="13881"/>
                  <a:pt x="5400" y="13745"/>
                </a:cubicBezTo>
                <a:cubicBezTo>
                  <a:pt x="5400" y="13475"/>
                  <a:pt x="5180" y="13255"/>
                  <a:pt x="4909" y="13255"/>
                </a:cubicBezTo>
                <a:cubicBezTo>
                  <a:pt x="4774" y="13255"/>
                  <a:pt x="4651" y="13310"/>
                  <a:pt x="4562" y="13398"/>
                </a:cubicBezTo>
                <a:lnTo>
                  <a:pt x="4071" y="13889"/>
                </a:lnTo>
                <a:cubicBezTo>
                  <a:pt x="3982" y="13979"/>
                  <a:pt x="3927" y="14101"/>
                  <a:pt x="3927" y="14237"/>
                </a:cubicBezTo>
                <a:cubicBezTo>
                  <a:pt x="3927" y="14507"/>
                  <a:pt x="4147" y="14727"/>
                  <a:pt x="4418" y="14727"/>
                </a:cubicBezTo>
                <a:cubicBezTo>
                  <a:pt x="4554" y="14727"/>
                  <a:pt x="4676" y="14673"/>
                  <a:pt x="4765" y="1458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8378318-1B52-43A8-A8E3-2B7441FA4ED6}"/>
              </a:ext>
            </a:extLst>
          </p:cNvPr>
          <p:cNvSpPr txBox="1"/>
          <p:nvPr/>
        </p:nvSpPr>
        <p:spPr>
          <a:xfrm>
            <a:off x="1669414" y="253698"/>
            <a:ext cx="7493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7p’s of Marketing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02D9BED2-E0CA-4E48-BAC5-83258880EF21}"/>
              </a:ext>
            </a:extLst>
          </p:cNvPr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C1DEDD-653E-4488-B1F8-ECDA81D81278}"/>
              </a:ext>
            </a:extLst>
          </p:cNvPr>
          <p:cNvSpPr txBox="1"/>
          <p:nvPr/>
        </p:nvSpPr>
        <p:spPr>
          <a:xfrm>
            <a:off x="3847934" y="6480134"/>
            <a:ext cx="6102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20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F5CF3500-965A-48FB-9CF2-0A76EB0A27B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40659" y="0"/>
            <a:ext cx="3695272" cy="2078591"/>
          </a:xfrm>
          <a:custGeom>
            <a:avLst/>
            <a:gdLst>
              <a:gd name="connsiteX0" fmla="*/ 0 w 7875660"/>
              <a:gd name="connsiteY0" fmla="*/ 0 h 6858000"/>
              <a:gd name="connsiteX1" fmla="*/ 3556315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0" y="0"/>
                </a:moveTo>
                <a:lnTo>
                  <a:pt x="3556315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  <a:effectLst>
            <a:glow>
              <a:schemeClr val="accent1"/>
            </a:glow>
          </a:effectLst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603F48F-877B-45FE-AD96-C31AB4A536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5229" y="1776690"/>
            <a:ext cx="4596573" cy="5092204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Product: unhealthy food made healthy, vegetarian, vegan, and healthy desserts. Price: Affordable, cost leadership generic strategy.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Place: City Centre location. 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Promotion: social media, fitness influencers, and Google ads. 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People: Qualified staff with a professional bodybuilder and chef as executive chef. 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Physical: Highly hygienic with a peaceful style. </a:t>
            </a: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Process: Transparent processing of food, videos via social media.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  <p:pic>
        <p:nvPicPr>
          <p:cNvPr id="4098" name="Picture 2" descr="7Ps of Marketing Mix with Examples - Super Heuristics">
            <a:extLst>
              <a:ext uri="{FF2B5EF4-FFF2-40B4-BE49-F238E27FC236}">
                <a16:creationId xmlns:a16="http://schemas.microsoft.com/office/drawing/2014/main" id="{3D651FE2-CC7E-4279-B254-42CB7ECF0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272" y="2282252"/>
            <a:ext cx="5973308" cy="3330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8">
            <a:hlinkClick r:id="" action="ppaction://media"/>
            <a:extLst>
              <a:ext uri="{FF2B5EF4-FFF2-40B4-BE49-F238E27FC236}">
                <a16:creationId xmlns:a16="http://schemas.microsoft.com/office/drawing/2014/main" id="{2C54ABB6-4576-4EF9-995A-4BD81986AE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29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48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ight Triangle 22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327259" y="33218"/>
            <a:ext cx="11675443" cy="5909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Bibliography</a:t>
            </a:r>
          </a:p>
          <a:p>
            <a:pPr algn="ctr">
              <a:lnSpc>
                <a:spcPct val="150000"/>
              </a:lnSpc>
            </a:pPr>
            <a:endParaRPr lang="en-GB" sz="3200" dirty="0">
              <a:solidFill>
                <a:schemeClr val="tx2">
                  <a:lumMod val="10000"/>
                </a:schemeClr>
              </a:solidFill>
              <a:latin typeface="Lato" panose="020F0502020204030203" pitchFamily="34" charset="0"/>
            </a:endParaRP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ALBERS, S., 2011. </a:t>
            </a:r>
            <a:r>
              <a:rPr lang="en-GB" sz="1000" i="1" dirty="0"/>
              <a:t>But I Deserve This Chocolate!: The Fifty Most Common Diet-Derailing Excuses and How to Outwit Them. </a:t>
            </a:r>
            <a:r>
              <a:rPr lang="en-GB" sz="1000" dirty="0"/>
              <a:t>New Harbinger Publications.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Finder. (2021). </a:t>
            </a:r>
            <a:r>
              <a:rPr lang="en-GB" sz="1000" i="1" dirty="0"/>
              <a:t>UK diet trends 2021,</a:t>
            </a:r>
            <a:r>
              <a:rPr lang="en-GB" sz="1000" dirty="0"/>
              <a:t> [Online] Available from: https://www.finder.com/uk/uk-diet-trends [Accessed June 26, 2021]. The type of source: Website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Hanlon, A. (2016). </a:t>
            </a:r>
            <a:r>
              <a:rPr lang="en-GB" sz="1000" i="1" dirty="0"/>
              <a:t>Digital Marketing Models: 6Cs of online customer motivation,</a:t>
            </a:r>
            <a:r>
              <a:rPr lang="en-GB" sz="1000" dirty="0"/>
              <a:t> [Online] Available from: https://www.smartinsights.com/marketing-planning/marketing-models/digital-marketing-models-6cs-online-customer-motivation/ [Accessed June 27, 2021]. The type of source: Website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err="1"/>
              <a:t>IbisWorld</a:t>
            </a:r>
            <a:r>
              <a:rPr lang="en-GB" sz="1000" dirty="0"/>
              <a:t>. (2021). </a:t>
            </a:r>
            <a:r>
              <a:rPr lang="en-GB" sz="1000" i="1" dirty="0"/>
              <a:t>Takeaway &amp; Fast-Food Restaurants in the UK - Market Research Report,</a:t>
            </a:r>
            <a:r>
              <a:rPr lang="en-GB" sz="1000" dirty="0"/>
              <a:t> [Online] Available from: https://www.ibisworld.com/united-kingdom/market-research-reports/takeaway-fast-food-restaurants-industry/ [Accessed June 27, 2021]. The type of source: Website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IVY, J., 2008. A new higher education marketing mix: the 7Ps for MBA marketing. </a:t>
            </a:r>
            <a:r>
              <a:rPr lang="en-GB" sz="1000" i="1" dirty="0"/>
              <a:t>International Journal of educational management, </a:t>
            </a:r>
            <a:r>
              <a:rPr lang="en-GB" sz="1000" dirty="0"/>
              <a:t>.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JAMAL, A., 1998. Food consumption among ethnic minorities: the case of British‐Pakistanis in Bradford, UK. </a:t>
            </a:r>
            <a:r>
              <a:rPr lang="en-GB" sz="1000" i="1" dirty="0"/>
              <a:t>British Food Journal, </a:t>
            </a:r>
            <a:r>
              <a:rPr lang="en-GB" sz="1000" dirty="0"/>
              <a:t>.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Jarvis, J. (2020). </a:t>
            </a:r>
            <a:r>
              <a:rPr lang="en-GB" sz="1000" i="1" dirty="0"/>
              <a:t>Top Restaurant Trends 2021: What To Expect From the Coming Year,</a:t>
            </a:r>
            <a:r>
              <a:rPr lang="en-GB" sz="1000" dirty="0"/>
              <a:t> [Online] Available from: https://www.lightspeedhq.co.uk/blog/top-restaurant-trends/ [Accessed June 26, 2021]. The type of source: Website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KOC, T. and BOZDAG, E., 2017. Measuring the degree of novelty of innovation based on Porter's value chain approach. </a:t>
            </a:r>
            <a:r>
              <a:rPr lang="en-GB" sz="1000" i="1" dirty="0"/>
              <a:t>European Journal of Operational Research, </a:t>
            </a:r>
            <a:r>
              <a:rPr lang="en-GB" sz="1000" b="1" dirty="0"/>
              <a:t>257</a:t>
            </a:r>
            <a:r>
              <a:rPr lang="en-GB" sz="1000" dirty="0"/>
              <a:t>(2), pp. 559-567.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Neal, M., 2017. Instagram influencers: The effects of sponsorship on follower engagement with fitness Instagram celebrities.</a:t>
            </a:r>
          </a:p>
          <a:p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STORY, M., KAPHINGST, K.M., ROBINSON-O'BRIEN, R. and GLANZ, K., 2008. Creating healthy food and eating environments: policy and environmental approaches. </a:t>
            </a:r>
            <a:r>
              <a:rPr lang="en-GB" sz="1000" i="1" dirty="0" err="1"/>
              <a:t>Annu.Rev.Public</a:t>
            </a:r>
            <a:r>
              <a:rPr lang="en-GB" sz="1000" i="1" dirty="0"/>
              <a:t> Health, </a:t>
            </a:r>
            <a:r>
              <a:rPr lang="en-GB" sz="1000" b="1" dirty="0"/>
              <a:t>29</a:t>
            </a:r>
            <a:r>
              <a:rPr lang="en-GB" sz="1000" dirty="0"/>
              <a:t>, pp. 253-272.</a:t>
            </a:r>
          </a:p>
          <a:p>
            <a:endParaRPr lang="en-GB" sz="1000" dirty="0"/>
          </a:p>
          <a:p>
            <a:pPr algn="ctr">
              <a:lnSpc>
                <a:spcPct val="150000"/>
              </a:lnSpc>
            </a:pPr>
            <a:endParaRPr lang="en-US" sz="3200" dirty="0">
              <a:solidFill>
                <a:schemeClr val="tx2">
                  <a:lumMod val="10000"/>
                </a:schemeClr>
              </a:solidFill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544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3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6775</TotalTime>
  <Words>752</Words>
  <Application>Microsoft Office PowerPoint</Application>
  <PresentationFormat>Widescreen</PresentationFormat>
  <Paragraphs>98</Paragraphs>
  <Slides>9</Slides>
  <Notes>7</Notes>
  <HiddenSlides>0</HiddenSlides>
  <MMClips>7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24" baseType="lpstr">
      <vt:lpstr>Arial</vt:lpstr>
      <vt:lpstr>Calibri</vt:lpstr>
      <vt:lpstr>Calibri Light</vt:lpstr>
      <vt:lpstr>Century Schoolbook</vt:lpstr>
      <vt:lpstr>Corbel</vt:lpstr>
      <vt:lpstr>Gill Sans</vt:lpstr>
      <vt:lpstr>Helvetica</vt:lpstr>
      <vt:lpstr>Kelson Sans</vt:lpstr>
      <vt:lpstr>Lato</vt:lpstr>
      <vt:lpstr>Times New Roman</vt:lpstr>
      <vt:lpstr>Trebuchet MS</vt:lpstr>
      <vt:lpstr>Wingdings 3</vt:lpstr>
      <vt:lpstr>Office Theme</vt:lpstr>
      <vt:lpstr>Feathered</vt:lpstr>
      <vt:lpstr>Facet</vt:lpstr>
      <vt:lpstr>PowerPoint Presentation</vt:lpstr>
      <vt:lpstr>PowerPoint Presentation</vt:lpstr>
      <vt:lpstr>PowerPoint Presentation</vt:lpstr>
      <vt:lpstr>Trends</vt:lpstr>
      <vt:lpstr>PowerPoint Presentation</vt:lpstr>
      <vt:lpstr>Porter’s value chain: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Yulianna Andrea De Leon De Daykin</cp:lastModifiedBy>
  <cp:revision>231</cp:revision>
  <dcterms:created xsi:type="dcterms:W3CDTF">2018-04-24T04:53:07Z</dcterms:created>
  <dcterms:modified xsi:type="dcterms:W3CDTF">2021-06-27T15:34:28Z</dcterms:modified>
</cp:coreProperties>
</file>