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82" d="100"/>
          <a:sy n="82" d="100"/>
        </p:scale>
        <p:origin x="62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1E264F-F52C-4B44-BDE0-0A5823F9117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F824A2C-608E-48B1-9CA0-01249D06A1FD}">
      <dgm:prSet/>
      <dgm:spPr/>
      <dgm:t>
        <a:bodyPr/>
        <a:lstStyle/>
        <a:p>
          <a:r>
            <a:rPr lang="en-US"/>
            <a:t>Body cells become resistant to insulin. </a:t>
          </a:r>
        </a:p>
      </dgm:t>
    </dgm:pt>
    <dgm:pt modelId="{2ABE12F9-6CF0-4B2C-A693-60BFD40CAD2D}" type="parTrans" cxnId="{97AD28E5-062B-48AC-91AC-25AE78372ADF}">
      <dgm:prSet/>
      <dgm:spPr/>
      <dgm:t>
        <a:bodyPr/>
        <a:lstStyle/>
        <a:p>
          <a:endParaRPr lang="en-US"/>
        </a:p>
      </dgm:t>
    </dgm:pt>
    <dgm:pt modelId="{732005B9-4942-448F-9A09-D211AA8AACB3}" type="sibTrans" cxnId="{97AD28E5-062B-48AC-91AC-25AE78372ADF}">
      <dgm:prSet/>
      <dgm:spPr/>
      <dgm:t>
        <a:bodyPr/>
        <a:lstStyle/>
        <a:p>
          <a:endParaRPr lang="en-US"/>
        </a:p>
      </dgm:t>
    </dgm:pt>
    <dgm:pt modelId="{2C32A081-361D-4A4F-A2E2-7AB116318553}">
      <dgm:prSet/>
      <dgm:spPr/>
      <dgm:t>
        <a:bodyPr/>
        <a:lstStyle/>
        <a:p>
          <a:r>
            <a:rPr lang="en-US"/>
            <a:t>The pancreas produces more insulin to compensate. </a:t>
          </a:r>
        </a:p>
      </dgm:t>
    </dgm:pt>
    <dgm:pt modelId="{9526A49F-95D8-4961-8B1A-414F07C85BCF}" type="parTrans" cxnId="{4AE5D30F-3AC1-4557-B207-3E9C3CC010D3}">
      <dgm:prSet/>
      <dgm:spPr/>
      <dgm:t>
        <a:bodyPr/>
        <a:lstStyle/>
        <a:p>
          <a:endParaRPr lang="en-US"/>
        </a:p>
      </dgm:t>
    </dgm:pt>
    <dgm:pt modelId="{3E254BF1-35FA-49B3-B3B7-715F160CE02D}" type="sibTrans" cxnId="{4AE5D30F-3AC1-4557-B207-3E9C3CC010D3}">
      <dgm:prSet/>
      <dgm:spPr/>
      <dgm:t>
        <a:bodyPr/>
        <a:lstStyle/>
        <a:p>
          <a:endParaRPr lang="en-US"/>
        </a:p>
      </dgm:t>
    </dgm:pt>
    <dgm:pt modelId="{11CD1134-EF95-4087-AED1-7EDCDB076C09}">
      <dgm:prSet/>
      <dgm:spPr/>
      <dgm:t>
        <a:bodyPr/>
        <a:lstStyle/>
        <a:p>
          <a:r>
            <a:rPr lang="en-US"/>
            <a:t>Over time, beta (</a:t>
          </a:r>
          <a:r>
            <a:rPr lang="el-GR"/>
            <a:t>β) </a:t>
          </a:r>
          <a:r>
            <a:rPr lang="en-US"/>
            <a:t>cells cannot produce enough insulin. </a:t>
          </a:r>
        </a:p>
      </dgm:t>
    </dgm:pt>
    <dgm:pt modelId="{A459383E-1595-4DBE-AF59-5BF6F1AEB5FD}" type="parTrans" cxnId="{EE52BF19-F56E-419E-AC38-502871451EA5}">
      <dgm:prSet/>
      <dgm:spPr/>
      <dgm:t>
        <a:bodyPr/>
        <a:lstStyle/>
        <a:p>
          <a:endParaRPr lang="en-US"/>
        </a:p>
      </dgm:t>
    </dgm:pt>
    <dgm:pt modelId="{9A9920FC-7968-41F5-87CF-87F02B4D821C}" type="sibTrans" cxnId="{EE52BF19-F56E-419E-AC38-502871451EA5}">
      <dgm:prSet/>
      <dgm:spPr/>
      <dgm:t>
        <a:bodyPr/>
        <a:lstStyle/>
        <a:p>
          <a:endParaRPr lang="en-US"/>
        </a:p>
      </dgm:t>
    </dgm:pt>
    <dgm:pt modelId="{58F90400-E7F5-48F9-990D-A6054D2A9C9A}">
      <dgm:prSet/>
      <dgm:spPr/>
      <dgm:t>
        <a:bodyPr/>
        <a:lstStyle/>
        <a:p>
          <a:r>
            <a:rPr lang="en-US"/>
            <a:t>Blood glucose remains elevated (hyperglycaemia). </a:t>
          </a:r>
        </a:p>
      </dgm:t>
    </dgm:pt>
    <dgm:pt modelId="{86F71B3F-F8C6-4DFD-AAA3-116923A677DD}" type="parTrans" cxnId="{17EB422D-D7CE-40F4-A9B2-CFE2D258BC10}">
      <dgm:prSet/>
      <dgm:spPr/>
      <dgm:t>
        <a:bodyPr/>
        <a:lstStyle/>
        <a:p>
          <a:endParaRPr lang="en-US"/>
        </a:p>
      </dgm:t>
    </dgm:pt>
    <dgm:pt modelId="{C42574C7-2980-4A97-83A6-856EBCCEB2D3}" type="sibTrans" cxnId="{17EB422D-D7CE-40F4-A9B2-CFE2D258BC10}">
      <dgm:prSet/>
      <dgm:spPr/>
      <dgm:t>
        <a:bodyPr/>
        <a:lstStyle/>
        <a:p>
          <a:endParaRPr lang="en-US"/>
        </a:p>
      </dgm:t>
    </dgm:pt>
    <dgm:pt modelId="{18118D93-4827-4953-9043-E570442C04F4}">
      <dgm:prSet/>
      <dgm:spPr/>
      <dgm:t>
        <a:bodyPr/>
        <a:lstStyle/>
        <a:p>
          <a:r>
            <a:rPr lang="en-US"/>
            <a:t>Persistent hyperglycaemia increases the risk of long-term complications.</a:t>
          </a:r>
        </a:p>
      </dgm:t>
    </dgm:pt>
    <dgm:pt modelId="{6E038DCA-22B9-4202-8259-584AA3E6E196}" type="parTrans" cxnId="{234B3A89-E771-44EB-A3FD-2CB7A9EEBAB4}">
      <dgm:prSet/>
      <dgm:spPr/>
      <dgm:t>
        <a:bodyPr/>
        <a:lstStyle/>
        <a:p>
          <a:endParaRPr lang="en-US"/>
        </a:p>
      </dgm:t>
    </dgm:pt>
    <dgm:pt modelId="{4050CD9C-AB80-485A-84CE-02501FBCDF5D}" type="sibTrans" cxnId="{234B3A89-E771-44EB-A3FD-2CB7A9EEBAB4}">
      <dgm:prSet/>
      <dgm:spPr/>
      <dgm:t>
        <a:bodyPr/>
        <a:lstStyle/>
        <a:p>
          <a:endParaRPr lang="en-US"/>
        </a:p>
      </dgm:t>
    </dgm:pt>
    <dgm:pt modelId="{463C07B8-088A-4062-A91E-1D6D54CA10D8}" type="pres">
      <dgm:prSet presAssocID="{BE1E264F-F52C-4B44-BDE0-0A5823F91171}" presName="Name0" presStyleCnt="0">
        <dgm:presLayoutVars>
          <dgm:dir/>
          <dgm:resizeHandles val="exact"/>
        </dgm:presLayoutVars>
      </dgm:prSet>
      <dgm:spPr/>
    </dgm:pt>
    <dgm:pt modelId="{00603746-08FC-477C-94F1-6FDFB798D793}" type="pres">
      <dgm:prSet presAssocID="{AF824A2C-608E-48B1-9CA0-01249D06A1FD}" presName="node" presStyleLbl="node1" presStyleIdx="0" presStyleCnt="5">
        <dgm:presLayoutVars>
          <dgm:bulletEnabled val="1"/>
        </dgm:presLayoutVars>
      </dgm:prSet>
      <dgm:spPr/>
    </dgm:pt>
    <dgm:pt modelId="{259AC7BA-F446-4AD7-B575-8D5D7AE9B3CE}" type="pres">
      <dgm:prSet presAssocID="{732005B9-4942-448F-9A09-D211AA8AACB3}" presName="sibTrans" presStyleLbl="sibTrans1D1" presStyleIdx="0" presStyleCnt="4"/>
      <dgm:spPr/>
    </dgm:pt>
    <dgm:pt modelId="{BF4BE190-EEC2-47C5-95B6-A602F462F9B1}" type="pres">
      <dgm:prSet presAssocID="{732005B9-4942-448F-9A09-D211AA8AACB3}" presName="connectorText" presStyleLbl="sibTrans1D1" presStyleIdx="0" presStyleCnt="4"/>
      <dgm:spPr/>
    </dgm:pt>
    <dgm:pt modelId="{58F533F7-41A5-471A-A67B-E382AF1E6AEC}" type="pres">
      <dgm:prSet presAssocID="{2C32A081-361D-4A4F-A2E2-7AB116318553}" presName="node" presStyleLbl="node1" presStyleIdx="1" presStyleCnt="5">
        <dgm:presLayoutVars>
          <dgm:bulletEnabled val="1"/>
        </dgm:presLayoutVars>
      </dgm:prSet>
      <dgm:spPr/>
    </dgm:pt>
    <dgm:pt modelId="{37BEC115-5BEF-4247-87A9-A44DB6CD83A8}" type="pres">
      <dgm:prSet presAssocID="{3E254BF1-35FA-49B3-B3B7-715F160CE02D}" presName="sibTrans" presStyleLbl="sibTrans1D1" presStyleIdx="1" presStyleCnt="4"/>
      <dgm:spPr/>
    </dgm:pt>
    <dgm:pt modelId="{5FC23EB3-1A8F-4B4F-991C-92B0E23CAE84}" type="pres">
      <dgm:prSet presAssocID="{3E254BF1-35FA-49B3-B3B7-715F160CE02D}" presName="connectorText" presStyleLbl="sibTrans1D1" presStyleIdx="1" presStyleCnt="4"/>
      <dgm:spPr/>
    </dgm:pt>
    <dgm:pt modelId="{CBEB9B51-6385-4BCF-8069-83C40D1EDCCF}" type="pres">
      <dgm:prSet presAssocID="{11CD1134-EF95-4087-AED1-7EDCDB076C09}" presName="node" presStyleLbl="node1" presStyleIdx="2" presStyleCnt="5">
        <dgm:presLayoutVars>
          <dgm:bulletEnabled val="1"/>
        </dgm:presLayoutVars>
      </dgm:prSet>
      <dgm:spPr/>
    </dgm:pt>
    <dgm:pt modelId="{4AAB90CD-17CE-4F07-ABAC-849B165F93CD}" type="pres">
      <dgm:prSet presAssocID="{9A9920FC-7968-41F5-87CF-87F02B4D821C}" presName="sibTrans" presStyleLbl="sibTrans1D1" presStyleIdx="2" presStyleCnt="4"/>
      <dgm:spPr/>
    </dgm:pt>
    <dgm:pt modelId="{4FACA689-A8A7-4C6A-BA58-3E31188D9735}" type="pres">
      <dgm:prSet presAssocID="{9A9920FC-7968-41F5-87CF-87F02B4D821C}" presName="connectorText" presStyleLbl="sibTrans1D1" presStyleIdx="2" presStyleCnt="4"/>
      <dgm:spPr/>
    </dgm:pt>
    <dgm:pt modelId="{0272FD01-5063-4C74-A2B3-5DAA7EB9A4A8}" type="pres">
      <dgm:prSet presAssocID="{58F90400-E7F5-48F9-990D-A6054D2A9C9A}" presName="node" presStyleLbl="node1" presStyleIdx="3" presStyleCnt="5">
        <dgm:presLayoutVars>
          <dgm:bulletEnabled val="1"/>
        </dgm:presLayoutVars>
      </dgm:prSet>
      <dgm:spPr/>
    </dgm:pt>
    <dgm:pt modelId="{7F0F8B95-F893-4C92-8348-57EEB5705039}" type="pres">
      <dgm:prSet presAssocID="{C42574C7-2980-4A97-83A6-856EBCCEB2D3}" presName="sibTrans" presStyleLbl="sibTrans1D1" presStyleIdx="3" presStyleCnt="4"/>
      <dgm:spPr/>
    </dgm:pt>
    <dgm:pt modelId="{38F24873-7DC5-4028-A179-63285D4CD1D4}" type="pres">
      <dgm:prSet presAssocID="{C42574C7-2980-4A97-83A6-856EBCCEB2D3}" presName="connectorText" presStyleLbl="sibTrans1D1" presStyleIdx="3" presStyleCnt="4"/>
      <dgm:spPr/>
    </dgm:pt>
    <dgm:pt modelId="{92F2401C-5CC9-4831-8EF1-459732F1E6A0}" type="pres">
      <dgm:prSet presAssocID="{18118D93-4827-4953-9043-E570442C04F4}" presName="node" presStyleLbl="node1" presStyleIdx="4" presStyleCnt="5">
        <dgm:presLayoutVars>
          <dgm:bulletEnabled val="1"/>
        </dgm:presLayoutVars>
      </dgm:prSet>
      <dgm:spPr/>
    </dgm:pt>
  </dgm:ptLst>
  <dgm:cxnLst>
    <dgm:cxn modelId="{4AE5D30F-3AC1-4557-B207-3E9C3CC010D3}" srcId="{BE1E264F-F52C-4B44-BDE0-0A5823F91171}" destId="{2C32A081-361D-4A4F-A2E2-7AB116318553}" srcOrd="1" destOrd="0" parTransId="{9526A49F-95D8-4961-8B1A-414F07C85BCF}" sibTransId="{3E254BF1-35FA-49B3-B3B7-715F160CE02D}"/>
    <dgm:cxn modelId="{EE52BF19-F56E-419E-AC38-502871451EA5}" srcId="{BE1E264F-F52C-4B44-BDE0-0A5823F91171}" destId="{11CD1134-EF95-4087-AED1-7EDCDB076C09}" srcOrd="2" destOrd="0" parTransId="{A459383E-1595-4DBE-AF59-5BF6F1AEB5FD}" sibTransId="{9A9920FC-7968-41F5-87CF-87F02B4D821C}"/>
    <dgm:cxn modelId="{79D5F11D-C130-4F41-AAA5-E8CE1B3325D1}" type="presOf" srcId="{732005B9-4942-448F-9A09-D211AA8AACB3}" destId="{BF4BE190-EEC2-47C5-95B6-A602F462F9B1}" srcOrd="1" destOrd="0" presId="urn:microsoft.com/office/officeart/2016/7/layout/RepeatingBendingProcessNew"/>
    <dgm:cxn modelId="{17EB422D-D7CE-40F4-A9B2-CFE2D258BC10}" srcId="{BE1E264F-F52C-4B44-BDE0-0A5823F91171}" destId="{58F90400-E7F5-48F9-990D-A6054D2A9C9A}" srcOrd="3" destOrd="0" parTransId="{86F71B3F-F8C6-4DFD-AAA3-116923A677DD}" sibTransId="{C42574C7-2980-4A97-83A6-856EBCCEB2D3}"/>
    <dgm:cxn modelId="{72337132-034A-40C8-AB30-F16A4F6E96E8}" type="presOf" srcId="{732005B9-4942-448F-9A09-D211AA8AACB3}" destId="{259AC7BA-F446-4AD7-B575-8D5D7AE9B3CE}" srcOrd="0" destOrd="0" presId="urn:microsoft.com/office/officeart/2016/7/layout/RepeatingBendingProcessNew"/>
    <dgm:cxn modelId="{BDBFBD3C-B3E9-46F2-8763-7A39AC7177DA}" type="presOf" srcId="{11CD1134-EF95-4087-AED1-7EDCDB076C09}" destId="{CBEB9B51-6385-4BCF-8069-83C40D1EDCCF}" srcOrd="0" destOrd="0" presId="urn:microsoft.com/office/officeart/2016/7/layout/RepeatingBendingProcessNew"/>
    <dgm:cxn modelId="{CB63A87D-EC85-4C58-A6FC-A765B52FDC94}" type="presOf" srcId="{3E254BF1-35FA-49B3-B3B7-715F160CE02D}" destId="{37BEC115-5BEF-4247-87A9-A44DB6CD83A8}" srcOrd="0" destOrd="0" presId="urn:microsoft.com/office/officeart/2016/7/layout/RepeatingBendingProcessNew"/>
    <dgm:cxn modelId="{0BB68980-FE2E-443A-9E90-FE2DE5CC1944}" type="presOf" srcId="{9A9920FC-7968-41F5-87CF-87F02B4D821C}" destId="{4FACA689-A8A7-4C6A-BA58-3E31188D9735}" srcOrd="1" destOrd="0" presId="urn:microsoft.com/office/officeart/2016/7/layout/RepeatingBendingProcessNew"/>
    <dgm:cxn modelId="{F175E587-11E3-4A25-9461-BAA87A3AB5C2}" type="presOf" srcId="{9A9920FC-7968-41F5-87CF-87F02B4D821C}" destId="{4AAB90CD-17CE-4F07-ABAC-849B165F93CD}" srcOrd="0" destOrd="0" presId="urn:microsoft.com/office/officeart/2016/7/layout/RepeatingBendingProcessNew"/>
    <dgm:cxn modelId="{234B3A89-E771-44EB-A3FD-2CB7A9EEBAB4}" srcId="{BE1E264F-F52C-4B44-BDE0-0A5823F91171}" destId="{18118D93-4827-4953-9043-E570442C04F4}" srcOrd="4" destOrd="0" parTransId="{6E038DCA-22B9-4202-8259-584AA3E6E196}" sibTransId="{4050CD9C-AB80-485A-84CE-02501FBCDF5D}"/>
    <dgm:cxn modelId="{CA4A3EA0-3AB5-40FD-A1AE-8BF882C77DF1}" type="presOf" srcId="{BE1E264F-F52C-4B44-BDE0-0A5823F91171}" destId="{463C07B8-088A-4062-A91E-1D6D54CA10D8}" srcOrd="0" destOrd="0" presId="urn:microsoft.com/office/officeart/2016/7/layout/RepeatingBendingProcessNew"/>
    <dgm:cxn modelId="{0A6918A5-AB88-484D-8FDB-B675166AEE0F}" type="presOf" srcId="{3E254BF1-35FA-49B3-B3B7-715F160CE02D}" destId="{5FC23EB3-1A8F-4B4F-991C-92B0E23CAE84}" srcOrd="1" destOrd="0" presId="urn:microsoft.com/office/officeart/2016/7/layout/RepeatingBendingProcessNew"/>
    <dgm:cxn modelId="{F357B2BA-DD14-4652-A477-90058E91025C}" type="presOf" srcId="{C42574C7-2980-4A97-83A6-856EBCCEB2D3}" destId="{7F0F8B95-F893-4C92-8348-57EEB5705039}" srcOrd="0" destOrd="0" presId="urn:microsoft.com/office/officeart/2016/7/layout/RepeatingBendingProcessNew"/>
    <dgm:cxn modelId="{486462BE-8DDE-4156-8B3D-C53EDCEA1624}" type="presOf" srcId="{2C32A081-361D-4A4F-A2E2-7AB116318553}" destId="{58F533F7-41A5-471A-A67B-E382AF1E6AEC}" srcOrd="0" destOrd="0" presId="urn:microsoft.com/office/officeart/2016/7/layout/RepeatingBendingProcessNew"/>
    <dgm:cxn modelId="{8AF642CB-11E1-4AE4-A433-1B4C32EFD1B5}" type="presOf" srcId="{18118D93-4827-4953-9043-E570442C04F4}" destId="{92F2401C-5CC9-4831-8EF1-459732F1E6A0}" srcOrd="0" destOrd="0" presId="urn:microsoft.com/office/officeart/2016/7/layout/RepeatingBendingProcessNew"/>
    <dgm:cxn modelId="{A10824D6-7DB2-4E3B-8E8F-82DC742A8BD4}" type="presOf" srcId="{58F90400-E7F5-48F9-990D-A6054D2A9C9A}" destId="{0272FD01-5063-4C74-A2B3-5DAA7EB9A4A8}" srcOrd="0" destOrd="0" presId="urn:microsoft.com/office/officeart/2016/7/layout/RepeatingBendingProcessNew"/>
    <dgm:cxn modelId="{B0C803DF-2CF3-4600-B07F-F1E559598DF3}" type="presOf" srcId="{AF824A2C-608E-48B1-9CA0-01249D06A1FD}" destId="{00603746-08FC-477C-94F1-6FDFB798D793}" srcOrd="0" destOrd="0" presId="urn:microsoft.com/office/officeart/2016/7/layout/RepeatingBendingProcessNew"/>
    <dgm:cxn modelId="{204E56E1-3B99-4F99-8705-EA7C3E75B934}" type="presOf" srcId="{C42574C7-2980-4A97-83A6-856EBCCEB2D3}" destId="{38F24873-7DC5-4028-A179-63285D4CD1D4}" srcOrd="1" destOrd="0" presId="urn:microsoft.com/office/officeart/2016/7/layout/RepeatingBendingProcessNew"/>
    <dgm:cxn modelId="{97AD28E5-062B-48AC-91AC-25AE78372ADF}" srcId="{BE1E264F-F52C-4B44-BDE0-0A5823F91171}" destId="{AF824A2C-608E-48B1-9CA0-01249D06A1FD}" srcOrd="0" destOrd="0" parTransId="{2ABE12F9-6CF0-4B2C-A693-60BFD40CAD2D}" sibTransId="{732005B9-4942-448F-9A09-D211AA8AACB3}"/>
    <dgm:cxn modelId="{B42A00BA-650E-4794-9973-56595154B0B6}" type="presParOf" srcId="{463C07B8-088A-4062-A91E-1D6D54CA10D8}" destId="{00603746-08FC-477C-94F1-6FDFB798D793}" srcOrd="0" destOrd="0" presId="urn:microsoft.com/office/officeart/2016/7/layout/RepeatingBendingProcessNew"/>
    <dgm:cxn modelId="{0D213072-A36A-4004-A562-B1C76AA1541C}" type="presParOf" srcId="{463C07B8-088A-4062-A91E-1D6D54CA10D8}" destId="{259AC7BA-F446-4AD7-B575-8D5D7AE9B3CE}" srcOrd="1" destOrd="0" presId="urn:microsoft.com/office/officeart/2016/7/layout/RepeatingBendingProcessNew"/>
    <dgm:cxn modelId="{062AD35F-6D77-435C-84B2-98153FE36024}" type="presParOf" srcId="{259AC7BA-F446-4AD7-B575-8D5D7AE9B3CE}" destId="{BF4BE190-EEC2-47C5-95B6-A602F462F9B1}" srcOrd="0" destOrd="0" presId="urn:microsoft.com/office/officeart/2016/7/layout/RepeatingBendingProcessNew"/>
    <dgm:cxn modelId="{D06FC56C-E363-44EF-ABD0-1A3CE32A3C2A}" type="presParOf" srcId="{463C07B8-088A-4062-A91E-1D6D54CA10D8}" destId="{58F533F7-41A5-471A-A67B-E382AF1E6AEC}" srcOrd="2" destOrd="0" presId="urn:microsoft.com/office/officeart/2016/7/layout/RepeatingBendingProcessNew"/>
    <dgm:cxn modelId="{2D7F6577-D8C5-40D4-BD78-154BB3C6247D}" type="presParOf" srcId="{463C07B8-088A-4062-A91E-1D6D54CA10D8}" destId="{37BEC115-5BEF-4247-87A9-A44DB6CD83A8}" srcOrd="3" destOrd="0" presId="urn:microsoft.com/office/officeart/2016/7/layout/RepeatingBendingProcessNew"/>
    <dgm:cxn modelId="{353B498A-8717-4BC4-8D4B-6594FC7F69F6}" type="presParOf" srcId="{37BEC115-5BEF-4247-87A9-A44DB6CD83A8}" destId="{5FC23EB3-1A8F-4B4F-991C-92B0E23CAE84}" srcOrd="0" destOrd="0" presId="urn:microsoft.com/office/officeart/2016/7/layout/RepeatingBendingProcessNew"/>
    <dgm:cxn modelId="{C54F4136-04CB-4472-B650-80392DBCBF1E}" type="presParOf" srcId="{463C07B8-088A-4062-A91E-1D6D54CA10D8}" destId="{CBEB9B51-6385-4BCF-8069-83C40D1EDCCF}" srcOrd="4" destOrd="0" presId="urn:microsoft.com/office/officeart/2016/7/layout/RepeatingBendingProcessNew"/>
    <dgm:cxn modelId="{212862E8-BF60-4F12-853A-667F665992EE}" type="presParOf" srcId="{463C07B8-088A-4062-A91E-1D6D54CA10D8}" destId="{4AAB90CD-17CE-4F07-ABAC-849B165F93CD}" srcOrd="5" destOrd="0" presId="urn:microsoft.com/office/officeart/2016/7/layout/RepeatingBendingProcessNew"/>
    <dgm:cxn modelId="{55B842C5-B300-4401-B135-C33902498016}" type="presParOf" srcId="{4AAB90CD-17CE-4F07-ABAC-849B165F93CD}" destId="{4FACA689-A8A7-4C6A-BA58-3E31188D9735}" srcOrd="0" destOrd="0" presId="urn:microsoft.com/office/officeart/2016/7/layout/RepeatingBendingProcessNew"/>
    <dgm:cxn modelId="{27A4D92C-CBBC-45F3-ADFB-71EDBFECE67F}" type="presParOf" srcId="{463C07B8-088A-4062-A91E-1D6D54CA10D8}" destId="{0272FD01-5063-4C74-A2B3-5DAA7EB9A4A8}" srcOrd="6" destOrd="0" presId="urn:microsoft.com/office/officeart/2016/7/layout/RepeatingBendingProcessNew"/>
    <dgm:cxn modelId="{770E06F4-4C3A-41DF-AA7B-BF734AA906A9}" type="presParOf" srcId="{463C07B8-088A-4062-A91E-1D6D54CA10D8}" destId="{7F0F8B95-F893-4C92-8348-57EEB5705039}" srcOrd="7" destOrd="0" presId="urn:microsoft.com/office/officeart/2016/7/layout/RepeatingBendingProcessNew"/>
    <dgm:cxn modelId="{CC91DEDD-ECC8-425A-9BA0-662F90A9D11E}" type="presParOf" srcId="{7F0F8B95-F893-4C92-8348-57EEB5705039}" destId="{38F24873-7DC5-4028-A179-63285D4CD1D4}" srcOrd="0" destOrd="0" presId="urn:microsoft.com/office/officeart/2016/7/layout/RepeatingBendingProcessNew"/>
    <dgm:cxn modelId="{736CCBEB-E487-4A3F-8D8F-357FD49FE657}" type="presParOf" srcId="{463C07B8-088A-4062-A91E-1D6D54CA10D8}" destId="{92F2401C-5CC9-4831-8EF1-459732F1E6A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F98AA-B2A1-4D87-82F0-CC24A18AC756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661A63-0703-4B29-956E-D536D760B91D}">
      <dgm:prSet/>
      <dgm:spPr/>
      <dgm:t>
        <a:bodyPr/>
        <a:lstStyle/>
        <a:p>
          <a:r>
            <a:rPr lang="en-US"/>
            <a:t>Improve</a:t>
          </a:r>
        </a:p>
      </dgm:t>
    </dgm:pt>
    <dgm:pt modelId="{C628DB17-89F3-40E6-8C70-5F8387651DC5}" type="parTrans" cxnId="{D3475926-75FD-404C-BEF6-1F087BDD3D4C}">
      <dgm:prSet/>
      <dgm:spPr/>
      <dgm:t>
        <a:bodyPr/>
        <a:lstStyle/>
        <a:p>
          <a:endParaRPr lang="en-US"/>
        </a:p>
      </dgm:t>
    </dgm:pt>
    <dgm:pt modelId="{558FE7BE-3911-4045-AAB2-5A698B0A2F1C}" type="sibTrans" cxnId="{D3475926-75FD-404C-BEF6-1F087BDD3D4C}">
      <dgm:prSet/>
      <dgm:spPr/>
      <dgm:t>
        <a:bodyPr/>
        <a:lstStyle/>
        <a:p>
          <a:endParaRPr lang="en-US"/>
        </a:p>
      </dgm:t>
    </dgm:pt>
    <dgm:pt modelId="{0EEBBF85-743A-4392-A479-6CCCCDF46BA3}">
      <dgm:prSet/>
      <dgm:spPr/>
      <dgm:t>
        <a:bodyPr/>
        <a:lstStyle/>
        <a:p>
          <a:r>
            <a:rPr lang="en-US"/>
            <a:t>Improve blood glucose control.</a:t>
          </a:r>
        </a:p>
      </dgm:t>
    </dgm:pt>
    <dgm:pt modelId="{1D73D025-4F55-41C0-AB54-02F3CA515216}" type="parTrans" cxnId="{5C932306-CF90-4819-AB6A-50D8D2DB723F}">
      <dgm:prSet/>
      <dgm:spPr/>
      <dgm:t>
        <a:bodyPr/>
        <a:lstStyle/>
        <a:p>
          <a:endParaRPr lang="en-US"/>
        </a:p>
      </dgm:t>
    </dgm:pt>
    <dgm:pt modelId="{3135D600-00CF-432A-99E1-6EEC6525DC78}" type="sibTrans" cxnId="{5C932306-CF90-4819-AB6A-50D8D2DB723F}">
      <dgm:prSet/>
      <dgm:spPr/>
      <dgm:t>
        <a:bodyPr/>
        <a:lstStyle/>
        <a:p>
          <a:endParaRPr lang="en-US"/>
        </a:p>
      </dgm:t>
    </dgm:pt>
    <dgm:pt modelId="{7156FF6E-325A-4F04-9F17-5EE12F664EA5}">
      <dgm:prSet/>
      <dgm:spPr/>
      <dgm:t>
        <a:bodyPr/>
        <a:lstStyle/>
        <a:p>
          <a:r>
            <a:rPr lang="en-US"/>
            <a:t>Reduce</a:t>
          </a:r>
        </a:p>
      </dgm:t>
    </dgm:pt>
    <dgm:pt modelId="{15FE8ACF-CDE2-40C8-8697-494CD3575A56}" type="parTrans" cxnId="{BC88FA07-D7BA-4718-8786-AF476C94C70A}">
      <dgm:prSet/>
      <dgm:spPr/>
      <dgm:t>
        <a:bodyPr/>
        <a:lstStyle/>
        <a:p>
          <a:endParaRPr lang="en-US"/>
        </a:p>
      </dgm:t>
    </dgm:pt>
    <dgm:pt modelId="{16375069-2809-47F1-80D1-A13DA786082B}" type="sibTrans" cxnId="{BC88FA07-D7BA-4718-8786-AF476C94C70A}">
      <dgm:prSet/>
      <dgm:spPr/>
      <dgm:t>
        <a:bodyPr/>
        <a:lstStyle/>
        <a:p>
          <a:endParaRPr lang="en-US"/>
        </a:p>
      </dgm:t>
    </dgm:pt>
    <dgm:pt modelId="{4E2E6558-DC16-4CD3-927A-EB3A48713AA2}">
      <dgm:prSet/>
      <dgm:spPr/>
      <dgm:t>
        <a:bodyPr/>
        <a:lstStyle/>
        <a:p>
          <a:r>
            <a:rPr lang="en-US"/>
            <a:t>Reduce HbA1c. </a:t>
          </a:r>
        </a:p>
      </dgm:t>
    </dgm:pt>
    <dgm:pt modelId="{A099A83F-E434-435E-8AF3-640A0EBF7B5D}" type="parTrans" cxnId="{9F434508-3EC2-4CA2-95D6-1C77872FD3CE}">
      <dgm:prSet/>
      <dgm:spPr/>
      <dgm:t>
        <a:bodyPr/>
        <a:lstStyle/>
        <a:p>
          <a:endParaRPr lang="en-US"/>
        </a:p>
      </dgm:t>
    </dgm:pt>
    <dgm:pt modelId="{4FED1BAA-8F8E-47D1-BECC-3259904C4D85}" type="sibTrans" cxnId="{9F434508-3EC2-4CA2-95D6-1C77872FD3CE}">
      <dgm:prSet/>
      <dgm:spPr/>
      <dgm:t>
        <a:bodyPr/>
        <a:lstStyle/>
        <a:p>
          <a:endParaRPr lang="en-US"/>
        </a:p>
      </dgm:t>
    </dgm:pt>
    <dgm:pt modelId="{3DF389D9-132A-4747-A72C-14683382FC1D}">
      <dgm:prSet/>
      <dgm:spPr/>
      <dgm:t>
        <a:bodyPr/>
        <a:lstStyle/>
        <a:p>
          <a:r>
            <a:rPr lang="en-US"/>
            <a:t>Achieve</a:t>
          </a:r>
        </a:p>
      </dgm:t>
    </dgm:pt>
    <dgm:pt modelId="{3FD7E0C8-DDF9-4EBF-865A-B307AF3A402A}" type="parTrans" cxnId="{362192A8-D1F7-4CC5-AA78-5CA6CC9E3032}">
      <dgm:prSet/>
      <dgm:spPr/>
      <dgm:t>
        <a:bodyPr/>
        <a:lstStyle/>
        <a:p>
          <a:endParaRPr lang="en-US"/>
        </a:p>
      </dgm:t>
    </dgm:pt>
    <dgm:pt modelId="{065B925D-04DA-47FD-B446-1149F8147407}" type="sibTrans" cxnId="{362192A8-D1F7-4CC5-AA78-5CA6CC9E3032}">
      <dgm:prSet/>
      <dgm:spPr/>
      <dgm:t>
        <a:bodyPr/>
        <a:lstStyle/>
        <a:p>
          <a:endParaRPr lang="en-US"/>
        </a:p>
      </dgm:t>
    </dgm:pt>
    <dgm:pt modelId="{5BDC0177-EEF2-446C-B04E-762D729C151A}">
      <dgm:prSet/>
      <dgm:spPr/>
      <dgm:t>
        <a:bodyPr/>
        <a:lstStyle/>
        <a:p>
          <a:r>
            <a:rPr lang="en-US"/>
            <a:t>Achieve healthy weight loss. </a:t>
          </a:r>
        </a:p>
      </dgm:t>
    </dgm:pt>
    <dgm:pt modelId="{143A4565-57CF-4165-B354-16255318B977}" type="parTrans" cxnId="{B0B8723F-F60B-4F41-8833-BA647202722A}">
      <dgm:prSet/>
      <dgm:spPr/>
      <dgm:t>
        <a:bodyPr/>
        <a:lstStyle/>
        <a:p>
          <a:endParaRPr lang="en-US"/>
        </a:p>
      </dgm:t>
    </dgm:pt>
    <dgm:pt modelId="{0CE8E1E6-06A6-40EC-95B2-80C2ACECFA87}" type="sibTrans" cxnId="{B0B8723F-F60B-4F41-8833-BA647202722A}">
      <dgm:prSet/>
      <dgm:spPr/>
      <dgm:t>
        <a:bodyPr/>
        <a:lstStyle/>
        <a:p>
          <a:endParaRPr lang="en-US"/>
        </a:p>
      </dgm:t>
    </dgm:pt>
    <dgm:pt modelId="{AB912D39-9994-45C2-AAAD-F9AD326BACCB}">
      <dgm:prSet/>
      <dgm:spPr/>
      <dgm:t>
        <a:bodyPr/>
        <a:lstStyle/>
        <a:p>
          <a:r>
            <a:rPr lang="en-US"/>
            <a:t>Prevent</a:t>
          </a:r>
        </a:p>
      </dgm:t>
    </dgm:pt>
    <dgm:pt modelId="{0FAC66F0-BA0D-4A85-B511-E3DA6B51BE8C}" type="parTrans" cxnId="{FA5D107D-712D-4648-9BB7-2CC4B5E19101}">
      <dgm:prSet/>
      <dgm:spPr/>
      <dgm:t>
        <a:bodyPr/>
        <a:lstStyle/>
        <a:p>
          <a:endParaRPr lang="en-US"/>
        </a:p>
      </dgm:t>
    </dgm:pt>
    <dgm:pt modelId="{CED3452B-59FD-4BD2-AA66-9A3E098C73F6}" type="sibTrans" cxnId="{FA5D107D-712D-4648-9BB7-2CC4B5E19101}">
      <dgm:prSet/>
      <dgm:spPr/>
      <dgm:t>
        <a:bodyPr/>
        <a:lstStyle/>
        <a:p>
          <a:endParaRPr lang="en-US"/>
        </a:p>
      </dgm:t>
    </dgm:pt>
    <dgm:pt modelId="{204FEE2D-02AC-438A-9CB0-125F5B035F26}">
      <dgm:prSet/>
      <dgm:spPr/>
      <dgm:t>
        <a:bodyPr/>
        <a:lstStyle/>
        <a:p>
          <a:r>
            <a:rPr lang="en-US"/>
            <a:t>Prevent long-term complications.</a:t>
          </a:r>
        </a:p>
      </dgm:t>
    </dgm:pt>
    <dgm:pt modelId="{5DFCACB1-6840-4152-87D1-99C9B163DE19}" type="parTrans" cxnId="{35B6838C-9FC5-49D5-B8A2-F249CC6AA77E}">
      <dgm:prSet/>
      <dgm:spPr/>
      <dgm:t>
        <a:bodyPr/>
        <a:lstStyle/>
        <a:p>
          <a:endParaRPr lang="en-US"/>
        </a:p>
      </dgm:t>
    </dgm:pt>
    <dgm:pt modelId="{9194CF07-DA0B-4D36-9024-0E871E6530B7}" type="sibTrans" cxnId="{35B6838C-9FC5-49D5-B8A2-F249CC6AA77E}">
      <dgm:prSet/>
      <dgm:spPr/>
      <dgm:t>
        <a:bodyPr/>
        <a:lstStyle/>
        <a:p>
          <a:endParaRPr lang="en-US"/>
        </a:p>
      </dgm:t>
    </dgm:pt>
    <dgm:pt modelId="{0C90145D-6031-4411-86CB-7F5D2B47916C}">
      <dgm:prSet/>
      <dgm:spPr/>
      <dgm:t>
        <a:bodyPr/>
        <a:lstStyle/>
        <a:p>
          <a:r>
            <a:rPr lang="en-US"/>
            <a:t>Improve</a:t>
          </a:r>
        </a:p>
      </dgm:t>
    </dgm:pt>
    <dgm:pt modelId="{B9D6DE19-C152-40B7-8C9B-4EB544920E16}" type="parTrans" cxnId="{30A784E3-B9DE-4FEA-A81B-018A599264DE}">
      <dgm:prSet/>
      <dgm:spPr/>
      <dgm:t>
        <a:bodyPr/>
        <a:lstStyle/>
        <a:p>
          <a:endParaRPr lang="en-US"/>
        </a:p>
      </dgm:t>
    </dgm:pt>
    <dgm:pt modelId="{8B07B91D-9FDB-4BA6-A8A3-144E07B517AA}" type="sibTrans" cxnId="{30A784E3-B9DE-4FEA-A81B-018A599264DE}">
      <dgm:prSet/>
      <dgm:spPr/>
      <dgm:t>
        <a:bodyPr/>
        <a:lstStyle/>
        <a:p>
          <a:endParaRPr lang="en-US"/>
        </a:p>
      </dgm:t>
    </dgm:pt>
    <dgm:pt modelId="{DC4FF8DA-F75A-4DBA-86A4-1541ABF928D7}">
      <dgm:prSet/>
      <dgm:spPr/>
      <dgm:t>
        <a:bodyPr/>
        <a:lstStyle/>
        <a:p>
          <a:r>
            <a:rPr lang="en-US"/>
            <a:t>Improve quality of life. </a:t>
          </a:r>
        </a:p>
      </dgm:t>
    </dgm:pt>
    <dgm:pt modelId="{782A4B64-7F29-4019-B845-E836B9EF1D22}" type="parTrans" cxnId="{EF9086CA-DB36-4B81-B161-4A7FD25963E9}">
      <dgm:prSet/>
      <dgm:spPr/>
      <dgm:t>
        <a:bodyPr/>
        <a:lstStyle/>
        <a:p>
          <a:endParaRPr lang="en-US"/>
        </a:p>
      </dgm:t>
    </dgm:pt>
    <dgm:pt modelId="{F0C5B7DB-9866-4508-A858-39626C1C9D01}" type="sibTrans" cxnId="{EF9086CA-DB36-4B81-B161-4A7FD25963E9}">
      <dgm:prSet/>
      <dgm:spPr/>
      <dgm:t>
        <a:bodyPr/>
        <a:lstStyle/>
        <a:p>
          <a:endParaRPr lang="en-US"/>
        </a:p>
      </dgm:t>
    </dgm:pt>
    <dgm:pt modelId="{AC42A4B4-90A1-444C-9ACA-94784AC6468A}" type="pres">
      <dgm:prSet presAssocID="{A35F98AA-B2A1-4D87-82F0-CC24A18AC756}" presName="Name0" presStyleCnt="0">
        <dgm:presLayoutVars>
          <dgm:dir/>
          <dgm:animLvl val="lvl"/>
          <dgm:resizeHandles val="exact"/>
        </dgm:presLayoutVars>
      </dgm:prSet>
      <dgm:spPr/>
    </dgm:pt>
    <dgm:pt modelId="{FF3BC012-A235-4DFC-B840-6C604A6A7BC5}" type="pres">
      <dgm:prSet presAssocID="{0E661A63-0703-4B29-956E-D536D760B91D}" presName="linNode" presStyleCnt="0"/>
      <dgm:spPr/>
    </dgm:pt>
    <dgm:pt modelId="{430A73BE-0FC4-4EB0-9330-D3C2B9329A6F}" type="pres">
      <dgm:prSet presAssocID="{0E661A63-0703-4B29-956E-D536D760B91D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223C58D3-C5FE-4801-917B-D170873EDBF4}" type="pres">
      <dgm:prSet presAssocID="{0E661A63-0703-4B29-956E-D536D760B91D}" presName="descendantText" presStyleLbl="alignAccFollowNode1" presStyleIdx="0" presStyleCnt="5">
        <dgm:presLayoutVars>
          <dgm:bulletEnabled/>
        </dgm:presLayoutVars>
      </dgm:prSet>
      <dgm:spPr/>
    </dgm:pt>
    <dgm:pt modelId="{680BF5BA-C050-4630-B722-F16F63F4E5FB}" type="pres">
      <dgm:prSet presAssocID="{558FE7BE-3911-4045-AAB2-5A698B0A2F1C}" presName="sp" presStyleCnt="0"/>
      <dgm:spPr/>
    </dgm:pt>
    <dgm:pt modelId="{53A80548-1ACB-4E0C-85CC-797695135D1D}" type="pres">
      <dgm:prSet presAssocID="{7156FF6E-325A-4F04-9F17-5EE12F664EA5}" presName="linNode" presStyleCnt="0"/>
      <dgm:spPr/>
    </dgm:pt>
    <dgm:pt modelId="{93423A2D-9330-4FF1-9AF1-3A355C26E05C}" type="pres">
      <dgm:prSet presAssocID="{7156FF6E-325A-4F04-9F17-5EE12F664EA5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EFC46FF2-0E77-4F7E-9F7B-27A15693BC86}" type="pres">
      <dgm:prSet presAssocID="{7156FF6E-325A-4F04-9F17-5EE12F664EA5}" presName="descendantText" presStyleLbl="alignAccFollowNode1" presStyleIdx="1" presStyleCnt="5">
        <dgm:presLayoutVars>
          <dgm:bulletEnabled/>
        </dgm:presLayoutVars>
      </dgm:prSet>
      <dgm:spPr/>
    </dgm:pt>
    <dgm:pt modelId="{FC8B0CE3-DE4C-4DBB-9244-7D35F8823D5B}" type="pres">
      <dgm:prSet presAssocID="{16375069-2809-47F1-80D1-A13DA786082B}" presName="sp" presStyleCnt="0"/>
      <dgm:spPr/>
    </dgm:pt>
    <dgm:pt modelId="{B8818BF4-982D-41ED-A1F4-E4B44607CD91}" type="pres">
      <dgm:prSet presAssocID="{3DF389D9-132A-4747-A72C-14683382FC1D}" presName="linNode" presStyleCnt="0"/>
      <dgm:spPr/>
    </dgm:pt>
    <dgm:pt modelId="{88F8AB20-5B1C-4390-9FE4-6B4FAC2DAF48}" type="pres">
      <dgm:prSet presAssocID="{3DF389D9-132A-4747-A72C-14683382FC1D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5B321EB6-2778-47FB-9866-8E3654C55EE8}" type="pres">
      <dgm:prSet presAssocID="{3DF389D9-132A-4747-A72C-14683382FC1D}" presName="descendantText" presStyleLbl="alignAccFollowNode1" presStyleIdx="2" presStyleCnt="5">
        <dgm:presLayoutVars>
          <dgm:bulletEnabled/>
        </dgm:presLayoutVars>
      </dgm:prSet>
      <dgm:spPr/>
    </dgm:pt>
    <dgm:pt modelId="{CD360712-A631-4BBF-8385-5A6F8647080E}" type="pres">
      <dgm:prSet presAssocID="{065B925D-04DA-47FD-B446-1149F8147407}" presName="sp" presStyleCnt="0"/>
      <dgm:spPr/>
    </dgm:pt>
    <dgm:pt modelId="{08BE7EFB-FC28-4C2D-A44D-A0C219E12086}" type="pres">
      <dgm:prSet presAssocID="{AB912D39-9994-45C2-AAAD-F9AD326BACCB}" presName="linNode" presStyleCnt="0"/>
      <dgm:spPr/>
    </dgm:pt>
    <dgm:pt modelId="{A7B2F7E0-1FBA-4741-9BE6-4BBF48AAD7E4}" type="pres">
      <dgm:prSet presAssocID="{AB912D39-9994-45C2-AAAD-F9AD326BACCB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7AD3A52B-EAF9-46CB-81FE-1593CDCBE0D0}" type="pres">
      <dgm:prSet presAssocID="{AB912D39-9994-45C2-AAAD-F9AD326BACCB}" presName="descendantText" presStyleLbl="alignAccFollowNode1" presStyleIdx="3" presStyleCnt="5">
        <dgm:presLayoutVars>
          <dgm:bulletEnabled/>
        </dgm:presLayoutVars>
      </dgm:prSet>
      <dgm:spPr/>
    </dgm:pt>
    <dgm:pt modelId="{54A725DC-7AD4-4902-9119-DC3A6EA96C46}" type="pres">
      <dgm:prSet presAssocID="{CED3452B-59FD-4BD2-AA66-9A3E098C73F6}" presName="sp" presStyleCnt="0"/>
      <dgm:spPr/>
    </dgm:pt>
    <dgm:pt modelId="{04DCEBD8-86FC-4910-8229-A3899162CF59}" type="pres">
      <dgm:prSet presAssocID="{0C90145D-6031-4411-86CB-7F5D2B47916C}" presName="linNode" presStyleCnt="0"/>
      <dgm:spPr/>
    </dgm:pt>
    <dgm:pt modelId="{BBF4D98D-5BB4-4254-B92A-BB9FD2180A62}" type="pres">
      <dgm:prSet presAssocID="{0C90145D-6031-4411-86CB-7F5D2B47916C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DF268C7-DB89-4A06-8913-6C9522277684}" type="pres">
      <dgm:prSet presAssocID="{0C90145D-6031-4411-86CB-7F5D2B47916C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5C932306-CF90-4819-AB6A-50D8D2DB723F}" srcId="{0E661A63-0703-4B29-956E-D536D760B91D}" destId="{0EEBBF85-743A-4392-A479-6CCCCDF46BA3}" srcOrd="0" destOrd="0" parTransId="{1D73D025-4F55-41C0-AB54-02F3CA515216}" sibTransId="{3135D600-00CF-432A-99E1-6EEC6525DC78}"/>
    <dgm:cxn modelId="{BC88FA07-D7BA-4718-8786-AF476C94C70A}" srcId="{A35F98AA-B2A1-4D87-82F0-CC24A18AC756}" destId="{7156FF6E-325A-4F04-9F17-5EE12F664EA5}" srcOrd="1" destOrd="0" parTransId="{15FE8ACF-CDE2-40C8-8697-494CD3575A56}" sibTransId="{16375069-2809-47F1-80D1-A13DA786082B}"/>
    <dgm:cxn modelId="{9F434508-3EC2-4CA2-95D6-1C77872FD3CE}" srcId="{7156FF6E-325A-4F04-9F17-5EE12F664EA5}" destId="{4E2E6558-DC16-4CD3-927A-EB3A48713AA2}" srcOrd="0" destOrd="0" parTransId="{A099A83F-E434-435E-8AF3-640A0EBF7B5D}" sibTransId="{4FED1BAA-8F8E-47D1-BECC-3259904C4D85}"/>
    <dgm:cxn modelId="{7807CF1F-B483-4C71-A040-38E3EF985AC2}" type="presOf" srcId="{4E2E6558-DC16-4CD3-927A-EB3A48713AA2}" destId="{EFC46FF2-0E77-4F7E-9F7B-27A15693BC86}" srcOrd="0" destOrd="0" presId="urn:microsoft.com/office/officeart/2016/7/layout/VerticalSolidActionList"/>
    <dgm:cxn modelId="{D3475926-75FD-404C-BEF6-1F087BDD3D4C}" srcId="{A35F98AA-B2A1-4D87-82F0-CC24A18AC756}" destId="{0E661A63-0703-4B29-956E-D536D760B91D}" srcOrd="0" destOrd="0" parTransId="{C628DB17-89F3-40E6-8C70-5F8387651DC5}" sibTransId="{558FE7BE-3911-4045-AAB2-5A698B0A2F1C}"/>
    <dgm:cxn modelId="{C7B0182E-A779-4714-920F-239B39427A8B}" type="presOf" srcId="{0C90145D-6031-4411-86CB-7F5D2B47916C}" destId="{BBF4D98D-5BB4-4254-B92A-BB9FD2180A62}" srcOrd="0" destOrd="0" presId="urn:microsoft.com/office/officeart/2016/7/layout/VerticalSolidActionList"/>
    <dgm:cxn modelId="{77D91937-7D27-465A-9143-E327AEF13B46}" type="presOf" srcId="{204FEE2D-02AC-438A-9CB0-125F5B035F26}" destId="{7AD3A52B-EAF9-46CB-81FE-1593CDCBE0D0}" srcOrd="0" destOrd="0" presId="urn:microsoft.com/office/officeart/2016/7/layout/VerticalSolidActionList"/>
    <dgm:cxn modelId="{5AD4AC3A-5CBA-4B8B-9A1B-1C069D273F5F}" type="presOf" srcId="{DC4FF8DA-F75A-4DBA-86A4-1541ABF928D7}" destId="{7DF268C7-DB89-4A06-8913-6C9522277684}" srcOrd="0" destOrd="0" presId="urn:microsoft.com/office/officeart/2016/7/layout/VerticalSolidActionList"/>
    <dgm:cxn modelId="{B0B8723F-F60B-4F41-8833-BA647202722A}" srcId="{3DF389D9-132A-4747-A72C-14683382FC1D}" destId="{5BDC0177-EEF2-446C-B04E-762D729C151A}" srcOrd="0" destOrd="0" parTransId="{143A4565-57CF-4165-B354-16255318B977}" sibTransId="{0CE8E1E6-06A6-40EC-95B2-80C2ACECFA87}"/>
    <dgm:cxn modelId="{DFDC9B3F-F651-4E96-9A9A-B1ADA2A3D445}" type="presOf" srcId="{5BDC0177-EEF2-446C-B04E-762D729C151A}" destId="{5B321EB6-2778-47FB-9866-8E3654C55EE8}" srcOrd="0" destOrd="0" presId="urn:microsoft.com/office/officeart/2016/7/layout/VerticalSolidActionList"/>
    <dgm:cxn modelId="{8E00834D-4EBF-4492-8D7B-65144CAA3511}" type="presOf" srcId="{A35F98AA-B2A1-4D87-82F0-CC24A18AC756}" destId="{AC42A4B4-90A1-444C-9ACA-94784AC6468A}" srcOrd="0" destOrd="0" presId="urn:microsoft.com/office/officeart/2016/7/layout/VerticalSolidActionList"/>
    <dgm:cxn modelId="{01B34B7A-8776-48CC-B453-69E52E0A0281}" type="presOf" srcId="{0E661A63-0703-4B29-956E-D536D760B91D}" destId="{430A73BE-0FC4-4EB0-9330-D3C2B9329A6F}" srcOrd="0" destOrd="0" presId="urn:microsoft.com/office/officeart/2016/7/layout/VerticalSolidActionList"/>
    <dgm:cxn modelId="{FA5D107D-712D-4648-9BB7-2CC4B5E19101}" srcId="{A35F98AA-B2A1-4D87-82F0-CC24A18AC756}" destId="{AB912D39-9994-45C2-AAAD-F9AD326BACCB}" srcOrd="3" destOrd="0" parTransId="{0FAC66F0-BA0D-4A85-B511-E3DA6B51BE8C}" sibTransId="{CED3452B-59FD-4BD2-AA66-9A3E098C73F6}"/>
    <dgm:cxn modelId="{35B6838C-9FC5-49D5-B8A2-F249CC6AA77E}" srcId="{AB912D39-9994-45C2-AAAD-F9AD326BACCB}" destId="{204FEE2D-02AC-438A-9CB0-125F5B035F26}" srcOrd="0" destOrd="0" parTransId="{5DFCACB1-6840-4152-87D1-99C9B163DE19}" sibTransId="{9194CF07-DA0B-4D36-9024-0E871E6530B7}"/>
    <dgm:cxn modelId="{73A92396-3913-4556-83F8-215B86D65F96}" type="presOf" srcId="{0EEBBF85-743A-4392-A479-6CCCCDF46BA3}" destId="{223C58D3-C5FE-4801-917B-D170873EDBF4}" srcOrd="0" destOrd="0" presId="urn:microsoft.com/office/officeart/2016/7/layout/VerticalSolidActionList"/>
    <dgm:cxn modelId="{362192A8-D1F7-4CC5-AA78-5CA6CC9E3032}" srcId="{A35F98AA-B2A1-4D87-82F0-CC24A18AC756}" destId="{3DF389D9-132A-4747-A72C-14683382FC1D}" srcOrd="2" destOrd="0" parTransId="{3FD7E0C8-DDF9-4EBF-865A-B307AF3A402A}" sibTransId="{065B925D-04DA-47FD-B446-1149F8147407}"/>
    <dgm:cxn modelId="{7F76B2C8-9875-40E4-A9CE-868FC5D4C740}" type="presOf" srcId="{7156FF6E-325A-4F04-9F17-5EE12F664EA5}" destId="{93423A2D-9330-4FF1-9AF1-3A355C26E05C}" srcOrd="0" destOrd="0" presId="urn:microsoft.com/office/officeart/2016/7/layout/VerticalSolidActionList"/>
    <dgm:cxn modelId="{EF9086CA-DB36-4B81-B161-4A7FD25963E9}" srcId="{0C90145D-6031-4411-86CB-7F5D2B47916C}" destId="{DC4FF8DA-F75A-4DBA-86A4-1541ABF928D7}" srcOrd="0" destOrd="0" parTransId="{782A4B64-7F29-4019-B845-E836B9EF1D22}" sibTransId="{F0C5B7DB-9866-4508-A858-39626C1C9D01}"/>
    <dgm:cxn modelId="{9560A1E2-0C96-41D0-834B-E16426496619}" type="presOf" srcId="{AB912D39-9994-45C2-AAAD-F9AD326BACCB}" destId="{A7B2F7E0-1FBA-4741-9BE6-4BBF48AAD7E4}" srcOrd="0" destOrd="0" presId="urn:microsoft.com/office/officeart/2016/7/layout/VerticalSolidActionList"/>
    <dgm:cxn modelId="{30A784E3-B9DE-4FEA-A81B-018A599264DE}" srcId="{A35F98AA-B2A1-4D87-82F0-CC24A18AC756}" destId="{0C90145D-6031-4411-86CB-7F5D2B47916C}" srcOrd="4" destOrd="0" parTransId="{B9D6DE19-C152-40B7-8C9B-4EB544920E16}" sibTransId="{8B07B91D-9FDB-4BA6-A8A3-144E07B517AA}"/>
    <dgm:cxn modelId="{1CCC2CFC-BC4A-41B4-A12A-A540629CAB85}" type="presOf" srcId="{3DF389D9-132A-4747-A72C-14683382FC1D}" destId="{88F8AB20-5B1C-4390-9FE4-6B4FAC2DAF48}" srcOrd="0" destOrd="0" presId="urn:microsoft.com/office/officeart/2016/7/layout/VerticalSolidActionList"/>
    <dgm:cxn modelId="{3233B6B0-2C99-429C-BEAA-0A9BC8C9A336}" type="presParOf" srcId="{AC42A4B4-90A1-444C-9ACA-94784AC6468A}" destId="{FF3BC012-A235-4DFC-B840-6C604A6A7BC5}" srcOrd="0" destOrd="0" presId="urn:microsoft.com/office/officeart/2016/7/layout/VerticalSolidActionList"/>
    <dgm:cxn modelId="{060DB250-998E-4A56-9B61-B6AF52812EA3}" type="presParOf" srcId="{FF3BC012-A235-4DFC-B840-6C604A6A7BC5}" destId="{430A73BE-0FC4-4EB0-9330-D3C2B9329A6F}" srcOrd="0" destOrd="0" presId="urn:microsoft.com/office/officeart/2016/7/layout/VerticalSolidActionList"/>
    <dgm:cxn modelId="{E5D3A030-4BCC-43C6-9808-345FD7050721}" type="presParOf" srcId="{FF3BC012-A235-4DFC-B840-6C604A6A7BC5}" destId="{223C58D3-C5FE-4801-917B-D170873EDBF4}" srcOrd="1" destOrd="0" presId="urn:microsoft.com/office/officeart/2016/7/layout/VerticalSolidActionList"/>
    <dgm:cxn modelId="{A0778E3D-8BF2-4E4E-BDD5-0FCB49A2F787}" type="presParOf" srcId="{AC42A4B4-90A1-444C-9ACA-94784AC6468A}" destId="{680BF5BA-C050-4630-B722-F16F63F4E5FB}" srcOrd="1" destOrd="0" presId="urn:microsoft.com/office/officeart/2016/7/layout/VerticalSolidActionList"/>
    <dgm:cxn modelId="{861C9FE4-5CDF-44DC-8541-2DCEB48B9EB3}" type="presParOf" srcId="{AC42A4B4-90A1-444C-9ACA-94784AC6468A}" destId="{53A80548-1ACB-4E0C-85CC-797695135D1D}" srcOrd="2" destOrd="0" presId="urn:microsoft.com/office/officeart/2016/7/layout/VerticalSolidActionList"/>
    <dgm:cxn modelId="{F24C07B6-9465-4F05-B650-EA7A32170FD2}" type="presParOf" srcId="{53A80548-1ACB-4E0C-85CC-797695135D1D}" destId="{93423A2D-9330-4FF1-9AF1-3A355C26E05C}" srcOrd="0" destOrd="0" presId="urn:microsoft.com/office/officeart/2016/7/layout/VerticalSolidActionList"/>
    <dgm:cxn modelId="{CAFD83A9-AE4F-4802-9882-6A21F5C2B495}" type="presParOf" srcId="{53A80548-1ACB-4E0C-85CC-797695135D1D}" destId="{EFC46FF2-0E77-4F7E-9F7B-27A15693BC86}" srcOrd="1" destOrd="0" presId="urn:microsoft.com/office/officeart/2016/7/layout/VerticalSolidActionList"/>
    <dgm:cxn modelId="{1096922F-EFAE-43CD-B62B-8DEC3564FC9C}" type="presParOf" srcId="{AC42A4B4-90A1-444C-9ACA-94784AC6468A}" destId="{FC8B0CE3-DE4C-4DBB-9244-7D35F8823D5B}" srcOrd="3" destOrd="0" presId="urn:microsoft.com/office/officeart/2016/7/layout/VerticalSolidActionList"/>
    <dgm:cxn modelId="{00EEEAAF-37AB-4D02-A09E-DE4508C78D1D}" type="presParOf" srcId="{AC42A4B4-90A1-444C-9ACA-94784AC6468A}" destId="{B8818BF4-982D-41ED-A1F4-E4B44607CD91}" srcOrd="4" destOrd="0" presId="urn:microsoft.com/office/officeart/2016/7/layout/VerticalSolidActionList"/>
    <dgm:cxn modelId="{C08A3F59-9890-4E42-A0D2-6E5333C880F3}" type="presParOf" srcId="{B8818BF4-982D-41ED-A1F4-E4B44607CD91}" destId="{88F8AB20-5B1C-4390-9FE4-6B4FAC2DAF48}" srcOrd="0" destOrd="0" presId="urn:microsoft.com/office/officeart/2016/7/layout/VerticalSolidActionList"/>
    <dgm:cxn modelId="{8B1C3A5B-E98B-4E69-B7F2-79CC397BF349}" type="presParOf" srcId="{B8818BF4-982D-41ED-A1F4-E4B44607CD91}" destId="{5B321EB6-2778-47FB-9866-8E3654C55EE8}" srcOrd="1" destOrd="0" presId="urn:microsoft.com/office/officeart/2016/7/layout/VerticalSolidActionList"/>
    <dgm:cxn modelId="{FC32D5F4-7E5A-4534-B484-3B78DEE7A104}" type="presParOf" srcId="{AC42A4B4-90A1-444C-9ACA-94784AC6468A}" destId="{CD360712-A631-4BBF-8385-5A6F8647080E}" srcOrd="5" destOrd="0" presId="urn:microsoft.com/office/officeart/2016/7/layout/VerticalSolidActionList"/>
    <dgm:cxn modelId="{8DFE52AD-C9E1-459F-817D-5C1F3F21315E}" type="presParOf" srcId="{AC42A4B4-90A1-444C-9ACA-94784AC6468A}" destId="{08BE7EFB-FC28-4C2D-A44D-A0C219E12086}" srcOrd="6" destOrd="0" presId="urn:microsoft.com/office/officeart/2016/7/layout/VerticalSolidActionList"/>
    <dgm:cxn modelId="{3A4E6B4A-3E52-4D83-96A7-5D6317B10B54}" type="presParOf" srcId="{08BE7EFB-FC28-4C2D-A44D-A0C219E12086}" destId="{A7B2F7E0-1FBA-4741-9BE6-4BBF48AAD7E4}" srcOrd="0" destOrd="0" presId="urn:microsoft.com/office/officeart/2016/7/layout/VerticalSolidActionList"/>
    <dgm:cxn modelId="{490395EF-078B-43C0-99F7-C9AC81816D69}" type="presParOf" srcId="{08BE7EFB-FC28-4C2D-A44D-A0C219E12086}" destId="{7AD3A52B-EAF9-46CB-81FE-1593CDCBE0D0}" srcOrd="1" destOrd="0" presId="urn:microsoft.com/office/officeart/2016/7/layout/VerticalSolidActionList"/>
    <dgm:cxn modelId="{12CE0623-1CD1-46A1-AEE1-5658B035971A}" type="presParOf" srcId="{AC42A4B4-90A1-444C-9ACA-94784AC6468A}" destId="{54A725DC-7AD4-4902-9119-DC3A6EA96C46}" srcOrd="7" destOrd="0" presId="urn:microsoft.com/office/officeart/2016/7/layout/VerticalSolidActionList"/>
    <dgm:cxn modelId="{768A184D-7AF8-4E6A-81E7-1CEA12249CFA}" type="presParOf" srcId="{AC42A4B4-90A1-444C-9ACA-94784AC6468A}" destId="{04DCEBD8-86FC-4910-8229-A3899162CF59}" srcOrd="8" destOrd="0" presId="urn:microsoft.com/office/officeart/2016/7/layout/VerticalSolidActionList"/>
    <dgm:cxn modelId="{86955B0B-3A20-4C33-9EAB-9631011B2928}" type="presParOf" srcId="{04DCEBD8-86FC-4910-8229-A3899162CF59}" destId="{BBF4D98D-5BB4-4254-B92A-BB9FD2180A62}" srcOrd="0" destOrd="0" presId="urn:microsoft.com/office/officeart/2016/7/layout/VerticalSolidActionList"/>
    <dgm:cxn modelId="{2B7CD1BD-1CFE-4A5E-95D5-3EE48A7DFE25}" type="presParOf" srcId="{04DCEBD8-86FC-4910-8229-A3899162CF59}" destId="{7DF268C7-DB89-4A06-8913-6C952227768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5D3608-D427-43C5-B676-453F5B63723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BAEDE9-0184-4668-BB6B-DF1AC01B5F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HbA1c every 3–6 months. </a:t>
          </a:r>
        </a:p>
      </dgm:t>
    </dgm:pt>
    <dgm:pt modelId="{B8546673-B2E8-46E9-A035-BD45744B402A}" type="parTrans" cxnId="{86443AFD-40F4-4CC7-A596-847F81E08BAE}">
      <dgm:prSet/>
      <dgm:spPr/>
      <dgm:t>
        <a:bodyPr/>
        <a:lstStyle/>
        <a:p>
          <a:endParaRPr lang="en-US"/>
        </a:p>
      </dgm:t>
    </dgm:pt>
    <dgm:pt modelId="{BF788DDA-3B89-4470-AB42-2A279496DB0D}" type="sibTrans" cxnId="{86443AFD-40F4-4CC7-A596-847F81E08BAE}">
      <dgm:prSet/>
      <dgm:spPr/>
      <dgm:t>
        <a:bodyPr/>
        <a:lstStyle/>
        <a:p>
          <a:endParaRPr lang="en-US"/>
        </a:p>
      </dgm:t>
    </dgm:pt>
    <dgm:pt modelId="{73D7C825-1C61-43E1-BF7E-3C81098B86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Blood pressure monitoring. </a:t>
          </a:r>
        </a:p>
      </dgm:t>
    </dgm:pt>
    <dgm:pt modelId="{BBBFFD3A-F74E-4920-8D4D-1B6AE8FC27B5}" type="parTrans" cxnId="{35F1F29D-67A5-40B9-9660-2E217377A27C}">
      <dgm:prSet/>
      <dgm:spPr/>
      <dgm:t>
        <a:bodyPr/>
        <a:lstStyle/>
        <a:p>
          <a:endParaRPr lang="en-US"/>
        </a:p>
      </dgm:t>
    </dgm:pt>
    <dgm:pt modelId="{42E1C3C5-8B43-4390-8374-04FF4F0B412D}" type="sibTrans" cxnId="{35F1F29D-67A5-40B9-9660-2E217377A27C}">
      <dgm:prSet/>
      <dgm:spPr/>
      <dgm:t>
        <a:bodyPr/>
        <a:lstStyle/>
        <a:p>
          <a:endParaRPr lang="en-US"/>
        </a:p>
      </dgm:t>
    </dgm:pt>
    <dgm:pt modelId="{3D5A78C1-4505-47FA-B438-959F84CFAB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Weight and BMI assessment. </a:t>
          </a:r>
        </a:p>
      </dgm:t>
    </dgm:pt>
    <dgm:pt modelId="{24567CE3-6869-47B6-B67A-609B1351176E}" type="parTrans" cxnId="{FA73C3F4-92CF-4009-BFBC-2C072A5B6BA0}">
      <dgm:prSet/>
      <dgm:spPr/>
      <dgm:t>
        <a:bodyPr/>
        <a:lstStyle/>
        <a:p>
          <a:endParaRPr lang="en-US"/>
        </a:p>
      </dgm:t>
    </dgm:pt>
    <dgm:pt modelId="{CDB15B5D-ADE5-4E64-BDCF-E5B725A83602}" type="sibTrans" cxnId="{FA73C3F4-92CF-4009-BFBC-2C072A5B6BA0}">
      <dgm:prSet/>
      <dgm:spPr/>
      <dgm:t>
        <a:bodyPr/>
        <a:lstStyle/>
        <a:p>
          <a:endParaRPr lang="en-US"/>
        </a:p>
      </dgm:t>
    </dgm:pt>
    <dgm:pt modelId="{25438CEC-5349-4661-BF25-839DEBDE91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Kidney function tests. </a:t>
          </a:r>
        </a:p>
      </dgm:t>
    </dgm:pt>
    <dgm:pt modelId="{8A669D00-263A-42E0-8B87-9435552FA10C}" type="parTrans" cxnId="{9FBCEEEA-15F7-4413-9380-9C74BAF50404}">
      <dgm:prSet/>
      <dgm:spPr/>
      <dgm:t>
        <a:bodyPr/>
        <a:lstStyle/>
        <a:p>
          <a:endParaRPr lang="en-US"/>
        </a:p>
      </dgm:t>
    </dgm:pt>
    <dgm:pt modelId="{E8D5932B-583C-4887-BBEE-74DE55947C01}" type="sibTrans" cxnId="{9FBCEEEA-15F7-4413-9380-9C74BAF50404}">
      <dgm:prSet/>
      <dgm:spPr/>
      <dgm:t>
        <a:bodyPr/>
        <a:lstStyle/>
        <a:p>
          <a:endParaRPr lang="en-US"/>
        </a:p>
      </dgm:t>
    </dgm:pt>
    <dgm:pt modelId="{1B5B1E57-A940-4A7D-ADE0-BF7EECEBD9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Annual retinal screening. </a:t>
          </a:r>
        </a:p>
      </dgm:t>
    </dgm:pt>
    <dgm:pt modelId="{59E8FFDC-0388-41D2-A3E6-60A691BCCDEB}" type="parTrans" cxnId="{19974FBF-C6B4-4C09-B5DA-4AE55F402658}">
      <dgm:prSet/>
      <dgm:spPr/>
      <dgm:t>
        <a:bodyPr/>
        <a:lstStyle/>
        <a:p>
          <a:endParaRPr lang="en-US"/>
        </a:p>
      </dgm:t>
    </dgm:pt>
    <dgm:pt modelId="{1593140B-95B0-4379-A5B2-3F44E051EB25}" type="sibTrans" cxnId="{19974FBF-C6B4-4C09-B5DA-4AE55F402658}">
      <dgm:prSet/>
      <dgm:spPr/>
      <dgm:t>
        <a:bodyPr/>
        <a:lstStyle/>
        <a:p>
          <a:endParaRPr lang="en-US"/>
        </a:p>
      </dgm:t>
    </dgm:pt>
    <dgm:pt modelId="{DBF34DC9-BEF3-4531-B139-A95497EE30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Annual foot examination. </a:t>
          </a:r>
        </a:p>
      </dgm:t>
    </dgm:pt>
    <dgm:pt modelId="{7DABCB13-A06D-435A-AB43-EBFEDA27F319}" type="parTrans" cxnId="{350B3170-F030-4807-B6B3-538363D93D6C}">
      <dgm:prSet/>
      <dgm:spPr/>
      <dgm:t>
        <a:bodyPr/>
        <a:lstStyle/>
        <a:p>
          <a:endParaRPr lang="en-US"/>
        </a:p>
      </dgm:t>
    </dgm:pt>
    <dgm:pt modelId="{39D81762-FD9E-4A5C-AD7C-04EFD4035357}" type="sibTrans" cxnId="{350B3170-F030-4807-B6B3-538363D93D6C}">
      <dgm:prSet/>
      <dgm:spPr/>
      <dgm:t>
        <a:bodyPr/>
        <a:lstStyle/>
        <a:p>
          <a:endParaRPr lang="en-US"/>
        </a:p>
      </dgm:t>
    </dgm:pt>
    <dgm:pt modelId="{42793EDD-6638-40A4-93A7-E8A47FE99343}" type="pres">
      <dgm:prSet presAssocID="{FC5D3608-D427-43C5-B676-453F5B637234}" presName="root" presStyleCnt="0">
        <dgm:presLayoutVars>
          <dgm:dir/>
          <dgm:resizeHandles val="exact"/>
        </dgm:presLayoutVars>
      </dgm:prSet>
      <dgm:spPr/>
    </dgm:pt>
    <dgm:pt modelId="{D1E13A81-8F60-429F-A190-EA9AC69C72C7}" type="pres">
      <dgm:prSet presAssocID="{7EBAEDE9-0184-4668-BB6B-DF1AC01B5FBC}" presName="compNode" presStyleCnt="0"/>
      <dgm:spPr/>
    </dgm:pt>
    <dgm:pt modelId="{339B9240-159D-4707-B1C8-F6457A6D3980}" type="pres">
      <dgm:prSet presAssocID="{7EBAEDE9-0184-4668-BB6B-DF1AC01B5FBC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2A658CE3-9C10-499E-898A-A403767C00C6}" type="pres">
      <dgm:prSet presAssocID="{7EBAEDE9-0184-4668-BB6B-DF1AC01B5FBC}" presName="spaceRect" presStyleCnt="0"/>
      <dgm:spPr/>
    </dgm:pt>
    <dgm:pt modelId="{28740465-D7A4-44E7-BC6E-234D53DB9BA0}" type="pres">
      <dgm:prSet presAssocID="{7EBAEDE9-0184-4668-BB6B-DF1AC01B5FBC}" presName="textRect" presStyleLbl="revTx" presStyleIdx="0" presStyleCnt="6">
        <dgm:presLayoutVars>
          <dgm:chMax val="1"/>
          <dgm:chPref val="1"/>
        </dgm:presLayoutVars>
      </dgm:prSet>
      <dgm:spPr/>
    </dgm:pt>
    <dgm:pt modelId="{90B75685-001A-4FCD-B4E6-6F993B96D6D4}" type="pres">
      <dgm:prSet presAssocID="{BF788DDA-3B89-4470-AB42-2A279496DB0D}" presName="sibTrans" presStyleCnt="0"/>
      <dgm:spPr/>
    </dgm:pt>
    <dgm:pt modelId="{8FBC995C-A46C-4F48-8759-CA7D06D0553C}" type="pres">
      <dgm:prSet presAssocID="{73D7C825-1C61-43E1-BF7E-3C81098B86A1}" presName="compNode" presStyleCnt="0"/>
      <dgm:spPr/>
    </dgm:pt>
    <dgm:pt modelId="{4FDD40F4-917B-4440-AF0E-A414A00C0ADB}" type="pres">
      <dgm:prSet presAssocID="{73D7C825-1C61-43E1-BF7E-3C81098B86A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7C2D95BF-5CD0-4EF5-9DA0-1035E1A9F177}" type="pres">
      <dgm:prSet presAssocID="{73D7C825-1C61-43E1-BF7E-3C81098B86A1}" presName="spaceRect" presStyleCnt="0"/>
      <dgm:spPr/>
    </dgm:pt>
    <dgm:pt modelId="{8F45CF65-5982-4909-99C5-52FEE77721D2}" type="pres">
      <dgm:prSet presAssocID="{73D7C825-1C61-43E1-BF7E-3C81098B86A1}" presName="textRect" presStyleLbl="revTx" presStyleIdx="1" presStyleCnt="6">
        <dgm:presLayoutVars>
          <dgm:chMax val="1"/>
          <dgm:chPref val="1"/>
        </dgm:presLayoutVars>
      </dgm:prSet>
      <dgm:spPr/>
    </dgm:pt>
    <dgm:pt modelId="{3CBA4F48-BD85-4463-9767-F45DB6E3EA89}" type="pres">
      <dgm:prSet presAssocID="{42E1C3C5-8B43-4390-8374-04FF4F0B412D}" presName="sibTrans" presStyleCnt="0"/>
      <dgm:spPr/>
    </dgm:pt>
    <dgm:pt modelId="{0BDCA0DE-1686-4860-88A9-13CBD11EE985}" type="pres">
      <dgm:prSet presAssocID="{3D5A78C1-4505-47FA-B438-959F84CFAB15}" presName="compNode" presStyleCnt="0"/>
      <dgm:spPr/>
    </dgm:pt>
    <dgm:pt modelId="{BFDF16AA-AAA9-4382-9FD8-80B469D48D16}" type="pres">
      <dgm:prSet presAssocID="{3D5A78C1-4505-47FA-B438-959F84CFAB1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3D41BE26-4CDA-4C02-9564-7C56F1BAF543}" type="pres">
      <dgm:prSet presAssocID="{3D5A78C1-4505-47FA-B438-959F84CFAB15}" presName="spaceRect" presStyleCnt="0"/>
      <dgm:spPr/>
    </dgm:pt>
    <dgm:pt modelId="{21FCAAF6-08C0-41A4-A421-310A42F164B6}" type="pres">
      <dgm:prSet presAssocID="{3D5A78C1-4505-47FA-B438-959F84CFAB15}" presName="textRect" presStyleLbl="revTx" presStyleIdx="2" presStyleCnt="6">
        <dgm:presLayoutVars>
          <dgm:chMax val="1"/>
          <dgm:chPref val="1"/>
        </dgm:presLayoutVars>
      </dgm:prSet>
      <dgm:spPr/>
    </dgm:pt>
    <dgm:pt modelId="{A708AC99-A28D-4025-95FC-67BA9F25AB9F}" type="pres">
      <dgm:prSet presAssocID="{CDB15B5D-ADE5-4E64-BDCF-E5B725A83602}" presName="sibTrans" presStyleCnt="0"/>
      <dgm:spPr/>
    </dgm:pt>
    <dgm:pt modelId="{EAC28302-E2AA-498B-94B1-1E4F006450AD}" type="pres">
      <dgm:prSet presAssocID="{25438CEC-5349-4661-BF25-839DEBDE9146}" presName="compNode" presStyleCnt="0"/>
      <dgm:spPr/>
    </dgm:pt>
    <dgm:pt modelId="{58BA8EC6-FFC7-4665-87C1-45693B7EF4B9}" type="pres">
      <dgm:prSet presAssocID="{25438CEC-5349-4661-BF25-839DEBDE9146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07630F5B-7A8D-4614-A0C0-30DA15926940}" type="pres">
      <dgm:prSet presAssocID="{25438CEC-5349-4661-BF25-839DEBDE9146}" presName="spaceRect" presStyleCnt="0"/>
      <dgm:spPr/>
    </dgm:pt>
    <dgm:pt modelId="{6E4CE63B-70EA-4639-B543-DF0541E9D36B}" type="pres">
      <dgm:prSet presAssocID="{25438CEC-5349-4661-BF25-839DEBDE9146}" presName="textRect" presStyleLbl="revTx" presStyleIdx="3" presStyleCnt="6">
        <dgm:presLayoutVars>
          <dgm:chMax val="1"/>
          <dgm:chPref val="1"/>
        </dgm:presLayoutVars>
      </dgm:prSet>
      <dgm:spPr/>
    </dgm:pt>
    <dgm:pt modelId="{B812FB44-4E16-4BA3-AB1D-904870AAA155}" type="pres">
      <dgm:prSet presAssocID="{E8D5932B-583C-4887-BBEE-74DE55947C01}" presName="sibTrans" presStyleCnt="0"/>
      <dgm:spPr/>
    </dgm:pt>
    <dgm:pt modelId="{8CC7A32F-144E-432D-9D13-74D10C5D95A3}" type="pres">
      <dgm:prSet presAssocID="{1B5B1E57-A940-4A7D-ADE0-BF7EECEBD9DE}" presName="compNode" presStyleCnt="0"/>
      <dgm:spPr/>
    </dgm:pt>
    <dgm:pt modelId="{6FFFA3C9-261D-4A2C-9A31-BB008F86E443}" type="pres">
      <dgm:prSet presAssocID="{1B5B1E57-A940-4A7D-ADE0-BF7EECEBD9D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90F62FA-BC92-47BD-80DB-B9467CB7DC64}" type="pres">
      <dgm:prSet presAssocID="{1B5B1E57-A940-4A7D-ADE0-BF7EECEBD9DE}" presName="spaceRect" presStyleCnt="0"/>
      <dgm:spPr/>
    </dgm:pt>
    <dgm:pt modelId="{2BD2FD30-97C9-42B1-9135-9E6BD85ABB0F}" type="pres">
      <dgm:prSet presAssocID="{1B5B1E57-A940-4A7D-ADE0-BF7EECEBD9DE}" presName="textRect" presStyleLbl="revTx" presStyleIdx="4" presStyleCnt="6">
        <dgm:presLayoutVars>
          <dgm:chMax val="1"/>
          <dgm:chPref val="1"/>
        </dgm:presLayoutVars>
      </dgm:prSet>
      <dgm:spPr/>
    </dgm:pt>
    <dgm:pt modelId="{2C32C19D-F799-4955-8EC7-7BFD8E7863E6}" type="pres">
      <dgm:prSet presAssocID="{1593140B-95B0-4379-A5B2-3F44E051EB25}" presName="sibTrans" presStyleCnt="0"/>
      <dgm:spPr/>
    </dgm:pt>
    <dgm:pt modelId="{DA2BAD63-B976-41D9-AD8A-DEBB9F33A96A}" type="pres">
      <dgm:prSet presAssocID="{DBF34DC9-BEF3-4531-B139-A95497EE305F}" presName="compNode" presStyleCnt="0"/>
      <dgm:spPr/>
    </dgm:pt>
    <dgm:pt modelId="{F6CB0C4F-82AC-485B-94E1-A4BFB6D34470}" type="pres">
      <dgm:prSet presAssocID="{DBF34DC9-BEF3-4531-B139-A95497EE305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4C1B113B-4E52-4927-82B4-BA91574A15FB}" type="pres">
      <dgm:prSet presAssocID="{DBF34DC9-BEF3-4531-B139-A95497EE305F}" presName="spaceRect" presStyleCnt="0"/>
      <dgm:spPr/>
    </dgm:pt>
    <dgm:pt modelId="{57A1F74C-534A-4A19-88AA-EA3C62657CEA}" type="pres">
      <dgm:prSet presAssocID="{DBF34DC9-BEF3-4531-B139-A95497EE305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94FF03A-8E10-44D1-BDD5-9A78C5C8F33B}" type="presOf" srcId="{FC5D3608-D427-43C5-B676-453F5B637234}" destId="{42793EDD-6638-40A4-93A7-E8A47FE99343}" srcOrd="0" destOrd="0" presId="urn:microsoft.com/office/officeart/2018/2/layout/IconLabelList"/>
    <dgm:cxn modelId="{350B3170-F030-4807-B6B3-538363D93D6C}" srcId="{FC5D3608-D427-43C5-B676-453F5B637234}" destId="{DBF34DC9-BEF3-4531-B139-A95497EE305F}" srcOrd="5" destOrd="0" parTransId="{7DABCB13-A06D-435A-AB43-EBFEDA27F319}" sibTransId="{39D81762-FD9E-4A5C-AD7C-04EFD4035357}"/>
    <dgm:cxn modelId="{DFB11171-F8AD-4725-9454-751497AEE64A}" type="presOf" srcId="{25438CEC-5349-4661-BF25-839DEBDE9146}" destId="{6E4CE63B-70EA-4639-B543-DF0541E9D36B}" srcOrd="0" destOrd="0" presId="urn:microsoft.com/office/officeart/2018/2/layout/IconLabelList"/>
    <dgm:cxn modelId="{3EB3F051-BEC5-451F-9A74-9A89659FB70D}" type="presOf" srcId="{73D7C825-1C61-43E1-BF7E-3C81098B86A1}" destId="{8F45CF65-5982-4909-99C5-52FEE77721D2}" srcOrd="0" destOrd="0" presId="urn:microsoft.com/office/officeart/2018/2/layout/IconLabelList"/>
    <dgm:cxn modelId="{1EF29854-C9A8-4A75-BF4D-BB54B6531DC7}" type="presOf" srcId="{7EBAEDE9-0184-4668-BB6B-DF1AC01B5FBC}" destId="{28740465-D7A4-44E7-BC6E-234D53DB9BA0}" srcOrd="0" destOrd="0" presId="urn:microsoft.com/office/officeart/2018/2/layout/IconLabelList"/>
    <dgm:cxn modelId="{C8D02D76-EC01-40D2-9A10-ED2A454FF878}" type="presOf" srcId="{DBF34DC9-BEF3-4531-B139-A95497EE305F}" destId="{57A1F74C-534A-4A19-88AA-EA3C62657CEA}" srcOrd="0" destOrd="0" presId="urn:microsoft.com/office/officeart/2018/2/layout/IconLabelList"/>
    <dgm:cxn modelId="{7C444E7F-BA76-4F02-906B-6C9013942545}" type="presOf" srcId="{3D5A78C1-4505-47FA-B438-959F84CFAB15}" destId="{21FCAAF6-08C0-41A4-A421-310A42F164B6}" srcOrd="0" destOrd="0" presId="urn:microsoft.com/office/officeart/2018/2/layout/IconLabelList"/>
    <dgm:cxn modelId="{35F1F29D-67A5-40B9-9660-2E217377A27C}" srcId="{FC5D3608-D427-43C5-B676-453F5B637234}" destId="{73D7C825-1C61-43E1-BF7E-3C81098B86A1}" srcOrd="1" destOrd="0" parTransId="{BBBFFD3A-F74E-4920-8D4D-1B6AE8FC27B5}" sibTransId="{42E1C3C5-8B43-4390-8374-04FF4F0B412D}"/>
    <dgm:cxn modelId="{19974FBF-C6B4-4C09-B5DA-4AE55F402658}" srcId="{FC5D3608-D427-43C5-B676-453F5B637234}" destId="{1B5B1E57-A940-4A7D-ADE0-BF7EECEBD9DE}" srcOrd="4" destOrd="0" parTransId="{59E8FFDC-0388-41D2-A3E6-60A691BCCDEB}" sibTransId="{1593140B-95B0-4379-A5B2-3F44E051EB25}"/>
    <dgm:cxn modelId="{9FBCEEEA-15F7-4413-9380-9C74BAF50404}" srcId="{FC5D3608-D427-43C5-B676-453F5B637234}" destId="{25438CEC-5349-4661-BF25-839DEBDE9146}" srcOrd="3" destOrd="0" parTransId="{8A669D00-263A-42E0-8B87-9435552FA10C}" sibTransId="{E8D5932B-583C-4887-BBEE-74DE55947C01}"/>
    <dgm:cxn modelId="{DBAE15F2-F976-465E-B59B-FC8F338FF9BE}" type="presOf" srcId="{1B5B1E57-A940-4A7D-ADE0-BF7EECEBD9DE}" destId="{2BD2FD30-97C9-42B1-9135-9E6BD85ABB0F}" srcOrd="0" destOrd="0" presId="urn:microsoft.com/office/officeart/2018/2/layout/IconLabelList"/>
    <dgm:cxn modelId="{FA73C3F4-92CF-4009-BFBC-2C072A5B6BA0}" srcId="{FC5D3608-D427-43C5-B676-453F5B637234}" destId="{3D5A78C1-4505-47FA-B438-959F84CFAB15}" srcOrd="2" destOrd="0" parTransId="{24567CE3-6869-47B6-B67A-609B1351176E}" sibTransId="{CDB15B5D-ADE5-4E64-BDCF-E5B725A83602}"/>
    <dgm:cxn modelId="{86443AFD-40F4-4CC7-A596-847F81E08BAE}" srcId="{FC5D3608-D427-43C5-B676-453F5B637234}" destId="{7EBAEDE9-0184-4668-BB6B-DF1AC01B5FBC}" srcOrd="0" destOrd="0" parTransId="{B8546673-B2E8-46E9-A035-BD45744B402A}" sibTransId="{BF788DDA-3B89-4470-AB42-2A279496DB0D}"/>
    <dgm:cxn modelId="{DF2B26FD-BA23-4401-9E8F-F096A89D243D}" type="presParOf" srcId="{42793EDD-6638-40A4-93A7-E8A47FE99343}" destId="{D1E13A81-8F60-429F-A190-EA9AC69C72C7}" srcOrd="0" destOrd="0" presId="urn:microsoft.com/office/officeart/2018/2/layout/IconLabelList"/>
    <dgm:cxn modelId="{604AC9D0-2DC1-48CC-AB80-A728A89D437C}" type="presParOf" srcId="{D1E13A81-8F60-429F-A190-EA9AC69C72C7}" destId="{339B9240-159D-4707-B1C8-F6457A6D3980}" srcOrd="0" destOrd="0" presId="urn:microsoft.com/office/officeart/2018/2/layout/IconLabelList"/>
    <dgm:cxn modelId="{B74FF919-29DD-4EC0-B28F-9C3BFAFBDDD2}" type="presParOf" srcId="{D1E13A81-8F60-429F-A190-EA9AC69C72C7}" destId="{2A658CE3-9C10-499E-898A-A403767C00C6}" srcOrd="1" destOrd="0" presId="urn:microsoft.com/office/officeart/2018/2/layout/IconLabelList"/>
    <dgm:cxn modelId="{7BE85235-5431-413B-A1D4-2F4374CCCA59}" type="presParOf" srcId="{D1E13A81-8F60-429F-A190-EA9AC69C72C7}" destId="{28740465-D7A4-44E7-BC6E-234D53DB9BA0}" srcOrd="2" destOrd="0" presId="urn:microsoft.com/office/officeart/2018/2/layout/IconLabelList"/>
    <dgm:cxn modelId="{F5A065D9-8313-41B5-94FD-C4E77014143A}" type="presParOf" srcId="{42793EDD-6638-40A4-93A7-E8A47FE99343}" destId="{90B75685-001A-4FCD-B4E6-6F993B96D6D4}" srcOrd="1" destOrd="0" presId="urn:microsoft.com/office/officeart/2018/2/layout/IconLabelList"/>
    <dgm:cxn modelId="{AD4CE337-AA68-4398-A2F5-77D24AA5EB41}" type="presParOf" srcId="{42793EDD-6638-40A4-93A7-E8A47FE99343}" destId="{8FBC995C-A46C-4F48-8759-CA7D06D0553C}" srcOrd="2" destOrd="0" presId="urn:microsoft.com/office/officeart/2018/2/layout/IconLabelList"/>
    <dgm:cxn modelId="{0B35E964-FE9B-4ED2-9FD8-A85FEC8104C4}" type="presParOf" srcId="{8FBC995C-A46C-4F48-8759-CA7D06D0553C}" destId="{4FDD40F4-917B-4440-AF0E-A414A00C0ADB}" srcOrd="0" destOrd="0" presId="urn:microsoft.com/office/officeart/2018/2/layout/IconLabelList"/>
    <dgm:cxn modelId="{608B4EAB-A30A-49AA-BAE0-17D2CBAA7D1A}" type="presParOf" srcId="{8FBC995C-A46C-4F48-8759-CA7D06D0553C}" destId="{7C2D95BF-5CD0-4EF5-9DA0-1035E1A9F177}" srcOrd="1" destOrd="0" presId="urn:microsoft.com/office/officeart/2018/2/layout/IconLabelList"/>
    <dgm:cxn modelId="{A1F557D0-D56E-42F6-A605-0E73930DD856}" type="presParOf" srcId="{8FBC995C-A46C-4F48-8759-CA7D06D0553C}" destId="{8F45CF65-5982-4909-99C5-52FEE77721D2}" srcOrd="2" destOrd="0" presId="urn:microsoft.com/office/officeart/2018/2/layout/IconLabelList"/>
    <dgm:cxn modelId="{18161C45-9E0A-4CD1-9BAA-2AE47D9B4911}" type="presParOf" srcId="{42793EDD-6638-40A4-93A7-E8A47FE99343}" destId="{3CBA4F48-BD85-4463-9767-F45DB6E3EA89}" srcOrd="3" destOrd="0" presId="urn:microsoft.com/office/officeart/2018/2/layout/IconLabelList"/>
    <dgm:cxn modelId="{763E21A2-0536-48FE-A3E3-1F8717FD3F7E}" type="presParOf" srcId="{42793EDD-6638-40A4-93A7-E8A47FE99343}" destId="{0BDCA0DE-1686-4860-88A9-13CBD11EE985}" srcOrd="4" destOrd="0" presId="urn:microsoft.com/office/officeart/2018/2/layout/IconLabelList"/>
    <dgm:cxn modelId="{493DDFA8-1846-430E-AE5C-04590D5BF483}" type="presParOf" srcId="{0BDCA0DE-1686-4860-88A9-13CBD11EE985}" destId="{BFDF16AA-AAA9-4382-9FD8-80B469D48D16}" srcOrd="0" destOrd="0" presId="urn:microsoft.com/office/officeart/2018/2/layout/IconLabelList"/>
    <dgm:cxn modelId="{384ADAAF-65FA-41A1-8F1A-0741FDB3AF3B}" type="presParOf" srcId="{0BDCA0DE-1686-4860-88A9-13CBD11EE985}" destId="{3D41BE26-4CDA-4C02-9564-7C56F1BAF543}" srcOrd="1" destOrd="0" presId="urn:microsoft.com/office/officeart/2018/2/layout/IconLabelList"/>
    <dgm:cxn modelId="{1A1F6A62-A225-4144-96D6-29D136D04A59}" type="presParOf" srcId="{0BDCA0DE-1686-4860-88A9-13CBD11EE985}" destId="{21FCAAF6-08C0-41A4-A421-310A42F164B6}" srcOrd="2" destOrd="0" presId="urn:microsoft.com/office/officeart/2018/2/layout/IconLabelList"/>
    <dgm:cxn modelId="{D9A1C318-C8F6-413B-887A-444B23E20ACB}" type="presParOf" srcId="{42793EDD-6638-40A4-93A7-E8A47FE99343}" destId="{A708AC99-A28D-4025-95FC-67BA9F25AB9F}" srcOrd="5" destOrd="0" presId="urn:microsoft.com/office/officeart/2018/2/layout/IconLabelList"/>
    <dgm:cxn modelId="{27F41122-1CC0-4552-BA5E-00EB6D15F813}" type="presParOf" srcId="{42793EDD-6638-40A4-93A7-E8A47FE99343}" destId="{EAC28302-E2AA-498B-94B1-1E4F006450AD}" srcOrd="6" destOrd="0" presId="urn:microsoft.com/office/officeart/2018/2/layout/IconLabelList"/>
    <dgm:cxn modelId="{A959F8B0-2A4E-43B2-B25B-87DE77BD7A3D}" type="presParOf" srcId="{EAC28302-E2AA-498B-94B1-1E4F006450AD}" destId="{58BA8EC6-FFC7-4665-87C1-45693B7EF4B9}" srcOrd="0" destOrd="0" presId="urn:microsoft.com/office/officeart/2018/2/layout/IconLabelList"/>
    <dgm:cxn modelId="{A2F4FE32-B4FF-4F0C-A046-235F874889F4}" type="presParOf" srcId="{EAC28302-E2AA-498B-94B1-1E4F006450AD}" destId="{07630F5B-7A8D-4614-A0C0-30DA15926940}" srcOrd="1" destOrd="0" presId="urn:microsoft.com/office/officeart/2018/2/layout/IconLabelList"/>
    <dgm:cxn modelId="{AB5432FC-465E-4EA5-8D19-40D897FF6282}" type="presParOf" srcId="{EAC28302-E2AA-498B-94B1-1E4F006450AD}" destId="{6E4CE63B-70EA-4639-B543-DF0541E9D36B}" srcOrd="2" destOrd="0" presId="urn:microsoft.com/office/officeart/2018/2/layout/IconLabelList"/>
    <dgm:cxn modelId="{B4603427-D787-4FED-B8AD-9898A533FA1D}" type="presParOf" srcId="{42793EDD-6638-40A4-93A7-E8A47FE99343}" destId="{B812FB44-4E16-4BA3-AB1D-904870AAA155}" srcOrd="7" destOrd="0" presId="urn:microsoft.com/office/officeart/2018/2/layout/IconLabelList"/>
    <dgm:cxn modelId="{11A9927D-0489-4093-BB7C-15C0F36DDF3A}" type="presParOf" srcId="{42793EDD-6638-40A4-93A7-E8A47FE99343}" destId="{8CC7A32F-144E-432D-9D13-74D10C5D95A3}" srcOrd="8" destOrd="0" presId="urn:microsoft.com/office/officeart/2018/2/layout/IconLabelList"/>
    <dgm:cxn modelId="{F1353F88-02FF-4AC2-BF17-973CC9EE0411}" type="presParOf" srcId="{8CC7A32F-144E-432D-9D13-74D10C5D95A3}" destId="{6FFFA3C9-261D-4A2C-9A31-BB008F86E443}" srcOrd="0" destOrd="0" presId="urn:microsoft.com/office/officeart/2018/2/layout/IconLabelList"/>
    <dgm:cxn modelId="{A5F70ED4-BD16-48AB-816E-340FC8C53318}" type="presParOf" srcId="{8CC7A32F-144E-432D-9D13-74D10C5D95A3}" destId="{390F62FA-BC92-47BD-80DB-B9467CB7DC64}" srcOrd="1" destOrd="0" presId="urn:microsoft.com/office/officeart/2018/2/layout/IconLabelList"/>
    <dgm:cxn modelId="{B9E3E385-97D9-4B42-BE55-2C77F42F17D2}" type="presParOf" srcId="{8CC7A32F-144E-432D-9D13-74D10C5D95A3}" destId="{2BD2FD30-97C9-42B1-9135-9E6BD85ABB0F}" srcOrd="2" destOrd="0" presId="urn:microsoft.com/office/officeart/2018/2/layout/IconLabelList"/>
    <dgm:cxn modelId="{AB83500C-338D-4EE3-A6F0-ECA6DEB659B6}" type="presParOf" srcId="{42793EDD-6638-40A4-93A7-E8A47FE99343}" destId="{2C32C19D-F799-4955-8EC7-7BFD8E7863E6}" srcOrd="9" destOrd="0" presId="urn:microsoft.com/office/officeart/2018/2/layout/IconLabelList"/>
    <dgm:cxn modelId="{02AFCDBE-3319-4811-802C-B04055AB65CD}" type="presParOf" srcId="{42793EDD-6638-40A4-93A7-E8A47FE99343}" destId="{DA2BAD63-B976-41D9-AD8A-DEBB9F33A96A}" srcOrd="10" destOrd="0" presId="urn:microsoft.com/office/officeart/2018/2/layout/IconLabelList"/>
    <dgm:cxn modelId="{13C0BBAC-D640-40C8-80A6-B5BC2097D0EC}" type="presParOf" srcId="{DA2BAD63-B976-41D9-AD8A-DEBB9F33A96A}" destId="{F6CB0C4F-82AC-485B-94E1-A4BFB6D34470}" srcOrd="0" destOrd="0" presId="urn:microsoft.com/office/officeart/2018/2/layout/IconLabelList"/>
    <dgm:cxn modelId="{F9563F9A-5C85-4A1B-A6AB-E533F59C1626}" type="presParOf" srcId="{DA2BAD63-B976-41D9-AD8A-DEBB9F33A96A}" destId="{4C1B113B-4E52-4927-82B4-BA91574A15FB}" srcOrd="1" destOrd="0" presId="urn:microsoft.com/office/officeart/2018/2/layout/IconLabelList"/>
    <dgm:cxn modelId="{C83FC99A-470D-4833-A9B5-CF121A138728}" type="presParOf" srcId="{DA2BAD63-B976-41D9-AD8A-DEBB9F33A96A}" destId="{57A1F74C-534A-4A19-88AA-EA3C62657CE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6D181B-5F98-404E-A6AA-F30B84FEF2C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9C3882-714F-4187-8A4C-44109644B2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Explain information using clear and simple language. </a:t>
          </a:r>
          <a:endParaRPr lang="en-US" b="1" dirty="0"/>
        </a:p>
      </dgm:t>
    </dgm:pt>
    <dgm:pt modelId="{BAE06C22-2E53-4D9B-9731-E63BCB0CFE2F}" type="parTrans" cxnId="{53560D3F-E9CC-44A4-BB1B-D6B69BEBC578}">
      <dgm:prSet/>
      <dgm:spPr/>
      <dgm:t>
        <a:bodyPr/>
        <a:lstStyle/>
        <a:p>
          <a:endParaRPr lang="en-US"/>
        </a:p>
      </dgm:t>
    </dgm:pt>
    <dgm:pt modelId="{7FCE8298-201A-41EA-96E8-B8F88C698428}" type="sibTrans" cxnId="{53560D3F-E9CC-44A4-BB1B-D6B69BEBC57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8230768-8D6E-420C-87FC-C7F45F4118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Encourage shared decision-making. </a:t>
          </a:r>
          <a:endParaRPr lang="en-US" b="1" dirty="0"/>
        </a:p>
      </dgm:t>
    </dgm:pt>
    <dgm:pt modelId="{F6B9315E-2B9A-4651-A4BA-A516F8247CA3}" type="parTrans" cxnId="{92C7B517-4EA8-4351-9B00-0778BD10EE22}">
      <dgm:prSet/>
      <dgm:spPr/>
      <dgm:t>
        <a:bodyPr/>
        <a:lstStyle/>
        <a:p>
          <a:endParaRPr lang="en-US"/>
        </a:p>
      </dgm:t>
    </dgm:pt>
    <dgm:pt modelId="{C35F62B0-7F1B-457C-886B-0257A1392B94}" type="sibTrans" cxnId="{92C7B517-4EA8-4351-9B00-0778BD10EE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959A34-2102-4BAE-B19E-BCA890B70F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Provide written education and support. </a:t>
          </a:r>
          <a:endParaRPr lang="en-US" b="1" dirty="0"/>
        </a:p>
      </dgm:t>
    </dgm:pt>
    <dgm:pt modelId="{38868310-46D4-45CC-A3C9-52B33BB33CA7}" type="parTrans" cxnId="{ECAAA9C2-A5F3-4324-9687-555CFA773AEF}">
      <dgm:prSet/>
      <dgm:spPr/>
      <dgm:t>
        <a:bodyPr/>
        <a:lstStyle/>
        <a:p>
          <a:endParaRPr lang="en-US"/>
        </a:p>
      </dgm:t>
    </dgm:pt>
    <dgm:pt modelId="{82188A95-F1E2-4977-864A-F26E7532AFD4}" type="sibTrans" cxnId="{ECAAA9C2-A5F3-4324-9687-555CFA773A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EE20DA6-63BF-4545-8B4E-ADC37A1401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Respect Sarah's values, beliefs and preferences. </a:t>
          </a:r>
          <a:endParaRPr lang="en-US" b="1" dirty="0"/>
        </a:p>
      </dgm:t>
    </dgm:pt>
    <dgm:pt modelId="{EA9D21AD-2C0A-49BB-B357-68FAA09FC86A}" type="parTrans" cxnId="{D5A7F443-631B-4788-81D0-66274294ABCB}">
      <dgm:prSet/>
      <dgm:spPr/>
      <dgm:t>
        <a:bodyPr/>
        <a:lstStyle/>
        <a:p>
          <a:endParaRPr lang="en-US"/>
        </a:p>
      </dgm:t>
    </dgm:pt>
    <dgm:pt modelId="{568C61E8-F344-4CC0-B09A-FD679D7B5448}" type="sibTrans" cxnId="{D5A7F443-631B-4788-81D0-66274294ABCB}">
      <dgm:prSet/>
      <dgm:spPr/>
      <dgm:t>
        <a:bodyPr/>
        <a:lstStyle/>
        <a:p>
          <a:endParaRPr lang="en-US"/>
        </a:p>
      </dgm:t>
    </dgm:pt>
    <dgm:pt modelId="{AF1ADFA5-645D-4620-804F-0380A490F35F}" type="pres">
      <dgm:prSet presAssocID="{DF6D181B-5F98-404E-A6AA-F30B84FEF2C0}" presName="root" presStyleCnt="0">
        <dgm:presLayoutVars>
          <dgm:dir/>
          <dgm:resizeHandles val="exact"/>
        </dgm:presLayoutVars>
      </dgm:prSet>
      <dgm:spPr/>
    </dgm:pt>
    <dgm:pt modelId="{93AA2D38-07B1-4982-94CE-26BC3EA5BC64}" type="pres">
      <dgm:prSet presAssocID="{DF6D181B-5F98-404E-A6AA-F30B84FEF2C0}" presName="container" presStyleCnt="0">
        <dgm:presLayoutVars>
          <dgm:dir/>
          <dgm:resizeHandles val="exact"/>
        </dgm:presLayoutVars>
      </dgm:prSet>
      <dgm:spPr/>
    </dgm:pt>
    <dgm:pt modelId="{0A0CAF51-AB06-492D-B80A-4AF75D470DCF}" type="pres">
      <dgm:prSet presAssocID="{519C3882-714F-4187-8A4C-44109644B254}" presName="compNode" presStyleCnt="0"/>
      <dgm:spPr/>
    </dgm:pt>
    <dgm:pt modelId="{652747E9-C17C-47BA-B0D7-699696F2E7AA}" type="pres">
      <dgm:prSet presAssocID="{519C3882-714F-4187-8A4C-44109644B254}" presName="iconBgRect" presStyleLbl="bgShp" presStyleIdx="0" presStyleCnt="4"/>
      <dgm:spPr/>
    </dgm:pt>
    <dgm:pt modelId="{AAFE3F1C-71E0-4D31-8E2D-788F4E109736}" type="pres">
      <dgm:prSet presAssocID="{519C3882-714F-4187-8A4C-44109644B25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9BCDCB-D20B-46D4-8F05-28710010115D}" type="pres">
      <dgm:prSet presAssocID="{519C3882-714F-4187-8A4C-44109644B254}" presName="spaceRect" presStyleCnt="0"/>
      <dgm:spPr/>
    </dgm:pt>
    <dgm:pt modelId="{5423B2AC-4462-4375-9F07-679DE4DBF8D9}" type="pres">
      <dgm:prSet presAssocID="{519C3882-714F-4187-8A4C-44109644B254}" presName="textRect" presStyleLbl="revTx" presStyleIdx="0" presStyleCnt="4">
        <dgm:presLayoutVars>
          <dgm:chMax val="1"/>
          <dgm:chPref val="1"/>
        </dgm:presLayoutVars>
      </dgm:prSet>
      <dgm:spPr/>
    </dgm:pt>
    <dgm:pt modelId="{12896FD8-DCF0-4A61-B4BB-7547EA50EA1E}" type="pres">
      <dgm:prSet presAssocID="{7FCE8298-201A-41EA-96E8-B8F88C698428}" presName="sibTrans" presStyleLbl="sibTrans2D1" presStyleIdx="0" presStyleCnt="0"/>
      <dgm:spPr/>
    </dgm:pt>
    <dgm:pt modelId="{33FA1A90-A3F3-48D8-B15F-3CA12F0C8F42}" type="pres">
      <dgm:prSet presAssocID="{C8230768-8D6E-420C-87FC-C7F45F4118D0}" presName="compNode" presStyleCnt="0"/>
      <dgm:spPr/>
    </dgm:pt>
    <dgm:pt modelId="{BC87547E-DF20-4307-9245-64206FD90C33}" type="pres">
      <dgm:prSet presAssocID="{C8230768-8D6E-420C-87FC-C7F45F4118D0}" presName="iconBgRect" presStyleLbl="bgShp" presStyleIdx="1" presStyleCnt="4"/>
      <dgm:spPr/>
    </dgm:pt>
    <dgm:pt modelId="{E7AEC699-2DEA-42F9-B526-3C6B5C1E4E4C}" type="pres">
      <dgm:prSet presAssocID="{C8230768-8D6E-420C-87FC-C7F45F4118D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7F5C1AA3-3189-49BE-A0E2-22F16F95A2AB}" type="pres">
      <dgm:prSet presAssocID="{C8230768-8D6E-420C-87FC-C7F45F4118D0}" presName="spaceRect" presStyleCnt="0"/>
      <dgm:spPr/>
    </dgm:pt>
    <dgm:pt modelId="{C28483B1-1AB9-4CFB-90DE-DCF8E0B50BCB}" type="pres">
      <dgm:prSet presAssocID="{C8230768-8D6E-420C-87FC-C7F45F4118D0}" presName="textRect" presStyleLbl="revTx" presStyleIdx="1" presStyleCnt="4">
        <dgm:presLayoutVars>
          <dgm:chMax val="1"/>
          <dgm:chPref val="1"/>
        </dgm:presLayoutVars>
      </dgm:prSet>
      <dgm:spPr/>
    </dgm:pt>
    <dgm:pt modelId="{2D1932D1-6A3F-4341-A8C0-E5CC41D6CB6A}" type="pres">
      <dgm:prSet presAssocID="{C35F62B0-7F1B-457C-886B-0257A1392B94}" presName="sibTrans" presStyleLbl="sibTrans2D1" presStyleIdx="0" presStyleCnt="0"/>
      <dgm:spPr/>
    </dgm:pt>
    <dgm:pt modelId="{5DCA4D06-B0CC-4FF2-A9B3-0EBD6B5E2ADC}" type="pres">
      <dgm:prSet presAssocID="{81959A34-2102-4BAE-B19E-BCA890B70F9F}" presName="compNode" presStyleCnt="0"/>
      <dgm:spPr/>
    </dgm:pt>
    <dgm:pt modelId="{4A768301-4134-4A79-B226-2056B6C8A280}" type="pres">
      <dgm:prSet presAssocID="{81959A34-2102-4BAE-B19E-BCA890B70F9F}" presName="iconBgRect" presStyleLbl="bgShp" presStyleIdx="2" presStyleCnt="4"/>
      <dgm:spPr/>
    </dgm:pt>
    <dgm:pt modelId="{518E858A-ABC3-404A-BE21-EB431662D8A6}" type="pres">
      <dgm:prSet presAssocID="{81959A34-2102-4BAE-B19E-BCA890B70F9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4931CD4-D64D-4FD7-9449-1C5C1BECF566}" type="pres">
      <dgm:prSet presAssocID="{81959A34-2102-4BAE-B19E-BCA890B70F9F}" presName="spaceRect" presStyleCnt="0"/>
      <dgm:spPr/>
    </dgm:pt>
    <dgm:pt modelId="{3DAB8307-4EC4-4D66-8A13-C99383083832}" type="pres">
      <dgm:prSet presAssocID="{81959A34-2102-4BAE-B19E-BCA890B70F9F}" presName="textRect" presStyleLbl="revTx" presStyleIdx="2" presStyleCnt="4">
        <dgm:presLayoutVars>
          <dgm:chMax val="1"/>
          <dgm:chPref val="1"/>
        </dgm:presLayoutVars>
      </dgm:prSet>
      <dgm:spPr/>
    </dgm:pt>
    <dgm:pt modelId="{31356A00-EF02-42B6-A5CD-F5A143478F90}" type="pres">
      <dgm:prSet presAssocID="{82188A95-F1E2-4977-864A-F26E7532AFD4}" presName="sibTrans" presStyleLbl="sibTrans2D1" presStyleIdx="0" presStyleCnt="0"/>
      <dgm:spPr/>
    </dgm:pt>
    <dgm:pt modelId="{1E7AF12B-8ECC-421E-B4BF-C8B3D8AABC2E}" type="pres">
      <dgm:prSet presAssocID="{5EE20DA6-63BF-4545-8B4E-ADC37A1401F3}" presName="compNode" presStyleCnt="0"/>
      <dgm:spPr/>
    </dgm:pt>
    <dgm:pt modelId="{7FA38C86-1F73-4625-82DD-63DBBB4E5FEE}" type="pres">
      <dgm:prSet presAssocID="{5EE20DA6-63BF-4545-8B4E-ADC37A1401F3}" presName="iconBgRect" presStyleLbl="bgShp" presStyleIdx="3" presStyleCnt="4"/>
      <dgm:spPr/>
    </dgm:pt>
    <dgm:pt modelId="{283DD426-6A3B-452F-AAE1-006A4D90A135}" type="pres">
      <dgm:prSet presAssocID="{5EE20DA6-63BF-4545-8B4E-ADC37A1401F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1332D1C-DD9E-4C53-A8CC-B090E22012DF}" type="pres">
      <dgm:prSet presAssocID="{5EE20DA6-63BF-4545-8B4E-ADC37A1401F3}" presName="spaceRect" presStyleCnt="0"/>
      <dgm:spPr/>
    </dgm:pt>
    <dgm:pt modelId="{75D2AB5C-04B3-4FC9-BF94-6AD3FF49A400}" type="pres">
      <dgm:prSet presAssocID="{5EE20DA6-63BF-4545-8B4E-ADC37A1401F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C7B517-4EA8-4351-9B00-0778BD10EE22}" srcId="{DF6D181B-5F98-404E-A6AA-F30B84FEF2C0}" destId="{C8230768-8D6E-420C-87FC-C7F45F4118D0}" srcOrd="1" destOrd="0" parTransId="{F6B9315E-2B9A-4651-A4BA-A516F8247CA3}" sibTransId="{C35F62B0-7F1B-457C-886B-0257A1392B94}"/>
    <dgm:cxn modelId="{44808923-34A3-4AFD-B3E9-00B5E2CEA916}" type="presOf" srcId="{C8230768-8D6E-420C-87FC-C7F45F4118D0}" destId="{C28483B1-1AB9-4CFB-90DE-DCF8E0B50BCB}" srcOrd="0" destOrd="0" presId="urn:microsoft.com/office/officeart/2018/2/layout/IconCircleList"/>
    <dgm:cxn modelId="{E3AA4E2B-47FC-42FA-A24E-984BEE33121B}" type="presOf" srcId="{C35F62B0-7F1B-457C-886B-0257A1392B94}" destId="{2D1932D1-6A3F-4341-A8C0-E5CC41D6CB6A}" srcOrd="0" destOrd="0" presId="urn:microsoft.com/office/officeart/2018/2/layout/IconCircleList"/>
    <dgm:cxn modelId="{2B4B8634-2642-4442-955E-F4296EA9DA60}" type="presOf" srcId="{81959A34-2102-4BAE-B19E-BCA890B70F9F}" destId="{3DAB8307-4EC4-4D66-8A13-C99383083832}" srcOrd="0" destOrd="0" presId="urn:microsoft.com/office/officeart/2018/2/layout/IconCircleList"/>
    <dgm:cxn modelId="{53560D3F-E9CC-44A4-BB1B-D6B69BEBC578}" srcId="{DF6D181B-5F98-404E-A6AA-F30B84FEF2C0}" destId="{519C3882-714F-4187-8A4C-44109644B254}" srcOrd="0" destOrd="0" parTransId="{BAE06C22-2E53-4D9B-9731-E63BCB0CFE2F}" sibTransId="{7FCE8298-201A-41EA-96E8-B8F88C698428}"/>
    <dgm:cxn modelId="{D5A7F443-631B-4788-81D0-66274294ABCB}" srcId="{DF6D181B-5F98-404E-A6AA-F30B84FEF2C0}" destId="{5EE20DA6-63BF-4545-8B4E-ADC37A1401F3}" srcOrd="3" destOrd="0" parTransId="{EA9D21AD-2C0A-49BB-B357-68FAA09FC86A}" sibTransId="{568C61E8-F344-4CC0-B09A-FD679D7B5448}"/>
    <dgm:cxn modelId="{126EC14C-5C95-4A09-9999-ACBF5D4F31C0}" type="presOf" srcId="{82188A95-F1E2-4977-864A-F26E7532AFD4}" destId="{31356A00-EF02-42B6-A5CD-F5A143478F90}" srcOrd="0" destOrd="0" presId="urn:microsoft.com/office/officeart/2018/2/layout/IconCircleList"/>
    <dgm:cxn modelId="{3FE68574-98BC-4BAA-AF1D-AF7DE5C0D9E3}" type="presOf" srcId="{5EE20DA6-63BF-4545-8B4E-ADC37A1401F3}" destId="{75D2AB5C-04B3-4FC9-BF94-6AD3FF49A400}" srcOrd="0" destOrd="0" presId="urn:microsoft.com/office/officeart/2018/2/layout/IconCircleList"/>
    <dgm:cxn modelId="{F4829899-671A-49E7-8215-293D7323B665}" type="presOf" srcId="{DF6D181B-5F98-404E-A6AA-F30B84FEF2C0}" destId="{AF1ADFA5-645D-4620-804F-0380A490F35F}" srcOrd="0" destOrd="0" presId="urn:microsoft.com/office/officeart/2018/2/layout/IconCircleList"/>
    <dgm:cxn modelId="{ECAAA9C2-A5F3-4324-9687-555CFA773AEF}" srcId="{DF6D181B-5F98-404E-A6AA-F30B84FEF2C0}" destId="{81959A34-2102-4BAE-B19E-BCA890B70F9F}" srcOrd="2" destOrd="0" parTransId="{38868310-46D4-45CC-A3C9-52B33BB33CA7}" sibTransId="{82188A95-F1E2-4977-864A-F26E7532AFD4}"/>
    <dgm:cxn modelId="{D26F30E3-F5B8-49FD-AD2E-60B843FF1865}" type="presOf" srcId="{519C3882-714F-4187-8A4C-44109644B254}" destId="{5423B2AC-4462-4375-9F07-679DE4DBF8D9}" srcOrd="0" destOrd="0" presId="urn:microsoft.com/office/officeart/2018/2/layout/IconCircleList"/>
    <dgm:cxn modelId="{1ECE23F7-D9B9-43F1-8C8E-4EE1AE7B8F85}" type="presOf" srcId="{7FCE8298-201A-41EA-96E8-B8F88C698428}" destId="{12896FD8-DCF0-4A61-B4BB-7547EA50EA1E}" srcOrd="0" destOrd="0" presId="urn:microsoft.com/office/officeart/2018/2/layout/IconCircleList"/>
    <dgm:cxn modelId="{8D3D9D95-E6F1-4BCD-B2CB-91DFD802EAFD}" type="presParOf" srcId="{AF1ADFA5-645D-4620-804F-0380A490F35F}" destId="{93AA2D38-07B1-4982-94CE-26BC3EA5BC64}" srcOrd="0" destOrd="0" presId="urn:microsoft.com/office/officeart/2018/2/layout/IconCircleList"/>
    <dgm:cxn modelId="{04D0DF90-6C2F-4B31-8F08-800BDBFB3C33}" type="presParOf" srcId="{93AA2D38-07B1-4982-94CE-26BC3EA5BC64}" destId="{0A0CAF51-AB06-492D-B80A-4AF75D470DCF}" srcOrd="0" destOrd="0" presId="urn:microsoft.com/office/officeart/2018/2/layout/IconCircleList"/>
    <dgm:cxn modelId="{06BCAAF8-2375-4CBD-AA96-5D2797A734C2}" type="presParOf" srcId="{0A0CAF51-AB06-492D-B80A-4AF75D470DCF}" destId="{652747E9-C17C-47BA-B0D7-699696F2E7AA}" srcOrd="0" destOrd="0" presId="urn:microsoft.com/office/officeart/2018/2/layout/IconCircleList"/>
    <dgm:cxn modelId="{A8256685-8973-4589-91DA-68DE6BC7D3EA}" type="presParOf" srcId="{0A0CAF51-AB06-492D-B80A-4AF75D470DCF}" destId="{AAFE3F1C-71E0-4D31-8E2D-788F4E109736}" srcOrd="1" destOrd="0" presId="urn:microsoft.com/office/officeart/2018/2/layout/IconCircleList"/>
    <dgm:cxn modelId="{3AC7FC82-6A08-4401-8D69-ACCF809160F0}" type="presParOf" srcId="{0A0CAF51-AB06-492D-B80A-4AF75D470DCF}" destId="{969BCDCB-D20B-46D4-8F05-28710010115D}" srcOrd="2" destOrd="0" presId="urn:microsoft.com/office/officeart/2018/2/layout/IconCircleList"/>
    <dgm:cxn modelId="{2A5D59EE-1BAA-455B-B0F9-3722379C5018}" type="presParOf" srcId="{0A0CAF51-AB06-492D-B80A-4AF75D470DCF}" destId="{5423B2AC-4462-4375-9F07-679DE4DBF8D9}" srcOrd="3" destOrd="0" presId="urn:microsoft.com/office/officeart/2018/2/layout/IconCircleList"/>
    <dgm:cxn modelId="{D617CECF-4F8A-4063-85F5-E23636915D47}" type="presParOf" srcId="{93AA2D38-07B1-4982-94CE-26BC3EA5BC64}" destId="{12896FD8-DCF0-4A61-B4BB-7547EA50EA1E}" srcOrd="1" destOrd="0" presId="urn:microsoft.com/office/officeart/2018/2/layout/IconCircleList"/>
    <dgm:cxn modelId="{EA3C0081-7E95-4C10-8EE8-B3DD292BE0CB}" type="presParOf" srcId="{93AA2D38-07B1-4982-94CE-26BC3EA5BC64}" destId="{33FA1A90-A3F3-48D8-B15F-3CA12F0C8F42}" srcOrd="2" destOrd="0" presId="urn:microsoft.com/office/officeart/2018/2/layout/IconCircleList"/>
    <dgm:cxn modelId="{BF2C7453-7C23-4DEE-9C2C-BC87EE7133F8}" type="presParOf" srcId="{33FA1A90-A3F3-48D8-B15F-3CA12F0C8F42}" destId="{BC87547E-DF20-4307-9245-64206FD90C33}" srcOrd="0" destOrd="0" presId="urn:microsoft.com/office/officeart/2018/2/layout/IconCircleList"/>
    <dgm:cxn modelId="{06D677BC-2052-44E2-ADD6-8BA505C8565F}" type="presParOf" srcId="{33FA1A90-A3F3-48D8-B15F-3CA12F0C8F42}" destId="{E7AEC699-2DEA-42F9-B526-3C6B5C1E4E4C}" srcOrd="1" destOrd="0" presId="urn:microsoft.com/office/officeart/2018/2/layout/IconCircleList"/>
    <dgm:cxn modelId="{2474F4F9-D2AA-4581-AA9B-0738A0907A03}" type="presParOf" srcId="{33FA1A90-A3F3-48D8-B15F-3CA12F0C8F42}" destId="{7F5C1AA3-3189-49BE-A0E2-22F16F95A2AB}" srcOrd="2" destOrd="0" presId="urn:microsoft.com/office/officeart/2018/2/layout/IconCircleList"/>
    <dgm:cxn modelId="{72E9E2F7-2FDA-4F77-A6AB-11A7A60B500A}" type="presParOf" srcId="{33FA1A90-A3F3-48D8-B15F-3CA12F0C8F42}" destId="{C28483B1-1AB9-4CFB-90DE-DCF8E0B50BCB}" srcOrd="3" destOrd="0" presId="urn:microsoft.com/office/officeart/2018/2/layout/IconCircleList"/>
    <dgm:cxn modelId="{1102184A-89E8-4231-AFB5-DC058523E26C}" type="presParOf" srcId="{93AA2D38-07B1-4982-94CE-26BC3EA5BC64}" destId="{2D1932D1-6A3F-4341-A8C0-E5CC41D6CB6A}" srcOrd="3" destOrd="0" presId="urn:microsoft.com/office/officeart/2018/2/layout/IconCircleList"/>
    <dgm:cxn modelId="{AB703339-D754-41BD-9834-CE4F597363F9}" type="presParOf" srcId="{93AA2D38-07B1-4982-94CE-26BC3EA5BC64}" destId="{5DCA4D06-B0CC-4FF2-A9B3-0EBD6B5E2ADC}" srcOrd="4" destOrd="0" presId="urn:microsoft.com/office/officeart/2018/2/layout/IconCircleList"/>
    <dgm:cxn modelId="{8D3035EC-8126-461E-836D-C5D82B60D283}" type="presParOf" srcId="{5DCA4D06-B0CC-4FF2-A9B3-0EBD6B5E2ADC}" destId="{4A768301-4134-4A79-B226-2056B6C8A280}" srcOrd="0" destOrd="0" presId="urn:microsoft.com/office/officeart/2018/2/layout/IconCircleList"/>
    <dgm:cxn modelId="{AD45E0B9-0410-42C1-8F90-48700CC73DDB}" type="presParOf" srcId="{5DCA4D06-B0CC-4FF2-A9B3-0EBD6B5E2ADC}" destId="{518E858A-ABC3-404A-BE21-EB431662D8A6}" srcOrd="1" destOrd="0" presId="urn:microsoft.com/office/officeart/2018/2/layout/IconCircleList"/>
    <dgm:cxn modelId="{453F27BE-6EA9-4125-BEC6-327A87768799}" type="presParOf" srcId="{5DCA4D06-B0CC-4FF2-A9B3-0EBD6B5E2ADC}" destId="{94931CD4-D64D-4FD7-9449-1C5C1BECF566}" srcOrd="2" destOrd="0" presId="urn:microsoft.com/office/officeart/2018/2/layout/IconCircleList"/>
    <dgm:cxn modelId="{DE978090-DBFB-4728-857C-33ABB1AD5E3D}" type="presParOf" srcId="{5DCA4D06-B0CC-4FF2-A9B3-0EBD6B5E2ADC}" destId="{3DAB8307-4EC4-4D66-8A13-C99383083832}" srcOrd="3" destOrd="0" presId="urn:microsoft.com/office/officeart/2018/2/layout/IconCircleList"/>
    <dgm:cxn modelId="{0CBE876E-B42D-4BFE-8870-D6407F7FCE1E}" type="presParOf" srcId="{93AA2D38-07B1-4982-94CE-26BC3EA5BC64}" destId="{31356A00-EF02-42B6-A5CD-F5A143478F90}" srcOrd="5" destOrd="0" presId="urn:microsoft.com/office/officeart/2018/2/layout/IconCircleList"/>
    <dgm:cxn modelId="{AE0E57F6-2A19-4BA9-93EE-0DDA532BECDF}" type="presParOf" srcId="{93AA2D38-07B1-4982-94CE-26BC3EA5BC64}" destId="{1E7AF12B-8ECC-421E-B4BF-C8B3D8AABC2E}" srcOrd="6" destOrd="0" presId="urn:microsoft.com/office/officeart/2018/2/layout/IconCircleList"/>
    <dgm:cxn modelId="{0CBACAB4-53EF-404A-8F15-3DBAF79D01C5}" type="presParOf" srcId="{1E7AF12B-8ECC-421E-B4BF-C8B3D8AABC2E}" destId="{7FA38C86-1F73-4625-82DD-63DBBB4E5FEE}" srcOrd="0" destOrd="0" presId="urn:microsoft.com/office/officeart/2018/2/layout/IconCircleList"/>
    <dgm:cxn modelId="{220A7A43-34E9-4DF0-A956-41DADA796D59}" type="presParOf" srcId="{1E7AF12B-8ECC-421E-B4BF-C8B3D8AABC2E}" destId="{283DD426-6A3B-452F-AAE1-006A4D90A135}" srcOrd="1" destOrd="0" presId="urn:microsoft.com/office/officeart/2018/2/layout/IconCircleList"/>
    <dgm:cxn modelId="{57E24134-DF25-4034-B405-83A9F378161C}" type="presParOf" srcId="{1E7AF12B-8ECC-421E-B4BF-C8B3D8AABC2E}" destId="{B1332D1C-DD9E-4C53-A8CC-B090E22012DF}" srcOrd="2" destOrd="0" presId="urn:microsoft.com/office/officeart/2018/2/layout/IconCircleList"/>
    <dgm:cxn modelId="{0820D26A-4BC7-48EC-A30D-F122837BE55D}" type="presParOf" srcId="{1E7AF12B-8ECC-421E-B4BF-C8B3D8AABC2E}" destId="{75D2AB5C-04B3-4FC9-BF94-6AD3FF49A40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9AC7BA-F446-4AD7-B575-8D5D7AE9B3CE}">
      <dsp:nvSpPr>
        <dsp:cNvPr id="0" name=""/>
        <dsp:cNvSpPr/>
      </dsp:nvSpPr>
      <dsp:spPr>
        <a:xfrm>
          <a:off x="3250253" y="700324"/>
          <a:ext cx="5413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32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06618" y="743185"/>
        <a:ext cx="28596" cy="5719"/>
      </dsp:txXfrm>
    </dsp:sp>
    <dsp:sp modelId="{00603746-08FC-477C-94F1-6FDFB798D793}">
      <dsp:nvSpPr>
        <dsp:cNvPr id="0" name=""/>
        <dsp:cNvSpPr/>
      </dsp:nvSpPr>
      <dsp:spPr>
        <a:xfrm>
          <a:off x="765414" y="53"/>
          <a:ext cx="2486638" cy="14919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47" tIns="127900" rIns="121847" bIns="127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Body cells become resistant to insulin. </a:t>
          </a:r>
        </a:p>
      </dsp:txBody>
      <dsp:txXfrm>
        <a:off x="765414" y="53"/>
        <a:ext cx="2486638" cy="1491983"/>
      </dsp:txXfrm>
    </dsp:sp>
    <dsp:sp modelId="{37BEC115-5BEF-4247-87A9-A44DB6CD83A8}">
      <dsp:nvSpPr>
        <dsp:cNvPr id="0" name=""/>
        <dsp:cNvSpPr/>
      </dsp:nvSpPr>
      <dsp:spPr>
        <a:xfrm>
          <a:off x="6308819" y="700324"/>
          <a:ext cx="5413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32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65184" y="743185"/>
        <a:ext cx="28596" cy="5719"/>
      </dsp:txXfrm>
    </dsp:sp>
    <dsp:sp modelId="{58F533F7-41A5-471A-A67B-E382AF1E6AEC}">
      <dsp:nvSpPr>
        <dsp:cNvPr id="0" name=""/>
        <dsp:cNvSpPr/>
      </dsp:nvSpPr>
      <dsp:spPr>
        <a:xfrm>
          <a:off x="3823980" y="53"/>
          <a:ext cx="2486638" cy="14919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47" tIns="127900" rIns="121847" bIns="127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pancreas produces more insulin to compensate. </a:t>
          </a:r>
        </a:p>
      </dsp:txBody>
      <dsp:txXfrm>
        <a:off x="3823980" y="53"/>
        <a:ext cx="2486638" cy="1491983"/>
      </dsp:txXfrm>
    </dsp:sp>
    <dsp:sp modelId="{4AAB90CD-17CE-4F07-ABAC-849B165F93CD}">
      <dsp:nvSpPr>
        <dsp:cNvPr id="0" name=""/>
        <dsp:cNvSpPr/>
      </dsp:nvSpPr>
      <dsp:spPr>
        <a:xfrm>
          <a:off x="2008734" y="1490236"/>
          <a:ext cx="6117131" cy="541326"/>
        </a:xfrm>
        <a:custGeom>
          <a:avLst/>
          <a:gdLst/>
          <a:ahLst/>
          <a:cxnLst/>
          <a:rect l="0" t="0" r="0" b="0"/>
          <a:pathLst>
            <a:path>
              <a:moveTo>
                <a:pt x="6117131" y="0"/>
              </a:moveTo>
              <a:lnTo>
                <a:pt x="6117131" y="287763"/>
              </a:lnTo>
              <a:lnTo>
                <a:pt x="0" y="287763"/>
              </a:lnTo>
              <a:lnTo>
                <a:pt x="0" y="54132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3704" y="1758040"/>
        <a:ext cx="307190" cy="5719"/>
      </dsp:txXfrm>
    </dsp:sp>
    <dsp:sp modelId="{CBEB9B51-6385-4BCF-8069-83C40D1EDCCF}">
      <dsp:nvSpPr>
        <dsp:cNvPr id="0" name=""/>
        <dsp:cNvSpPr/>
      </dsp:nvSpPr>
      <dsp:spPr>
        <a:xfrm>
          <a:off x="6882546" y="53"/>
          <a:ext cx="2486638" cy="14919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47" tIns="127900" rIns="121847" bIns="127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Over time, beta (</a:t>
          </a:r>
          <a:r>
            <a:rPr lang="el-GR" sz="1700" kern="1200"/>
            <a:t>β) </a:t>
          </a:r>
          <a:r>
            <a:rPr lang="en-US" sz="1700" kern="1200"/>
            <a:t>cells cannot produce enough insulin. </a:t>
          </a:r>
        </a:p>
      </dsp:txBody>
      <dsp:txXfrm>
        <a:off x="6882546" y="53"/>
        <a:ext cx="2486638" cy="1491983"/>
      </dsp:txXfrm>
    </dsp:sp>
    <dsp:sp modelId="{7F0F8B95-F893-4C92-8348-57EEB5705039}">
      <dsp:nvSpPr>
        <dsp:cNvPr id="0" name=""/>
        <dsp:cNvSpPr/>
      </dsp:nvSpPr>
      <dsp:spPr>
        <a:xfrm>
          <a:off x="3250253" y="2764235"/>
          <a:ext cx="5413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32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06618" y="2807095"/>
        <a:ext cx="28596" cy="5719"/>
      </dsp:txXfrm>
    </dsp:sp>
    <dsp:sp modelId="{0272FD01-5063-4C74-A2B3-5DAA7EB9A4A8}">
      <dsp:nvSpPr>
        <dsp:cNvPr id="0" name=""/>
        <dsp:cNvSpPr/>
      </dsp:nvSpPr>
      <dsp:spPr>
        <a:xfrm>
          <a:off x="765414" y="2063963"/>
          <a:ext cx="2486638" cy="14919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47" tIns="127900" rIns="121847" bIns="127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Blood glucose remains elevated (hyperglycaemia). </a:t>
          </a:r>
        </a:p>
      </dsp:txBody>
      <dsp:txXfrm>
        <a:off x="765414" y="2063963"/>
        <a:ext cx="2486638" cy="1491983"/>
      </dsp:txXfrm>
    </dsp:sp>
    <dsp:sp modelId="{92F2401C-5CC9-4831-8EF1-459732F1E6A0}">
      <dsp:nvSpPr>
        <dsp:cNvPr id="0" name=""/>
        <dsp:cNvSpPr/>
      </dsp:nvSpPr>
      <dsp:spPr>
        <a:xfrm>
          <a:off x="3823980" y="2063963"/>
          <a:ext cx="2486638" cy="14919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47" tIns="127900" rIns="121847" bIns="127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Persistent hyperglycaemia increases the risk of long-term complications.</a:t>
          </a:r>
        </a:p>
      </dsp:txBody>
      <dsp:txXfrm>
        <a:off x="3823980" y="2063963"/>
        <a:ext cx="2486638" cy="14919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C58D3-C5FE-4801-917B-D170873EDBF4}">
      <dsp:nvSpPr>
        <dsp:cNvPr id="0" name=""/>
        <dsp:cNvSpPr/>
      </dsp:nvSpPr>
      <dsp:spPr>
        <a:xfrm>
          <a:off x="1031557" y="1788"/>
          <a:ext cx="4126229" cy="78458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0" tIns="199285" rIns="80060" bIns="1992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Improve blood glucose control.</a:t>
          </a:r>
        </a:p>
      </dsp:txBody>
      <dsp:txXfrm>
        <a:off x="1031557" y="1788"/>
        <a:ext cx="4126229" cy="784584"/>
      </dsp:txXfrm>
    </dsp:sp>
    <dsp:sp modelId="{430A73BE-0FC4-4EB0-9330-D3C2B9329A6F}">
      <dsp:nvSpPr>
        <dsp:cNvPr id="0" name=""/>
        <dsp:cNvSpPr/>
      </dsp:nvSpPr>
      <dsp:spPr>
        <a:xfrm>
          <a:off x="0" y="1788"/>
          <a:ext cx="1031557" cy="7845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587" tIns="77500" rIns="54587" bIns="775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</a:t>
          </a:r>
        </a:p>
      </dsp:txBody>
      <dsp:txXfrm>
        <a:off x="0" y="1788"/>
        <a:ext cx="1031557" cy="784584"/>
      </dsp:txXfrm>
    </dsp:sp>
    <dsp:sp modelId="{EFC46FF2-0E77-4F7E-9F7B-27A15693BC86}">
      <dsp:nvSpPr>
        <dsp:cNvPr id="0" name=""/>
        <dsp:cNvSpPr/>
      </dsp:nvSpPr>
      <dsp:spPr>
        <a:xfrm>
          <a:off x="1031557" y="833447"/>
          <a:ext cx="4126229" cy="78458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0" tIns="199285" rIns="80060" bIns="1992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Reduce HbA1c. </a:t>
          </a:r>
        </a:p>
      </dsp:txBody>
      <dsp:txXfrm>
        <a:off x="1031557" y="833447"/>
        <a:ext cx="4126229" cy="784584"/>
      </dsp:txXfrm>
    </dsp:sp>
    <dsp:sp modelId="{93423A2D-9330-4FF1-9AF1-3A355C26E05C}">
      <dsp:nvSpPr>
        <dsp:cNvPr id="0" name=""/>
        <dsp:cNvSpPr/>
      </dsp:nvSpPr>
      <dsp:spPr>
        <a:xfrm>
          <a:off x="0" y="833447"/>
          <a:ext cx="1031557" cy="7845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587" tIns="77500" rIns="54587" bIns="775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Reduce</a:t>
          </a:r>
        </a:p>
      </dsp:txBody>
      <dsp:txXfrm>
        <a:off x="0" y="833447"/>
        <a:ext cx="1031557" cy="784584"/>
      </dsp:txXfrm>
    </dsp:sp>
    <dsp:sp modelId="{5B321EB6-2778-47FB-9866-8E3654C55EE8}">
      <dsp:nvSpPr>
        <dsp:cNvPr id="0" name=""/>
        <dsp:cNvSpPr/>
      </dsp:nvSpPr>
      <dsp:spPr>
        <a:xfrm>
          <a:off x="1031557" y="1665107"/>
          <a:ext cx="4126229" cy="78458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0" tIns="199285" rIns="80060" bIns="1992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Achieve healthy weight loss. </a:t>
          </a:r>
        </a:p>
      </dsp:txBody>
      <dsp:txXfrm>
        <a:off x="1031557" y="1665107"/>
        <a:ext cx="4126229" cy="784584"/>
      </dsp:txXfrm>
    </dsp:sp>
    <dsp:sp modelId="{88F8AB20-5B1C-4390-9FE4-6B4FAC2DAF48}">
      <dsp:nvSpPr>
        <dsp:cNvPr id="0" name=""/>
        <dsp:cNvSpPr/>
      </dsp:nvSpPr>
      <dsp:spPr>
        <a:xfrm>
          <a:off x="0" y="1665107"/>
          <a:ext cx="1031557" cy="7845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587" tIns="77500" rIns="54587" bIns="775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Achieve</a:t>
          </a:r>
        </a:p>
      </dsp:txBody>
      <dsp:txXfrm>
        <a:off x="0" y="1665107"/>
        <a:ext cx="1031557" cy="784584"/>
      </dsp:txXfrm>
    </dsp:sp>
    <dsp:sp modelId="{7AD3A52B-EAF9-46CB-81FE-1593CDCBE0D0}">
      <dsp:nvSpPr>
        <dsp:cNvPr id="0" name=""/>
        <dsp:cNvSpPr/>
      </dsp:nvSpPr>
      <dsp:spPr>
        <a:xfrm>
          <a:off x="1031557" y="2496767"/>
          <a:ext cx="4126229" cy="78458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0" tIns="199285" rIns="80060" bIns="1992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Prevent long-term complications.</a:t>
          </a:r>
        </a:p>
      </dsp:txBody>
      <dsp:txXfrm>
        <a:off x="1031557" y="2496767"/>
        <a:ext cx="4126229" cy="784584"/>
      </dsp:txXfrm>
    </dsp:sp>
    <dsp:sp modelId="{A7B2F7E0-1FBA-4741-9BE6-4BBF48AAD7E4}">
      <dsp:nvSpPr>
        <dsp:cNvPr id="0" name=""/>
        <dsp:cNvSpPr/>
      </dsp:nvSpPr>
      <dsp:spPr>
        <a:xfrm>
          <a:off x="0" y="2496767"/>
          <a:ext cx="1031557" cy="7845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587" tIns="77500" rIns="54587" bIns="775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Prevent</a:t>
          </a:r>
        </a:p>
      </dsp:txBody>
      <dsp:txXfrm>
        <a:off x="0" y="2496767"/>
        <a:ext cx="1031557" cy="784584"/>
      </dsp:txXfrm>
    </dsp:sp>
    <dsp:sp modelId="{7DF268C7-DB89-4A06-8913-6C9522277684}">
      <dsp:nvSpPr>
        <dsp:cNvPr id="0" name=""/>
        <dsp:cNvSpPr/>
      </dsp:nvSpPr>
      <dsp:spPr>
        <a:xfrm>
          <a:off x="1031557" y="3328427"/>
          <a:ext cx="4126229" cy="78458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0" tIns="199285" rIns="80060" bIns="1992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Improve quality of life. </a:t>
          </a:r>
        </a:p>
      </dsp:txBody>
      <dsp:txXfrm>
        <a:off x="1031557" y="3328427"/>
        <a:ext cx="4126229" cy="784584"/>
      </dsp:txXfrm>
    </dsp:sp>
    <dsp:sp modelId="{BBF4D98D-5BB4-4254-B92A-BB9FD2180A62}">
      <dsp:nvSpPr>
        <dsp:cNvPr id="0" name=""/>
        <dsp:cNvSpPr/>
      </dsp:nvSpPr>
      <dsp:spPr>
        <a:xfrm>
          <a:off x="0" y="3328427"/>
          <a:ext cx="1031557" cy="7845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587" tIns="77500" rIns="54587" bIns="775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</a:t>
          </a:r>
        </a:p>
      </dsp:txBody>
      <dsp:txXfrm>
        <a:off x="0" y="3328427"/>
        <a:ext cx="1031557" cy="7845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B9240-159D-4707-B1C8-F6457A6D3980}">
      <dsp:nvSpPr>
        <dsp:cNvPr id="0" name=""/>
        <dsp:cNvSpPr/>
      </dsp:nvSpPr>
      <dsp:spPr>
        <a:xfrm>
          <a:off x="319119" y="527210"/>
          <a:ext cx="519697" cy="51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40465-D7A4-44E7-BC6E-234D53DB9BA0}">
      <dsp:nvSpPr>
        <dsp:cNvPr id="0" name=""/>
        <dsp:cNvSpPr/>
      </dsp:nvSpPr>
      <dsp:spPr>
        <a:xfrm>
          <a:off x="1526" y="1235980"/>
          <a:ext cx="1154882" cy="46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HbA1c every 3–6 months. </a:t>
          </a:r>
        </a:p>
      </dsp:txBody>
      <dsp:txXfrm>
        <a:off x="1526" y="1235980"/>
        <a:ext cx="1154882" cy="461953"/>
      </dsp:txXfrm>
    </dsp:sp>
    <dsp:sp modelId="{4FDD40F4-917B-4440-AF0E-A414A00C0ADB}">
      <dsp:nvSpPr>
        <dsp:cNvPr id="0" name=""/>
        <dsp:cNvSpPr/>
      </dsp:nvSpPr>
      <dsp:spPr>
        <a:xfrm>
          <a:off x="1676106" y="527210"/>
          <a:ext cx="519697" cy="51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5CF65-5982-4909-99C5-52FEE77721D2}">
      <dsp:nvSpPr>
        <dsp:cNvPr id="0" name=""/>
        <dsp:cNvSpPr/>
      </dsp:nvSpPr>
      <dsp:spPr>
        <a:xfrm>
          <a:off x="1358514" y="1235980"/>
          <a:ext cx="1154882" cy="46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Blood pressure monitoring. </a:t>
          </a:r>
        </a:p>
      </dsp:txBody>
      <dsp:txXfrm>
        <a:off x="1358514" y="1235980"/>
        <a:ext cx="1154882" cy="461953"/>
      </dsp:txXfrm>
    </dsp:sp>
    <dsp:sp modelId="{BFDF16AA-AAA9-4382-9FD8-80B469D48D16}">
      <dsp:nvSpPr>
        <dsp:cNvPr id="0" name=""/>
        <dsp:cNvSpPr/>
      </dsp:nvSpPr>
      <dsp:spPr>
        <a:xfrm>
          <a:off x="3033094" y="527210"/>
          <a:ext cx="519697" cy="51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CAAF6-08C0-41A4-A421-310A42F164B6}">
      <dsp:nvSpPr>
        <dsp:cNvPr id="0" name=""/>
        <dsp:cNvSpPr/>
      </dsp:nvSpPr>
      <dsp:spPr>
        <a:xfrm>
          <a:off x="2715501" y="1235980"/>
          <a:ext cx="1154882" cy="46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Weight and BMI assessment. </a:t>
          </a:r>
        </a:p>
      </dsp:txBody>
      <dsp:txXfrm>
        <a:off x="2715501" y="1235980"/>
        <a:ext cx="1154882" cy="461953"/>
      </dsp:txXfrm>
    </dsp:sp>
    <dsp:sp modelId="{58BA8EC6-FFC7-4665-87C1-45693B7EF4B9}">
      <dsp:nvSpPr>
        <dsp:cNvPr id="0" name=""/>
        <dsp:cNvSpPr/>
      </dsp:nvSpPr>
      <dsp:spPr>
        <a:xfrm>
          <a:off x="319119" y="1986654"/>
          <a:ext cx="519697" cy="51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CE63B-70EA-4639-B543-DF0541E9D36B}">
      <dsp:nvSpPr>
        <dsp:cNvPr id="0" name=""/>
        <dsp:cNvSpPr/>
      </dsp:nvSpPr>
      <dsp:spPr>
        <a:xfrm>
          <a:off x="1526" y="2695424"/>
          <a:ext cx="1154882" cy="46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Kidney function tests. </a:t>
          </a:r>
        </a:p>
      </dsp:txBody>
      <dsp:txXfrm>
        <a:off x="1526" y="2695424"/>
        <a:ext cx="1154882" cy="461953"/>
      </dsp:txXfrm>
    </dsp:sp>
    <dsp:sp modelId="{6FFFA3C9-261D-4A2C-9A31-BB008F86E443}">
      <dsp:nvSpPr>
        <dsp:cNvPr id="0" name=""/>
        <dsp:cNvSpPr/>
      </dsp:nvSpPr>
      <dsp:spPr>
        <a:xfrm>
          <a:off x="1676106" y="1986654"/>
          <a:ext cx="519697" cy="51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2FD30-97C9-42B1-9135-9E6BD85ABB0F}">
      <dsp:nvSpPr>
        <dsp:cNvPr id="0" name=""/>
        <dsp:cNvSpPr/>
      </dsp:nvSpPr>
      <dsp:spPr>
        <a:xfrm>
          <a:off x="1358514" y="2695424"/>
          <a:ext cx="1154882" cy="46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Annual retinal screening. </a:t>
          </a:r>
        </a:p>
      </dsp:txBody>
      <dsp:txXfrm>
        <a:off x="1358514" y="2695424"/>
        <a:ext cx="1154882" cy="461953"/>
      </dsp:txXfrm>
    </dsp:sp>
    <dsp:sp modelId="{F6CB0C4F-82AC-485B-94E1-A4BFB6D34470}">
      <dsp:nvSpPr>
        <dsp:cNvPr id="0" name=""/>
        <dsp:cNvSpPr/>
      </dsp:nvSpPr>
      <dsp:spPr>
        <a:xfrm>
          <a:off x="3033094" y="1986654"/>
          <a:ext cx="519697" cy="51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1F74C-534A-4A19-88AA-EA3C62657CEA}">
      <dsp:nvSpPr>
        <dsp:cNvPr id="0" name=""/>
        <dsp:cNvSpPr/>
      </dsp:nvSpPr>
      <dsp:spPr>
        <a:xfrm>
          <a:off x="2715501" y="2695424"/>
          <a:ext cx="1154882" cy="46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Annual foot examination. </a:t>
          </a:r>
        </a:p>
      </dsp:txBody>
      <dsp:txXfrm>
        <a:off x="2715501" y="2695424"/>
        <a:ext cx="1154882" cy="4619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747E9-C17C-47BA-B0D7-699696F2E7AA}">
      <dsp:nvSpPr>
        <dsp:cNvPr id="0" name=""/>
        <dsp:cNvSpPr/>
      </dsp:nvSpPr>
      <dsp:spPr>
        <a:xfrm>
          <a:off x="58978" y="310872"/>
          <a:ext cx="824596" cy="8245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E3F1C-71E0-4D31-8E2D-788F4E109736}">
      <dsp:nvSpPr>
        <dsp:cNvPr id="0" name=""/>
        <dsp:cNvSpPr/>
      </dsp:nvSpPr>
      <dsp:spPr>
        <a:xfrm>
          <a:off x="232143" y="484037"/>
          <a:ext cx="478266" cy="4782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3B2AC-4462-4375-9F07-679DE4DBF8D9}">
      <dsp:nvSpPr>
        <dsp:cNvPr id="0" name=""/>
        <dsp:cNvSpPr/>
      </dsp:nvSpPr>
      <dsp:spPr>
        <a:xfrm>
          <a:off x="1060274" y="310872"/>
          <a:ext cx="1943692" cy="82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Explain information using clear and simple language. </a:t>
          </a:r>
          <a:endParaRPr lang="en-US" sz="1700" b="1" kern="1200" dirty="0"/>
        </a:p>
      </dsp:txBody>
      <dsp:txXfrm>
        <a:off x="1060274" y="310872"/>
        <a:ext cx="1943692" cy="824596"/>
      </dsp:txXfrm>
    </dsp:sp>
    <dsp:sp modelId="{BC87547E-DF20-4307-9245-64206FD90C33}">
      <dsp:nvSpPr>
        <dsp:cNvPr id="0" name=""/>
        <dsp:cNvSpPr/>
      </dsp:nvSpPr>
      <dsp:spPr>
        <a:xfrm>
          <a:off x="3342641" y="310872"/>
          <a:ext cx="824596" cy="8245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AEC699-2DEA-42F9-B526-3C6B5C1E4E4C}">
      <dsp:nvSpPr>
        <dsp:cNvPr id="0" name=""/>
        <dsp:cNvSpPr/>
      </dsp:nvSpPr>
      <dsp:spPr>
        <a:xfrm>
          <a:off x="3515806" y="484037"/>
          <a:ext cx="478266" cy="4782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483B1-1AB9-4CFB-90DE-DCF8E0B50BCB}">
      <dsp:nvSpPr>
        <dsp:cNvPr id="0" name=""/>
        <dsp:cNvSpPr/>
      </dsp:nvSpPr>
      <dsp:spPr>
        <a:xfrm>
          <a:off x="4343937" y="310872"/>
          <a:ext cx="1943692" cy="82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Encourage shared decision-making. </a:t>
          </a:r>
          <a:endParaRPr lang="en-US" sz="1700" b="1" kern="1200" dirty="0"/>
        </a:p>
      </dsp:txBody>
      <dsp:txXfrm>
        <a:off x="4343937" y="310872"/>
        <a:ext cx="1943692" cy="824596"/>
      </dsp:txXfrm>
    </dsp:sp>
    <dsp:sp modelId="{4A768301-4134-4A79-B226-2056B6C8A280}">
      <dsp:nvSpPr>
        <dsp:cNvPr id="0" name=""/>
        <dsp:cNvSpPr/>
      </dsp:nvSpPr>
      <dsp:spPr>
        <a:xfrm>
          <a:off x="58978" y="1600600"/>
          <a:ext cx="824596" cy="8245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E858A-ABC3-404A-BE21-EB431662D8A6}">
      <dsp:nvSpPr>
        <dsp:cNvPr id="0" name=""/>
        <dsp:cNvSpPr/>
      </dsp:nvSpPr>
      <dsp:spPr>
        <a:xfrm>
          <a:off x="232143" y="1773766"/>
          <a:ext cx="478266" cy="4782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B8307-4EC4-4D66-8A13-C99383083832}">
      <dsp:nvSpPr>
        <dsp:cNvPr id="0" name=""/>
        <dsp:cNvSpPr/>
      </dsp:nvSpPr>
      <dsp:spPr>
        <a:xfrm>
          <a:off x="1060274" y="1600600"/>
          <a:ext cx="1943692" cy="82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Provide written education and support. </a:t>
          </a:r>
          <a:endParaRPr lang="en-US" sz="1700" b="1" kern="1200" dirty="0"/>
        </a:p>
      </dsp:txBody>
      <dsp:txXfrm>
        <a:off x="1060274" y="1600600"/>
        <a:ext cx="1943692" cy="824596"/>
      </dsp:txXfrm>
    </dsp:sp>
    <dsp:sp modelId="{7FA38C86-1F73-4625-82DD-63DBBB4E5FEE}">
      <dsp:nvSpPr>
        <dsp:cNvPr id="0" name=""/>
        <dsp:cNvSpPr/>
      </dsp:nvSpPr>
      <dsp:spPr>
        <a:xfrm>
          <a:off x="3342641" y="1600600"/>
          <a:ext cx="824596" cy="8245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3DD426-6A3B-452F-AAE1-006A4D90A135}">
      <dsp:nvSpPr>
        <dsp:cNvPr id="0" name=""/>
        <dsp:cNvSpPr/>
      </dsp:nvSpPr>
      <dsp:spPr>
        <a:xfrm>
          <a:off x="3515806" y="1773766"/>
          <a:ext cx="478266" cy="4782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2AB5C-04B3-4FC9-BF94-6AD3FF49A400}">
      <dsp:nvSpPr>
        <dsp:cNvPr id="0" name=""/>
        <dsp:cNvSpPr/>
      </dsp:nvSpPr>
      <dsp:spPr>
        <a:xfrm>
          <a:off x="4343937" y="1600600"/>
          <a:ext cx="1943692" cy="82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Respect Sarah's values, beliefs and preferences. </a:t>
          </a:r>
          <a:endParaRPr lang="en-US" sz="1700" b="1" kern="1200" dirty="0"/>
        </a:p>
      </dsp:txBody>
      <dsp:txXfrm>
        <a:off x="4343937" y="1600600"/>
        <a:ext cx="1943692" cy="824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49D52E-4E21-46F3-B30B-257F03084CD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F37F6E-ED9A-4B18-BB35-F9719CD0B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005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7F6E-ED9A-4B18-BB35-F9719CD0B1B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9477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7F6E-ED9A-4B18-BB35-F9719CD0B1B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581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862E4-212B-E695-FA9C-B8EA94FF77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022E8D-E645-45B6-0A9E-4B4AB25B95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08C93-2294-FAE3-172E-6DB072B16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97997-7C03-E477-39B8-19EF33632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CA26C-65E3-23C9-61BA-0B783D577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082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7EE4E-C4D2-1E07-6E84-257B99AEF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84E0C-F7EF-9F0C-FC54-00A42BC9C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995E8-483A-E255-911F-5FF111D2F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0277B-F204-5126-F6EE-E626572F0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AEFF9-3027-9722-46EF-73B692CBD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1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BAD9F-C8B4-4782-D5F0-084F21145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D4B81-3D63-6E00-7366-3DA467D62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BAAEF-4AE6-CD05-B29E-3E59245C1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A5B72-8CA0-1990-03B9-0B849C66C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8DE2C-CDBB-97DD-B4A2-5B71FBE1F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869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571DB-A2E4-EF56-34EB-FD7AFCE42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85D5E-737F-968B-A785-E374A21877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B9FBAA-E673-0347-6F19-42BF2B55C8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3DD55-5CE3-2FB3-3A95-F416C1883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6A6D91-B8AC-FF3D-C66C-A39F7FE4D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902911-0D2B-4D35-2599-493D30E21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498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C15F0-B556-E904-6B82-753DE370D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18501A-5547-0088-F61A-7C9F62AF2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DE9F11-5AE0-C794-D5CE-BFF316F24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D6D16F-CED3-1620-2FA9-99604B476F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108844-A832-6D07-66DD-C59C59CD33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525413-7820-085D-E77C-7D1F3841D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C10EBE-061C-5C86-3B9B-827FCD274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1CE65C-65C0-7D8F-97B9-9A5ECF371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34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B5AC1-6C8D-F6D3-F5FC-06CB4F8B5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7269CA-E31A-EE9C-8FA9-6370DEF5E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B8286A-DD4C-E774-3D23-5362E36EE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87D62D-EA9B-68FB-D4E9-1A9CDBF85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04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76D1BC-EF7F-847B-8013-052CD241C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EAE296-AB9C-2EEA-A836-EEC207839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233C3-CF18-8BB3-B6AE-A709211AB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22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984CA-0291-3592-7510-F026C80AB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86C47-1C19-A540-FECC-1E6C99B02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44D51-7870-8E19-6E90-8CCB5F5BEB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34162A-B9BC-3AC9-C653-B33C3EB45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2DC556-50A8-43E7-63F1-A2C62E8C2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63EE7-8069-D8D3-6625-184E5056F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237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A9A62-8ADD-72BD-4F93-BCAEAD5B6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D5C3A6-012D-89E2-3744-1A921C885E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29D326-556B-9811-D1E4-7363B0FBC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2CAF38-294C-B5FF-9881-15DE6F109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67C24-74D4-EE60-8B27-7921A4447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E3A29D-97EA-765B-8238-C1958BB26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496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BC3FF-EE7F-4C2D-2C30-AA2CD3A39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B6B59-DF93-BE84-131D-E67DCE4BB4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BAB67-88C6-16EE-C46E-18ACF3F56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06093-C379-B723-CF89-54E0D161B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A9F51-C259-8148-8183-6BBED14BD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424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41A11A-F487-56DF-5D3D-B8A3B18BFD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F9C6EE-2D45-8215-9B31-E66B33DD42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62E93-FA0F-9153-9D97-4831F0B6A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3F705-9634-9885-83AF-DF8074123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01A6A-0184-35D2-D9E3-966DE61E3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321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D518E2-3175-E6DE-F7CE-2D141636F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E0F4FC-B599-F249-88E8-3C2106F3F2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DC0A1-D25C-4256-EAB8-D642E33987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B4CAA-C341-46AA-83C9-F9ED1DB26A43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56225-BA2B-1E73-E2AC-F6453E378E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FF70B-301E-48D9-7F17-0CBB3D234C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09737-72CA-4165-B9FC-FDDB74C571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523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image" Target="../media/image11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8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ho.int/news-room/fact-sheets/detail/diabetes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hs.uk/conditions/type-2-diabetes/" TargetMode="External"/><Relationship Id="rId5" Type="http://schemas.openxmlformats.org/officeDocument/2006/relationships/hyperlink" Target="https://www.nice.org.uk/guidance/ng28" TargetMode="External"/><Relationship Id="rId4" Type="http://schemas.openxmlformats.org/officeDocument/2006/relationships/hyperlink" Target="https://www.diabete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6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6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1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05B79-906F-2782-50B9-905D4ED10A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0134" y="333039"/>
            <a:ext cx="6714699" cy="5330902"/>
          </a:xfrm>
        </p:spPr>
        <p:txBody>
          <a:bodyPr>
            <a:normAutofit fontScale="90000"/>
          </a:bodyPr>
          <a:lstStyle/>
          <a:p>
            <a:pPr algn="l">
              <a:spcAft>
                <a:spcPts val="800"/>
              </a:spcAft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2 Diabetes Mellitus</a:t>
            </a: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Evidence-Based Care Plan for a Fictional Patient</a:t>
            </a:r>
            <a:b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Esther </a:t>
            </a:r>
            <a:r>
              <a:rPr lang="en-US" sz="2400" kern="0" dirty="0" err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Uyi</a:t>
            </a: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400" kern="0" dirty="0" err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Okhilu</a:t>
            </a:r>
            <a:br>
              <a:rPr lang="en-US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</a:t>
            </a:r>
            <a:r>
              <a:rPr lang="en-US" sz="2400" b="1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2433459</a:t>
            </a:r>
            <a:br>
              <a:rPr lang="en-US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</a:t>
            </a: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BMHP5023</a:t>
            </a:r>
            <a:br>
              <a:rPr lang="en-US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Title</a:t>
            </a:r>
            <a:r>
              <a:rPr lang="en-US" sz="2400" b="1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Study Report: Type 2 Diabetes</a:t>
            </a:r>
            <a:br>
              <a:rPr lang="en-US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2400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ROBERT NARTOWSKI</a:t>
            </a:r>
            <a:br>
              <a:rPr lang="en-US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BMHP5023 – Introduction to Physiology</a:t>
            </a: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1601F4DD-105F-F7DB-1DB2-9804CB2EEE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0804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81"/>
    </mc:Choice>
    <mc:Fallback>
      <p:transition spd="slow" advTm="50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9DAB70-A707-D03F-EDBB-FF925D74B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2" y="137886"/>
            <a:ext cx="6798541" cy="8597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  Introduction To Patient Profile</a:t>
            </a:r>
          </a:p>
        </p:txBody>
      </p:sp>
      <p:pic>
        <p:nvPicPr>
          <p:cNvPr id="21" name="Content Placeholder 20" descr="A person in a green shirt&#10;&#10;Description automatically generated">
            <a:extLst>
              <a:ext uri="{FF2B5EF4-FFF2-40B4-BE49-F238E27FC236}">
                <a16:creationId xmlns:a16="http://schemas.microsoft.com/office/drawing/2014/main" id="{2AB377AD-6BD8-4281-607D-9B593F0093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9" r="12135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4516-BEE4-F112-849F-6ED68EAE71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53734" y="1378857"/>
            <a:ext cx="6798539" cy="53412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              </a:t>
            </a:r>
            <a:r>
              <a:rPr lang="en-US" sz="1800" b="1" u="sng" dirty="0"/>
              <a:t>Sarah Johnson    </a:t>
            </a:r>
          </a:p>
          <a:p>
            <a:pPr marL="0"/>
            <a:r>
              <a:rPr lang="en-US" sz="1800" i="1" dirty="0"/>
              <a:t>   58 years old</a:t>
            </a:r>
          </a:p>
          <a:p>
            <a:pPr marL="0"/>
            <a:r>
              <a:rPr lang="en-US" sz="1800" i="1" dirty="0"/>
              <a:t>   Office Administrator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              </a:t>
            </a:r>
            <a:r>
              <a:rPr lang="en-US" sz="1800" b="1" u="sng" dirty="0"/>
              <a:t>Medical History</a:t>
            </a:r>
          </a:p>
          <a:p>
            <a:pPr marL="0"/>
            <a:r>
              <a:rPr lang="en-US" sz="1800" i="1" dirty="0"/>
              <a:t>   Hypertension </a:t>
            </a:r>
          </a:p>
          <a:p>
            <a:pPr marL="0"/>
            <a:r>
              <a:rPr lang="en-US" sz="1800" i="1" dirty="0"/>
              <a:t>   Hypercholesterolemia </a:t>
            </a:r>
          </a:p>
          <a:p>
            <a:pPr marL="0"/>
            <a:r>
              <a:rPr lang="en-US" sz="1800" i="1" dirty="0"/>
              <a:t>   Obesity (BMI 33.8 kg/m²)</a:t>
            </a:r>
          </a:p>
          <a:p>
            <a:pPr marL="0"/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              </a:t>
            </a:r>
            <a:r>
              <a:rPr lang="en-US" sz="1800" b="1" u="sng" dirty="0"/>
              <a:t>Symptoms</a:t>
            </a:r>
          </a:p>
          <a:p>
            <a:r>
              <a:rPr lang="en-US" sz="1800" i="1" dirty="0"/>
              <a:t> Frequent urination </a:t>
            </a:r>
          </a:p>
          <a:p>
            <a:r>
              <a:rPr lang="en-US" sz="1800" i="1" dirty="0"/>
              <a:t> Excessive thirst </a:t>
            </a:r>
          </a:p>
          <a:p>
            <a:r>
              <a:rPr lang="en-US" sz="1800" i="1" dirty="0"/>
              <a:t> Fatigue </a:t>
            </a:r>
          </a:p>
          <a:p>
            <a:r>
              <a:rPr lang="en-US" sz="1800" i="1" dirty="0"/>
              <a:t> Blurred vision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FE62DD-A208-93E1-E051-3CBFF29BAF1C}"/>
              </a:ext>
            </a:extLst>
          </p:cNvPr>
          <p:cNvSpPr txBox="1"/>
          <p:nvPr/>
        </p:nvSpPr>
        <p:spPr>
          <a:xfrm>
            <a:off x="7813052" y="5744485"/>
            <a:ext cx="3957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(NICE, 2022; American Diabetes Association, 2024)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490E543-2AEA-4751-50CD-FDE41209F801}"/>
              </a:ext>
            </a:extLst>
          </p:cNvPr>
          <p:cNvSpPr txBox="1"/>
          <p:nvPr/>
        </p:nvSpPr>
        <p:spPr>
          <a:xfrm>
            <a:off x="7416799" y="6396764"/>
            <a:ext cx="47752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Figure 2. Fictional representation of Sarah Johnson (</a:t>
            </a:r>
            <a:r>
              <a:rPr lang="en-US" sz="1200" dirty="0" err="1"/>
              <a:t>Dreamstime</a:t>
            </a:r>
            <a:r>
              <a:rPr lang="en-US" sz="1200" dirty="0"/>
              <a:t>, n.d.)</a:t>
            </a: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8C2A4301-30F1-C69A-3434-D39226ACE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96681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09"/>
    </mc:Choice>
    <mc:Fallback>
      <p:transition spd="slow" advTm="70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EDD1-E597-B2D8-721B-5A7C5B50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r>
              <a:rPr lang="en-US" dirty="0"/>
              <a:t>Normal Anatomy of the Pancreas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626CD4B-5FBE-CFF4-B62E-2AE23265993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35" y="3688544"/>
            <a:ext cx="5181600" cy="261332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F04BED-3F8F-0367-E865-04D0F4C1A1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     </a:t>
            </a:r>
            <a:r>
              <a:rPr lang="en-US" sz="2000" b="1" dirty="0"/>
              <a:t>Hormone-producing Cells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Beta (</a:t>
            </a:r>
            <a:r>
              <a:rPr lang="el-GR" sz="2000" dirty="0"/>
              <a:t>β) </a:t>
            </a:r>
            <a:r>
              <a:rPr lang="en-US" sz="2000" dirty="0"/>
              <a:t>cells – Produce insulin.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Alpha (</a:t>
            </a:r>
            <a:r>
              <a:rPr lang="el-GR" sz="2000" dirty="0"/>
              <a:t>α) </a:t>
            </a:r>
            <a:r>
              <a:rPr lang="en-US" sz="2000" dirty="0"/>
              <a:t>cells – Produce glucagon.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            </a:t>
            </a:r>
            <a:r>
              <a:rPr lang="en-US" sz="2000" b="1" dirty="0"/>
              <a:t>Main Function</a:t>
            </a:r>
          </a:p>
          <a:p>
            <a:r>
              <a:rPr lang="en-US" sz="2000" dirty="0"/>
              <a:t>Maintain blood glucose homeostasis.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1400" b="1" dirty="0"/>
              <a:t>Figure 2.</a:t>
            </a:r>
            <a:r>
              <a:rPr lang="en-US" sz="1400" dirty="0"/>
              <a:t> Anatomy of the pancreas showing the Islets of Langerhans (Adapted from OpenStax Anatomy &amp; Physiology, CC BY 4.0).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 (</a:t>
            </a:r>
            <a:r>
              <a:rPr lang="en-US" sz="1400" dirty="0" err="1"/>
              <a:t>Marieb</a:t>
            </a:r>
            <a:r>
              <a:rPr lang="en-US" sz="1400" dirty="0"/>
              <a:t> and Hoehn, 2023; Ross and Wilson,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166CE4-A782-5687-B010-33BA17688E71}"/>
              </a:ext>
            </a:extLst>
          </p:cNvPr>
          <p:cNvSpPr txBox="1"/>
          <p:nvPr/>
        </p:nvSpPr>
        <p:spPr>
          <a:xfrm>
            <a:off x="838200" y="1722783"/>
            <a:ext cx="41711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Pancreas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Located behind the stomach.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Functions as both an endocrine and exocrine organ.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Contains Islets of Langerhans.</a:t>
            </a:r>
          </a:p>
          <a:p>
            <a:endParaRPr lang="en-US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40B80A5-8B09-FCAC-2F72-8218DD4509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7879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78"/>
    </mc:Choice>
    <mc:Fallback>
      <p:transition spd="slow" advTm="54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602BAD-57A4-C460-F859-EEE3336DE7F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alphaModFix amt="35000"/>
          </a:blip>
          <a:srcRect t="5647" b="10083"/>
          <a:stretch>
            <a:fillRect/>
          </a:stretch>
        </p:blipFill>
        <p:spPr>
          <a:xfrm>
            <a:off x="1902" y="-20975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040C284-CE62-5134-BF35-D186D3A39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Normal Physiology of Blood Glucose Regulation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C3AB69D-263D-89C4-8D4C-EA3354CB63F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9512434">
            <a:off x="2574754" y="1821662"/>
            <a:ext cx="3817087" cy="3905162"/>
          </a:xfrm>
          <a:custGeom>
            <a:avLst/>
            <a:gdLst>
              <a:gd name="connsiteX0" fmla="*/ 398716 w 3655123"/>
              <a:gd name="connsiteY0" fmla="*/ 688096 h 3655123"/>
              <a:gd name="connsiteX1" fmla="*/ 1827562 w 3655123"/>
              <a:gd name="connsiteY1" fmla="*/ 0 h 3655123"/>
              <a:gd name="connsiteX2" fmla="*/ 1827562 w 3655123"/>
              <a:gd name="connsiteY2" fmla="*/ 1827562 h 3655123"/>
              <a:gd name="connsiteX3" fmla="*/ 398716 w 3655123"/>
              <a:gd name="connsiteY3" fmla="*/ 688096 h 3655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5123" h="3655123">
                <a:moveTo>
                  <a:pt x="398716" y="688096"/>
                </a:moveTo>
                <a:cubicBezTo>
                  <a:pt x="745484" y="253263"/>
                  <a:pt x="1271390" y="0"/>
                  <a:pt x="1827562" y="0"/>
                </a:cubicBezTo>
                <a:lnTo>
                  <a:pt x="1827562" y="1827562"/>
                </a:lnTo>
                <a:lnTo>
                  <a:pt x="398716" y="688096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-6758543"/>
              <a:satOff val="-17419"/>
              <a:lumOff val="-11765"/>
              <a:alphaOff val="0"/>
            </a:schemeClr>
          </a:fillRef>
          <a:effectRef idx="3">
            <a:schemeClr val="accent5">
              <a:hueOff val="-6758543"/>
              <a:satOff val="-17419"/>
              <a:lumOff val="-1176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77311" tIns="352104" rIns="1932945" bIns="2632205" numCol="1" spcCol="1270" anchor="ctr" anchorCtr="0">
            <a:noAutofit/>
          </a:bodyPr>
          <a:lstStyle/>
          <a:p>
            <a:pPr marL="0" lvl="0" indent="0" algn="ctr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400" kern="1200" dirty="0"/>
              <a:t>Blood glucose returns to a normal level.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C96CFE3-2E19-9B4D-D051-3BB35397A55F}"/>
              </a:ext>
            </a:extLst>
          </p:cNvPr>
          <p:cNvGrpSpPr/>
          <p:nvPr/>
        </p:nvGrpSpPr>
        <p:grpSpPr>
          <a:xfrm rot="19387611">
            <a:off x="2249728" y="1491633"/>
            <a:ext cx="4467138" cy="4565219"/>
            <a:chOff x="2289262" y="1579915"/>
            <a:chExt cx="4467138" cy="456521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8BC4483-D332-D1D8-E515-220C15A5E6B7}"/>
                </a:ext>
              </a:extLst>
            </p:cNvPr>
            <p:cNvSpPr/>
            <p:nvPr/>
          </p:nvSpPr>
          <p:spPr>
            <a:xfrm>
              <a:off x="2702899" y="1884424"/>
              <a:ext cx="3817087" cy="3905162"/>
            </a:xfrm>
            <a:custGeom>
              <a:avLst/>
              <a:gdLst>
                <a:gd name="connsiteX0" fmla="*/ 3256407 w 3655123"/>
                <a:gd name="connsiteY0" fmla="*/ 688096 h 3655123"/>
                <a:gd name="connsiteX1" fmla="*/ 3609302 w 3655123"/>
                <a:gd name="connsiteY1" fmla="*/ 2234232 h 3655123"/>
                <a:gd name="connsiteX2" fmla="*/ 1827562 w 3655123"/>
                <a:gd name="connsiteY2" fmla="*/ 1827562 h 3655123"/>
                <a:gd name="connsiteX3" fmla="*/ 3256407 w 3655123"/>
                <a:gd name="connsiteY3" fmla="*/ 688096 h 36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5123" h="3655123">
                  <a:moveTo>
                    <a:pt x="3256407" y="688096"/>
                  </a:moveTo>
                  <a:cubicBezTo>
                    <a:pt x="3603174" y="1122929"/>
                    <a:pt x="3733062" y="1692005"/>
                    <a:pt x="3609302" y="2234232"/>
                  </a:cubicBezTo>
                  <a:lnTo>
                    <a:pt x="1827562" y="1827562"/>
                  </a:lnTo>
                  <a:lnTo>
                    <a:pt x="3256407" y="688096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1126424"/>
                <a:satOff val="-2903"/>
                <a:lumOff val="-1961"/>
                <a:alphaOff val="0"/>
              </a:schemeClr>
            </a:fillRef>
            <a:effectRef idx="3">
              <a:schemeClr val="accent5">
                <a:hueOff val="-1126424"/>
                <a:satOff val="-2903"/>
                <a:lumOff val="-1961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95138" tIns="1337683" rIns="184578" bIns="1733653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400" kern="1200" dirty="0"/>
                <a:t>Carbohydrates are eaten. 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82701BF-36DA-24E8-E255-7D4564E7D468}"/>
                </a:ext>
              </a:extLst>
            </p:cNvPr>
            <p:cNvSpPr/>
            <p:nvPr/>
          </p:nvSpPr>
          <p:spPr>
            <a:xfrm>
              <a:off x="2685176" y="1963457"/>
              <a:ext cx="3817087" cy="3905162"/>
            </a:xfrm>
            <a:custGeom>
              <a:avLst/>
              <a:gdLst>
                <a:gd name="connsiteX0" fmla="*/ 3609302 w 3655123"/>
                <a:gd name="connsiteY0" fmla="*/ 2234232 h 3655123"/>
                <a:gd name="connsiteX1" fmla="*/ 2620510 w 3655123"/>
                <a:gd name="connsiteY1" fmla="*/ 3474138 h 3655123"/>
                <a:gd name="connsiteX2" fmla="*/ 1827562 w 3655123"/>
                <a:gd name="connsiteY2" fmla="*/ 1827562 h 3655123"/>
                <a:gd name="connsiteX3" fmla="*/ 3609302 w 3655123"/>
                <a:gd name="connsiteY3" fmla="*/ 2234232 h 36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5123" h="3655123">
                  <a:moveTo>
                    <a:pt x="3609302" y="2234232"/>
                  </a:moveTo>
                  <a:cubicBezTo>
                    <a:pt x="3485542" y="2776460"/>
                    <a:pt x="3121604" y="3232824"/>
                    <a:pt x="2620510" y="3474138"/>
                  </a:cubicBezTo>
                  <a:lnTo>
                    <a:pt x="1827562" y="1827562"/>
                  </a:lnTo>
                  <a:lnTo>
                    <a:pt x="3609302" y="2234232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2252848"/>
                <a:satOff val="-5806"/>
                <a:lumOff val="-3922"/>
                <a:alphaOff val="0"/>
              </a:schemeClr>
            </a:fillRef>
            <a:effectRef idx="3">
              <a:schemeClr val="accent5">
                <a:hueOff val="-2252848"/>
                <a:satOff val="-5806"/>
                <a:lumOff val="-392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59812" tIns="2177491" rIns="450444" bIns="828575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200" kern="1200" dirty="0"/>
                <a:t>Glucose enters the bloodstream. 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B504BB7-B817-596F-8A6B-B5E75B566A28}"/>
                </a:ext>
              </a:extLst>
            </p:cNvPr>
            <p:cNvSpPr/>
            <p:nvPr/>
          </p:nvSpPr>
          <p:spPr>
            <a:xfrm>
              <a:off x="2614288" y="1998325"/>
              <a:ext cx="3817087" cy="3905162"/>
            </a:xfrm>
            <a:custGeom>
              <a:avLst/>
              <a:gdLst>
                <a:gd name="connsiteX0" fmla="*/ 2620471 w 3655123"/>
                <a:gd name="connsiteY0" fmla="*/ 3474157 h 3655123"/>
                <a:gd name="connsiteX1" fmla="*/ 1034612 w 3655123"/>
                <a:gd name="connsiteY1" fmla="*/ 3474138 h 3655123"/>
                <a:gd name="connsiteX2" fmla="*/ 1827562 w 3655123"/>
                <a:gd name="connsiteY2" fmla="*/ 1827562 h 3655123"/>
                <a:gd name="connsiteX3" fmla="*/ 2620471 w 3655123"/>
                <a:gd name="connsiteY3" fmla="*/ 3474157 h 36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5123" h="3655123">
                  <a:moveTo>
                    <a:pt x="2620471" y="3474157"/>
                  </a:moveTo>
                  <a:cubicBezTo>
                    <a:pt x="2119385" y="3715452"/>
                    <a:pt x="1535691" y="3715445"/>
                    <a:pt x="1034612" y="3474138"/>
                  </a:cubicBezTo>
                  <a:lnTo>
                    <a:pt x="1827562" y="1827562"/>
                  </a:lnTo>
                  <a:lnTo>
                    <a:pt x="2620471" y="3474157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3379271"/>
                <a:satOff val="-8710"/>
                <a:lumOff val="-5883"/>
                <a:alphaOff val="0"/>
              </a:schemeClr>
            </a:fillRef>
            <a:effectRef idx="3">
              <a:schemeClr val="accent5">
                <a:hueOff val="-3379271"/>
                <a:satOff val="-8710"/>
                <a:lumOff val="-5883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16006" tIns="2884583" rIns="1416007" bIns="186753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200" kern="1200" dirty="0"/>
                <a:t>The pancreas detects increased blood glucose</a:t>
              </a:r>
              <a:r>
                <a:rPr lang="en-US" sz="1000" kern="1200" dirty="0"/>
                <a:t>. 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6A3A5D-27B5-8E45-A9E5-76B4BD2ADCAE}"/>
                </a:ext>
              </a:extLst>
            </p:cNvPr>
            <p:cNvSpPr/>
            <p:nvPr/>
          </p:nvSpPr>
          <p:spPr>
            <a:xfrm>
              <a:off x="2543399" y="1963457"/>
              <a:ext cx="3817087" cy="3905162"/>
            </a:xfrm>
            <a:custGeom>
              <a:avLst/>
              <a:gdLst>
                <a:gd name="connsiteX0" fmla="*/ 1034612 w 3655123"/>
                <a:gd name="connsiteY0" fmla="*/ 3474137 h 3655123"/>
                <a:gd name="connsiteX1" fmla="*/ 45820 w 3655123"/>
                <a:gd name="connsiteY1" fmla="*/ 2234230 h 3655123"/>
                <a:gd name="connsiteX2" fmla="*/ 1827562 w 3655123"/>
                <a:gd name="connsiteY2" fmla="*/ 1827562 h 3655123"/>
                <a:gd name="connsiteX3" fmla="*/ 1034612 w 3655123"/>
                <a:gd name="connsiteY3" fmla="*/ 3474137 h 36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5123" h="3655123">
                  <a:moveTo>
                    <a:pt x="1034612" y="3474137"/>
                  </a:moveTo>
                  <a:cubicBezTo>
                    <a:pt x="533518" y="3232823"/>
                    <a:pt x="169580" y="2776458"/>
                    <a:pt x="45820" y="2234230"/>
                  </a:cubicBezTo>
                  <a:lnTo>
                    <a:pt x="1827562" y="1827562"/>
                  </a:lnTo>
                  <a:lnTo>
                    <a:pt x="1034612" y="3474137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4505695"/>
                <a:satOff val="-11613"/>
                <a:lumOff val="-7843"/>
                <a:alphaOff val="0"/>
              </a:schemeClr>
            </a:fillRef>
            <a:effectRef idx="3">
              <a:schemeClr val="accent5">
                <a:hueOff val="-4505695"/>
                <a:satOff val="-11613"/>
                <a:lumOff val="-7843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50444" tIns="2177491" rIns="2359812" bIns="828575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400" kern="1200" dirty="0"/>
                <a:t>Beta cells release insulin. 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CD0D23A-9CDA-E261-815E-ECBAE6FEC41B}"/>
                </a:ext>
              </a:extLst>
            </p:cNvPr>
            <p:cNvSpPr/>
            <p:nvPr/>
          </p:nvSpPr>
          <p:spPr>
            <a:xfrm>
              <a:off x="2525676" y="1884424"/>
              <a:ext cx="3817087" cy="3905162"/>
            </a:xfrm>
            <a:custGeom>
              <a:avLst/>
              <a:gdLst>
                <a:gd name="connsiteX0" fmla="*/ 45820 w 3655123"/>
                <a:gd name="connsiteY0" fmla="*/ 2234231 h 3655123"/>
                <a:gd name="connsiteX1" fmla="*/ 398715 w 3655123"/>
                <a:gd name="connsiteY1" fmla="*/ 688096 h 3655123"/>
                <a:gd name="connsiteX2" fmla="*/ 1827562 w 3655123"/>
                <a:gd name="connsiteY2" fmla="*/ 1827562 h 3655123"/>
                <a:gd name="connsiteX3" fmla="*/ 45820 w 3655123"/>
                <a:gd name="connsiteY3" fmla="*/ 2234231 h 36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5123" h="3655123">
                  <a:moveTo>
                    <a:pt x="45820" y="2234231"/>
                  </a:moveTo>
                  <a:cubicBezTo>
                    <a:pt x="-77939" y="1692004"/>
                    <a:pt x="51948" y="1122928"/>
                    <a:pt x="398715" y="688096"/>
                  </a:cubicBezTo>
                  <a:lnTo>
                    <a:pt x="1827562" y="1827562"/>
                  </a:lnTo>
                  <a:lnTo>
                    <a:pt x="45820" y="223423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5632119"/>
                <a:satOff val="-14516"/>
                <a:lumOff val="-9804"/>
                <a:alphaOff val="0"/>
              </a:schemeClr>
            </a:fillRef>
            <a:effectRef idx="3">
              <a:schemeClr val="accent5">
                <a:hueOff val="-5632119"/>
                <a:satOff val="-14516"/>
                <a:lumOff val="-980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4578" tIns="1337683" rIns="2495138" bIns="1733653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400" kern="1200" dirty="0"/>
                <a:t>Glucose enters body cells. </a:t>
              </a:r>
            </a:p>
          </p:txBody>
        </p:sp>
        <p:sp>
          <p:nvSpPr>
            <p:cNvPr id="23" name="Arrow: Circular 22">
              <a:extLst>
                <a:ext uri="{FF2B5EF4-FFF2-40B4-BE49-F238E27FC236}">
                  <a16:creationId xmlns:a16="http://schemas.microsoft.com/office/drawing/2014/main" id="{EFEBE55D-7DC5-C21D-8643-3A379DA93BDD}"/>
                </a:ext>
              </a:extLst>
            </p:cNvPr>
            <p:cNvSpPr/>
            <p:nvPr/>
          </p:nvSpPr>
          <p:spPr>
            <a:xfrm>
              <a:off x="2417335" y="1579915"/>
              <a:ext cx="4289679" cy="4388660"/>
            </a:xfrm>
            <a:prstGeom prst="circularArrow">
              <a:avLst>
                <a:gd name="adj1" fmla="val 5085"/>
                <a:gd name="adj2" fmla="val 327528"/>
                <a:gd name="adj3" fmla="val 18957827"/>
                <a:gd name="adj4" fmla="val 16200343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Arrow: Circular 23">
              <a:extLst>
                <a:ext uri="{FF2B5EF4-FFF2-40B4-BE49-F238E27FC236}">
                  <a16:creationId xmlns:a16="http://schemas.microsoft.com/office/drawing/2014/main" id="{CB75FBC6-7AD8-92D1-27E0-6691571961AC}"/>
                </a:ext>
              </a:extLst>
            </p:cNvPr>
            <p:cNvSpPr/>
            <p:nvPr/>
          </p:nvSpPr>
          <p:spPr>
            <a:xfrm>
              <a:off x="2466721" y="1642954"/>
              <a:ext cx="4289679" cy="4388660"/>
            </a:xfrm>
            <a:prstGeom prst="circularArrow">
              <a:avLst>
                <a:gd name="adj1" fmla="val 5085"/>
                <a:gd name="adj2" fmla="val 327528"/>
                <a:gd name="adj3" fmla="val 443744"/>
                <a:gd name="adj4" fmla="val 19285776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1126424"/>
                <a:satOff val="-2903"/>
                <a:lumOff val="-1961"/>
                <a:alphaOff val="0"/>
              </a:schemeClr>
            </a:fillRef>
            <a:effectRef idx="3">
              <a:schemeClr val="accent5">
                <a:hueOff val="-1126424"/>
                <a:satOff val="-2903"/>
                <a:lumOff val="-1961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Arrow: Circular 24">
              <a:extLst>
                <a:ext uri="{FF2B5EF4-FFF2-40B4-BE49-F238E27FC236}">
                  <a16:creationId xmlns:a16="http://schemas.microsoft.com/office/drawing/2014/main" id="{4BEDC3B6-FDF5-6450-ADCB-88A00D693FA9}"/>
                </a:ext>
              </a:extLst>
            </p:cNvPr>
            <p:cNvSpPr/>
            <p:nvPr/>
          </p:nvSpPr>
          <p:spPr>
            <a:xfrm>
              <a:off x="2448936" y="1721804"/>
              <a:ext cx="4289679" cy="4388660"/>
            </a:xfrm>
            <a:prstGeom prst="circularArrow">
              <a:avLst>
                <a:gd name="adj1" fmla="val 5085"/>
                <a:gd name="adj2" fmla="val 327528"/>
                <a:gd name="adj3" fmla="val 3529100"/>
                <a:gd name="adj4" fmla="val 770764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2252848"/>
                <a:satOff val="-5806"/>
                <a:lumOff val="-3922"/>
                <a:alphaOff val="0"/>
              </a:schemeClr>
            </a:fillRef>
            <a:effectRef idx="3">
              <a:schemeClr val="accent5">
                <a:hueOff val="-2252848"/>
                <a:satOff val="-5806"/>
                <a:lumOff val="-3922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Arrow: Circular 25">
              <a:extLst>
                <a:ext uri="{FF2B5EF4-FFF2-40B4-BE49-F238E27FC236}">
                  <a16:creationId xmlns:a16="http://schemas.microsoft.com/office/drawing/2014/main" id="{66887B73-C8DC-681A-B0F1-6D45B7628552}"/>
                </a:ext>
              </a:extLst>
            </p:cNvPr>
            <p:cNvSpPr/>
            <p:nvPr/>
          </p:nvSpPr>
          <p:spPr>
            <a:xfrm>
              <a:off x="2377992" y="1756474"/>
              <a:ext cx="4289678" cy="4388660"/>
            </a:xfrm>
            <a:prstGeom prst="circularArrow">
              <a:avLst>
                <a:gd name="adj1" fmla="val 5085"/>
                <a:gd name="adj2" fmla="val 327528"/>
                <a:gd name="adj3" fmla="val 6615046"/>
                <a:gd name="adj4" fmla="val 3857426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3379271"/>
                <a:satOff val="-8710"/>
                <a:lumOff val="-5883"/>
                <a:alphaOff val="0"/>
              </a:schemeClr>
            </a:fillRef>
            <a:effectRef idx="3">
              <a:schemeClr val="accent5">
                <a:hueOff val="-3379271"/>
                <a:satOff val="-8710"/>
                <a:lumOff val="-5883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Arrow: Circular 26">
              <a:extLst>
                <a:ext uri="{FF2B5EF4-FFF2-40B4-BE49-F238E27FC236}">
                  <a16:creationId xmlns:a16="http://schemas.microsoft.com/office/drawing/2014/main" id="{A79B9D7F-7545-72BA-7FD5-147E77C40D3B}"/>
                </a:ext>
              </a:extLst>
            </p:cNvPr>
            <p:cNvSpPr/>
            <p:nvPr/>
          </p:nvSpPr>
          <p:spPr>
            <a:xfrm>
              <a:off x="2307048" y="1721804"/>
              <a:ext cx="4289678" cy="4388660"/>
            </a:xfrm>
            <a:prstGeom prst="circularArrow">
              <a:avLst>
                <a:gd name="adj1" fmla="val 5085"/>
                <a:gd name="adj2" fmla="val 327528"/>
                <a:gd name="adj3" fmla="val 9701707"/>
                <a:gd name="adj4" fmla="val 6943371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4505695"/>
                <a:satOff val="-11613"/>
                <a:lumOff val="-7843"/>
                <a:alphaOff val="0"/>
              </a:schemeClr>
            </a:fillRef>
            <a:effectRef idx="3">
              <a:schemeClr val="accent5">
                <a:hueOff val="-4505695"/>
                <a:satOff val="-11613"/>
                <a:lumOff val="-7843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Arrow: Circular 27">
              <a:extLst>
                <a:ext uri="{FF2B5EF4-FFF2-40B4-BE49-F238E27FC236}">
                  <a16:creationId xmlns:a16="http://schemas.microsoft.com/office/drawing/2014/main" id="{47969134-F1AA-EBC5-1827-F1E41FBC86BA}"/>
                </a:ext>
              </a:extLst>
            </p:cNvPr>
            <p:cNvSpPr/>
            <p:nvPr/>
          </p:nvSpPr>
          <p:spPr>
            <a:xfrm>
              <a:off x="2289262" y="1642954"/>
              <a:ext cx="4289678" cy="4388660"/>
            </a:xfrm>
            <a:prstGeom prst="circularArrow">
              <a:avLst>
                <a:gd name="adj1" fmla="val 5085"/>
                <a:gd name="adj2" fmla="val 327528"/>
                <a:gd name="adj3" fmla="val 12786695"/>
                <a:gd name="adj4" fmla="val 10028727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5632119"/>
                <a:satOff val="-14516"/>
                <a:lumOff val="-9804"/>
                <a:alphaOff val="0"/>
              </a:schemeClr>
            </a:fillRef>
            <a:effectRef idx="3">
              <a:schemeClr val="accent5">
                <a:hueOff val="-5632119"/>
                <a:satOff val="-14516"/>
                <a:lumOff val="-9804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Arrow: Circular 28">
              <a:extLst>
                <a:ext uri="{FF2B5EF4-FFF2-40B4-BE49-F238E27FC236}">
                  <a16:creationId xmlns:a16="http://schemas.microsoft.com/office/drawing/2014/main" id="{FD10CCD2-79AC-0B40-50E5-3FF2AE4EF02B}"/>
                </a:ext>
              </a:extLst>
            </p:cNvPr>
            <p:cNvSpPr/>
            <p:nvPr/>
          </p:nvSpPr>
          <p:spPr>
            <a:xfrm>
              <a:off x="2338647" y="1579915"/>
              <a:ext cx="4289678" cy="4388660"/>
            </a:xfrm>
            <a:prstGeom prst="circularArrow">
              <a:avLst>
                <a:gd name="adj1" fmla="val 5085"/>
                <a:gd name="adj2" fmla="val 327528"/>
                <a:gd name="adj3" fmla="val 15872129"/>
                <a:gd name="adj4" fmla="val 13114645"/>
                <a:gd name="adj5" fmla="val 5932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-6758543"/>
                <a:satOff val="-17419"/>
                <a:lumOff val="-11765"/>
                <a:alphaOff val="0"/>
              </a:schemeClr>
            </a:fillRef>
            <a:effectRef idx="3">
              <a:schemeClr val="accent5">
                <a:hueOff val="-6758543"/>
                <a:satOff val="-17419"/>
                <a:lumOff val="-11765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12C0F234-D1AD-6F87-C49F-A18C1CC663D9}"/>
              </a:ext>
            </a:extLst>
          </p:cNvPr>
          <p:cNvSpPr txBox="1"/>
          <p:nvPr/>
        </p:nvSpPr>
        <p:spPr>
          <a:xfrm>
            <a:off x="658707" y="1866826"/>
            <a:ext cx="214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Blood Glucose Regulation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4E8DD9A-1984-D7F4-A12C-A3937D4654CD}"/>
              </a:ext>
            </a:extLst>
          </p:cNvPr>
          <p:cNvSpPr txBox="1"/>
          <p:nvPr/>
        </p:nvSpPr>
        <p:spPr>
          <a:xfrm>
            <a:off x="8375098" y="833890"/>
            <a:ext cx="2387600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sz="2000" dirty="0"/>
              <a:t>Importance of Insulin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Enables uptake into Glucose cells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Provides Energy for normal body function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Maintain glucose homeostasis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4A727BF-E3F8-9636-54D9-C6DCB1BBC81B}"/>
              </a:ext>
            </a:extLst>
          </p:cNvPr>
          <p:cNvSpPr txBox="1"/>
          <p:nvPr/>
        </p:nvSpPr>
        <p:spPr>
          <a:xfrm>
            <a:off x="7095505" y="5588000"/>
            <a:ext cx="46011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(</a:t>
            </a:r>
            <a:r>
              <a:rPr lang="en-US" sz="1400" dirty="0" err="1"/>
              <a:t>Marieb</a:t>
            </a:r>
            <a:r>
              <a:rPr lang="en-US" sz="1400" dirty="0"/>
              <a:t> and Hoehn, 2023; NHS, 2023; World Health Organization, 2023)</a:t>
            </a:r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8ABB77D9-E922-C5CA-4BB9-9C430C4CFF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2250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2760"/>
    </mc:Choice>
    <mc:Fallback>
      <p:transition spd="slow" advTm="52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952F0-9C50-DFA4-590C-B7E3630EA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/>
              <a:t>Pathophysiology of Type 2 Diabetes Mellitus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B284A434-F883-E32B-1EF1-3EED64DEF4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949096"/>
              </p:ext>
            </p:extLst>
          </p:nvPr>
        </p:nvGraphicFramePr>
        <p:xfrm>
          <a:off x="660400" y="2744812"/>
          <a:ext cx="10134600" cy="355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8B3B99F-987D-E668-05B6-C124F3AEA7A9}"/>
              </a:ext>
            </a:extLst>
          </p:cNvPr>
          <p:cNvSpPr txBox="1"/>
          <p:nvPr/>
        </p:nvSpPr>
        <p:spPr>
          <a:xfrm>
            <a:off x="1028700" y="1968500"/>
            <a:ext cx="4660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 Type 2 Diabetes Mellitus Develops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1C3DB5-1E12-EF50-768D-58128A4B17FB}"/>
              </a:ext>
            </a:extLst>
          </p:cNvPr>
          <p:cNvSpPr txBox="1"/>
          <p:nvPr/>
        </p:nvSpPr>
        <p:spPr>
          <a:xfrm>
            <a:off x="8229600" y="6008424"/>
            <a:ext cx="396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(Porth, 2022; </a:t>
            </a:r>
            <a:r>
              <a:rPr lang="en-US" sz="1400" dirty="0" err="1"/>
              <a:t>Marieb</a:t>
            </a:r>
            <a:r>
              <a:rPr lang="en-US" sz="1400" dirty="0"/>
              <a:t> and Hoehn, 2023; NICE, 2022)</a:t>
            </a:r>
          </a:p>
          <a:p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18AFEB0-59D7-2809-3E65-A631BB0D7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673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56"/>
    </mc:Choice>
    <mc:Fallback>
      <p:transition spd="slow" advTm="61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0E162-4CBB-D5AE-112E-5230DBF1A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dirty="0"/>
            </a:br>
            <a:r>
              <a:rPr lang="en-US" b="1" dirty="0"/>
              <a:t>Sarah’s Assessment and Risk Factors</a:t>
            </a:r>
            <a:br>
              <a:rPr lang="en-US" b="1" dirty="0"/>
            </a:br>
            <a:r>
              <a:rPr lang="en-US" b="1" dirty="0"/>
              <a:t>Assessment Findings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8195CB-CADC-14C5-E87E-8BBA45CE64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93899"/>
            <a:ext cx="3363911" cy="511175"/>
          </a:xfrm>
        </p:spPr>
        <p:txBody>
          <a:bodyPr>
            <a:normAutofit/>
          </a:bodyPr>
          <a:lstStyle/>
          <a:p>
            <a:r>
              <a:rPr lang="en-US" sz="1800" dirty="0"/>
              <a:t>Assessment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B11DA3-7774-63EF-918F-3AED8AAC2F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43175"/>
            <a:ext cx="3363911" cy="3311525"/>
          </a:xfrm>
          <a:solidFill>
            <a:schemeClr val="tx1">
              <a:lumMod val="95000"/>
              <a:lumOff val="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Age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BMI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Blood Pressure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HbA1c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Symptoms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99E3B33-255A-9759-AFE6-D26E0F2AC4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229099" y="1993898"/>
            <a:ext cx="3479801" cy="520701"/>
          </a:xfrm>
        </p:spPr>
        <p:txBody>
          <a:bodyPr>
            <a:normAutofit/>
          </a:bodyPr>
          <a:lstStyle/>
          <a:p>
            <a:r>
              <a:rPr lang="en-US" sz="1800" dirty="0"/>
              <a:t>Result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BA77920-0F34-8D05-4061-15CD61AE25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29099" y="2543175"/>
            <a:ext cx="3479801" cy="3311525"/>
          </a:xfrm>
          <a:solidFill>
            <a:schemeClr val="tx1">
              <a:lumMod val="95000"/>
              <a:lumOff val="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58 years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33.8kg/m²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148/92 mmHg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72 mmol/mol</a:t>
            </a:r>
          </a:p>
          <a:p>
            <a:pPr marL="0" indent="0">
              <a:buNone/>
            </a:pPr>
            <a:r>
              <a:rPr lang="en-US" sz="2200" dirty="0">
                <a:solidFill>
                  <a:schemeClr val="bg1"/>
                </a:solidFill>
              </a:rPr>
              <a:t>Fatigue, excessive thirst, blurred vision, frequent urination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C195A18-C837-B1CB-CA8E-2F7AF376B0F9}"/>
              </a:ext>
            </a:extLst>
          </p:cNvPr>
          <p:cNvSpPr txBox="1"/>
          <p:nvPr/>
        </p:nvSpPr>
        <p:spPr>
          <a:xfrm>
            <a:off x="8864600" y="2057396"/>
            <a:ext cx="2578100" cy="397031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Risk Factors</a:t>
            </a:r>
          </a:p>
          <a:p>
            <a:endParaRPr lang="en-US" b="1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</a:rPr>
              <a:t>Obesity 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</a:rPr>
              <a:t>Physical inactivity 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</a:rPr>
              <a:t>Unhealthy diet 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</a:rPr>
              <a:t>Hypertension 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 err="1">
                <a:solidFill>
                  <a:schemeClr val="bg1"/>
                </a:solidFill>
              </a:rPr>
              <a:t>Hypercholesterolaemia</a:t>
            </a:r>
            <a:endParaRPr lang="en-US" i="1" dirty="0">
              <a:solidFill>
                <a:schemeClr val="bg1"/>
              </a:solidFill>
            </a:endParaRPr>
          </a:p>
          <a:p>
            <a:r>
              <a:rPr lang="en-US" i="1" dirty="0">
                <a:solidFill>
                  <a:schemeClr val="bg1"/>
                </a:solidFill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bg1"/>
                </a:solidFill>
              </a:rPr>
              <a:t>Increasing age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B9DF2E-DBE3-AAD3-75AA-8A4489F1A670}"/>
              </a:ext>
            </a:extLst>
          </p:cNvPr>
          <p:cNvSpPr txBox="1"/>
          <p:nvPr/>
        </p:nvSpPr>
        <p:spPr>
          <a:xfrm>
            <a:off x="6870700" y="6215086"/>
            <a:ext cx="5143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(International Diabetes Federation, 2021; World Health Organization, 2023; NICE, 2022)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A2988444-5BF2-1B1F-A28C-B460BFABB9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3243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07"/>
    </mc:Choice>
    <mc:Fallback>
      <p:transition spd="slow" advTm="68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BD7EC-05F1-7A3C-2069-A2B3E0854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399712" cy="930275"/>
          </a:xfrm>
        </p:spPr>
        <p:txBody>
          <a:bodyPr/>
          <a:lstStyle/>
          <a:p>
            <a:r>
              <a:rPr lang="en-US" dirty="0"/>
              <a:t>Evidence-Based Care Plan for Sarah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498EC-FB5B-FF5A-3D04-550B6E7654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88281"/>
            <a:ext cx="5157787" cy="668337"/>
          </a:xfrm>
        </p:spPr>
        <p:txBody>
          <a:bodyPr/>
          <a:lstStyle/>
          <a:p>
            <a:r>
              <a:rPr lang="en-US" dirty="0"/>
              <a:t>Care Goals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7BB3CF-8405-FE62-5AA9-243A164C2B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81713" y="1419225"/>
            <a:ext cx="5157787" cy="668337"/>
          </a:xfrm>
        </p:spPr>
        <p:txBody>
          <a:bodyPr/>
          <a:lstStyle/>
          <a:p>
            <a:r>
              <a:rPr lang="en-US" dirty="0"/>
              <a:t>Recommended Interventions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9FF683C-7A92-25DA-9943-D4F77A9E5A69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672421208"/>
              </p:ext>
            </p:extLst>
          </p:nvPr>
        </p:nvGraphicFramePr>
        <p:xfrm>
          <a:off x="6039644" y="2211387"/>
          <a:ext cx="5183188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119696253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2042322420"/>
                    </a:ext>
                  </a:extLst>
                </a:gridCol>
              </a:tblGrid>
              <a:tr h="337256">
                <a:tc>
                  <a:txBody>
                    <a:bodyPr/>
                    <a:lstStyle/>
                    <a:p>
                      <a:r>
                        <a:rPr lang="en-US" dirty="0"/>
                        <a:t>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245546"/>
                  </a:ext>
                </a:extLst>
              </a:tr>
              <a:tr h="59019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High blood glucose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Metformin therapy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0705200"/>
                  </a:ext>
                </a:extLst>
              </a:tr>
              <a:tr h="59019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Obesity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Dietitian referral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4820095"/>
                  </a:ext>
                </a:extLst>
              </a:tr>
              <a:tr h="8431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Physical inactivity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≥ 150 minutes of moderate exercise weekly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9113039"/>
                  </a:ext>
                </a:extLst>
              </a:tr>
              <a:tr h="8431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Poor dietary habits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err="1"/>
                        <a:t>Individualised</a:t>
                      </a:r>
                      <a:r>
                        <a:rPr lang="en-US" sz="1800" dirty="0"/>
                        <a:t> nutrition advice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3826909"/>
                  </a:ext>
                </a:extLst>
              </a:tr>
              <a:tr h="590197">
                <a:tc>
                  <a:txBody>
                    <a:bodyPr/>
                    <a:lstStyle/>
                    <a:p>
                      <a:r>
                        <a:rPr lang="en-US" dirty="0"/>
                        <a:t>Limited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Diabetes self-management education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654386"/>
                  </a:ext>
                </a:extLst>
              </a:tr>
            </a:tbl>
          </a:graphicData>
        </a:graphic>
      </p:graphicFrame>
      <p:graphicFrame>
        <p:nvGraphicFramePr>
          <p:cNvPr id="12" name="Content Placeholder 9">
            <a:extLst>
              <a:ext uri="{FF2B5EF4-FFF2-40B4-BE49-F238E27FC236}">
                <a16:creationId xmlns:a16="http://schemas.microsoft.com/office/drawing/2014/main" id="{50AE9459-6D69-D3EC-A4B7-07C36AA760C4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25488" y="2211387"/>
          <a:ext cx="5157787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09574C04-5ADC-17DF-75F3-E62FA0914F3C}"/>
              </a:ext>
            </a:extLst>
          </p:cNvPr>
          <p:cNvSpPr txBox="1"/>
          <p:nvPr/>
        </p:nvSpPr>
        <p:spPr>
          <a:xfrm>
            <a:off x="6081713" y="6492875"/>
            <a:ext cx="51411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(NICE, 2022; American Diabetes Association, 2024; Davies et al., 2022; Diabetes UK, 2024)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07C416BE-9BD0-A55E-FAB8-175E5F0D34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73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14"/>
    </mc:Choice>
    <mc:Fallback>
      <p:transition spd="slow" advTm="72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C276C-25B0-AF4F-5DFA-F76137C5D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Monitoring and Multidisciplinary Team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E44D9-B81A-D161-D31B-F5664297A9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Monitoring</a:t>
            </a:r>
          </a:p>
          <a:p>
            <a:endParaRPr lang="en-US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C7BEF23F-9B67-3FDC-443F-A529E97E4E7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79194785"/>
              </p:ext>
            </p:extLst>
          </p:nvPr>
        </p:nvGraphicFramePr>
        <p:xfrm>
          <a:off x="839789" y="2505075"/>
          <a:ext cx="3871911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571100-5D17-AE2D-A282-3CDAB95094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/>
          <a:lstStyle/>
          <a:p>
            <a:r>
              <a:rPr lang="en-US" sz="2400" b="1" dirty="0"/>
              <a:t>Multidisciplinary Team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F8DD07-5F6F-78EF-3C91-AC16470FA1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20669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General Practitioner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Diabetes Specialist Nurse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Dietitian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Podiatrist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Pharmacist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Ophthalmologist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415B3A-70C4-A46D-537C-A50AA9E5183A}"/>
              </a:ext>
            </a:extLst>
          </p:cNvPr>
          <p:cNvSpPr txBox="1"/>
          <p:nvPr/>
        </p:nvSpPr>
        <p:spPr>
          <a:xfrm>
            <a:off x="6286500" y="4965700"/>
            <a:ext cx="3733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Benefits of Multidisciplinary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Supports self-management.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Improves treatment adherence.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Reduces complications.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Enhances patient outcomes.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E49386-8818-F078-A5D9-9DC637496548}"/>
              </a:ext>
            </a:extLst>
          </p:cNvPr>
          <p:cNvSpPr txBox="1"/>
          <p:nvPr/>
        </p:nvSpPr>
        <p:spPr>
          <a:xfrm>
            <a:off x="1371600" y="6227543"/>
            <a:ext cx="3340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/>
              <a:t>(NHS, 2023; NICE, 2022; Diabetes UK, 2024)</a:t>
            </a:r>
            <a:endParaRPr lang="en-US" sz="1400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0AFE7B1F-417B-6E91-E79F-C08E948C87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1508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851"/>
    </mc:Choice>
    <mc:Fallback>
      <p:transition spd="slow" advTm="69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31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251A9-5FAB-6C02-A623-38EF8C3B8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and Ethical Considerations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A61ACA-212A-D77F-C430-BA8359219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9988" y="1692276"/>
            <a:ext cx="5157787" cy="823912"/>
          </a:xfrm>
        </p:spPr>
        <p:txBody>
          <a:bodyPr/>
          <a:lstStyle/>
          <a:p>
            <a:r>
              <a:rPr lang="en-US" dirty="0"/>
              <a:t>Effective Communication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AFC81E-4CBB-CAB9-323D-CFAB8C6C61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29500" y="1524795"/>
            <a:ext cx="5183188" cy="823912"/>
          </a:xfrm>
        </p:spPr>
        <p:txBody>
          <a:bodyPr/>
          <a:lstStyle/>
          <a:p>
            <a:r>
              <a:rPr lang="en-US" dirty="0"/>
              <a:t>Ethical Considerations</a:t>
            </a:r>
          </a:p>
        </p:txBody>
      </p:sp>
      <p:graphicFrame>
        <p:nvGraphicFramePr>
          <p:cNvPr id="10" name="Rectangle 1">
            <a:extLst>
              <a:ext uri="{FF2B5EF4-FFF2-40B4-BE49-F238E27FC236}">
                <a16:creationId xmlns:a16="http://schemas.microsoft.com/office/drawing/2014/main" id="{56D42DB6-9C16-D5F6-F197-E996C6800A1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60963115"/>
              </p:ext>
            </p:extLst>
          </p:nvPr>
        </p:nvGraphicFramePr>
        <p:xfrm>
          <a:off x="245376" y="3006726"/>
          <a:ext cx="6346609" cy="2736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8402344C-4FBA-C7B0-36D5-0F856FB90711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 bwMode="auto">
          <a:xfrm>
            <a:off x="7429500" y="2859884"/>
            <a:ext cx="4686300" cy="2499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 confidentiality. 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Obtain informed consent. 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 patient autonomy. 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Promote equality and dignity in care. 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E8CC65E5-8285-7544-F68F-4308478050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370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897"/>
    </mc:Choice>
    <mc:Fallback>
      <p:transition spd="slow" advTm="68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7E67B05-1FA1-AA51-2761-BA5ACBDDD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Lifestyle Recommendation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2B646B8-CE38-92CF-2F7D-E2C0BA78B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1800" dirty="0"/>
              <a:t> Follow a balanced diet rich in vegetables, whole grains and lean protein.</a:t>
            </a:r>
          </a:p>
          <a:p>
            <a:pPr marL="0"/>
            <a:r>
              <a:rPr lang="en-US" sz="1800" dirty="0"/>
              <a:t>Complete at least 150 minutes of moderate physical activity each week.</a:t>
            </a:r>
          </a:p>
          <a:p>
            <a:pPr marL="0"/>
            <a:r>
              <a:rPr lang="en-US" sz="1800" dirty="0"/>
              <a:t> Aim to lose 5–10% of body weight.</a:t>
            </a:r>
          </a:p>
          <a:p>
            <a:pPr marL="0"/>
            <a:r>
              <a:rPr lang="en-US" sz="1800" dirty="0"/>
              <a:t>Stay well hydrated.</a:t>
            </a:r>
          </a:p>
          <a:p>
            <a:pPr marL="0"/>
            <a:r>
              <a:rPr lang="en-US" sz="1800" dirty="0"/>
              <a:t>Sleep 7–9 hours each night.</a:t>
            </a:r>
          </a:p>
          <a:p>
            <a:pPr marL="0"/>
            <a:r>
              <a:rPr lang="en-US" sz="1800" dirty="0"/>
              <a:t>Stop smoking and limit alcohol intake.</a:t>
            </a:r>
          </a:p>
          <a:p>
            <a:pPr marL="0"/>
            <a:endParaRPr lang="en-US" sz="1700" dirty="0"/>
          </a:p>
        </p:txBody>
      </p:sp>
      <p:cxnSp>
        <p:nvCxnSpPr>
          <p:cNvPr id="12" name="Straight Connector 15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CEE4C55-90A1-51EB-16AD-EE70F70CEA19}"/>
              </a:ext>
            </a:extLst>
          </p:cNvPr>
          <p:cNvSpPr txBox="1"/>
          <p:nvPr/>
        </p:nvSpPr>
        <p:spPr>
          <a:xfrm>
            <a:off x="6417731" y="2888250"/>
            <a:ext cx="4292594" cy="2959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Benefits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Improves insulin sensitivity.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Reduces blood glucose levels.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Lowers cardiovascular risk.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Improves overall quality of life.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8AA2D3-8D82-126D-FFF3-ED140F2EE0E4}"/>
              </a:ext>
            </a:extLst>
          </p:cNvPr>
          <p:cNvSpPr txBox="1"/>
          <p:nvPr/>
        </p:nvSpPr>
        <p:spPr>
          <a:xfrm>
            <a:off x="6417731" y="6146800"/>
            <a:ext cx="55456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/>
              <a:t>(</a:t>
            </a:r>
            <a:r>
              <a:rPr lang="fr-FR" sz="1200" dirty="0" err="1"/>
              <a:t>Diabetes</a:t>
            </a:r>
            <a:r>
              <a:rPr lang="fr-FR" sz="1200" dirty="0"/>
              <a:t> UK, 2024; American </a:t>
            </a:r>
            <a:r>
              <a:rPr lang="fr-FR" sz="1200" dirty="0" err="1"/>
              <a:t>Diabetes</a:t>
            </a:r>
            <a:r>
              <a:rPr lang="fr-FR" sz="1200" dirty="0"/>
              <a:t> Association, 2024; Davies et al., 2022)</a:t>
            </a:r>
            <a:endParaRPr lang="en-US" sz="1200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3769AA9-6DC7-3BC9-7FC6-34034AACD2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65888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8020"/>
    </mc:Choice>
    <mc:Fallback>
      <p:transition spd="slow" advTm="78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EF08-1F4D-1CAB-50E9-045864EF3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/>
              <a:t>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18FBC-C5AA-1991-1E32-051430984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/>
              <a:t>The pancreas plays an essential role in maintaining normal blood glucose levels through the actions of insulin and glucagon. Type 2 Diabetes Mellitus develops when the body becomes resistant to insulin, and the pancreas is unable to produce enough insulin to maintain normal blood glucose levels.</a:t>
            </a:r>
            <a:br>
              <a:rPr lang="en-US" sz="1700"/>
            </a:br>
            <a:r>
              <a:rPr lang="en-US" sz="1700"/>
              <a:t>   Effective management requires a combination of medication, healthy lifestyle changes, regular monitoring and support from a multidisciplinary team. Providing individualised, person-centred care can help Sarah improve her blood glucose control, reduce the risk of long-term complications and achieve a better quality of life.</a:t>
            </a:r>
          </a:p>
          <a:p>
            <a:pPr marL="0" indent="0">
              <a:buNone/>
            </a:pPr>
            <a:endParaRPr lang="en-US" sz="1700" dirty="0"/>
          </a:p>
        </p:txBody>
      </p:sp>
      <p:pic>
        <p:nvPicPr>
          <p:cNvPr id="7" name="Graphic 6" descr="Kidney">
            <a:extLst>
              <a:ext uri="{FF2B5EF4-FFF2-40B4-BE49-F238E27FC236}">
                <a16:creationId xmlns:a16="http://schemas.microsoft.com/office/drawing/2014/main" id="{AD15BF6B-6F03-EEF4-D927-B9C9DF0807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35662" y="2184914"/>
            <a:ext cx="3755915" cy="3755915"/>
          </a:xfrm>
          <a:prstGeom prst="rect">
            <a:avLst/>
          </a:prstGeom>
        </p:spPr>
      </p:pic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29C1976-102E-7C88-AA12-27BAF1997F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23265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350"/>
    </mc:Choice>
    <mc:Fallback>
      <p:transition spd="slow" advTm="71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E0721-EF8F-27C5-3E56-C2B9F493A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7575"/>
          </a:xfrm>
        </p:spPr>
        <p:txBody>
          <a:bodyPr/>
          <a:lstStyle/>
          <a:p>
            <a:r>
              <a:rPr lang="en-US" dirty="0"/>
              <a:t>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91F0F-3233-46FB-D05F-A804A0903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9700"/>
            <a:ext cx="10515600" cy="544829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American Diabetes Association (2024)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Standards of Care in Diabetes—2024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Diabetes Care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47(Suppl. 1), pp. S1–S350.</a:t>
            </a:r>
          </a:p>
          <a:p>
            <a:pPr>
              <a:lnSpc>
                <a:spcPct val="120000"/>
              </a:lnSpc>
            </a:pP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Davies, M.J.,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Aroda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V.R., Collins, B.S.,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Gabbay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R.A., Green, J.,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Maruthur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N.M., Rosas, S.E., Del Prato, S., Mathieu, C.,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Mingrone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and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Rossing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2022. Management of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hyperglycaemia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type 2 diabetes, 2022. A consensus report by the American Diabetes Association (ADA) and the European Association for the Study of Diabetes (EASD). </a:t>
            </a:r>
            <a:r>
              <a:rPr lang="en-US" sz="23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Diabetologia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3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65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(12), pp.1925-1966.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Diabetes UK (2024)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https://www.diabetes.org.uk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</a:p>
          <a:p>
            <a:pPr>
              <a:lnSpc>
                <a:spcPct val="120000"/>
              </a:lnSpc>
            </a:pP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Federation, I.D., 2021. IDF Diabetes Atlas, 10th </a:t>
            </a:r>
            <a:r>
              <a:rPr lang="en-US" sz="23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., Brussels. Belgium: 2021. </a:t>
            </a:r>
            <a:r>
              <a:rPr lang="en-US" sz="23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URL https://www. </a:t>
            </a:r>
            <a:r>
              <a:rPr lang="en-US" sz="23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diabetesatlas</a:t>
            </a:r>
            <a:r>
              <a:rPr lang="en-US" sz="23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org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Marieb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E.N. and Hoehn, K. (2023)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Human Anatomy &amp; Physiology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 (NG28).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https://www.nice.org.uk/guidance/ng28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https://www.nhs.uk/conditions/type-2-diabetes/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</a:p>
          <a:p>
            <a:pPr>
              <a:lnSpc>
                <a:spcPct val="120000"/>
              </a:lnSpc>
            </a:pP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Nursing and Midwifery Council (Great Britain), 2018. </a:t>
            </a:r>
            <a:r>
              <a:rPr lang="en-US" sz="23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</a:t>
            </a:r>
            <a:r>
              <a:rPr lang="en-US" sz="23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3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nurses, midwives and nursing associates</a:t>
            </a:r>
            <a:r>
              <a:rPr lang="en-US" sz="23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NMC.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Porth, C.M. (2022)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Essentials of Pathophysiology: Concepts of Altered Health States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Philadelphia: Wolters Kluwer.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Ross, J. and Wilson, A. (2023)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in Health and Illness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14th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Edinburgh: Elsevier.</a:t>
            </a:r>
          </a:p>
          <a:p>
            <a:pPr>
              <a:lnSpc>
                <a:spcPct val="120000"/>
              </a:lnSpc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https://www.who.int/news-room/fact-sheets/detail/diabetes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8E2C6E0-6BA5-63A4-5A6A-0B1A2ED1A3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1005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9"/>
    </mc:Choice>
    <mc:Fallback>
      <p:transition spd="slow" advTm="6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1516</TotalTime>
  <Words>1264</Words>
  <Application>Microsoft Office PowerPoint</Application>
  <PresentationFormat>Widescreen</PresentationFormat>
  <Paragraphs>192</Paragraphs>
  <Slides>12</Slides>
  <Notes>2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Office Theme</vt:lpstr>
      <vt:lpstr>Type 2 Diabetes Mellitus  An Evidence-Based Care Plan for a Fictional Patient  Student Name: Esther Uyi Okhilu  Student ID: 2433459  Module Code: BMHP5023  Module Title: Case Study Report: Type 2 Diabetes  Lecturer: ROBERT NARTOWSKI  BMHP5023 – Introduction to Physiology  University of Wales Trinity Saint David</vt:lpstr>
      <vt:lpstr>  Introduction To Patient Profile</vt:lpstr>
      <vt:lpstr>Normal Anatomy of the Pancreas</vt:lpstr>
      <vt:lpstr>Normal Physiology of Blood Glucose Regulation</vt:lpstr>
      <vt:lpstr>Pathophysiology of Type 2 Diabetes Mellitus</vt:lpstr>
      <vt:lpstr> Sarah’s Assessment and Risk Factors Assessment Findings </vt:lpstr>
      <vt:lpstr>Evidence-Based Care Plan for Sarah</vt:lpstr>
      <vt:lpstr>Monitoring and Multidisciplinary Team </vt:lpstr>
      <vt:lpstr>Communication and Ethical Considerations</vt:lpstr>
      <vt:lpstr>Lifestyle Recommendation </vt:lpstr>
      <vt:lpstr>                    Conclusion</vt:lpstr>
      <vt:lpstr>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 2 Diabetes Mellitus  An Evidence-Based Care Plan for a Fictional Patient  Student Name: Esther Uyi Okhilu  Student ID: 2433459  Module Code: BMHP5023  Module Title: Case Study Report: Type 2 Diabetes  Lecturer: ROBERT NARTOWSKI  BMHP5023 – Introduction to Physiology  University of Wales Trinity Saint David</dc:title>
  <dc:creator>Omoregie Famous</dc:creator>
  <cp:lastModifiedBy>Esther Uyi Okhilu (2433459)</cp:lastModifiedBy>
  <cp:revision>2</cp:revision>
  <dcterms:created xsi:type="dcterms:W3CDTF">2026-07-15T12:41:53Z</dcterms:created>
  <dcterms:modified xsi:type="dcterms:W3CDTF">2026-07-16T15:49:29Z</dcterms:modified>
</cp:coreProperties>
</file>