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58" r:id="rId5"/>
    <p:sldId id="259" r:id="rId6"/>
    <p:sldId id="260" r:id="rId7"/>
    <p:sldId id="261" r:id="rId8"/>
    <p:sldId id="264" r:id="rId9"/>
    <p:sldId id="262" r:id="rId10"/>
    <p:sldId id="263"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260555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565075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C87774-40A3-440B-B14E-D1AF01A71B1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944092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C87774-40A3-440B-B14E-D1AF01A71B1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727988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C87774-40A3-440B-B14E-D1AF01A71B1F}" type="datetimeFigureOut">
              <a:rPr lang="en-GB" smtClean="0"/>
              <a:t>23/01/2020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64138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C87774-40A3-440B-B14E-D1AF01A71B1F}" type="datetimeFigureOut">
              <a:rPr lang="en-GB" smtClean="0"/>
              <a:t>23/01/2020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766451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C87774-40A3-440B-B14E-D1AF01A71B1F}" type="datetimeFigureOut">
              <a:rPr lang="en-GB" smtClean="0"/>
              <a:t>23/01/2020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479562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2C87774-40A3-440B-B14E-D1AF01A71B1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159658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2C87774-40A3-440B-B14E-D1AF01A71B1F}"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199975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3194913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C87774-40A3-440B-B14E-D1AF01A71B1F}"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F7941-9DD7-4E7C-8AF7-6D01AEFE9A77}" type="slidenum">
              <a:rPr lang="en-GB" smtClean="0"/>
              <a:t>‹#›</a:t>
            </a:fld>
            <a:endParaRPr lang="en-GB"/>
          </a:p>
        </p:txBody>
      </p:sp>
    </p:spTree>
    <p:extLst>
      <p:ext uri="{BB962C8B-B14F-4D97-AF65-F5344CB8AC3E}">
        <p14:creationId xmlns:p14="http://schemas.microsoft.com/office/powerpoint/2010/main" val="2621378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C87774-40A3-440B-B14E-D1AF01A71B1F}" type="datetimeFigureOut">
              <a:rPr lang="en-GB" smtClean="0"/>
              <a:t>23/01/2020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CF7941-9DD7-4E7C-8AF7-6D01AEFE9A77}" type="slidenum">
              <a:rPr lang="en-GB" smtClean="0"/>
              <a:t>‹#›</a:t>
            </a:fld>
            <a:endParaRPr lang="en-GB"/>
          </a:p>
        </p:txBody>
      </p:sp>
    </p:spTree>
    <p:extLst>
      <p:ext uri="{BB962C8B-B14F-4D97-AF65-F5344CB8AC3E}">
        <p14:creationId xmlns:p14="http://schemas.microsoft.com/office/powerpoint/2010/main" val="4224817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pic>
        <p:nvPicPr>
          <p:cNvPr id="4" name="Picture 3" descr="Money | Inspiration: Anything relating to finance or money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607"/>
            <a:ext cx="12128269" cy="6816964"/>
          </a:xfrm>
          <a:prstGeom prst="rect">
            <a:avLst/>
          </a:prstGeom>
        </p:spPr>
      </p:pic>
      <p:sp>
        <p:nvSpPr>
          <p:cNvPr id="5" name="TextBox 4"/>
          <p:cNvSpPr txBox="1"/>
          <p:nvPr/>
        </p:nvSpPr>
        <p:spPr>
          <a:xfrm>
            <a:off x="390698" y="448887"/>
            <a:ext cx="4871258" cy="369332"/>
          </a:xfrm>
          <a:prstGeom prst="rect">
            <a:avLst/>
          </a:prstGeom>
          <a:noFill/>
        </p:spPr>
        <p:txBody>
          <a:bodyPr wrap="square" rtlCol="0">
            <a:spAutoFit/>
          </a:bodyPr>
          <a:lstStyle/>
          <a:p>
            <a:r>
              <a:rPr lang="en-GB" dirty="0" smtClean="0"/>
              <a:t>Finance and Funding for Social Enterprise</a:t>
            </a:r>
            <a:endParaRPr lang="en-GB" dirty="0"/>
          </a:p>
        </p:txBody>
      </p:sp>
    </p:spTree>
    <p:extLst>
      <p:ext uri="{BB962C8B-B14F-4D97-AF65-F5344CB8AC3E}">
        <p14:creationId xmlns:p14="http://schemas.microsoft.com/office/powerpoint/2010/main" val="4226983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description and Assignments</a:t>
            </a:r>
            <a:endParaRPr lang="en-GB" dirty="0"/>
          </a:p>
        </p:txBody>
      </p:sp>
      <p:pic>
        <p:nvPicPr>
          <p:cNvPr id="4" name="Content Placeholder 3" descr="File:Oxygen480-devices-computer-laptop.svg - Wikimedia Common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6414" y="1825625"/>
            <a:ext cx="10008523" cy="4351338"/>
          </a:xfrm>
        </p:spPr>
      </p:pic>
    </p:spTree>
    <p:extLst>
      <p:ext uri="{BB962C8B-B14F-4D97-AF65-F5344CB8AC3E}">
        <p14:creationId xmlns:p14="http://schemas.microsoft.com/office/powerpoint/2010/main" val="1802029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accounting mean?</a:t>
            </a:r>
            <a:endParaRPr lang="en-GB" dirty="0"/>
          </a:p>
        </p:txBody>
      </p:sp>
      <p:sp>
        <p:nvSpPr>
          <p:cNvPr id="3" name="Content Placeholder 2"/>
          <p:cNvSpPr>
            <a:spLocks noGrp="1"/>
          </p:cNvSpPr>
          <p:nvPr>
            <p:ph idx="1"/>
          </p:nvPr>
        </p:nvSpPr>
        <p:spPr/>
        <p:txBody>
          <a:bodyPr/>
          <a:lstStyle/>
          <a:p>
            <a:pPr marL="0" indent="0">
              <a:buNone/>
            </a:pPr>
            <a:r>
              <a:rPr lang="en-GB" dirty="0" smtClean="0"/>
              <a:t>The system of recording and summarizing business and financial transactions and </a:t>
            </a:r>
            <a:r>
              <a:rPr lang="en-GB" dirty="0" err="1" smtClean="0"/>
              <a:t>analyzing</a:t>
            </a:r>
            <a:r>
              <a:rPr lang="en-GB" dirty="0" smtClean="0"/>
              <a:t>, verifying, and reporting the results.</a:t>
            </a:r>
          </a:p>
          <a:p>
            <a:pPr marL="0" indent="0">
              <a:buNone/>
            </a:pPr>
            <a:endParaRPr lang="en-GB" dirty="0"/>
          </a:p>
          <a:p>
            <a:pPr marL="0" indent="0">
              <a:buNone/>
            </a:pPr>
            <a:r>
              <a:rPr lang="en-GB" dirty="0" smtClean="0"/>
              <a:t>Accounting in simple terms means, recording the money/assets that a Business receives, pays out and holds.  It can also be used to forecast, plan and </a:t>
            </a:r>
            <a:r>
              <a:rPr lang="en-GB" dirty="0" err="1" smtClean="0"/>
              <a:t>strategise</a:t>
            </a:r>
            <a:r>
              <a:rPr lang="en-GB" dirty="0" smtClean="0"/>
              <a:t>.</a:t>
            </a:r>
          </a:p>
        </p:txBody>
      </p:sp>
    </p:spTree>
    <p:extLst>
      <p:ext uri="{BB962C8B-B14F-4D97-AF65-F5344CB8AC3E}">
        <p14:creationId xmlns:p14="http://schemas.microsoft.com/office/powerpoint/2010/main" val="3158494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Reporting</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Every Business must prepare and keep financial records, the type and nature of the accounts vary slightly depending upon their legal structure.</a:t>
            </a:r>
          </a:p>
          <a:p>
            <a:pPr marL="0" indent="0">
              <a:buNone/>
            </a:pPr>
            <a:endParaRPr lang="en-GB" dirty="0"/>
          </a:p>
          <a:p>
            <a:pPr marL="0" indent="0">
              <a:buNone/>
            </a:pPr>
            <a:r>
              <a:rPr lang="en-GB" dirty="0" smtClean="0"/>
              <a:t>Every company registered with Companies house, whether or not they are trading, must keep accounting records. These must contain:</a:t>
            </a:r>
          </a:p>
          <a:p>
            <a:r>
              <a:rPr lang="en-GB" dirty="0" smtClean="0"/>
              <a:t>Entries showing all money received and expended by the company</a:t>
            </a:r>
          </a:p>
          <a:p>
            <a:r>
              <a:rPr lang="en-GB" dirty="0" smtClean="0"/>
              <a:t>a record of the assets and liabilities of the company</a:t>
            </a:r>
          </a:p>
          <a:p>
            <a:pPr marL="0" indent="0">
              <a:buNone/>
            </a:pPr>
            <a:r>
              <a:rPr lang="en-GB" dirty="0" smtClean="0"/>
              <a:t>Also, if your company’s business involves dealing in goods, the records must contain:</a:t>
            </a:r>
          </a:p>
          <a:p>
            <a:r>
              <a:rPr lang="en-GB" dirty="0"/>
              <a:t>S</a:t>
            </a:r>
            <a:r>
              <a:rPr lang="en-GB" dirty="0" smtClean="0"/>
              <a:t>tatements of stock held by the company at the end of each financial year</a:t>
            </a:r>
          </a:p>
          <a:p>
            <a:r>
              <a:rPr lang="en-GB" dirty="0"/>
              <a:t>A</a:t>
            </a:r>
            <a:r>
              <a:rPr lang="en-GB" dirty="0" smtClean="0"/>
              <a:t>ll statements of stock takings from which you have taken or prepared any statements of stock</a:t>
            </a:r>
          </a:p>
          <a:p>
            <a:r>
              <a:rPr lang="en-GB" dirty="0"/>
              <a:t>S</a:t>
            </a:r>
            <a:r>
              <a:rPr lang="en-GB" dirty="0" smtClean="0"/>
              <a:t>tatements of all goods sold and purchased, other than by ordinary retail trade. This should list the goods, the buyers and sellers</a:t>
            </a:r>
          </a:p>
          <a:p>
            <a:endParaRPr lang="en-GB" dirty="0"/>
          </a:p>
        </p:txBody>
      </p:sp>
    </p:spTree>
    <p:extLst>
      <p:ext uri="{BB962C8B-B14F-4D97-AF65-F5344CB8AC3E}">
        <p14:creationId xmlns:p14="http://schemas.microsoft.com/office/powerpoint/2010/main" val="454818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module……</a:t>
            </a:r>
            <a:endParaRPr lang="en-GB" dirty="0"/>
          </a:p>
        </p:txBody>
      </p:sp>
      <p:sp>
        <p:nvSpPr>
          <p:cNvPr id="3" name="Content Placeholder 2"/>
          <p:cNvSpPr>
            <a:spLocks noGrp="1"/>
          </p:cNvSpPr>
          <p:nvPr>
            <p:ph idx="1"/>
          </p:nvPr>
        </p:nvSpPr>
        <p:spPr/>
        <p:txBody>
          <a:bodyPr/>
          <a:lstStyle/>
          <a:p>
            <a:pPr marL="0" indent="0">
              <a:buNone/>
            </a:pPr>
            <a:r>
              <a:rPr lang="en-GB" dirty="0" smtClean="0"/>
              <a:t>To cover the entire financial reporting requirement would be beyond this module, but we shall cover basic level.</a:t>
            </a:r>
          </a:p>
          <a:p>
            <a:pPr marL="0" indent="0">
              <a:buNone/>
            </a:pPr>
            <a:r>
              <a:rPr lang="en-GB" dirty="0" smtClean="0"/>
              <a:t>The advice would be to get an accountant!</a:t>
            </a:r>
            <a:endParaRPr lang="en-GB" dirty="0"/>
          </a:p>
        </p:txBody>
      </p:sp>
      <p:pic>
        <p:nvPicPr>
          <p:cNvPr id="4" name="Picture 3" descr="What to Look for When Choosing Your Cannabis Accountan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53302" y="2507217"/>
            <a:ext cx="3303478" cy="4185914"/>
          </a:xfrm>
          <a:prstGeom prst="rect">
            <a:avLst/>
          </a:prstGeom>
        </p:spPr>
      </p:pic>
    </p:spTree>
    <p:extLst>
      <p:ext uri="{BB962C8B-B14F-4D97-AF65-F5344CB8AC3E}">
        <p14:creationId xmlns:p14="http://schemas.microsoft.com/office/powerpoint/2010/main" val="3575834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start at the beginning…</a:t>
            </a:r>
            <a:endParaRPr lang="en-GB" dirty="0"/>
          </a:p>
        </p:txBody>
      </p:sp>
      <p:sp>
        <p:nvSpPr>
          <p:cNvPr id="3" name="Content Placeholder 2"/>
          <p:cNvSpPr>
            <a:spLocks noGrp="1"/>
          </p:cNvSpPr>
          <p:nvPr>
            <p:ph idx="1"/>
          </p:nvPr>
        </p:nvSpPr>
        <p:spPr/>
        <p:txBody>
          <a:bodyPr>
            <a:normAutofit fontScale="47500" lnSpcReduction="20000"/>
          </a:bodyPr>
          <a:lstStyle/>
          <a:p>
            <a:pPr marL="0" indent="0">
              <a:buNone/>
            </a:pPr>
            <a:r>
              <a:rPr lang="en-GB" dirty="0" smtClean="0"/>
              <a:t>Sources of finance, important to consider at the beginning as you cannot start without it and also it will affect the legal structure you decide upon.</a:t>
            </a:r>
          </a:p>
          <a:p>
            <a:r>
              <a:rPr lang="en-GB" dirty="0" smtClean="0"/>
              <a:t>Debt finance</a:t>
            </a:r>
          </a:p>
          <a:p>
            <a:pPr marL="0" indent="0">
              <a:buNone/>
            </a:pPr>
            <a:r>
              <a:rPr lang="en-GB" dirty="0" smtClean="0"/>
              <a:t>Loans, short-term bank borrowings, cash raised through debt instruments, leases and trade credit all fall under the category of debt finance.</a:t>
            </a:r>
          </a:p>
          <a:p>
            <a:r>
              <a:rPr lang="en-GB" dirty="0" smtClean="0"/>
              <a:t>Equity </a:t>
            </a:r>
          </a:p>
          <a:p>
            <a:pPr marL="0" indent="0">
              <a:buNone/>
            </a:pPr>
            <a:r>
              <a:rPr lang="en-GB" dirty="0" smtClean="0"/>
              <a:t>Equity capital is money that is invested in an enterprise that, in contrast to debt capital, is not repaid to the investors in the normal course of business. It represents the risk capital staked by the owners through the purchase or sale of ordinary shares. </a:t>
            </a:r>
          </a:p>
          <a:p>
            <a:r>
              <a:rPr lang="en-GB" dirty="0" smtClean="0"/>
              <a:t>Supply chain finance </a:t>
            </a:r>
          </a:p>
          <a:p>
            <a:pPr marL="0" indent="0">
              <a:buNone/>
            </a:pPr>
            <a:r>
              <a:rPr lang="en-GB" dirty="0" smtClean="0"/>
              <a:t>Supply chain finance maximises the amount of cash in your business by reducing the amount of money tied up in stock, held by your suppliers or expected from customers. </a:t>
            </a:r>
          </a:p>
          <a:p>
            <a:r>
              <a:rPr lang="en-GB" dirty="0" smtClean="0"/>
              <a:t>Social investment  </a:t>
            </a:r>
          </a:p>
          <a:p>
            <a:pPr marL="0" indent="0">
              <a:buNone/>
            </a:pPr>
            <a:r>
              <a:rPr lang="en-GB" dirty="0" smtClean="0"/>
              <a:t>Social investment is a type of equity, quasi-equity, or debt investment in a social business where both social and financial return are expected by the investors.  </a:t>
            </a:r>
          </a:p>
          <a:p>
            <a:r>
              <a:rPr lang="en-GB" dirty="0" smtClean="0"/>
              <a:t>Venture capital and business angels  </a:t>
            </a:r>
          </a:p>
          <a:p>
            <a:pPr marL="0" indent="0">
              <a:buNone/>
            </a:pPr>
            <a:r>
              <a:rPr lang="en-GB" dirty="0" smtClean="0"/>
              <a:t>The finance to start up and grow a social enterprise is provided by individuals investing their personal funds, or by companies investing other people's money into shares of your business.  </a:t>
            </a:r>
          </a:p>
          <a:p>
            <a:r>
              <a:rPr lang="en-GB" dirty="0" smtClean="0"/>
              <a:t>Member/stakeholder investment  </a:t>
            </a:r>
          </a:p>
          <a:p>
            <a:pPr marL="0" indent="0">
              <a:buNone/>
            </a:pPr>
            <a:r>
              <a:rPr lang="en-GB" dirty="0" smtClean="0"/>
              <a:t>People and organisations with a vested financial, social or environmental interest in your business may invest in the enterprise to help it achieve its social purpose.   </a:t>
            </a:r>
          </a:p>
          <a:p>
            <a:pPr marL="0" indent="0">
              <a:buNone/>
            </a:pPr>
            <a:endParaRPr lang="en-GB" dirty="0"/>
          </a:p>
        </p:txBody>
      </p:sp>
    </p:spTree>
    <p:extLst>
      <p:ext uri="{BB962C8B-B14F-4D97-AF65-F5344CB8AC3E}">
        <p14:creationId xmlns:p14="http://schemas.microsoft.com/office/powerpoint/2010/main" val="133448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pairs, take one of the sources of finance from the list and create a list of advantages and disadvantages.</a:t>
            </a:r>
            <a:endParaRPr lang="en-GB" dirty="0"/>
          </a:p>
          <a:p>
            <a:pPr marL="0" indent="0">
              <a:buNone/>
            </a:pPr>
            <a:endParaRPr lang="en-GB" dirty="0"/>
          </a:p>
        </p:txBody>
      </p:sp>
    </p:spTree>
    <p:extLst>
      <p:ext uri="{BB962C8B-B14F-4D97-AF65-F5344CB8AC3E}">
        <p14:creationId xmlns:p14="http://schemas.microsoft.com/office/powerpoint/2010/main" val="3086125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Bank of Wales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The Development Bank of Wales is a unique lender to businesses in Wales. It has been set up by the Welsh Government to support the economy of Wales by making it easier for businesses to get the finance they need to start up, strengthen and grow. </a:t>
            </a:r>
          </a:p>
          <a:p>
            <a:r>
              <a:rPr lang="en-GB" dirty="0" smtClean="0"/>
              <a:t>It can invest from £1,000 to £5 million at a time in businesses based throughout Wales from a number of investment funds supporting Welsh businesses in the following ways:</a:t>
            </a:r>
          </a:p>
          <a:p>
            <a:r>
              <a:rPr lang="en-GB" dirty="0" smtClean="0"/>
              <a:t>Loans from £1,000 - £5 million to start, strengthen or grow your business</a:t>
            </a:r>
          </a:p>
          <a:p>
            <a:r>
              <a:rPr lang="en-GB" dirty="0" smtClean="0"/>
              <a:t>Equity investment from £50,000 to £5 million for established businesses</a:t>
            </a:r>
          </a:p>
          <a:p>
            <a:r>
              <a:rPr lang="en-GB" dirty="0" smtClean="0"/>
              <a:t>Seed finance for pre-revenue tech start-ups</a:t>
            </a:r>
          </a:p>
          <a:p>
            <a:r>
              <a:rPr lang="en-GB" dirty="0" smtClean="0"/>
              <a:t>Equity investment for early stage and mature technology-based businesses</a:t>
            </a:r>
          </a:p>
          <a:p>
            <a:r>
              <a:rPr lang="en-GB" dirty="0" smtClean="0"/>
              <a:t>Finance up to £5 million to buy a business</a:t>
            </a:r>
          </a:p>
          <a:p>
            <a:r>
              <a:rPr lang="en-GB" dirty="0" smtClean="0"/>
              <a:t>Property development loans for projects in Wales</a:t>
            </a:r>
          </a:p>
          <a:p>
            <a:r>
              <a:rPr lang="en-GB" dirty="0" smtClean="0"/>
              <a:t>Co-investment alongside banks, crowd funders, grants, investors and other lenders</a:t>
            </a:r>
            <a:endParaRPr lang="en-GB" dirty="0"/>
          </a:p>
        </p:txBody>
      </p:sp>
    </p:spTree>
    <p:extLst>
      <p:ext uri="{BB962C8B-B14F-4D97-AF65-F5344CB8AC3E}">
        <p14:creationId xmlns:p14="http://schemas.microsoft.com/office/powerpoint/2010/main" val="1975775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Cast Study </a:t>
            </a:r>
            <a:endParaRPr lang="en-GB" dirty="0"/>
          </a:p>
        </p:txBody>
      </p:sp>
      <p:sp>
        <p:nvSpPr>
          <p:cNvPr id="3" name="Content Placeholder 2"/>
          <p:cNvSpPr>
            <a:spLocks noGrp="1"/>
          </p:cNvSpPr>
          <p:nvPr>
            <p:ph idx="1"/>
          </p:nvPr>
        </p:nvSpPr>
        <p:spPr/>
        <p:txBody>
          <a:bodyPr/>
          <a:lstStyle/>
          <a:p>
            <a:pPr marL="0" indent="0">
              <a:buNone/>
            </a:pPr>
            <a:r>
              <a:rPr lang="en-GB" dirty="0" smtClean="0"/>
              <a:t>https://www.4cg.cymru/about/</a:t>
            </a:r>
            <a:endParaRPr lang="en-GB" dirty="0"/>
          </a:p>
        </p:txBody>
      </p:sp>
    </p:spTree>
    <p:extLst>
      <p:ext uri="{BB962C8B-B14F-4D97-AF65-F5344CB8AC3E}">
        <p14:creationId xmlns:p14="http://schemas.microsoft.com/office/powerpoint/2010/main" val="2350619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You will all be given a hand out, with a project description.  </a:t>
            </a:r>
            <a:endParaRPr lang="en-GB" dirty="0"/>
          </a:p>
          <a:p>
            <a:pPr marL="0" indent="0">
              <a:buNone/>
            </a:pPr>
            <a:r>
              <a:rPr lang="en-GB" dirty="0" smtClean="0"/>
              <a:t>Consider the most appropriate form of funding for the project.</a:t>
            </a:r>
          </a:p>
          <a:p>
            <a:pPr marL="0" indent="0">
              <a:buNone/>
            </a:pPr>
            <a:r>
              <a:rPr lang="en-GB" dirty="0" smtClean="0"/>
              <a:t>There are a number of elements of the project, that may need different elements of funding.</a:t>
            </a:r>
          </a:p>
          <a:p>
            <a:pPr marL="0" indent="0">
              <a:buNone/>
            </a:pPr>
            <a:endParaRPr lang="en-GB" dirty="0"/>
          </a:p>
          <a:p>
            <a:pPr marL="0" indent="0">
              <a:buNone/>
            </a:pPr>
            <a:r>
              <a:rPr lang="en-GB" dirty="0" smtClean="0"/>
              <a:t>Prepare to present to the rest of the</a:t>
            </a:r>
          </a:p>
          <a:p>
            <a:pPr marL="0" indent="0">
              <a:buNone/>
            </a:pPr>
            <a:r>
              <a:rPr lang="en-GB" dirty="0" smtClean="0"/>
              <a:t> group</a:t>
            </a:r>
            <a:endParaRPr lang="en-GB" dirty="0"/>
          </a:p>
        </p:txBody>
      </p:sp>
      <p:pic>
        <p:nvPicPr>
          <p:cNvPr id="4" name="Picture 3" descr="Lusail Multipurpose Hall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2117" y="3387352"/>
            <a:ext cx="5255372" cy="3078772"/>
          </a:xfrm>
          <a:prstGeom prst="rect">
            <a:avLst/>
          </a:prstGeom>
        </p:spPr>
      </p:pic>
    </p:spTree>
    <p:extLst>
      <p:ext uri="{BB962C8B-B14F-4D97-AF65-F5344CB8AC3E}">
        <p14:creationId xmlns:p14="http://schemas.microsoft.com/office/powerpoint/2010/main" val="2284754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Please bring a laptop or table to next weeks lecture, as we shall working on spreadsheets.</a:t>
            </a:r>
          </a:p>
          <a:p>
            <a:pPr marL="0" indent="0">
              <a:buNone/>
            </a:pPr>
            <a:endParaRPr lang="en-GB" dirty="0"/>
          </a:p>
          <a:p>
            <a:pPr marL="0" indent="0">
              <a:buNone/>
            </a:pPr>
            <a:r>
              <a:rPr lang="en-GB" dirty="0" smtClean="0"/>
              <a:t>Pre-lecture work is to watch the 2 videos on Moodle</a:t>
            </a:r>
            <a:endParaRPr lang="en-GB" dirty="0"/>
          </a:p>
        </p:txBody>
      </p:sp>
    </p:spTree>
    <p:extLst>
      <p:ext uri="{BB962C8B-B14F-4D97-AF65-F5344CB8AC3E}">
        <p14:creationId xmlns:p14="http://schemas.microsoft.com/office/powerpoint/2010/main" val="1433932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752</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Module description and Assignments</vt:lpstr>
      <vt:lpstr>What does accounting mean?</vt:lpstr>
      <vt:lpstr>Financial Reporting</vt:lpstr>
      <vt:lpstr>This module……</vt:lpstr>
      <vt:lpstr>Lets start at the beginning…</vt:lpstr>
      <vt:lpstr>ACTIVITY</vt:lpstr>
      <vt:lpstr>Development Bank of Wales</vt:lpstr>
      <vt:lpstr>Cast Study </vt:lpstr>
      <vt:lpstr>Activity</vt:lpstr>
      <vt:lpstr>Pre-lecture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9</cp:revision>
  <dcterms:created xsi:type="dcterms:W3CDTF">2020-01-23T12:49:20Z</dcterms:created>
  <dcterms:modified xsi:type="dcterms:W3CDTF">2020-01-23T13:50:27Z</dcterms:modified>
</cp:coreProperties>
</file>