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78" r:id="rId5"/>
    <p:sldId id="258" r:id="rId6"/>
    <p:sldId id="270" r:id="rId7"/>
    <p:sldId id="273" r:id="rId8"/>
    <p:sldId id="259" r:id="rId9"/>
    <p:sldId id="276" r:id="rId10"/>
    <p:sldId id="279" r:id="rId11"/>
    <p:sldId id="260" r:id="rId12"/>
    <p:sldId id="261" r:id="rId13"/>
    <p:sldId id="274" r:id="rId14"/>
    <p:sldId id="262" r:id="rId15"/>
    <p:sldId id="275" r:id="rId16"/>
    <p:sldId id="263" r:id="rId17"/>
    <p:sldId id="277" r:id="rId18"/>
    <p:sldId id="264" r:id="rId19"/>
    <p:sldId id="265" r:id="rId20"/>
    <p:sldId id="266" r:id="rId21"/>
    <p:sldId id="267" r:id="rId22"/>
    <p:sldId id="268" r:id="rId23"/>
    <p:sldId id="26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56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447" autoAdjust="0"/>
  </p:normalViewPr>
  <p:slideViewPr>
    <p:cSldViewPr snapToGrid="0">
      <p:cViewPr>
        <p:scale>
          <a:sx n="63" d="100"/>
          <a:sy n="63" d="100"/>
        </p:scale>
        <p:origin x="80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068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518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130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09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991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38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201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86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8825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631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0276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E4DDD-5652-4FF9-BD7D-0DE395C13966}" type="datetimeFigureOut">
              <a:rPr lang="en-US" smtClean="0"/>
              <a:t>12/10/2025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1F57F7-1E5C-43CB-9427-A3200F675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01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eip.12918" TargetMode="External"/><Relationship Id="rId3" Type="http://schemas.openxmlformats.org/officeDocument/2006/relationships/hyperlink" Target="https://doi.org/10.1007/978-3-030-11899-0" TargetMode="External"/><Relationship Id="rId7" Type="http://schemas.openxmlformats.org/officeDocument/2006/relationships/hyperlink" Target="https://doi.org/10.3399/bjgp16x684745" TargetMode="External"/><Relationship Id="rId2" Type="http://schemas.openxmlformats.org/officeDocument/2006/relationships/hyperlink" Target="https://doi.org/10.1002/smi.2992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advances.umw.edu.pl/en/article/2022/31/4/355/" TargetMode="External"/><Relationship Id="rId11" Type="http://schemas.openxmlformats.org/officeDocument/2006/relationships/hyperlink" Target="https://www.cell.com/trends/endocrinology-metabolism/fulltext/S1043-2760(21)00241-1" TargetMode="External"/><Relationship Id="rId5" Type="http://schemas.openxmlformats.org/officeDocument/2006/relationships/hyperlink" Target="https://www.academia.edu/2997-9196/2/1/10.20935/MHealthWellB7523" TargetMode="External"/><Relationship Id="rId10" Type="http://schemas.openxmlformats.org/officeDocument/2006/relationships/hyperlink" Target="https://pmc.ncbi.nlm.nih.gov/articles/PMC9840503/" TargetMode="External"/><Relationship Id="rId4" Type="http://schemas.openxmlformats.org/officeDocument/2006/relationships/hyperlink" Target="https://shura.shu.ac.uk/34555/1/Bond-SkillsForCommunication%28AM%29.pdf" TargetMode="External"/><Relationship Id="rId9" Type="http://schemas.openxmlformats.org/officeDocument/2006/relationships/hyperlink" Target="https://doi.org/10.1192/bjo.2023.266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data-and-information/publications/statistical/adult-psychiatric-morbidity-survey/survey-of-mental-health-and-wellbeing-england-2023-24/common-mental-health-conditions" TargetMode="External"/><Relationship Id="rId3" Type="http://schemas.openxmlformats.org/officeDocument/2006/relationships/hyperlink" Target="https://www.alliance-scotland.org.uk/past-work-and-projects/scotlands-house-of-care/the-house-of-care-model/" TargetMode="External"/><Relationship Id="rId7" Type="http://schemas.openxmlformats.org/officeDocument/2006/relationships/hyperlink" Target="https://www.nhsconfed.org/publications/mental-health-bill-2024" TargetMode="External"/><Relationship Id="rId2" Type="http://schemas.openxmlformats.org/officeDocument/2006/relationships/hyperlink" Target="https://doi.org/10.1016/j.jad.2017.09.032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hs.uk/mental-health/conditions/depression-in-adults/causes/" TargetMode="External"/><Relationship Id="rId5" Type="http://schemas.openxmlformats.org/officeDocument/2006/relationships/hyperlink" Target="https://www.mind.org.uk/information-support/guides-to-support-and-services/peer-support-groups/" TargetMode="External"/><Relationship Id="rId10" Type="http://schemas.openxmlformats.org/officeDocument/2006/relationships/hyperlink" Target="https://oxfordhealth.nhs.uk/leaflets/title/collaborative-care-planning-and-patient-reported-outcome-measures-proms/" TargetMode="External"/><Relationship Id="rId4" Type="http://schemas.openxmlformats.org/officeDocument/2006/relationships/hyperlink" Target="https://www.mind.org.uk/information-support/types-of-mental-health-problems/depression/about-depression/" TargetMode="External"/><Relationship Id="rId9" Type="http://schemas.openxmlformats.org/officeDocument/2006/relationships/hyperlink" Target="https://www.england.nhs.uk/personalisedcare/comprehensive-model-of-personalised-care/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psych.ac.uk/mental-health/treatments-and-wellbeing/ect" TargetMode="External"/><Relationship Id="rId3" Type="http://schemas.openxmlformats.org/officeDocument/2006/relationships/hyperlink" Target="https://www.england.nhs.uk/long-read/implementation-guidance-2024-psychological-therapies-for-severe-mental-health-problems/" TargetMode="External"/><Relationship Id="rId7" Type="http://schemas.openxmlformats.org/officeDocument/2006/relationships/hyperlink" Target="https://www.adph.org.uk/wp-content/uploads/2019/06/What-Good-Public-Mental-Health-Looks-Like-Final.pdf#:~:text=This%20publication%20represents%20the%20practical%20translation%20of%20the,best%20practice%2C%20practitioners%E2%80%99%20experiences%20and%20consensus%20expert%20opinions" TargetMode="External"/><Relationship Id="rId2" Type="http://schemas.openxmlformats.org/officeDocument/2006/relationships/hyperlink" Target="https://www.nice.org.uk/guidance/ng222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link.springer.com/book/10.1007/978-3-030-12630-8" TargetMode="External"/><Relationship Id="rId5" Type="http://schemas.openxmlformats.org/officeDocument/2006/relationships/hyperlink" Target="https://www.proquest.com/openview/c661d53c3590140bebd32e0dfde88453/1?pq-origsite=gscholar&amp;cbl=30375" TargetMode="External"/><Relationship Id="rId10" Type="http://schemas.openxmlformats.org/officeDocument/2006/relationships/hyperlink" Target="https://doi.org/10.1111/bdi.12543" TargetMode="External"/><Relationship Id="rId4" Type="http://schemas.openxmlformats.org/officeDocument/2006/relationships/hyperlink" Target="https://doi.org/10.1002/wps.20492" TargetMode="External"/><Relationship Id="rId9" Type="http://schemas.openxmlformats.org/officeDocument/2006/relationships/hyperlink" Target="https://doi.org/10.1176/appi.ajp.2018.17111194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186/s12913-017-2071-0" TargetMode="External"/><Relationship Id="rId3" Type="http://schemas.openxmlformats.org/officeDocument/2006/relationships/hyperlink" Target="https://www.degruyterbrill.com/document/doi/10.1515/sjpain-2018-0012/html" TargetMode="External"/><Relationship Id="rId7" Type="http://schemas.openxmlformats.org/officeDocument/2006/relationships/hyperlink" Target="https://www.who.int/news-room/fact-sheets/detail/depression" TargetMode="External"/><Relationship Id="rId2" Type="http://schemas.openxmlformats.org/officeDocument/2006/relationships/hyperlink" Target="https://doi.org/10.3389/fpsyg.2025.1594430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who.int/news-room/fact-sheets/detail/mental-health-at-work" TargetMode="External"/><Relationship Id="rId5" Type="http://schemas.openxmlformats.org/officeDocument/2006/relationships/hyperlink" Target="https://www.kingsfund.org.uk/insight-and-analysis/reports/caring-change" TargetMode="External"/><Relationship Id="rId4" Type="http://schemas.openxmlformats.org/officeDocument/2006/relationships/hyperlink" Target="https://pauk.sum.ba/ojs/mai/article/view/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48DE1E4B-1307-25B2-DEA9-14413BD617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1852" y="123348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pic>
        <p:nvPicPr>
          <p:cNvPr id="1025" name="Picture 1" descr="Text&#10;&#10;Description automatically generated">
            <a:extLst>
              <a:ext uri="{FF2B5EF4-FFF2-40B4-BE49-F238E27FC236}">
                <a16:creationId xmlns:a16="http://schemas.microsoft.com/office/drawing/2014/main" id="{EDA19BCE-A7CB-2FBF-A9EB-32F28ED780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58" y="403225"/>
            <a:ext cx="3561822" cy="158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C842B550-023B-78E7-3714-47392C5B63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347" y="2152110"/>
            <a:ext cx="10147177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NAME: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Mrs Patricia Kelly-Lambo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NUMBER: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23130"/>
                </a:solidFill>
                <a:effectLst/>
                <a:latin typeface="Segoe UI Variable Tex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2215117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CODE AND TITLE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LCHS7003_LON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D212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LECTURER'S NAME</a:t>
            </a:r>
            <a:r>
              <a:rPr lang="en-US" altLang="en-US" sz="2000" b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 Brian Mashumba/ 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 Mohammad Khan</a:t>
            </a: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ASSIGNMENT TITLE: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Component 2 Individual Presentation: 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Depression</a:t>
            </a:r>
            <a:endParaRPr kumimoji="0" lang="en-GB" altLang="en-US" sz="20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7360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006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213267" y="1144665"/>
            <a:ext cx="655518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Enhancing the Awareness and Management of Depression as a Long-Term Mental Health Condition among </a:t>
            </a:r>
            <a:r>
              <a:rPr lang="en-US" sz="3400" b="1" dirty="0">
                <a:solidFill>
                  <a:srgbClr val="07568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Adult</a:t>
            </a:r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Nurses in the United Kingdom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213267" y="4507653"/>
            <a:ext cx="61751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 dirty="0">
                <a:solidFill>
                  <a:srgbClr val="075689"/>
                </a:solidFill>
                <a:effectLst/>
              </a:rPr>
              <a:t>Prepared for: </a:t>
            </a:r>
            <a:r>
              <a:rPr lang="en-US" sz="2400" dirty="0">
                <a:solidFill>
                  <a:srgbClr val="075689"/>
                </a:solidFill>
              </a:rPr>
              <a:t>Adults</a:t>
            </a:r>
            <a:r>
              <a:rPr lang="en-US" sz="2400" b="0" i="0" dirty="0">
                <a:solidFill>
                  <a:srgbClr val="075689"/>
                </a:solidFill>
                <a:effectLst/>
              </a:rPr>
              <a:t> Nurses and Allied Health Professionals</a:t>
            </a:r>
            <a:endParaRPr lang="en-US" sz="2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5884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68135" y="232681"/>
            <a:ext cx="752895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Overview of the Long-Term Health Condition (Depression)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69552" y="1243112"/>
            <a:ext cx="11882035" cy="5915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2000" b="1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Definition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Depression is a long-term mental health disorder characterised by persistent sadness, loss of interest or pleasure, and diminished energy levels lasting for at least two weeks or longer (NICE, 2022). 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Depression is a mental health problem that involves having a low mood or losing interest and enjoyment in things. It can also cause a range of other changes to how you feel or behave (Mind, 2019).</a:t>
            </a:r>
            <a:endParaRPr lang="en-US" sz="2000" dirty="0"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chemeClr val="accent1"/>
              </a:buClr>
            </a:pPr>
            <a:r>
              <a:rPr lang="en-US" sz="2000" b="1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Symptoms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Persistent low mood, feelings of worthlessness, guilt, hopelessness, and anhedonia (loss of interest or pleasure) (NHS, 2023). 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pset or tearful, Restless, agitated or irritable, Empty and numb, Isolated and unable to relate to other people, Angry or frustrated over minor things, A sense of unreality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f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eeling tired all the time. (Mind, 2019).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sz="1400" dirty="0"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3332" y="501586"/>
            <a:ext cx="869868" cy="869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71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5EEE5-129C-6BFB-5138-CFA26EB03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910" y="195399"/>
            <a:ext cx="10515600" cy="1078597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Causes of Depression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A0351F-3740-5564-C8ED-842C046F22F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60798" y="1273996"/>
            <a:ext cx="10515600" cy="5337038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Genetic predisposition 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Neurochemical imbalance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Hormonal changes 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Trauma or adverse childhood experiences.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Chronic stress and negative thinking patterns.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+mj-lt"/>
              <a:buAutoNum type="arabicPeriod" startAt="6"/>
            </a:pPr>
            <a:r>
              <a:rPr lang="en-US" sz="14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Low self-esteem or poor coping mechanisms.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+mj-lt"/>
              <a:buAutoNum type="arabicPeriod" startAt="6"/>
            </a:pPr>
            <a:r>
              <a:rPr lang="en-US" sz="14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Chronic medical conditions.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+mj-lt"/>
              <a:buAutoNum type="arabicPeriod" startAt="6"/>
            </a:pPr>
            <a:r>
              <a:rPr lang="en-US" sz="14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Social isolation.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+mj-lt"/>
              <a:buAutoNum type="arabicPeriod" startAt="6"/>
            </a:pPr>
            <a:r>
              <a:rPr lang="en-US" sz="14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Substance or alcohol misuse.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+mj-lt"/>
              <a:buAutoNum type="arabicPeriod" startAt="6"/>
            </a:pPr>
            <a:r>
              <a:rPr lang="en-US" sz="14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Major life events.</a:t>
            </a:r>
          </a:p>
          <a:p>
            <a:pPr marL="0" indent="0">
              <a:lnSpc>
                <a:spcPct val="150000"/>
              </a:lnSpc>
              <a:buClr>
                <a:schemeClr val="accent1"/>
              </a:buClr>
              <a:buNone/>
            </a:pPr>
            <a:r>
              <a:rPr lang="en-US" sz="14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Smith and Cipriani, (2017); NICE, (2022) and NHS, (2023)</a:t>
            </a:r>
          </a:p>
          <a:p>
            <a:pPr marL="342900" indent="-342900">
              <a:lnSpc>
                <a:spcPct val="150000"/>
              </a:lnSpc>
              <a:buClr>
                <a:schemeClr val="accent1"/>
              </a:buClr>
              <a:buFont typeface="+mj-lt"/>
              <a:buAutoNum type="arabicPeriod"/>
            </a:pPr>
            <a:endParaRPr lang="en-US"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0035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6612" y="268082"/>
            <a:ext cx="1140168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Prevalence of Depression in the UK and Worldwide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8135" y="1513227"/>
            <a:ext cx="6360656" cy="4478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600" b="1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United Kingdom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In the UK, depression is a major contributor to the national mental health crisis. 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According to the 2023/24 survey of mental health in England, the prevalence of current depression rose to </a:t>
            </a:r>
            <a:r>
              <a:rPr lang="en-US" sz="1600" b="1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4.4%</a:t>
            </a: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among adults, up from 2.6% in 2007 (NHS Confederation, 2024). 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national population study identified the prevalence of probable depressive disorder as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7.5%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among adults (Tang et al., 2025).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sz="1600" dirty="0"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chemeClr val="accent1"/>
              </a:buClr>
            </a:pPr>
            <a:r>
              <a:rPr lang="en-US" sz="1600" b="1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Worldwide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Globally, depression affects an estimated </a:t>
            </a:r>
            <a:r>
              <a:rPr lang="en-US" sz="1600" b="1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332 million people</a:t>
            </a: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, representing approximately </a:t>
            </a:r>
            <a:r>
              <a:rPr lang="en-US" sz="1600" b="1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5.7% of adults </a:t>
            </a: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(WHO, 2025).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1050" y="1659833"/>
            <a:ext cx="4706828" cy="3006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796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27412" y="90969"/>
            <a:ext cx="1094173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Diagnosis of Depression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2076203" y="899284"/>
            <a:ext cx="7206945" cy="5799098"/>
            <a:chOff x="2076203" y="1695835"/>
            <a:chExt cx="3883233" cy="5089490"/>
          </a:xfrm>
        </p:grpSpPr>
        <p:sp>
          <p:nvSpPr>
            <p:cNvPr id="6" name="Rounded Rectangle 5"/>
            <p:cNvSpPr/>
            <p:nvPr/>
          </p:nvSpPr>
          <p:spPr>
            <a:xfrm>
              <a:off x="2076203" y="1726548"/>
              <a:ext cx="3883233" cy="1531917"/>
            </a:xfrm>
            <a:prstGeom prst="roundRect">
              <a:avLst>
                <a:gd name="adj" fmla="val 5181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2206833" y="1905391"/>
              <a:ext cx="1733797" cy="1174230"/>
            </a:xfrm>
            <a:prstGeom prst="roundRect">
              <a:avLst>
                <a:gd name="adj" fmla="val 0"/>
              </a:avLst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3994276" y="1695835"/>
              <a:ext cx="1927673" cy="13653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  <a:spcAft>
                  <a:spcPts val="800"/>
                </a:spcAft>
                <a:buNone/>
              </a:pPr>
              <a:r>
                <a:rPr lang="en-GB" sz="1300" b="1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Comprehensive Clinical Evaluation</a:t>
              </a:r>
              <a:r>
                <a:rPr lang="en-GB" sz="13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: Diagnosis begins with a thorough assessment of psychological, medical, and social history to identify depressive symptoms and rule out other medical conditions (NICE, 2022).</a:t>
              </a: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2076203" y="3455938"/>
              <a:ext cx="3883233" cy="1531917"/>
            </a:xfrm>
            <a:prstGeom prst="roundRect">
              <a:avLst>
                <a:gd name="adj" fmla="val 5181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ounded Rectangle 10"/>
            <p:cNvSpPr/>
            <p:nvPr/>
          </p:nvSpPr>
          <p:spPr>
            <a:xfrm>
              <a:off x="2206833" y="3634781"/>
              <a:ext cx="1733797" cy="1174230"/>
            </a:xfrm>
            <a:prstGeom prst="roundRect">
              <a:avLst>
                <a:gd name="adj" fmla="val 0"/>
              </a:avLst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031763" y="3533829"/>
              <a:ext cx="1890186" cy="14640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  <a:spcAft>
                  <a:spcPts val="800"/>
                </a:spcAft>
                <a:buNone/>
              </a:pPr>
              <a:r>
                <a:rPr lang="en-GB" sz="1400" b="1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Structured Diagnostic Criteria</a:t>
              </a:r>
              <a:r>
                <a:rPr lang="en-GB" sz="14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: Clinicians often use DSM-5 or ICD-10 criteria to confirm major depressive disorder based on the duration and severity of symptoms (Di Vincenzo, 2023).</a:t>
              </a:r>
            </a:p>
          </p:txBody>
        </p:sp>
        <p:sp>
          <p:nvSpPr>
            <p:cNvPr id="13" name="Rounded Rectangle 12"/>
            <p:cNvSpPr/>
            <p:nvPr/>
          </p:nvSpPr>
          <p:spPr>
            <a:xfrm>
              <a:off x="2076203" y="5166698"/>
              <a:ext cx="3883233" cy="1531917"/>
            </a:xfrm>
            <a:prstGeom prst="roundRect">
              <a:avLst>
                <a:gd name="adj" fmla="val 5181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Rounded Rectangle 13"/>
            <p:cNvSpPr/>
            <p:nvPr/>
          </p:nvSpPr>
          <p:spPr>
            <a:xfrm>
              <a:off x="2206833" y="5345541"/>
              <a:ext cx="1733797" cy="1174230"/>
            </a:xfrm>
            <a:prstGeom prst="roundRect">
              <a:avLst>
                <a:gd name="adj" fmla="val 0"/>
              </a:avLst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4031762" y="5156642"/>
              <a:ext cx="1781300" cy="16286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</a:pPr>
              <a:r>
                <a:rPr lang="en-GB" sz="1300" b="1" dirty="0">
                  <a:latin typeface="Arial" panose="020B0604020202020204" pitchFamily="34" charset="0"/>
                  <a:cs typeface="Arial" panose="020B0604020202020204" pitchFamily="34" charset="0"/>
                </a:rPr>
                <a:t>Screening Tools</a:t>
              </a:r>
              <a:r>
                <a:rPr lang="en-GB" sz="1300" dirty="0">
                  <a:latin typeface="Arial" panose="020B0604020202020204" pitchFamily="34" charset="0"/>
                  <a:cs typeface="Arial" panose="020B0604020202020204" pitchFamily="34" charset="0"/>
                </a:rPr>
                <a:t>: Standardised instruments like the Patient Health Questionnaire (PHQ-9) and Hospital Anxiety and Depression Scale (HADS) help measure symptom severity (Thong et al., 2018).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2872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ED025-32FE-CF7B-16FF-CCB5525AE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496" y="357809"/>
            <a:ext cx="10515600" cy="1091164"/>
          </a:xfrm>
        </p:spPr>
        <p:txBody>
          <a:bodyPr>
            <a:normAutofit fontScale="9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US" sz="3400" b="1" i="0" u="none" strike="noStrike" kern="1200" cap="none" spc="0" normalizeH="0" baseline="0" noProof="0" dirty="0">
                <a:ln>
                  <a:noFill/>
                </a:ln>
                <a:solidFill>
                  <a:srgbClr val="075689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Initial Assessment of Depression</a:t>
            </a:r>
            <a:br>
              <a:rPr kumimoji="0" lang="en-US" sz="3400" b="0" i="0" u="none" strike="noStrike" kern="1200" cap="none" spc="0" normalizeH="0" baseline="0" noProof="0" dirty="0">
                <a:ln>
                  <a:noFill/>
                </a:ln>
                <a:solidFill>
                  <a:srgbClr val="075689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AACA60B-F1D4-FEEB-3BEF-C6AA952AFB0F}"/>
              </a:ext>
            </a:extLst>
          </p:cNvPr>
          <p:cNvGrpSpPr/>
          <p:nvPr/>
        </p:nvGrpSpPr>
        <p:grpSpPr>
          <a:xfrm>
            <a:off x="2325756" y="1043609"/>
            <a:ext cx="6932737" cy="5636551"/>
            <a:chOff x="6232565" y="1739137"/>
            <a:chExt cx="3919871" cy="5051658"/>
          </a:xfrm>
        </p:grpSpPr>
        <p:sp>
          <p:nvSpPr>
            <p:cNvPr id="5" name="Rounded Rectangle 16">
              <a:extLst>
                <a:ext uri="{FF2B5EF4-FFF2-40B4-BE49-F238E27FC236}">
                  <a16:creationId xmlns:a16="http://schemas.microsoft.com/office/drawing/2014/main" id="{6855B939-EE84-6182-D436-006D1CE4503D}"/>
                </a:ext>
              </a:extLst>
            </p:cNvPr>
            <p:cNvSpPr/>
            <p:nvPr/>
          </p:nvSpPr>
          <p:spPr>
            <a:xfrm>
              <a:off x="6232565" y="1739137"/>
              <a:ext cx="3883233" cy="1531917"/>
            </a:xfrm>
            <a:prstGeom prst="roundRect">
              <a:avLst>
                <a:gd name="adj" fmla="val 5181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Rounded Rectangle 17">
              <a:extLst>
                <a:ext uri="{FF2B5EF4-FFF2-40B4-BE49-F238E27FC236}">
                  <a16:creationId xmlns:a16="http://schemas.microsoft.com/office/drawing/2014/main" id="{EF521669-3923-3362-CC27-7C320FB3EE08}"/>
                </a:ext>
              </a:extLst>
            </p:cNvPr>
            <p:cNvSpPr/>
            <p:nvPr/>
          </p:nvSpPr>
          <p:spPr>
            <a:xfrm>
              <a:off x="6363195" y="1917980"/>
              <a:ext cx="1566528" cy="1174230"/>
            </a:xfrm>
            <a:prstGeom prst="roundRect">
              <a:avLst>
                <a:gd name="adj" fmla="val 0"/>
              </a:avLst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A97D5D-3DBF-2CAE-8BCE-8EC8AEFF2BF3}"/>
                </a:ext>
              </a:extLst>
            </p:cNvPr>
            <p:cNvSpPr txBox="1"/>
            <p:nvPr/>
          </p:nvSpPr>
          <p:spPr>
            <a:xfrm>
              <a:off x="8008400" y="1809443"/>
              <a:ext cx="2030208" cy="16988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Physical Examination</a:t>
              </a: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: A physical exam and laboratory tests may be performed to exclude underlying conditions such as thyroid dysfunction or vitamin deficiencies (NHS, 2023).</a:t>
              </a:r>
            </a:p>
          </p:txBody>
        </p:sp>
        <p:sp>
          <p:nvSpPr>
            <p:cNvPr id="8" name="Rounded Rectangle 19">
              <a:extLst>
                <a:ext uri="{FF2B5EF4-FFF2-40B4-BE49-F238E27FC236}">
                  <a16:creationId xmlns:a16="http://schemas.microsoft.com/office/drawing/2014/main" id="{681DFEBC-A8F0-E1E4-860A-858E33B08830}"/>
                </a:ext>
              </a:extLst>
            </p:cNvPr>
            <p:cNvSpPr/>
            <p:nvPr/>
          </p:nvSpPr>
          <p:spPr>
            <a:xfrm>
              <a:off x="6232565" y="3468527"/>
              <a:ext cx="3883233" cy="1531917"/>
            </a:xfrm>
            <a:prstGeom prst="roundRect">
              <a:avLst>
                <a:gd name="adj" fmla="val 5181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ounded Rectangle 20">
              <a:extLst>
                <a:ext uri="{FF2B5EF4-FFF2-40B4-BE49-F238E27FC236}">
                  <a16:creationId xmlns:a16="http://schemas.microsoft.com/office/drawing/2014/main" id="{FD9CAD74-1D31-2511-7223-F5FBA0E35950}"/>
                </a:ext>
              </a:extLst>
            </p:cNvPr>
            <p:cNvSpPr/>
            <p:nvPr/>
          </p:nvSpPr>
          <p:spPr>
            <a:xfrm>
              <a:off x="6363195" y="3647370"/>
              <a:ext cx="1566528" cy="1174230"/>
            </a:xfrm>
            <a:prstGeom prst="roundRect">
              <a:avLst>
                <a:gd name="adj" fmla="val 0"/>
              </a:avLst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BB67631-843B-B4CF-83AD-B9B7C4D30650}"/>
                </a:ext>
              </a:extLst>
            </p:cNvPr>
            <p:cNvSpPr txBox="1"/>
            <p:nvPr/>
          </p:nvSpPr>
          <p:spPr>
            <a:xfrm>
              <a:off x="8060353" y="3546669"/>
              <a:ext cx="1978255" cy="12054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  <a:spcAft>
                  <a:spcPts val="800"/>
                </a:spcAft>
                <a:buNone/>
              </a:pPr>
              <a:r>
                <a:rPr lang="en-GB" sz="1400" b="1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Risk Assessment</a:t>
              </a:r>
              <a:r>
                <a:rPr lang="en-GB" sz="14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: Suicide risk and self-harm tendencies are evaluated as part of the initial assessment to ensure safety and guide intervention (WHO, 2025).</a:t>
              </a:r>
            </a:p>
          </p:txBody>
        </p:sp>
        <p:sp>
          <p:nvSpPr>
            <p:cNvPr id="11" name="Rounded Rectangle 22">
              <a:extLst>
                <a:ext uri="{FF2B5EF4-FFF2-40B4-BE49-F238E27FC236}">
                  <a16:creationId xmlns:a16="http://schemas.microsoft.com/office/drawing/2014/main" id="{2A34B166-05B1-A468-F928-3023F141EF81}"/>
                </a:ext>
              </a:extLst>
            </p:cNvPr>
            <p:cNvSpPr/>
            <p:nvPr/>
          </p:nvSpPr>
          <p:spPr>
            <a:xfrm>
              <a:off x="6232565" y="5166698"/>
              <a:ext cx="3883233" cy="1531917"/>
            </a:xfrm>
            <a:prstGeom prst="roundRect">
              <a:avLst>
                <a:gd name="adj" fmla="val 5181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ounded Rectangle 23">
              <a:extLst>
                <a:ext uri="{FF2B5EF4-FFF2-40B4-BE49-F238E27FC236}">
                  <a16:creationId xmlns:a16="http://schemas.microsoft.com/office/drawing/2014/main" id="{4F93C6EE-D1D2-0E2E-B5E3-A11002EC783B}"/>
                </a:ext>
              </a:extLst>
            </p:cNvPr>
            <p:cNvSpPr/>
            <p:nvPr/>
          </p:nvSpPr>
          <p:spPr>
            <a:xfrm>
              <a:off x="6363195" y="5345541"/>
              <a:ext cx="1566528" cy="1174230"/>
            </a:xfrm>
            <a:prstGeom prst="roundRect">
              <a:avLst>
                <a:gd name="adj" fmla="val 0"/>
              </a:avLst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6F166F1-EAB8-2632-0474-DB574036F0C6}"/>
                </a:ext>
              </a:extLst>
            </p:cNvPr>
            <p:cNvSpPr txBox="1"/>
            <p:nvPr/>
          </p:nvSpPr>
          <p:spPr>
            <a:xfrm>
              <a:off x="8008400" y="5091939"/>
              <a:ext cx="2144036" cy="16988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Psychosocial Evaluation</a:t>
              </a: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: Assessment includes examining environmental factors, social support systems, and stressors contributing to the onset or persistence of depression (NICE, 2022).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04827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45328" y="199967"/>
            <a:ext cx="752895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Management of Depression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68135" y="848234"/>
            <a:ext cx="11509126" cy="7807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management of depression in the UK follows evidence-based recommendations provided by the National Institute for Health and Care Excellence (NICE). </a:t>
            </a:r>
          </a:p>
        </p:txBody>
      </p:sp>
      <p:sp>
        <p:nvSpPr>
          <p:cNvPr id="2" name="Rounded Rectangle 1"/>
          <p:cNvSpPr/>
          <p:nvPr/>
        </p:nvSpPr>
        <p:spPr>
          <a:xfrm>
            <a:off x="501861" y="1720516"/>
            <a:ext cx="5023008" cy="2364849"/>
          </a:xfrm>
          <a:prstGeom prst="roundRect">
            <a:avLst>
              <a:gd name="adj" fmla="val 5181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ounded Rectangle 5"/>
          <p:cNvSpPr/>
          <p:nvPr/>
        </p:nvSpPr>
        <p:spPr>
          <a:xfrm>
            <a:off x="469074" y="1938138"/>
            <a:ext cx="1733797" cy="1174230"/>
          </a:xfrm>
          <a:prstGeom prst="roundRect">
            <a:avLst>
              <a:gd name="adj" fmla="val 0"/>
            </a:avLst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79124" y="1778397"/>
            <a:ext cx="3247641" cy="23550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Interventions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Cognitive Behavioural Therapy (CBT), Interpersonal Therapy (IPT), and Behavioural Activation (BA) are recommended as first-line treatments for mild-to-moderate depression (NICE, 2022).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368135" y="4439235"/>
            <a:ext cx="5058630" cy="2218798"/>
          </a:xfrm>
          <a:prstGeom prst="roundRect">
            <a:avLst>
              <a:gd name="adj" fmla="val 5181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ounded Rectangle 18"/>
          <p:cNvSpPr/>
          <p:nvPr/>
        </p:nvSpPr>
        <p:spPr>
          <a:xfrm>
            <a:off x="406430" y="4533154"/>
            <a:ext cx="1733797" cy="835566"/>
          </a:xfrm>
          <a:prstGeom prst="roundRect">
            <a:avLst>
              <a:gd name="adj" fmla="val 0"/>
            </a:avLst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2308503" y="4533154"/>
            <a:ext cx="3118262" cy="1986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Pharmacological Treatment</a:t>
            </a:r>
            <a:r>
              <a:rPr lang="en-GB" sz="1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Selective Serotonin Reuptake Inhibitors (SSRIs), such as sertraline and fluoxetine, are preferred antidepressants due to their safety and tolerability (NICE, 2022).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053365" y="1778396"/>
            <a:ext cx="5734878" cy="2364849"/>
          </a:xfrm>
          <a:prstGeom prst="roundRect">
            <a:avLst>
              <a:gd name="adj" fmla="val 5181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ounded Rectangle 21"/>
          <p:cNvSpPr/>
          <p:nvPr/>
        </p:nvSpPr>
        <p:spPr>
          <a:xfrm>
            <a:off x="6269917" y="1896827"/>
            <a:ext cx="1733797" cy="1174230"/>
          </a:xfrm>
          <a:prstGeom prst="roundRect">
            <a:avLst>
              <a:gd name="adj" fmla="val 0"/>
            </a:avLst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8142728" y="1822694"/>
            <a:ext cx="3580198" cy="22626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and Remote Interventions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Guided online CBT and NHS-approved mental health apps have been integrated to improve accessibility and early intervention (NHS Digital, 2024).</a:t>
            </a:r>
          </a:p>
        </p:txBody>
      </p:sp>
    </p:spTree>
    <p:extLst>
      <p:ext uri="{BB962C8B-B14F-4D97-AF65-F5344CB8AC3E}">
        <p14:creationId xmlns:p14="http://schemas.microsoft.com/office/powerpoint/2010/main" val="38466096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18D0F-55A3-10C5-CEE0-C37B4189CE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D9051BE-BAA8-70FB-FB0E-20190A822CAC}"/>
              </a:ext>
            </a:extLst>
          </p:cNvPr>
          <p:cNvSpPr txBox="1"/>
          <p:nvPr/>
        </p:nvSpPr>
        <p:spPr>
          <a:xfrm>
            <a:off x="445328" y="199967"/>
            <a:ext cx="752895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400" b="1" i="0" u="none" strike="noStrike" kern="1200" cap="none" spc="0" normalizeH="0" baseline="0" noProof="0" dirty="0">
                <a:ln>
                  <a:noFill/>
                </a:ln>
                <a:solidFill>
                  <a:srgbClr val="075689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Management of Depression</a:t>
            </a:r>
            <a:endParaRPr kumimoji="0" lang="en-US" sz="3400" b="0" i="0" u="none" strike="noStrike" kern="1200" cap="none" spc="0" normalizeH="0" baseline="0" noProof="0" dirty="0">
              <a:ln>
                <a:noFill/>
              </a:ln>
              <a:solidFill>
                <a:srgbClr val="075689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521D95-1F64-113C-2243-7D0225D81817}"/>
              </a:ext>
            </a:extLst>
          </p:cNvPr>
          <p:cNvSpPr txBox="1"/>
          <p:nvPr/>
        </p:nvSpPr>
        <p:spPr>
          <a:xfrm>
            <a:off x="368135" y="848234"/>
            <a:ext cx="11509126" cy="7807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E10059"/>
              </a:buClr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management of depression in the UK follows evidence-based recommendations provided by the National Institute for Health and Care Excellence (NICE). 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C0D39E32-9C45-EDCF-D140-64C2682A16C9}"/>
              </a:ext>
            </a:extLst>
          </p:cNvPr>
          <p:cNvSpPr/>
          <p:nvPr/>
        </p:nvSpPr>
        <p:spPr>
          <a:xfrm>
            <a:off x="1883194" y="1817065"/>
            <a:ext cx="8425611" cy="2134821"/>
          </a:xfrm>
          <a:prstGeom prst="roundRect">
            <a:avLst>
              <a:gd name="adj" fmla="val 5181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2A8CF0EB-5DEE-790E-5699-6B041282C758}"/>
              </a:ext>
            </a:extLst>
          </p:cNvPr>
          <p:cNvSpPr/>
          <p:nvPr/>
        </p:nvSpPr>
        <p:spPr>
          <a:xfrm>
            <a:off x="2336860" y="1974621"/>
            <a:ext cx="2314653" cy="1682979"/>
          </a:xfrm>
          <a:prstGeom prst="roundRect">
            <a:avLst>
              <a:gd name="adj" fmla="val 0"/>
            </a:avLst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A64A9FC-0282-266E-F544-54F53AD1534C}"/>
              </a:ext>
            </a:extLst>
          </p:cNvPr>
          <p:cNvSpPr txBox="1"/>
          <p:nvPr/>
        </p:nvSpPr>
        <p:spPr>
          <a:xfrm>
            <a:off x="5357191" y="1974621"/>
            <a:ext cx="3985592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Relapse Prevention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NICE (2022) advises ongoing review, psychoeducation, and maintenance therapy to prevent recurrence.</a:t>
            </a: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115E214D-DBAF-4F7C-2FAB-6D66CFF627CD}"/>
              </a:ext>
            </a:extLst>
          </p:cNvPr>
          <p:cNvSpPr/>
          <p:nvPr/>
        </p:nvSpPr>
        <p:spPr>
          <a:xfrm>
            <a:off x="1883194" y="4205495"/>
            <a:ext cx="8425611" cy="1865423"/>
          </a:xfrm>
          <a:prstGeom prst="roundRect">
            <a:avLst>
              <a:gd name="adj" fmla="val 5181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2B277988-3ECB-AE10-6CDE-6C91F68B3A6B}"/>
              </a:ext>
            </a:extLst>
          </p:cNvPr>
          <p:cNvSpPr/>
          <p:nvPr/>
        </p:nvSpPr>
        <p:spPr>
          <a:xfrm>
            <a:off x="2336861" y="4551091"/>
            <a:ext cx="2314652" cy="1174230"/>
          </a:xfrm>
          <a:prstGeom prst="roundRect">
            <a:avLst>
              <a:gd name="adj" fmla="val 0"/>
            </a:avLst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75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FD40ED5-E64B-A463-F57A-BDEFC9670FB0}"/>
              </a:ext>
            </a:extLst>
          </p:cNvPr>
          <p:cNvSpPr txBox="1"/>
          <p:nvPr/>
        </p:nvSpPr>
        <p:spPr>
          <a:xfrm>
            <a:off x="5357191" y="4139926"/>
            <a:ext cx="4770783" cy="1703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Lifestyle Modification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Encouraging physical activity, sleep hygiene, and healthy eating patterns helps alleviate symptoms and prevent relapse (NHS Digital, 2024).</a:t>
            </a:r>
          </a:p>
        </p:txBody>
      </p:sp>
    </p:spTree>
    <p:extLst>
      <p:ext uri="{BB962C8B-B14F-4D97-AF65-F5344CB8AC3E}">
        <p14:creationId xmlns:p14="http://schemas.microsoft.com/office/powerpoint/2010/main" val="10247451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75DED-D285-BF30-37D0-8135379D1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76" y="251667"/>
            <a:ext cx="11134023" cy="722530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chemeClr val="accent1">
                    <a:lumMod val="50000"/>
                  </a:schemeClr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House of Care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C0592-5E8E-4573-E6C1-978CD6D1B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889" y="833222"/>
            <a:ext cx="11862335" cy="5933338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The "</a:t>
            </a:r>
            <a:r>
              <a:rPr lang="en-GB" sz="5000" b="1" dirty="0">
                <a:latin typeface="Arial" panose="020B0604020202020204" pitchFamily="34" charset="0"/>
                <a:cs typeface="Arial" panose="020B0604020202020204" pitchFamily="34" charset="0"/>
              </a:rPr>
              <a:t>House of Care</a:t>
            </a: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" model is a framework designed to improve the management of chronic health conditions, including mental health issues like depression. This model emphasises person-centred care, integrating various components to ensure holistic and coordinated support for individuals with complex health needs (Coulter et al., 2016). </a:t>
            </a:r>
            <a:r>
              <a:rPr lang="en-GB" sz="5000" i="1" dirty="0">
                <a:latin typeface="Arial" panose="020B0604020202020204" pitchFamily="34" charset="0"/>
                <a:cs typeface="Arial" panose="020B0604020202020204" pitchFamily="34" charset="0"/>
              </a:rPr>
              <a:t>picture source: (Health and Social Care Alliance Scotland, 2018)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5000" b="1" dirty="0">
                <a:latin typeface="Arial" panose="020B0604020202020204" pitchFamily="34" charset="0"/>
                <a:cs typeface="Arial" panose="020B0604020202020204" pitchFamily="34" charset="0"/>
              </a:rPr>
              <a:t>Key Components of the House of Care Model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1. The Person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2. The Foundation (Shared Decision-Making)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3. The Walls (Building Blocks of Care): Care Coordination, Support Networks, Health Information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4. The Roof (Organisational Support)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5. The Environment (Context and Community)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5000" b="1" dirty="0">
                <a:latin typeface="Arial" panose="020B0604020202020204" pitchFamily="34" charset="0"/>
                <a:cs typeface="Arial" panose="020B0604020202020204" pitchFamily="34" charset="0"/>
              </a:rPr>
              <a:t>Application in Depression Management:</a:t>
            </a:r>
          </a:p>
          <a:p>
            <a:pPr>
              <a:lnSpc>
                <a:spcPct val="160000"/>
              </a:lnSpc>
            </a:pP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*Engagement and Empowerment*: Patients are more likely to adhere to treatment plans and take part in their recovery when they feel empowered and engaged in decision-making processes regarding their care.</a:t>
            </a:r>
          </a:p>
          <a:p>
            <a:pPr>
              <a:lnSpc>
                <a:spcPct val="160000"/>
              </a:lnSpc>
            </a:pP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*Collaborative Care Models*: Integrating mental health services with primary care to offer comprehensive treatment plans can be particularly effective for managing depression.</a:t>
            </a:r>
          </a:p>
          <a:p>
            <a:pPr>
              <a:lnSpc>
                <a:spcPct val="160000"/>
              </a:lnSpc>
            </a:pPr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*Ongoing Support*: Regular follow-up and check-ins can help manage depression effectively, as they allow for timely adjustments in treatment plans if needed.</a:t>
            </a:r>
          </a:p>
          <a:p>
            <a:pPr marL="0" indent="0">
              <a:lnSpc>
                <a:spcPct val="160000"/>
              </a:lnSpc>
              <a:buNone/>
            </a:pPr>
            <a:endParaRPr lang="en-GB" sz="5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endParaRPr lang="en-GB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FD54A6-655A-5059-472B-637638E394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6001" y="1634714"/>
            <a:ext cx="4575744" cy="2815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63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68134" y="232681"/>
            <a:ext cx="11455731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Current Frameworks to Improve Outcomes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368135" y="1024944"/>
            <a:ext cx="3538848" cy="5486545"/>
            <a:chOff x="368135" y="1816925"/>
            <a:chExt cx="3538848" cy="3479470"/>
          </a:xfrm>
        </p:grpSpPr>
        <p:sp>
          <p:nvSpPr>
            <p:cNvPr id="30" name="Rounded Rectangle 29"/>
            <p:cNvSpPr/>
            <p:nvPr/>
          </p:nvSpPr>
          <p:spPr>
            <a:xfrm>
              <a:off x="368135" y="1816925"/>
              <a:ext cx="3538848" cy="3479470"/>
            </a:xfrm>
            <a:prstGeom prst="roundRect">
              <a:avLst>
                <a:gd name="adj" fmla="val 5181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Rounded Rectangle 30"/>
            <p:cNvSpPr/>
            <p:nvPr/>
          </p:nvSpPr>
          <p:spPr>
            <a:xfrm>
              <a:off x="528453" y="1995767"/>
              <a:ext cx="3246648" cy="1006257"/>
            </a:xfrm>
            <a:prstGeom prst="roundRect">
              <a:avLst>
                <a:gd name="adj" fmla="val 0"/>
              </a:avLst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32" name="TextBox 31"/>
            <p:cNvSpPr txBox="1"/>
            <p:nvPr/>
          </p:nvSpPr>
          <p:spPr>
            <a:xfrm>
              <a:off x="528452" y="3031408"/>
              <a:ext cx="3210673" cy="22272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  <a:spcAft>
                  <a:spcPts val="800"/>
                </a:spcAft>
                <a:buNone/>
              </a:pPr>
              <a:r>
                <a:rPr lang="en-GB" sz="1500" b="1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Collaborative Care Framework:</a:t>
              </a:r>
              <a:r>
                <a:rPr lang="en-GB" sz="15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 Already applied in primary care settings, this model integrates multidisciplinary collaboration between general practitioners, psychiatrists, and mental health nurses to enhance continuity, adherence, and recovery outcomes for patients with depression (</a:t>
              </a:r>
              <a:r>
                <a:rPr lang="en-GB" sz="1500" kern="100" dirty="0"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NHS Oxford Health, 2025</a:t>
              </a:r>
              <a:r>
                <a:rPr lang="en-GB" sz="15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).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210951" y="1048861"/>
            <a:ext cx="3538848" cy="5486545"/>
            <a:chOff x="4067301" y="1816925"/>
            <a:chExt cx="3538848" cy="3479470"/>
          </a:xfrm>
        </p:grpSpPr>
        <p:sp>
          <p:nvSpPr>
            <p:cNvPr id="33" name="Rounded Rectangle 32"/>
            <p:cNvSpPr/>
            <p:nvPr/>
          </p:nvSpPr>
          <p:spPr>
            <a:xfrm>
              <a:off x="4067301" y="1816925"/>
              <a:ext cx="3538848" cy="3479470"/>
            </a:xfrm>
            <a:prstGeom prst="roundRect">
              <a:avLst>
                <a:gd name="adj" fmla="val 5181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ounded Rectangle 33"/>
            <p:cNvSpPr/>
            <p:nvPr/>
          </p:nvSpPr>
          <p:spPr>
            <a:xfrm>
              <a:off x="4227619" y="1995768"/>
              <a:ext cx="3246648" cy="1006257"/>
            </a:xfrm>
            <a:prstGeom prst="roundRect">
              <a:avLst>
                <a:gd name="adj" fmla="val 0"/>
              </a:avLst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4464147" y="3121784"/>
              <a:ext cx="2606008" cy="21665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>
                  <a:latin typeface="Arial" panose="020B0604020202020204" pitchFamily="34" charset="0"/>
                  <a:cs typeface="Arial" panose="020B0604020202020204" pitchFamily="34" charset="0"/>
                </a:rPr>
                <a:t>Biopsychosocial Model:</a:t>
              </a:r>
              <a:r>
                <a:rPr lang="en-GB" dirty="0">
                  <a:latin typeface="Arial" panose="020B0604020202020204" pitchFamily="34" charset="0"/>
                  <a:cs typeface="Arial" panose="020B0604020202020204" pitchFamily="34" charset="0"/>
                </a:rPr>
                <a:t> This model, integrated into modern assessment and treatment frameworks, underpins person-centred care by addressing biological, psychological, and social contributors to depression (Bolton and Gillett, 2019).</a:t>
              </a:r>
            </a:p>
          </p:txBody>
        </p:sp>
      </p:grpSp>
      <p:grpSp>
        <p:nvGrpSpPr>
          <p:cNvPr id="3" name="Group 2"/>
          <p:cNvGrpSpPr/>
          <p:nvPr/>
        </p:nvGrpSpPr>
        <p:grpSpPr>
          <a:xfrm>
            <a:off x="8146645" y="1048861"/>
            <a:ext cx="3538848" cy="5486545"/>
            <a:chOff x="7766466" y="1779219"/>
            <a:chExt cx="3538848" cy="3479470"/>
          </a:xfrm>
        </p:grpSpPr>
        <p:sp>
          <p:nvSpPr>
            <p:cNvPr id="36" name="Rounded Rectangle 35"/>
            <p:cNvSpPr/>
            <p:nvPr/>
          </p:nvSpPr>
          <p:spPr>
            <a:xfrm>
              <a:off x="7766466" y="1779219"/>
              <a:ext cx="3538848" cy="3479470"/>
            </a:xfrm>
            <a:prstGeom prst="roundRect">
              <a:avLst>
                <a:gd name="adj" fmla="val 5181"/>
              </a:avLst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7" name="Rounded Rectangle 36"/>
            <p:cNvSpPr/>
            <p:nvPr/>
          </p:nvSpPr>
          <p:spPr>
            <a:xfrm>
              <a:off x="7926785" y="1995767"/>
              <a:ext cx="3246648" cy="1006257"/>
            </a:xfrm>
            <a:prstGeom prst="roundRect">
              <a:avLst>
                <a:gd name="adj" fmla="val 0"/>
              </a:avLst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7926785" y="3084078"/>
              <a:ext cx="3072429" cy="21370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  <a:spcAft>
                  <a:spcPts val="800"/>
                </a:spcAft>
                <a:buNone/>
              </a:pPr>
              <a:r>
                <a:rPr lang="en-GB" sz="1600" b="1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Integrated Care Pathways (ICPs):</a:t>
              </a:r>
              <a:r>
                <a:rPr lang="en-GB" sz="16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 Adopted in many NHS services, ICPs standardise care across mental health providers, ensuring consistency, evidence-based practice, and timely interventions for individuals with depression (Courtney et al., 2019).</a:t>
              </a:r>
              <a:endParaRPr lang="en-US" sz="16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2562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68135" y="232681"/>
            <a:ext cx="1138985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Treatment Options Available in the United Kingdom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2345635" y="1063486"/>
            <a:ext cx="7315199" cy="5561832"/>
            <a:chOff x="2076203" y="1726547"/>
            <a:chExt cx="3883233" cy="4972068"/>
          </a:xfrm>
        </p:grpSpPr>
        <p:sp>
          <p:nvSpPr>
            <p:cNvPr id="2" name="Rounded Rectangle 1"/>
            <p:cNvSpPr/>
            <p:nvPr/>
          </p:nvSpPr>
          <p:spPr>
            <a:xfrm>
              <a:off x="2076203" y="1726547"/>
              <a:ext cx="3883233" cy="1629267"/>
            </a:xfrm>
            <a:prstGeom prst="roundRect">
              <a:avLst>
                <a:gd name="adj" fmla="val 5181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2206833" y="1905391"/>
              <a:ext cx="1733797" cy="1174230"/>
            </a:xfrm>
            <a:prstGeom prst="roundRect">
              <a:avLst>
                <a:gd name="adj" fmla="val 0"/>
              </a:avLst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972771" y="1755856"/>
              <a:ext cx="1929902" cy="15377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  <a:spcAft>
                  <a:spcPts val="800"/>
                </a:spcAft>
                <a:buNone/>
              </a:pPr>
              <a:r>
                <a:rPr lang="en-GB" sz="1200" b="1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Pharmacological Treatments</a:t>
              </a:r>
              <a:r>
                <a:rPr lang="en-GB" sz="12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: Antidepressants, particularly Selective Serotonin Reuptake Inhibitors (SSRIs) such as sertraline and fluoxetine, are the first-line medications for moderate to severe depression due to their proven efficacy and safety (NICE, 2022).</a:t>
              </a:r>
            </a:p>
          </p:txBody>
        </p:sp>
        <p:sp>
          <p:nvSpPr>
            <p:cNvPr id="18" name="Rounded Rectangle 17"/>
            <p:cNvSpPr/>
            <p:nvPr/>
          </p:nvSpPr>
          <p:spPr>
            <a:xfrm>
              <a:off x="2076203" y="3455938"/>
              <a:ext cx="3883233" cy="1531917"/>
            </a:xfrm>
            <a:prstGeom prst="roundRect">
              <a:avLst>
                <a:gd name="adj" fmla="val 5181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Rounded Rectangle 18"/>
            <p:cNvSpPr/>
            <p:nvPr/>
          </p:nvSpPr>
          <p:spPr>
            <a:xfrm>
              <a:off x="2206833" y="3634781"/>
              <a:ext cx="1733797" cy="1174230"/>
            </a:xfrm>
            <a:prstGeom prst="roundRect">
              <a:avLst>
                <a:gd name="adj" fmla="val 0"/>
              </a:avLst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972771" y="3391921"/>
              <a:ext cx="1905280" cy="165898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50000"/>
                </a:lnSpc>
                <a:spcAft>
                  <a:spcPts val="800"/>
                </a:spcAft>
                <a:buNone/>
              </a:pPr>
              <a:r>
                <a:rPr lang="en-GB" sz="1300" b="1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Psychological Therapies: </a:t>
              </a:r>
              <a:r>
                <a:rPr lang="en-GB" sz="13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Cognitive Behavioural Therapy (CBT), Interpersonal Therapy (IPT), and Behavioural Activation (BA) are widely available within NHS mental health services for mild to moderate depression (NHS England, 2024).</a:t>
              </a:r>
            </a:p>
          </p:txBody>
        </p:sp>
        <p:sp>
          <p:nvSpPr>
            <p:cNvPr id="27" name="Rounded Rectangle 26"/>
            <p:cNvSpPr/>
            <p:nvPr/>
          </p:nvSpPr>
          <p:spPr>
            <a:xfrm>
              <a:off x="2076203" y="5166698"/>
              <a:ext cx="3883233" cy="1531917"/>
            </a:xfrm>
            <a:prstGeom prst="roundRect">
              <a:avLst>
                <a:gd name="adj" fmla="val 5181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Rounded Rectangle 27"/>
            <p:cNvSpPr/>
            <p:nvPr/>
          </p:nvSpPr>
          <p:spPr>
            <a:xfrm>
              <a:off x="2206833" y="5345541"/>
              <a:ext cx="1733797" cy="1174230"/>
            </a:xfrm>
            <a:prstGeom prst="roundRect">
              <a:avLst>
                <a:gd name="adj" fmla="val 0"/>
              </a:avLst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4017819" y="5166698"/>
              <a:ext cx="1909475" cy="13907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  <a:spcAft>
                  <a:spcPts val="800"/>
                </a:spcAft>
                <a:buNone/>
              </a:pPr>
              <a:r>
                <a:rPr lang="en-GB" sz="1300" b="1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Combination Therapy:</a:t>
              </a:r>
              <a:r>
                <a:rPr lang="en-GB" sz="13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 For individuals with severe or treatment-resistant depression, a combination of antidepressant medication and psychological therapy is recommended to improve outcomes (NICE, 2022).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75924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8170B-F79B-25AB-445D-47DECC2A5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US" sz="3400" b="1" i="0" u="none" strike="noStrike" kern="1200" cap="none" spc="0" normalizeH="0" baseline="0" noProof="0" dirty="0">
                <a:ln>
                  <a:noFill/>
                </a:ln>
                <a:solidFill>
                  <a:srgbClr val="075689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Treatment Options Available in the United Kingdom</a:t>
            </a:r>
            <a:br>
              <a:rPr kumimoji="0" lang="en-US" sz="3400" b="0" i="0" u="none" strike="noStrike" kern="1200" cap="none" spc="0" normalizeH="0" baseline="0" noProof="0" dirty="0">
                <a:ln>
                  <a:noFill/>
                </a:ln>
                <a:solidFill>
                  <a:srgbClr val="075689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27A99B-552D-1CE1-B861-2245ECB20B74}"/>
              </a:ext>
            </a:extLst>
          </p:cNvPr>
          <p:cNvGrpSpPr/>
          <p:nvPr/>
        </p:nvGrpSpPr>
        <p:grpSpPr>
          <a:xfrm>
            <a:off x="748145" y="1143000"/>
            <a:ext cx="10605655" cy="5975949"/>
            <a:chOff x="6232565" y="1739137"/>
            <a:chExt cx="3883233" cy="5371946"/>
          </a:xfrm>
        </p:grpSpPr>
        <p:sp>
          <p:nvSpPr>
            <p:cNvPr id="5" name="Rounded Rectangle 20">
              <a:extLst>
                <a:ext uri="{FF2B5EF4-FFF2-40B4-BE49-F238E27FC236}">
                  <a16:creationId xmlns:a16="http://schemas.microsoft.com/office/drawing/2014/main" id="{CB20A5FF-803F-DD1A-5375-79CF25EFF7AF}"/>
                </a:ext>
              </a:extLst>
            </p:cNvPr>
            <p:cNvSpPr/>
            <p:nvPr/>
          </p:nvSpPr>
          <p:spPr>
            <a:xfrm>
              <a:off x="6232565" y="1739137"/>
              <a:ext cx="3883233" cy="1531917"/>
            </a:xfrm>
            <a:prstGeom prst="roundRect">
              <a:avLst>
                <a:gd name="adj" fmla="val 5181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Rounded Rectangle 21">
              <a:extLst>
                <a:ext uri="{FF2B5EF4-FFF2-40B4-BE49-F238E27FC236}">
                  <a16:creationId xmlns:a16="http://schemas.microsoft.com/office/drawing/2014/main" id="{23E41B96-0EBF-D80C-9367-9ADA871B7303}"/>
                </a:ext>
              </a:extLst>
            </p:cNvPr>
            <p:cNvSpPr/>
            <p:nvPr/>
          </p:nvSpPr>
          <p:spPr>
            <a:xfrm>
              <a:off x="6363195" y="1917980"/>
              <a:ext cx="1733797" cy="1174230"/>
            </a:xfrm>
            <a:prstGeom prst="roundRect">
              <a:avLst>
                <a:gd name="adj" fmla="val 0"/>
              </a:avLst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2A2467B1-C205-D4EC-2205-4ED4D6E0DF11}"/>
                </a:ext>
              </a:extLst>
            </p:cNvPr>
            <p:cNvSpPr txBox="1"/>
            <p:nvPr/>
          </p:nvSpPr>
          <p:spPr>
            <a:xfrm>
              <a:off x="8156367" y="1842233"/>
              <a:ext cx="1959430" cy="12895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  <a:spcAft>
                  <a:spcPts val="800"/>
                </a:spcAft>
                <a:buNone/>
              </a:pPr>
              <a:r>
                <a:rPr lang="en-GB" sz="1500" b="1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Electroconvulsive Therapy (ECT):</a:t>
              </a:r>
              <a:r>
                <a:rPr lang="en-GB" sz="15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 Used as a last-resort treatment in severe, life-threatening depression, ECT can produce rapid improvement under closely monitored conditions (Royal College of Psychiatrists, 2023).</a:t>
              </a:r>
            </a:p>
          </p:txBody>
        </p:sp>
        <p:sp>
          <p:nvSpPr>
            <p:cNvPr id="8" name="Rounded Rectangle 23">
              <a:extLst>
                <a:ext uri="{FF2B5EF4-FFF2-40B4-BE49-F238E27FC236}">
                  <a16:creationId xmlns:a16="http://schemas.microsoft.com/office/drawing/2014/main" id="{6595C2AB-65E6-2E10-C64C-A5E71304F15F}"/>
                </a:ext>
              </a:extLst>
            </p:cNvPr>
            <p:cNvSpPr/>
            <p:nvPr/>
          </p:nvSpPr>
          <p:spPr>
            <a:xfrm>
              <a:off x="6232565" y="3381596"/>
              <a:ext cx="3883233" cy="1618849"/>
            </a:xfrm>
            <a:prstGeom prst="roundRect">
              <a:avLst>
                <a:gd name="adj" fmla="val 5181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ounded Rectangle 24">
              <a:extLst>
                <a:ext uri="{FF2B5EF4-FFF2-40B4-BE49-F238E27FC236}">
                  <a16:creationId xmlns:a16="http://schemas.microsoft.com/office/drawing/2014/main" id="{AC29962C-518E-0277-D406-C4C957D23B59}"/>
                </a:ext>
              </a:extLst>
            </p:cNvPr>
            <p:cNvSpPr/>
            <p:nvPr/>
          </p:nvSpPr>
          <p:spPr>
            <a:xfrm>
              <a:off x="6363195" y="3647370"/>
              <a:ext cx="1733797" cy="1174230"/>
            </a:xfrm>
            <a:prstGeom prst="roundRect">
              <a:avLst>
                <a:gd name="adj" fmla="val 0"/>
              </a:avLst>
            </a:prstGeom>
            <a:blipFill>
              <a:blip r:embed="rId3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BDB5CAE6-2B60-5637-1C2C-FDC1068A9696}"/>
                </a:ext>
              </a:extLst>
            </p:cNvPr>
            <p:cNvSpPr txBox="1"/>
            <p:nvPr/>
          </p:nvSpPr>
          <p:spPr>
            <a:xfrm>
              <a:off x="8156366" y="3381596"/>
              <a:ext cx="1908999" cy="17019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  <a:spcAft>
                  <a:spcPts val="800"/>
                </a:spcAft>
                <a:buNone/>
              </a:pPr>
              <a:r>
                <a:rPr lang="en-GB" sz="1600" b="1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Lifestyle and Social Interventions:</a:t>
              </a:r>
              <a:r>
                <a:rPr lang="en-GB" sz="16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 Encouraging regular exercise, balanced diet, sleep hygiene, and social engagement form part of the integrated management of depression (Public Health England, 2021).</a:t>
              </a:r>
            </a:p>
          </p:txBody>
        </p:sp>
        <p:sp>
          <p:nvSpPr>
            <p:cNvPr id="11" name="Rounded Rectangle 29">
              <a:extLst>
                <a:ext uri="{FF2B5EF4-FFF2-40B4-BE49-F238E27FC236}">
                  <a16:creationId xmlns:a16="http://schemas.microsoft.com/office/drawing/2014/main" id="{AB19C160-E45B-6F79-DCAA-2634CA8560A4}"/>
                </a:ext>
              </a:extLst>
            </p:cNvPr>
            <p:cNvSpPr/>
            <p:nvPr/>
          </p:nvSpPr>
          <p:spPr>
            <a:xfrm>
              <a:off x="6232565" y="5166698"/>
              <a:ext cx="3883233" cy="1531917"/>
            </a:xfrm>
            <a:prstGeom prst="roundRect">
              <a:avLst>
                <a:gd name="adj" fmla="val 5181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ounded Rectangle 30">
              <a:extLst>
                <a:ext uri="{FF2B5EF4-FFF2-40B4-BE49-F238E27FC236}">
                  <a16:creationId xmlns:a16="http://schemas.microsoft.com/office/drawing/2014/main" id="{D41B4687-0BD4-B065-5101-1A46E58D403A}"/>
                </a:ext>
              </a:extLst>
            </p:cNvPr>
            <p:cNvSpPr/>
            <p:nvPr/>
          </p:nvSpPr>
          <p:spPr>
            <a:xfrm>
              <a:off x="6363195" y="5345541"/>
              <a:ext cx="1733797" cy="1174230"/>
            </a:xfrm>
            <a:prstGeom prst="roundRect">
              <a:avLst>
                <a:gd name="adj" fmla="val 0"/>
              </a:avLst>
            </a:prstGeom>
            <a:blipFill>
              <a:blip r:embed="rId4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accent5">
                    <a:lumMod val="75000"/>
                  </a:schemeClr>
                </a:solidFill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6D04275-56CA-DDF7-AD70-AACE8C888463}"/>
                </a:ext>
              </a:extLst>
            </p:cNvPr>
            <p:cNvSpPr txBox="1"/>
            <p:nvPr/>
          </p:nvSpPr>
          <p:spPr>
            <a:xfrm>
              <a:off x="8174181" y="5199013"/>
              <a:ext cx="1778303" cy="19120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  <a:spcAft>
                  <a:spcPts val="800"/>
                </a:spcAft>
                <a:buNone/>
              </a:pPr>
              <a:r>
                <a:rPr lang="en-GB" sz="1500" b="1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Peer Support and Self-Help Groups:</a:t>
              </a:r>
              <a:r>
                <a:rPr lang="en-GB" sz="1500" kern="100" dirty="0">
                  <a:effectLst/>
                  <a:latin typeface="Arial" panose="020B0604020202020204" pitchFamily="34" charset="0"/>
                  <a:ea typeface="Aptos" panose="020B0004020202020204" pitchFamily="34" charset="0"/>
                  <a:cs typeface="Arial" panose="020B0604020202020204" pitchFamily="34" charset="0"/>
                </a:rPr>
                <a:t> Community-based support groups and recovery-focused peer programmes help reduce stigma, encourage engagement, and support long-term wellbeing (Mind, 2023).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48962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68134" y="232681"/>
            <a:ext cx="1035825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Comorbidities Associated with Depression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25469" y="1566625"/>
            <a:ext cx="3042070" cy="51185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/>
          <p:cNvSpPr/>
          <p:nvPr/>
        </p:nvSpPr>
        <p:spPr>
          <a:xfrm>
            <a:off x="4493758" y="1566624"/>
            <a:ext cx="2909454" cy="51185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9"/>
          <p:cNvSpPr/>
          <p:nvPr/>
        </p:nvSpPr>
        <p:spPr>
          <a:xfrm>
            <a:off x="8057409" y="1569149"/>
            <a:ext cx="3177569" cy="511859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TextBox 40"/>
          <p:cNvSpPr txBox="1"/>
          <p:nvPr/>
        </p:nvSpPr>
        <p:spPr>
          <a:xfrm>
            <a:off x="957022" y="2888431"/>
            <a:ext cx="2291938" cy="31658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5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Anxiety Disorders:</a:t>
            </a:r>
            <a:r>
              <a:rPr lang="en-US" sz="1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Depression and anxiety frequently coexist, with up to 60% of patients experiencing symptoms of both, leading to heightened distress and functional impairment (</a:t>
            </a:r>
            <a:r>
              <a:rPr lang="en-GB" sz="1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Chen</a:t>
            </a:r>
            <a:r>
              <a:rPr lang="en-US" sz="1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2022).</a:t>
            </a:r>
            <a:endParaRPr lang="en-GB" sz="15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4748361" y="2918248"/>
            <a:ext cx="2291938" cy="385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5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Substance Use Disorders:</a:t>
            </a:r>
            <a:r>
              <a:rPr lang="en-US" sz="15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Many individuals with depression develop alcohol or drug misuse problems as coping mechanisms, exacerbating depressive symptoms and increasing relapse risk (NICE, 2022).</a:t>
            </a:r>
            <a:endParaRPr lang="en-GB" sz="15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8434451" y="3000674"/>
            <a:ext cx="2291938" cy="3380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Sleep Disorders:</a:t>
            </a:r>
            <a:r>
              <a:rPr lang="en-US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Insomnia and hypersomnia are both common in depression, with disrupted sleep further intensifying mood and cognitive symptoms (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Geoffroy </a:t>
            </a:r>
            <a:r>
              <a:rPr lang="en-US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al., 2018).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52056" y="1620137"/>
            <a:ext cx="2588821" cy="1214781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Rectangle 48"/>
          <p:cNvSpPr/>
          <p:nvPr/>
        </p:nvSpPr>
        <p:spPr>
          <a:xfrm>
            <a:off x="8351782" y="1609559"/>
            <a:ext cx="2588821" cy="1297659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4672942" y="1616863"/>
            <a:ext cx="2588821" cy="1214781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4074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957073-6682-D29F-C825-56B044E41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B1621F8-7D1A-A77F-8038-C780E674C19A}"/>
              </a:ext>
            </a:extLst>
          </p:cNvPr>
          <p:cNvSpPr txBox="1"/>
          <p:nvPr/>
        </p:nvSpPr>
        <p:spPr>
          <a:xfrm>
            <a:off x="368134" y="232681"/>
            <a:ext cx="1035825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400" b="1" i="0" u="none" strike="noStrike" kern="1200" cap="none" spc="0" normalizeH="0" baseline="0" noProof="0" dirty="0">
                <a:ln>
                  <a:noFill/>
                </a:ln>
                <a:solidFill>
                  <a:srgbClr val="075689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Comorbidities Associated with Depression</a:t>
            </a:r>
            <a:endParaRPr kumimoji="0" lang="en-US" sz="3400" b="0" i="0" u="none" strike="noStrike" kern="1200" cap="none" spc="0" normalizeH="0" baseline="0" noProof="0" dirty="0">
              <a:ln>
                <a:noFill/>
              </a:ln>
              <a:solidFill>
                <a:srgbClr val="075689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2B966BE-7D3E-EBCC-C45C-648C0596CB20}"/>
              </a:ext>
            </a:extLst>
          </p:cNvPr>
          <p:cNvSpPr/>
          <p:nvPr/>
        </p:nvSpPr>
        <p:spPr>
          <a:xfrm>
            <a:off x="1128157" y="1292088"/>
            <a:ext cx="3712200" cy="49780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DEF7756-C2EA-FA8F-2929-951197384B26}"/>
              </a:ext>
            </a:extLst>
          </p:cNvPr>
          <p:cNvSpPr/>
          <p:nvPr/>
        </p:nvSpPr>
        <p:spPr>
          <a:xfrm>
            <a:off x="6927833" y="1292087"/>
            <a:ext cx="3798555" cy="497808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5257446-D37A-311A-C69F-E9DEB4DBBC3E}"/>
              </a:ext>
            </a:extLst>
          </p:cNvPr>
          <p:cNvSpPr txBox="1"/>
          <p:nvPr/>
        </p:nvSpPr>
        <p:spPr>
          <a:xfrm>
            <a:off x="1692364" y="2983871"/>
            <a:ext cx="2704837" cy="30013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Chronic Pain Conditions:</a:t>
            </a:r>
            <a:r>
              <a:rPr lang="en-US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Conditions such as fibromyalgia and arthritis frequently coexist with depression, as persistent pain contributes to psychological distress (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Alciati </a:t>
            </a:r>
            <a:r>
              <a:rPr lang="en-US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al., 2021).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5509D14-6840-1BD2-3B4B-2CA2D73C83E1}"/>
              </a:ext>
            </a:extLst>
          </p:cNvPr>
          <p:cNvSpPr txBox="1"/>
          <p:nvPr/>
        </p:nvSpPr>
        <p:spPr>
          <a:xfrm>
            <a:off x="7351645" y="2983871"/>
            <a:ext cx="3002067" cy="2632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Obesity:</a:t>
            </a:r>
            <a:r>
              <a:rPr lang="en-US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bidirectional relationship exists between obesity and depression, where metabolic dysregulation and body image dissatisfaction reinforce depressive symptoms (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Fulton </a:t>
            </a:r>
            <a:r>
              <a:rPr lang="en-US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al., 2022).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CE71077-0BC1-D1B0-DC24-26FEF133030D}"/>
              </a:ext>
            </a:extLst>
          </p:cNvPr>
          <p:cNvSpPr/>
          <p:nvPr/>
        </p:nvSpPr>
        <p:spPr>
          <a:xfrm>
            <a:off x="1692364" y="1648592"/>
            <a:ext cx="2588821" cy="1214781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375BCA7-BF30-3BDA-922D-A18F4AC951D5}"/>
              </a:ext>
            </a:extLst>
          </p:cNvPr>
          <p:cNvSpPr/>
          <p:nvPr/>
        </p:nvSpPr>
        <p:spPr>
          <a:xfrm>
            <a:off x="7532698" y="1648593"/>
            <a:ext cx="2588821" cy="1214781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46328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68135" y="232681"/>
            <a:ext cx="752895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Prevention of Depression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1128157" y="1048417"/>
            <a:ext cx="2909454" cy="557690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/>
          <p:cNvSpPr/>
          <p:nvPr/>
        </p:nvSpPr>
        <p:spPr>
          <a:xfrm>
            <a:off x="4512626" y="1048416"/>
            <a:ext cx="2909454" cy="557690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7897095" y="1048417"/>
            <a:ext cx="2909454" cy="55769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TextBox 40"/>
          <p:cNvSpPr txBox="1"/>
          <p:nvPr/>
        </p:nvSpPr>
        <p:spPr>
          <a:xfrm>
            <a:off x="1252848" y="2505630"/>
            <a:ext cx="2743198" cy="2632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Promoting mental well-being:</a:t>
            </a:r>
            <a:r>
              <a:rPr lang="en-US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Encouraging positive lifestyle choices such as regular exercise, balanced diet, and adequate sleep helps reduce depression risk (Schuch et al., 2018).</a:t>
            </a: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4821384" y="2477667"/>
            <a:ext cx="2291938" cy="3780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Early identification and intervention:</a:t>
            </a:r>
            <a:r>
              <a:rPr lang="en-US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Screening at-risk individuals enables timely psychological or social support before symptoms worsen (NICE, 2022).</a:t>
            </a:r>
            <a:endParaRPr lang="en-GB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8021785" y="2505630"/>
            <a:ext cx="2481947" cy="3365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Strengthening social support systems:</a:t>
            </a:r>
            <a:r>
              <a:rPr lang="en-US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Building strong family and community connections mitigates loneliness and emotional distress (</a:t>
            </a: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Patel </a:t>
            </a:r>
            <a:r>
              <a:rPr lang="en-US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al., 2018).</a:t>
            </a:r>
            <a:endParaRPr lang="en-GB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252848" y="1303077"/>
            <a:ext cx="2660071" cy="1325761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637317" y="1155295"/>
            <a:ext cx="2660071" cy="1325761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/>
          <p:cNvSpPr/>
          <p:nvPr/>
        </p:nvSpPr>
        <p:spPr>
          <a:xfrm>
            <a:off x="8021785" y="1155295"/>
            <a:ext cx="2660071" cy="1325761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8717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BF7DCF-4422-9422-A6CA-2908FDE511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AFF110C-27E3-75E9-1090-2B645281B527}"/>
              </a:ext>
            </a:extLst>
          </p:cNvPr>
          <p:cNvSpPr txBox="1"/>
          <p:nvPr/>
        </p:nvSpPr>
        <p:spPr>
          <a:xfrm>
            <a:off x="368135" y="232681"/>
            <a:ext cx="752895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Prevention of Depression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B194CAB-7DDD-6AFF-8074-1078EDE6C47B}"/>
              </a:ext>
            </a:extLst>
          </p:cNvPr>
          <p:cNvSpPr/>
          <p:nvPr/>
        </p:nvSpPr>
        <p:spPr>
          <a:xfrm>
            <a:off x="1223158" y="1252272"/>
            <a:ext cx="3965067" cy="528767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30DC407-EDBD-3BF9-9CB5-D6781BC93263}"/>
              </a:ext>
            </a:extLst>
          </p:cNvPr>
          <p:cNvSpPr/>
          <p:nvPr/>
        </p:nvSpPr>
        <p:spPr>
          <a:xfrm>
            <a:off x="6333507" y="1252272"/>
            <a:ext cx="3848251" cy="512477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783682D-51C7-7869-7F89-90C1CF844F7E}"/>
              </a:ext>
            </a:extLst>
          </p:cNvPr>
          <p:cNvSpPr txBox="1"/>
          <p:nvPr/>
        </p:nvSpPr>
        <p:spPr>
          <a:xfrm>
            <a:off x="1838049" y="2764112"/>
            <a:ext cx="2735284" cy="33691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Workplace mental health initiatives: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Promoting stress management and supportive work environments lowers the likelihood of depression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(WHO, 2024)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E216F56-2B65-0424-1862-F4EE40C459CC}"/>
              </a:ext>
            </a:extLst>
          </p:cNvPr>
          <p:cNvSpPr txBox="1"/>
          <p:nvPr/>
        </p:nvSpPr>
        <p:spPr>
          <a:xfrm>
            <a:off x="6716616" y="3059329"/>
            <a:ext cx="271153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Public education and awareness: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Increasing awareness reduces stigma and encourages early help-seeking 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Yakushi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et al., 2017).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 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D93E94B-8C25-6996-72DF-220025CB6587}"/>
              </a:ext>
            </a:extLst>
          </p:cNvPr>
          <p:cNvSpPr/>
          <p:nvPr/>
        </p:nvSpPr>
        <p:spPr>
          <a:xfrm>
            <a:off x="2010241" y="1443036"/>
            <a:ext cx="2660071" cy="1325761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F088E67-3D93-553F-EE30-816FA73D1235}"/>
              </a:ext>
            </a:extLst>
          </p:cNvPr>
          <p:cNvSpPr/>
          <p:nvPr/>
        </p:nvSpPr>
        <p:spPr>
          <a:xfrm>
            <a:off x="6716616" y="1443036"/>
            <a:ext cx="3043610" cy="1325761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1181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68135" y="232681"/>
            <a:ext cx="751708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Skills, Values, and Behaviours for </a:t>
            </a:r>
          </a:p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Co-Productive Care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68134" y="1489476"/>
            <a:ext cx="708957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600" b="1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Skills Required for Co-Productive Care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Active Listening and Empathy (Tustonja et al., 2024).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Effective Communication (Bond, 2024).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Collaborative Problem-Solving (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Pollastri, Ablon and Hone, 2019</a:t>
            </a: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150000"/>
              </a:lnSpc>
              <a:buClr>
                <a:schemeClr val="accent1"/>
              </a:buClr>
            </a:pPr>
            <a:endParaRPr lang="en-US" sz="1600" dirty="0"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600" b="1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Values Underpinning Co-Productive Care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Respect and Dignity (Brooks et al., 2025).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Equality and Inclusion (NICE, 2022).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Empowerment (de Bono et al., 2023).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endParaRPr lang="en-US" sz="1600" dirty="0"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600" b="1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Behaviours Supporting Co-Productive Practice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Compassionate Care Delivery (</a:t>
            </a:r>
            <a:r>
              <a:rPr lang="en-GB" dirty="0"/>
              <a:t>West et al., 2017</a:t>
            </a: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).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Reflective Practice (Schuch et al., 2018).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sz="1600" dirty="0"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Team Collaboration (NICE, 2022).</a:t>
            </a:r>
          </a:p>
        </p:txBody>
      </p:sp>
      <p:pic>
        <p:nvPicPr>
          <p:cNvPr id="3076" name="Picture 4" descr="What Is Legislation in Health and Social Care? - Anglian Ca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904" y="1371454"/>
            <a:ext cx="3542263" cy="5310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829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68135" y="232681"/>
            <a:ext cx="115610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7568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Comprehensive model of Personalised care- 6 evidenced components</a:t>
            </a:r>
            <a:endParaRPr lang="en-US" sz="28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62855" y="1186788"/>
            <a:ext cx="11317185" cy="55422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Shared Decision-Making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Clinicians should actively involve patients in all care-related decisions, ensuring treatment choices, such as therapy type or medication, reflect individual preferences, values, and goals.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Personalised Care and Support Planning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Develop individualised care plans that address emotional, social, and lifestyle factors affecting depression management.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Enabling Choice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Patients should be given access to a range of evidence-based interventions, including pharmacological and psychological therapies, peer support, and digital health tools 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Supported Self-Management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Healthcare professionals can provide psychoeducation, behavioural activation training, and relapse prevention strategies to enable patients to manage their symptoms 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Social Prescribing and Community-Based Support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Connecting individuals with community resources, such as exercise groups, volunteering, and social clubs, helps reduce isolation and improve mental health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Personal Health Budgets and Integrated Personal Commissioning</a:t>
            </a:r>
          </a:p>
          <a:p>
            <a:pPr>
              <a:lnSpc>
                <a:spcPct val="150000"/>
              </a:lnSpc>
              <a:buClr>
                <a:srgbClr val="E10059"/>
              </a:buClr>
            </a:pP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Providing patients with personal health budgets allows them to access non-traditional interventions, like counselling or mindfulness training, tailored to their needs  (NHS England, 2021)</a:t>
            </a:r>
          </a:p>
        </p:txBody>
      </p:sp>
    </p:spTree>
    <p:extLst>
      <p:ext uri="{BB962C8B-B14F-4D97-AF65-F5344CB8AC3E}">
        <p14:creationId xmlns:p14="http://schemas.microsoft.com/office/powerpoint/2010/main" val="2457989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68135" y="232681"/>
            <a:ext cx="751708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References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64935" y="743468"/>
            <a:ext cx="11317185" cy="63504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Alciati, A., Cirillo, M., Masala, I. F., Sarzi‐Puttini, P. and Atzeni, F. (2021) Differences in depression, anxiety and stress disorders between fibromyalgia associated with rheumatoid arthritis and primary fibromyalgia,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Stress and Health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37(2), 255-262.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https://doi.org/10.1002/smi.2992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29/10/2025)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Bolton, D. and Gillett, G. (2019) The Biopsychosocial Model of Health and Disease,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Springer International Publishing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https://doi.org/10.1007/978-3-030-11899-0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25 November 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Bond, C. (2024) Skills for communicating effectively with people who have mental health issues,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Nursing standard (Royal College of Nursing (Great Britain): 1987)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39(12).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https://shura.shu.ac.uk/34555/1/Bond-SkillsForCommunication%28AM%29.pdf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20 November 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Brooks, C., Sunkel, C. and Stewart, H. L. (2025) Dignity in mental healthcare: service user perspectives,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Academia Mental Health and Well-Being, 2(1).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https://www.academia.edu/2997-9196/2/1/10.20935/MHealthWellB7523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29 November 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Chen, C. (2022) Recent advances in the study of the comorbidity of depressive and anxiety disorders,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Advances in Clinical and Experimental Medicine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31(4), 355-358.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https://advances.umw.edu.pl/en/article/2022/31/4/355/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20 November 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Coulter, A., Kramer, G., Warren, T. and Salisbury, C. (2016) Building the House of Care for People with long-term conditions: the Foundation of the House of Care Framework,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British Journal of General Practice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, 66(645), pp.288–290.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  <a:hlinkClick r:id="rId7"/>
              </a:rPr>
              <a:t>https://doi.org/10.3399/bjgp16x684745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Courtney, D., Bennett, K., Henderson, J., Darnay, K., Battaglia, M., Strauss, J., Watson, P. and Szatmari, P. (2019) A Way through the woods: Development of an integrated care pathway for adolescents with depression,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Early Intervention in Psychiatry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14(4), pp.486–494. Available: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https://doi.org/10.1111/eip.12918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 Bono, A.,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Milarski, M., Souza, R., Akhtar, S., Bevan, R., Cannon, E., Ayers, T., Aya, V., Arundell, L.-L., Farmer, M., Burgess, M., Smith, L., Mohan, R. and Shah, A. (2023) The Advancing Mental Health Equality Collaborative: Using Quality Improvement to Advance Equality in Mental Health Care,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BJPsych Open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9(S1), pp.S85–S86.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https://doi.org/10.1192/bjo.2023.266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Di Vincenzo, M. (2023) New research on validity and clinical utility of ICD‐11 vs. ICD‐10 and DSM‐5 diagnostic categories,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World Psychiatry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22(1), 171.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https://pmc.ncbi.nlm.nih.gov/articles/PMC9840503/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29 October 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Fulton, S., Décarie-Spain, L., Fioramonti, X., Guiard, B. and Nakajima, S. (2022) The menace of obesity to depression and anxiety prevalence,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Trends in endocrinology &amp; metabolism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33(1), 18-35. Available at: </a:t>
            </a:r>
            <a:r>
              <a:rPr lang="en-US" sz="120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https://www.cell.com/trends/endocrinology-metabolism/fulltext/S1043-2760(21)00241-1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29/10/2025)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9756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86855" y="0"/>
            <a:ext cx="751708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References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4257AD-2366-BB26-A35D-C96B2FFBF29E}"/>
              </a:ext>
            </a:extLst>
          </p:cNvPr>
          <p:cNvSpPr txBox="1"/>
          <p:nvPr/>
        </p:nvSpPr>
        <p:spPr>
          <a:xfrm>
            <a:off x="157480" y="533274"/>
            <a:ext cx="11877040" cy="6418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Geoffroy, P. A., Hoertel, N., Etain, B., Bellivier, F., Delorme, R., Limosin, F. and Peyre, H. (2018) Insomnia and hypersomnia in major depressive episode: prevalence, sociodemographic characteristics and psychiatric comorbidity in a population-based study,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Journal of affective disorders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, 226, 132-141.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  <a:hlinkClick r:id="rId2"/>
              </a:rPr>
              <a:t>https://doi.org/10.1016/j.jad.2017.09.032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(Accessed: 20 November 2025)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and Social Care Alliance Scotland (2018)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House of Care Model. [online] Health and Social Care Alliance Scotland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https://www.alliance-scotland.org.uk/past-work-and-projects/scotlands-house-of-care/the-house-of-care-model/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(Accessed:05 December 2025)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Mind (2019) </a:t>
            </a:r>
            <a:r>
              <a:rPr lang="en-GB" sz="12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Depression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  <a:hlinkClick r:id="rId4"/>
              </a:rPr>
              <a:t>https://www.mind.org.uk/information-support/types-of-mental-health-problems/depression/about-depression/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(Accessed: 05 December 2025)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Mind (2023)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Peer support and mental health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  <a:hlinkClick r:id="rId5"/>
              </a:rPr>
              <a:t>https://www.mind.org.uk/information-support/guides-to-support-and-services/peer-support-groups/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(Accessed: 12 November 2025)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National Health Service [NHS] (2023)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Causes - Depression in adults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  <a:hlinkClick r:id="rId6"/>
              </a:rPr>
              <a:t>https://www.nhs.uk/mental-health/conditions/depression-in-adults/causes/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(Accessed: 29 October 2025) 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National Health Service [NHS] Confederation (2024)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The Cost of Mental Health to the NHS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  <a:hlinkClick r:id="rId7"/>
              </a:rPr>
              <a:t>https://www.nhsconfed.org/publications/mental-health-bill-2024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(Accessed: 27 November 2025)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National Health Service [NHS] Digital (2024)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Survey of Mental Health and Wellbeing, England 2023–24: Common Mental Health Conditions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  <a:hlinkClick r:id="rId8"/>
              </a:rPr>
              <a:t>https://digital.nhs.uk/data-and-information/publications/statistical/adult-psychiatric-morbidity-survey/survey-of-mental-health-and-wellbeing-england-2023-24/common-mental-health-conditions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(Accessed:30 November 2025)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National Health Service</a:t>
            </a:r>
            <a:r>
              <a:rPr lang="en-US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[NHS]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England (2021) </a:t>
            </a:r>
            <a:r>
              <a:rPr lang="en-US" sz="12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Comprehensive model of personalised care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NHS England. Available at: </a:t>
            </a:r>
            <a:r>
              <a:rPr lang="en-US" sz="1200" u="sng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https://www.england.nhs.uk/personalisedcare/comprehensive-model-of-personalised-care/</a:t>
            </a: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05 December 2025)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US" sz="12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National Health Service</a:t>
            </a:r>
            <a:r>
              <a:rPr lang="en-US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[NHS] Oxford Health (2025) 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Collaborative Care Planning and Patient Reported Outcome Measures (PROMs)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Leaflet library. Available at: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/>
              </a:rPr>
              <a:t>https://oxfordhealth.nhs.uk/leaflets/title/collaborative-care-planning-and-patient-reported-outcome-measures-proms/</a:t>
            </a:r>
            <a:r>
              <a:rPr lang="en-GB" sz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25 November 2025)</a:t>
            </a:r>
            <a:endParaRPr lang="en-GB" sz="1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52391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68135" y="232681"/>
            <a:ext cx="751708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References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2482413-3C29-32FB-C0F3-ABD79234E9A5}"/>
              </a:ext>
            </a:extLst>
          </p:cNvPr>
          <p:cNvSpPr txBox="1"/>
          <p:nvPr/>
        </p:nvSpPr>
        <p:spPr>
          <a:xfrm>
            <a:off x="152400" y="848235"/>
            <a:ext cx="11704320" cy="61167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‌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</a:rPr>
              <a:t>National Institute for Health and Care Excellence [NICE] (2022) </a:t>
            </a:r>
            <a:r>
              <a:rPr lang="en-US" sz="11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</a:rPr>
              <a:t>Depression in adults: Treatment and management (NG222)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</a:rPr>
              <a:t>. Available at: </a:t>
            </a:r>
            <a:r>
              <a:rPr lang="en-US" sz="11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hlinkClick r:id="rId2"/>
              </a:rPr>
              <a:t>https://www.nice.org.uk/guidance/ng222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</a:rPr>
              <a:t> 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</a:rPr>
              <a:t>(Accessed: 01 November 2025)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England (2024) 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NHS England» Implementation guidance 2024 – psychological therapies for severe mental health problems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GB" sz="11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https://www.england.nhs.uk/long-read/implementation-guidance-2024-psychological-therapies-for-severe-mental-health-problems/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30 November 2025)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Patel, V., Burns, J. K., Dhingra, M., Tarver, L., Kohrt, B. A. and Lund, C. (2018) Income inequality and depression: a systematic review and meta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ahoma" panose="020B0604030504040204" pitchFamily="34" charset="0"/>
                <a:cs typeface="Cambria Math" panose="02040503050406030204" pitchFamily="18" charset="0"/>
              </a:rPr>
              <a:t>‐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analysis of the association and a scoping review of mechanisms, </a:t>
            </a:r>
            <a:r>
              <a:rPr lang="en-US" sz="11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World psychiatry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, 17(1), 76-89. Available at: </a:t>
            </a:r>
            <a:r>
              <a:rPr lang="en-US" sz="11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  <a:hlinkClick r:id="rId4"/>
              </a:rPr>
              <a:t>https://doi.org/10.1002/wps.20492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(Accessed: 15 November 2025)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Pfeffer, J. and Williams, L. (2020) Mental health in the workplace: The coming revolution, </a:t>
            </a:r>
            <a:r>
              <a:rPr lang="en-US" sz="11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The McKinsey Quarterly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1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  <a:hlinkClick r:id="rId5"/>
              </a:rPr>
              <a:t>https://www.proquest.com/openview/c661d53c3590140bebd32e0dfde88453/1?pq-origsite=gscholar&amp;cbl=30375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(Accessed: 15 November 2025)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Pollastri, A. R., Ablon, J. S. and Hone, M. J. (2019) Collaborative Problem Solving, </a:t>
            </a:r>
            <a:r>
              <a:rPr lang="en-US" sz="11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Springer International Publishing AG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1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  <a:hlinkClick r:id="rId6"/>
              </a:rPr>
              <a:t>https://link.springer.com/book/10.1007/978-3-030-12630-8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 (Accessed: 29 November 2025)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Public Health England (2021) </a:t>
            </a:r>
            <a:r>
              <a:rPr lang="en-US" sz="11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Improving mental health and wellbeing: A whole-community approach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1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  <a:hlinkClick r:id="rId7"/>
              </a:rPr>
              <a:t>https://www.adph.org.uk/wp-content/uploads/2019/06/What-Good-Public-Mental-Health-Looks-Like-Final.pdf#:~:text=This%20publication%20represents%20the%20practical%20translation%20of%20the,best%20practice%2C%20practitioners%E2%80%99%20experiences%20and%20consensus%20expert%20opinions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(Accessed: 12 November 2025)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Royal College of Psychiatrists (2023) </a:t>
            </a:r>
            <a:r>
              <a:rPr lang="en-US" sz="11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Electroconvulsive Therapy (ECT)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1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  <a:hlinkClick r:id="rId8"/>
              </a:rPr>
              <a:t>https://www.rcpsych.ac.uk/mental-health/treatments-and-wellbeing/ect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(Accessed: 12 November 2025)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Schuch, F. B., Vancampfort, D., Firth, J., Rosenbaum, S., Ward, P. B. and Stubbs, B. (2018) Physical activity and incident depression: A meta-analysis of prospective cohort studies, </a:t>
            </a:r>
            <a:r>
              <a:rPr lang="en-US" sz="11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American Journal of Psychiatry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, 175(7), 631–648. Available at: </a:t>
            </a:r>
            <a:r>
              <a:rPr lang="en-US" sz="11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  <a:hlinkClick r:id="rId9"/>
              </a:rPr>
              <a:t>https://doi.org/10.1176/appi.ajp.2018.17111194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(Accessed: 15 November 2025)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Smith, K. A. and Cipriani, A. (2017) Lithium and suicide in mood disorders: updated meta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ahoma" panose="020B0604030504040204" pitchFamily="34" charset="0"/>
                <a:cs typeface="Cambria Math" panose="02040503050406030204" pitchFamily="18" charset="0"/>
              </a:rPr>
              <a:t>‐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review of the scientific literature, </a:t>
            </a:r>
            <a:r>
              <a:rPr lang="en-US" sz="1100" i="1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Bipolar disorders</a:t>
            </a:r>
            <a:r>
              <a:rPr lang="en-US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, 19(7), 575-586. Available at: </a:t>
            </a:r>
            <a:r>
              <a:rPr lang="en-US" sz="1100" u="sng" kern="12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  <a:hlinkClick r:id="rId10"/>
              </a:rPr>
              <a:t>https://doi.org/10.1111/bdi.12543</a:t>
            </a:r>
            <a:r>
              <a:rPr lang="en-GB" sz="11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  <a:cs typeface="Times New Roman" panose="02020603050405020304" pitchFamily="18" charset="0"/>
              </a:rPr>
              <a:t> 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100" kern="0" dirty="0">
                <a:solidFill>
                  <a:srgbClr val="5B9BD5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1558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68135" y="232681"/>
            <a:ext cx="751708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i="0" dirty="0">
                <a:solidFill>
                  <a:srgbClr val="075689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References</a:t>
            </a:r>
            <a:endParaRPr lang="en-US" sz="3400" dirty="0">
              <a:solidFill>
                <a:srgbClr val="075689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85255" y="848234"/>
            <a:ext cx="11925465" cy="5853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Tang, M., Li, Y., Shao, J., Li, S., Tang, J. and Chen, Z. (2025) Global, regional, and national burden and trends of depressive disorders among women of childbearing age from 1990 to 2021: insights from GBD 2021, 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Frontiers in Psychology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, 16, 1594430. Available at: 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  <a:hlinkClick r:id="rId2"/>
              </a:rPr>
              <a:t>https://doi.org/10.3389/fpsyg.2025.1594430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</a:t>
            </a:r>
            <a:endParaRPr kumimoji="0" lang="en-GB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Thong, I. S., Jensen, M. P., Miró, J., and Tan, G. (2018) The validity of pain intensity measures: what do the NRS, VAS, VRS, and FPS-R measure?, 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Scandinavian journal of pain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, 18(1), 99-107. Available at: 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  <a:hlinkClick r:id="rId3"/>
              </a:rPr>
              <a:t>https://www.degruyterbrill.com/document/doi/10.1515/sjpain-2018-0012/html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(Accessed: 30 November 2025)</a:t>
            </a:r>
            <a:endParaRPr kumimoji="0" lang="en-GB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Tustonja, M., Stipić, D. T., Skoko, I., Čuljak, A. and Vegar, A. (2024) Active listening–a model of empathetic communication in the helping professions, 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Medicina Academica Integrativa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, 1(1), 42-47. Available at: 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  <a:hlinkClick r:id="rId4"/>
              </a:rPr>
              <a:t>https://pauk.sum.ba/ojs/mai/article/view/7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(Accessed: 20 November 2025)</a:t>
            </a:r>
            <a:endParaRPr kumimoji="0" lang="en-GB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West, M., Chowla, R., Eckert, R. and Collins, B. (2017) Caring to change: how compassionate leadership can stimulate innovation in health care,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King’s Fund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kumimoji="0" lang="en-GB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https://www.kingsfund.org.uk/insight-and-analysis/reports/caring-change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01 December 2025)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Organization [WHO] (2024)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Mental Health at Work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kumimoji="0" lang="en-GB" sz="14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https://www.who.int/news-room/fact-sheets/detail/mental-health-at-work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15 November 2025) 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‌World Health Organization [WHO] (2025) 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Depressive disorder (depression)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kumimoji="0" lang="en-GB" sz="14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https://www.who.int/news-room/fact-sheets/detail/depression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02 December 2025)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Yakushi, T., Kuba, T., Nakamoto, Y., Fukuhara, H., Koda, M., Tanaka, O. and Kondo, T. (2017) Usefulness of an educational lecture focusing on improvement in public awareness of and attitudes toward depression and its treatments, 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BMC health services research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, 17(1), 126. Available at: </a:t>
            </a:r>
            <a:r>
              <a:rPr kumimoji="0" lang="en-US" sz="1400" b="0" i="0" u="sng" strike="noStrike" kern="1200" cap="none" spc="0" normalizeH="0" baseline="0" noProof="0" dirty="0">
                <a:ln>
                  <a:noFill/>
                </a:ln>
                <a:solidFill>
                  <a:srgbClr val="467886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  <a:hlinkClick r:id="rId8"/>
              </a:rPr>
              <a:t>https://link.springer.com/article/10.1186/s12913-017-2071-0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(Accessed: 15 November 2025)</a:t>
            </a:r>
            <a:endParaRPr kumimoji="0" lang="en-GB" sz="14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72362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19409</TotalTime>
  <Words>4001</Words>
  <Application>Microsoft Office PowerPoint</Application>
  <PresentationFormat>Widescreen</PresentationFormat>
  <Paragraphs>169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Aptos</vt:lpstr>
      <vt:lpstr>Arial</vt:lpstr>
      <vt:lpstr>Calibri</vt:lpstr>
      <vt:lpstr>Calibri Light</vt:lpstr>
      <vt:lpstr>Cambria Math</vt:lpstr>
      <vt:lpstr>Segoe UI Variable Text</vt:lpstr>
      <vt:lpstr>Tahoma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Causes of Depression</vt:lpstr>
      <vt:lpstr>PowerPoint Presentation</vt:lpstr>
      <vt:lpstr>PowerPoint Presentation</vt:lpstr>
      <vt:lpstr>Initial Assessment of Depression </vt:lpstr>
      <vt:lpstr>PowerPoint Presentation</vt:lpstr>
      <vt:lpstr>PowerPoint Presentation</vt:lpstr>
      <vt:lpstr>The House of Care Model</vt:lpstr>
      <vt:lpstr>PowerPoint Presentation</vt:lpstr>
      <vt:lpstr>PowerPoint Presentation</vt:lpstr>
      <vt:lpstr>Treatment Options Available in the United Kingdom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Olorunsogo</dc:creator>
  <cp:lastModifiedBy>Patricia Kelly-Lambo (2215117)</cp:lastModifiedBy>
  <cp:revision>56</cp:revision>
  <dcterms:created xsi:type="dcterms:W3CDTF">2025-11-08T10:55:40Z</dcterms:created>
  <dcterms:modified xsi:type="dcterms:W3CDTF">2025-12-10T10:46:41Z</dcterms:modified>
  <cp:contentStatus/>
</cp:coreProperties>
</file>