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4"/>
  </p:sldMasterIdLst>
  <p:notesMasterIdLst>
    <p:notesMasterId r:id="rId17"/>
  </p:notesMasterIdLst>
  <p:sldIdLst>
    <p:sldId id="256" r:id="rId5"/>
    <p:sldId id="257" r:id="rId6"/>
    <p:sldId id="258" r:id="rId7"/>
    <p:sldId id="259" r:id="rId8"/>
    <p:sldId id="260" r:id="rId9"/>
    <p:sldId id="262" r:id="rId10"/>
    <p:sldId id="267" r:id="rId11"/>
    <p:sldId id="268" r:id="rId12"/>
    <p:sldId id="269" r:id="rId13"/>
    <p:sldId id="270" r:id="rId14"/>
    <p:sldId id="265"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98DB34-D61C-4AB9-BDD2-567766F6ABC1}" v="826" dt="2026-07-19T08:53:25.008"/>
    <p1510:client id="{CA5F4960-8A49-32BA-11DA-3AAB7599BB01}" v="4" dt="2026-07-18T11:12:06.9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p:scale>
          <a:sx n="41" d="100"/>
          <a:sy n="41" d="100"/>
        </p:scale>
        <p:origin x="339" y="2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ana-Ileana Alupului (2526521)" userId="S::2526521@student.uwtsd.ac.uk::5c0c21b6-1d23-4430-bb68-cc7507e9da46" providerId="AD" clId="Web-{CA5F4960-8A49-32BA-11DA-3AAB7599BB01}"/>
    <pc:docChg chg="modSld">
      <pc:chgData name="Oana-Ileana Alupului (2526521)" userId="S::2526521@student.uwtsd.ac.uk::5c0c21b6-1d23-4430-bb68-cc7507e9da46" providerId="AD" clId="Web-{CA5F4960-8A49-32BA-11DA-3AAB7599BB01}" dt="2026-07-18T11:12:06.941" v="3" actId="14100"/>
      <pc:docMkLst>
        <pc:docMk/>
      </pc:docMkLst>
      <pc:sldChg chg="modSp">
        <pc:chgData name="Oana-Ileana Alupului (2526521)" userId="S::2526521@student.uwtsd.ac.uk::5c0c21b6-1d23-4430-bb68-cc7507e9da46" providerId="AD" clId="Web-{CA5F4960-8A49-32BA-11DA-3AAB7599BB01}" dt="2026-07-18T11:12:06.941" v="3" actId="14100"/>
        <pc:sldMkLst>
          <pc:docMk/>
          <pc:sldMk cId="2563627717" sldId="256"/>
        </pc:sldMkLst>
        <pc:spChg chg="mod">
          <ac:chgData name="Oana-Ileana Alupului (2526521)" userId="S::2526521@student.uwtsd.ac.uk::5c0c21b6-1d23-4430-bb68-cc7507e9da46" providerId="AD" clId="Web-{CA5F4960-8A49-32BA-11DA-3AAB7599BB01}" dt="2026-07-18T11:12:06.941" v="3" actId="14100"/>
          <ac:spMkLst>
            <pc:docMk/>
            <pc:sldMk cId="2563627717" sldId="256"/>
            <ac:spMk id="2" creationId="{13877589-7B87-1810-7D1A-B5A2048E349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049232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707610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39441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76283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62216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13908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13/07/2026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0020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02180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29004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85671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41163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553657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982117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814567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0920163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38688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13/07/2026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4047447288"/>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1304103" y="1318591"/>
            <a:ext cx="5800929" cy="4220820"/>
          </a:xfrm>
        </p:spPr>
        <p:txBody>
          <a:bodyPr anchor="ctr">
            <a:normAutofit/>
          </a:bodyPr>
          <a:lstStyle/>
          <a:p>
            <a:pPr algn="r">
              <a:lnSpc>
                <a:spcPct val="90000"/>
              </a:lnSpc>
            </a:pPr>
            <a:r>
              <a:rPr lang="en-GB" sz="3600" dirty="0">
                <a:latin typeface="A"/>
              </a:rPr>
              <a:t>MODULE NAME Problem Solving Decision Making</a:t>
            </a:r>
            <a:br>
              <a:rPr lang="en-GB" sz="3600" dirty="0">
                <a:latin typeface="A"/>
              </a:rPr>
            </a:br>
            <a:r>
              <a:rPr lang="en-GB" sz="3600" dirty="0">
                <a:latin typeface="A"/>
              </a:rPr>
              <a:t>MODULE CODE :LCLM4004</a:t>
            </a:r>
            <a:br>
              <a:rPr lang="en-GB" sz="3600" dirty="0">
                <a:latin typeface="A"/>
              </a:rPr>
            </a:br>
            <a:r>
              <a:rPr lang="en-GB" sz="3600" dirty="0">
                <a:latin typeface="A"/>
              </a:rPr>
              <a:t>STUDENT NAME Oana Ileana Alupului</a:t>
            </a:r>
            <a:br>
              <a:rPr lang="en-GB" sz="3600" dirty="0">
                <a:latin typeface="A"/>
              </a:rPr>
            </a:br>
            <a:r>
              <a:rPr lang="en-GB" sz="3600" dirty="0">
                <a:latin typeface="A"/>
              </a:rPr>
              <a:t>STUDENT ID: 2526521</a:t>
            </a:r>
            <a:br>
              <a:rPr lang="en-GB" sz="3600" dirty="0">
                <a:latin typeface="A"/>
              </a:rPr>
            </a:br>
            <a:r>
              <a:rPr lang="en-GB" sz="3600" dirty="0">
                <a:latin typeface="A"/>
              </a:rPr>
              <a:t>LECTURER: Charles </a:t>
            </a:r>
            <a:r>
              <a:rPr lang="en-GB" sz="3600" dirty="0" err="1">
                <a:latin typeface="A"/>
              </a:rPr>
              <a:t>Obinwa</a:t>
            </a:r>
            <a:br>
              <a:rPr lang="en-GB" sz="3600" dirty="0">
                <a:latin typeface="A"/>
              </a:rPr>
            </a:br>
            <a:r>
              <a:rPr lang="en-GB" sz="36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846538" y="556590"/>
            <a:ext cx="5102159" cy="4220820"/>
          </a:xfrm>
        </p:spPr>
        <p:txBody>
          <a:bodyPr vert="horz" lIns="91440" tIns="45720" rIns="91440" bIns="45720" rtlCol="0" anchor="ctr">
            <a:normAutofit/>
          </a:bodyPr>
          <a:lstStyle/>
          <a:p>
            <a:r>
              <a:rPr lang="en-US" sz="5400"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7480506" y="804334"/>
            <a:ext cx="3675634" cy="5249332"/>
          </a:xfrm>
        </p:spPr>
        <p:txBody>
          <a:bodyPr vert="horz" lIns="91440" tIns="45720" rIns="91440" bIns="45720" rtlCol="0" anchor="ctr">
            <a:normAutofit/>
          </a:bodyPr>
          <a:lstStyle/>
          <a:p>
            <a:r>
              <a:rPr lang="en-US" b="1" dirty="0">
                <a:solidFill>
                  <a:schemeClr val="accent2">
                    <a:lumMod val="75000"/>
                  </a:schemeClr>
                </a:solidFill>
              </a:rPr>
              <a:t>Introduction </a:t>
            </a:r>
          </a:p>
          <a:p>
            <a:r>
              <a:rPr lang="en-US" b="1" dirty="0">
                <a:solidFill>
                  <a:schemeClr val="accent2">
                    <a:lumMod val="75000"/>
                  </a:schemeClr>
                </a:solidFill>
              </a:rPr>
              <a:t>Company background</a:t>
            </a:r>
          </a:p>
          <a:p>
            <a:r>
              <a:rPr lang="en-US" b="1" dirty="0">
                <a:solidFill>
                  <a:schemeClr val="accent2">
                    <a:lumMod val="75000"/>
                  </a:schemeClr>
                </a:solidFill>
              </a:rPr>
              <a:t>Problem: nature and scope</a:t>
            </a:r>
          </a:p>
          <a:p>
            <a:r>
              <a:rPr lang="en-US" b="1" dirty="0">
                <a:solidFill>
                  <a:schemeClr val="accent2">
                    <a:lumMod val="75000"/>
                  </a:schemeClr>
                </a:solidFill>
              </a:rPr>
              <a:t>PESTLE ANALYSIS: Basil’s Bakery</a:t>
            </a:r>
          </a:p>
          <a:p>
            <a:r>
              <a:rPr lang="en-US" b="1" dirty="0">
                <a:solidFill>
                  <a:schemeClr val="accent2">
                    <a:lumMod val="75000"/>
                  </a:schemeClr>
                </a:solidFill>
              </a:rPr>
              <a:t>Cause and effect analysis: Fishbone diagram</a:t>
            </a:r>
          </a:p>
          <a:p>
            <a:r>
              <a:rPr lang="en-US" b="1" dirty="0">
                <a:solidFill>
                  <a:schemeClr val="accent2">
                    <a:lumMod val="75000"/>
                  </a:schemeClr>
                </a:solidFill>
              </a:rPr>
              <a:t>Conclusion</a:t>
            </a:r>
          </a:p>
          <a:p>
            <a:r>
              <a:rPr lang="en-US" b="1" dirty="0">
                <a:solidFill>
                  <a:schemeClr val="accent2">
                    <a:lumMod val="75000"/>
                  </a:schemeClr>
                </a:solidFill>
              </a:rPr>
              <a:t>References</a:t>
            </a:r>
          </a:p>
          <a:p>
            <a:endParaRPr lang="en-US" sz="1800" dirty="0">
              <a:solidFill>
                <a:schemeClr val="tx1"/>
              </a:solidFill>
            </a:endParaRPr>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804334" y="509698"/>
            <a:ext cx="5010851" cy="4220820"/>
          </a:xfrm>
        </p:spPr>
        <p:txBody>
          <a:bodyPr vert="horz" lIns="91440" tIns="45720" rIns="91440" bIns="45720" rtlCol="0" anchor="ctr">
            <a:normAutofit/>
          </a:bodyPr>
          <a:lstStyle/>
          <a:p>
            <a:r>
              <a:rPr lang="en-US" sz="5400"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7712032" y="221225"/>
            <a:ext cx="3675634" cy="6229905"/>
          </a:xfrm>
        </p:spPr>
        <p:txBody>
          <a:bodyPr vert="horz" lIns="91440" tIns="45720" rIns="91440" bIns="45720" rtlCol="0" anchor="ctr">
            <a:normAutofit/>
          </a:bodyPr>
          <a:lstStyle/>
          <a:p>
            <a:endParaRPr lang="en-US" sz="1800" b="1" dirty="0">
              <a:solidFill>
                <a:schemeClr val="tx1"/>
              </a:solidFill>
            </a:endParaRPr>
          </a:p>
          <a:p>
            <a:r>
              <a:rPr lang="en-US" sz="1800" b="1" dirty="0">
                <a:solidFill>
                  <a:schemeClr val="accent2">
                    <a:lumMod val="75000"/>
                  </a:schemeClr>
                </a:solidFill>
              </a:rPr>
              <a:t>     </a:t>
            </a:r>
            <a:r>
              <a:rPr lang="en-US" b="1" dirty="0">
                <a:solidFill>
                  <a:schemeClr val="accent2">
                    <a:lumMod val="75000"/>
                  </a:schemeClr>
                </a:solidFill>
              </a:rPr>
              <a:t>This presentation analyzes a business problem at Basil’s Bakery. By applying key problem-solving tools, it identifies root causes and provides strategic support for these challenges.</a:t>
            </a:r>
          </a:p>
          <a:p>
            <a:endParaRPr lang="en-US" b="1" dirty="0">
              <a:solidFill>
                <a:schemeClr val="accent2">
                  <a:lumMod val="75000"/>
                </a:schemeClr>
              </a:solidFill>
            </a:endParaRPr>
          </a:p>
          <a:p>
            <a:r>
              <a:rPr lang="en-US" b="1" dirty="0">
                <a:solidFill>
                  <a:schemeClr val="accent2">
                    <a:lumMod val="75000"/>
                  </a:schemeClr>
                </a:solidFill>
              </a:rPr>
              <a:t>      Concept used:</a:t>
            </a:r>
          </a:p>
          <a:p>
            <a:r>
              <a:rPr lang="en-US" b="1" dirty="0">
                <a:solidFill>
                  <a:schemeClr val="accent2">
                    <a:lumMod val="75000"/>
                  </a:schemeClr>
                </a:solidFill>
              </a:rPr>
              <a:t>5W2H: What, Why, Where, When, Who, How and How much</a:t>
            </a:r>
          </a:p>
          <a:p>
            <a:r>
              <a:rPr lang="en-US" b="1" dirty="0">
                <a:solidFill>
                  <a:schemeClr val="accent2">
                    <a:lumMod val="75000"/>
                  </a:schemeClr>
                </a:solidFill>
              </a:rPr>
              <a:t>PESTLE analysis</a:t>
            </a:r>
          </a:p>
          <a:p>
            <a:r>
              <a:rPr lang="en-US" b="1" dirty="0">
                <a:solidFill>
                  <a:schemeClr val="accent2">
                    <a:lumMod val="75000"/>
                  </a:schemeClr>
                </a:solidFill>
              </a:rPr>
              <a:t>Fishbone Diagram</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4487114" y="113381"/>
            <a:ext cx="5681134" cy="1487968"/>
          </a:xfrm>
        </p:spPr>
        <p:txBody>
          <a:bodyPr vert="horz" lIns="91440" tIns="45720" rIns="91440" bIns="45720" rtlCol="0" anchor="b">
            <a:normAutofit/>
          </a:bodyPr>
          <a:lstStyle/>
          <a:p>
            <a:r>
              <a:rPr lang="en-US" sz="4400"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5462604" y="1601349"/>
            <a:ext cx="6179646" cy="5017972"/>
          </a:xfrm>
        </p:spPr>
        <p:txBody>
          <a:bodyPr vert="horz" lIns="91440" tIns="45720" rIns="91440" bIns="45720" rtlCol="0" anchor="t">
            <a:normAutofit/>
          </a:bodyPr>
          <a:lstStyle/>
          <a:p>
            <a:pPr>
              <a:lnSpc>
                <a:spcPct val="90000"/>
              </a:lnSpc>
            </a:pPr>
            <a:r>
              <a:rPr lang="en-US" sz="500" b="1" dirty="0"/>
              <a:t>     </a:t>
            </a:r>
          </a:p>
          <a:p>
            <a:pPr>
              <a:lnSpc>
                <a:spcPct val="90000"/>
              </a:lnSpc>
            </a:pPr>
            <a:r>
              <a:rPr lang="en-US" sz="1600" b="1" dirty="0">
                <a:solidFill>
                  <a:schemeClr val="accent2">
                    <a:lumMod val="75000"/>
                  </a:schemeClr>
                </a:solidFill>
              </a:rPr>
              <a:t>Basil’s Bakery</a:t>
            </a:r>
          </a:p>
          <a:p>
            <a:pPr>
              <a:lnSpc>
                <a:spcPct val="90000"/>
              </a:lnSpc>
            </a:pPr>
            <a:r>
              <a:rPr lang="en-US" sz="1600" b="1" dirty="0">
                <a:solidFill>
                  <a:schemeClr val="accent2">
                    <a:lumMod val="75000"/>
                  </a:schemeClr>
                </a:solidFill>
              </a:rPr>
              <a:t> </a:t>
            </a:r>
          </a:p>
          <a:p>
            <a:pPr>
              <a:lnSpc>
                <a:spcPct val="90000"/>
              </a:lnSpc>
            </a:pPr>
            <a:r>
              <a:rPr lang="en-US" sz="1600" b="1" dirty="0">
                <a:solidFill>
                  <a:schemeClr val="accent2">
                    <a:lumMod val="75000"/>
                  </a:schemeClr>
                </a:solidFill>
              </a:rPr>
              <a:t>The business was opened in 2015. The bakery is owned and operated by Basil, who is describe as an accomplished artisan baker. Basil’s Bakery sells contemporary styled cakes, pastries, and bread.</a:t>
            </a:r>
          </a:p>
          <a:p>
            <a:pPr>
              <a:lnSpc>
                <a:spcPct val="90000"/>
              </a:lnSpc>
            </a:pPr>
            <a:r>
              <a:rPr lang="en-US" sz="1600" b="1" dirty="0">
                <a:solidFill>
                  <a:schemeClr val="accent2">
                    <a:lumMod val="75000"/>
                  </a:schemeClr>
                </a:solidFill>
              </a:rPr>
              <a:t>It is a small independent business located in a shopping retail park in Coventry, Uk adjacent to an industrial site. Basil pride himself on using high quality organic ingredients. Sales figures increased until 2020 but have stagnated at 25% below 2019 levels between 2023 and 2025 due to reduce footfall and employees working from home. Customers have requested a delivery service and pre order system to avoid long wait times during busy period , which the bakery currently cannot consistently provide.</a:t>
            </a:r>
          </a:p>
          <a:p>
            <a:pPr>
              <a:lnSpc>
                <a:spcPct val="90000"/>
              </a:lnSpc>
            </a:pPr>
            <a:endParaRPr lang="en-US" sz="500" b="1" dirty="0"/>
          </a:p>
        </p:txBody>
      </p:sp>
      <p:pic>
        <p:nvPicPr>
          <p:cNvPr id="5" name="Picture 4" descr="Breads on display">
            <a:extLst>
              <a:ext uri="{FF2B5EF4-FFF2-40B4-BE49-F238E27FC236}">
                <a16:creationId xmlns:a16="http://schemas.microsoft.com/office/drawing/2014/main" id="{9111206B-3CCF-7D6C-A413-184745358487}"/>
              </a:ext>
            </a:extLst>
          </p:cNvPr>
          <p:cNvPicPr>
            <a:picLocks noChangeAspect="1"/>
          </p:cNvPicPr>
          <p:nvPr/>
        </p:nvPicPr>
        <p:blipFill>
          <a:blip r:embed="rId2"/>
          <a:srcRect l="28616" r="35555" b="-1"/>
          <a:stretch>
            <a:fillRect/>
          </a:stretch>
        </p:blipFill>
        <p:spPr>
          <a:xfrm>
            <a:off x="20" y="10"/>
            <a:ext cx="3681027" cy="6857990"/>
          </a:xfrm>
          <a:prstGeom prst="rect">
            <a:avLst/>
          </a:prstGeom>
        </p:spPr>
      </p:pic>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647611" y="1590477"/>
            <a:ext cx="3678205" cy="1456662"/>
          </a:xfrm>
        </p:spPr>
        <p:txBody>
          <a:bodyPr vert="horz" lIns="91440" tIns="45720" rIns="91440" bIns="45720" rtlCol="0" anchor="ctr">
            <a:normAutofit fontScale="90000"/>
          </a:bodyPr>
          <a:lstStyle/>
          <a:p>
            <a:pPr algn="r"/>
            <a:r>
              <a:rPr lang="en-US" sz="6600" b="1" dirty="0">
                <a:solidFill>
                  <a:schemeClr val="tx2">
                    <a:lumMod val="75000"/>
                  </a:schemeClr>
                </a:solidFill>
              </a:rPr>
              <a:t>                                       </a:t>
            </a:r>
            <a:r>
              <a:rPr lang="en-US" b="1" dirty="0"/>
              <a:t>5W2H Analysis</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6260317" y="140677"/>
            <a:ext cx="4627580" cy="7315200"/>
          </a:xfrm>
        </p:spPr>
        <p:txBody>
          <a:bodyPr vert="horz" lIns="91440" tIns="45720" rIns="91440" bIns="45720" rtlCol="0" anchor="ctr">
            <a:normAutofit fontScale="62500" lnSpcReduction="20000"/>
          </a:bodyPr>
          <a:lstStyle/>
          <a:p>
            <a:pPr>
              <a:lnSpc>
                <a:spcPct val="90000"/>
              </a:lnSpc>
            </a:pPr>
            <a:endParaRPr lang="en-US" sz="1500" b="1" dirty="0">
              <a:solidFill>
                <a:schemeClr val="accent2">
                  <a:lumMod val="75000"/>
                </a:schemeClr>
              </a:solidFill>
            </a:endParaRPr>
          </a:p>
          <a:p>
            <a:pPr>
              <a:lnSpc>
                <a:spcPct val="90000"/>
              </a:lnSpc>
            </a:pPr>
            <a:r>
              <a:rPr lang="en-US" sz="2200" b="1" dirty="0">
                <a:solidFill>
                  <a:schemeClr val="accent2">
                    <a:lumMod val="75000"/>
                  </a:schemeClr>
                </a:solidFill>
              </a:rPr>
              <a:t>What:</a:t>
            </a:r>
          </a:p>
          <a:p>
            <a:pPr>
              <a:lnSpc>
                <a:spcPct val="90000"/>
              </a:lnSpc>
            </a:pPr>
            <a:r>
              <a:rPr lang="en-US" sz="2200" dirty="0">
                <a:solidFill>
                  <a:schemeClr val="accent2">
                    <a:lumMod val="75000"/>
                  </a:schemeClr>
                </a:solidFill>
              </a:rPr>
              <a:t>Annual sales figures have stalled and failed to recover to pre-pandemic level.</a:t>
            </a:r>
          </a:p>
          <a:p>
            <a:pPr>
              <a:lnSpc>
                <a:spcPct val="90000"/>
              </a:lnSpc>
            </a:pPr>
            <a:r>
              <a:rPr lang="en-US" sz="2200" dirty="0">
                <a:solidFill>
                  <a:schemeClr val="accent2">
                    <a:lumMod val="75000"/>
                  </a:schemeClr>
                </a:solidFill>
              </a:rPr>
              <a:t>Long wait times during periods and missed customer phone call .</a:t>
            </a:r>
          </a:p>
          <a:p>
            <a:pPr>
              <a:lnSpc>
                <a:spcPct val="90000"/>
              </a:lnSpc>
            </a:pPr>
            <a:r>
              <a:rPr lang="en-US" sz="2200" dirty="0">
                <a:solidFill>
                  <a:schemeClr val="accent2">
                    <a:lumMod val="75000"/>
                  </a:schemeClr>
                </a:solidFill>
              </a:rPr>
              <a:t>Inability for pre-order and home delivery service.</a:t>
            </a:r>
          </a:p>
          <a:p>
            <a:pPr>
              <a:lnSpc>
                <a:spcPct val="90000"/>
              </a:lnSpc>
            </a:pPr>
            <a:r>
              <a:rPr lang="en-US" sz="2200" b="1" dirty="0">
                <a:solidFill>
                  <a:schemeClr val="accent2">
                    <a:lumMod val="75000"/>
                  </a:schemeClr>
                </a:solidFill>
              </a:rPr>
              <a:t>Why:</a:t>
            </a:r>
          </a:p>
          <a:p>
            <a:pPr>
              <a:lnSpc>
                <a:spcPct val="90000"/>
              </a:lnSpc>
            </a:pPr>
            <a:r>
              <a:rPr lang="en-US" sz="2200" dirty="0">
                <a:solidFill>
                  <a:schemeClr val="accent2">
                    <a:lumMod val="75000"/>
                  </a:schemeClr>
                </a:solidFill>
              </a:rPr>
              <a:t>Fewer overall people are visiting the retail park compared to 2019.</a:t>
            </a:r>
          </a:p>
          <a:p>
            <a:pPr>
              <a:lnSpc>
                <a:spcPct val="90000"/>
              </a:lnSpc>
            </a:pPr>
            <a:r>
              <a:rPr lang="en-US" sz="2200" dirty="0">
                <a:solidFill>
                  <a:schemeClr val="accent2">
                    <a:lumMod val="75000"/>
                  </a:schemeClr>
                </a:solidFill>
              </a:rPr>
              <a:t>Retail park closures, redundancies and the shift to “work from home”.</a:t>
            </a:r>
          </a:p>
          <a:p>
            <a:pPr>
              <a:lnSpc>
                <a:spcPct val="90000"/>
              </a:lnSpc>
            </a:pPr>
            <a:r>
              <a:rPr lang="en-US" sz="2200" dirty="0">
                <a:solidFill>
                  <a:schemeClr val="accent2">
                    <a:lumMod val="75000"/>
                  </a:schemeClr>
                </a:solidFill>
              </a:rPr>
              <a:t>Lack of a delivery service and inability to manage phone –in pre- orders.</a:t>
            </a:r>
          </a:p>
          <a:p>
            <a:pPr>
              <a:lnSpc>
                <a:spcPct val="90000"/>
              </a:lnSpc>
            </a:pPr>
            <a:r>
              <a:rPr lang="en-US" sz="2200" b="1" dirty="0">
                <a:solidFill>
                  <a:schemeClr val="accent2">
                    <a:lumMod val="75000"/>
                  </a:schemeClr>
                </a:solidFill>
              </a:rPr>
              <a:t>Who:</a:t>
            </a:r>
          </a:p>
          <a:p>
            <a:pPr>
              <a:lnSpc>
                <a:spcPct val="90000"/>
              </a:lnSpc>
            </a:pPr>
            <a:r>
              <a:rPr lang="en-US" sz="2200" dirty="0">
                <a:solidFill>
                  <a:schemeClr val="accent2">
                    <a:lumMod val="75000"/>
                  </a:schemeClr>
                </a:solidFill>
              </a:rPr>
              <a:t>Basil(Owner), local shoppers, retail workers and office/warehouse worker from the industrial site</a:t>
            </a:r>
          </a:p>
          <a:p>
            <a:pPr>
              <a:lnSpc>
                <a:spcPct val="90000"/>
              </a:lnSpc>
            </a:pPr>
            <a:r>
              <a:rPr lang="en-US" sz="2200" b="1" dirty="0">
                <a:solidFill>
                  <a:schemeClr val="accent2">
                    <a:lumMod val="75000"/>
                  </a:schemeClr>
                </a:solidFill>
              </a:rPr>
              <a:t>Where:</a:t>
            </a:r>
          </a:p>
          <a:p>
            <a:pPr>
              <a:lnSpc>
                <a:spcPct val="90000"/>
              </a:lnSpc>
            </a:pPr>
            <a:r>
              <a:rPr lang="en-US" sz="2200" dirty="0">
                <a:solidFill>
                  <a:schemeClr val="accent2">
                    <a:lumMod val="75000"/>
                  </a:schemeClr>
                </a:solidFill>
              </a:rPr>
              <a:t>Shopping retail park in Coventry , UK, located near an industrial site.</a:t>
            </a:r>
          </a:p>
          <a:p>
            <a:pPr>
              <a:lnSpc>
                <a:spcPct val="90000"/>
              </a:lnSpc>
            </a:pPr>
            <a:r>
              <a:rPr lang="en-US" sz="2200" b="1" dirty="0">
                <a:solidFill>
                  <a:schemeClr val="accent2">
                    <a:lumMod val="75000"/>
                  </a:schemeClr>
                </a:solidFill>
              </a:rPr>
              <a:t>When:</a:t>
            </a:r>
          </a:p>
          <a:p>
            <a:pPr>
              <a:lnSpc>
                <a:spcPct val="90000"/>
              </a:lnSpc>
            </a:pPr>
            <a:r>
              <a:rPr lang="en-US" sz="2200" dirty="0">
                <a:solidFill>
                  <a:schemeClr val="accent2">
                    <a:lumMod val="75000"/>
                  </a:schemeClr>
                </a:solidFill>
              </a:rPr>
              <a:t>Sales declined in 2020 ( lockdown). The stagnation at 25% below peak has been consistent from 2023 through 2025.</a:t>
            </a:r>
          </a:p>
          <a:p>
            <a:pPr>
              <a:lnSpc>
                <a:spcPct val="90000"/>
              </a:lnSpc>
            </a:pPr>
            <a:r>
              <a:rPr lang="en-US" sz="2200" b="1" dirty="0">
                <a:solidFill>
                  <a:schemeClr val="accent2">
                    <a:lumMod val="75000"/>
                  </a:schemeClr>
                </a:solidFill>
              </a:rPr>
              <a:t>How:</a:t>
            </a:r>
          </a:p>
          <a:p>
            <a:pPr>
              <a:lnSpc>
                <a:spcPct val="90000"/>
              </a:lnSpc>
            </a:pPr>
            <a:r>
              <a:rPr lang="en-US" sz="2200" dirty="0">
                <a:solidFill>
                  <a:schemeClr val="accent2">
                    <a:lumMod val="75000"/>
                  </a:schemeClr>
                </a:solidFill>
              </a:rPr>
              <a:t>Reduce customer volume leads to lower revenue. Busy period create long wait times, which further dissatisfies the remaining customer base.</a:t>
            </a:r>
          </a:p>
          <a:p>
            <a:pPr>
              <a:lnSpc>
                <a:spcPct val="90000"/>
              </a:lnSpc>
            </a:pPr>
            <a:r>
              <a:rPr lang="en-US" sz="2200" b="1" dirty="0">
                <a:solidFill>
                  <a:schemeClr val="accent2">
                    <a:lumMod val="75000"/>
                  </a:schemeClr>
                </a:solidFill>
              </a:rPr>
              <a:t>How Much:</a:t>
            </a:r>
          </a:p>
          <a:p>
            <a:pPr>
              <a:lnSpc>
                <a:spcPct val="90000"/>
              </a:lnSpc>
            </a:pPr>
            <a:r>
              <a:rPr lang="en-US" sz="2200" dirty="0">
                <a:solidFill>
                  <a:schemeClr val="accent2">
                    <a:lumMod val="75000"/>
                  </a:schemeClr>
                </a:solidFill>
              </a:rPr>
              <a:t>A significant 25% gap in sales compare 2019.The problem is persistent ( stagnated for 3 years) rather than a temporary dip.</a:t>
            </a:r>
          </a:p>
          <a:p>
            <a:pPr>
              <a:lnSpc>
                <a:spcPct val="90000"/>
              </a:lnSpc>
            </a:pPr>
            <a:endParaRPr lang="en-US" sz="2200" dirty="0">
              <a:solidFill>
                <a:schemeClr val="accent2">
                  <a:lumMod val="75000"/>
                </a:schemeClr>
              </a:solidFill>
            </a:endParaRPr>
          </a:p>
          <a:p>
            <a:pPr>
              <a:lnSpc>
                <a:spcPct val="90000"/>
              </a:lnSpc>
            </a:pPr>
            <a:endParaRPr lang="en-US" sz="1900" dirty="0">
              <a:solidFill>
                <a:schemeClr val="accent2">
                  <a:lumMod val="75000"/>
                </a:schemeClr>
              </a:solidFill>
            </a:endParaRPr>
          </a:p>
          <a:p>
            <a:pPr>
              <a:lnSpc>
                <a:spcPct val="90000"/>
              </a:lnSpc>
            </a:pPr>
            <a:endParaRPr lang="en-US" sz="1900" dirty="0">
              <a:solidFill>
                <a:schemeClr val="accent2">
                  <a:lumMod val="75000"/>
                </a:schemeClr>
              </a:solidFill>
            </a:endParaRPr>
          </a:p>
          <a:p>
            <a:pPr>
              <a:lnSpc>
                <a:spcPct val="90000"/>
              </a:lnSpc>
            </a:pPr>
            <a:endParaRPr lang="en-US" sz="500" b="1" dirty="0">
              <a:solidFill>
                <a:schemeClr val="tx2">
                  <a:lumMod val="75000"/>
                </a:schemeClr>
              </a:solidFill>
            </a:endParaRPr>
          </a:p>
        </p:txBody>
      </p:sp>
      <p:sp>
        <p:nvSpPr>
          <p:cNvPr id="4" name="Rectangle 3">
            <a:extLst>
              <a:ext uri="{FF2B5EF4-FFF2-40B4-BE49-F238E27FC236}">
                <a16:creationId xmlns:a16="http://schemas.microsoft.com/office/drawing/2014/main" id="{AA2919A5-1356-74AC-1777-9903C364A987}"/>
              </a:ext>
            </a:extLst>
          </p:cNvPr>
          <p:cNvSpPr/>
          <p:nvPr/>
        </p:nvSpPr>
        <p:spPr>
          <a:xfrm>
            <a:off x="1395047" y="3798277"/>
            <a:ext cx="3868616" cy="77372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b="1" dirty="0">
                <a:solidFill>
                  <a:schemeClr val="accent2">
                    <a:lumMod val="75000"/>
                  </a:schemeClr>
                </a:solidFill>
              </a:rPr>
              <a:t>Problem nature and scope</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6620276" y="732693"/>
            <a:ext cx="5309182" cy="3423904"/>
          </a:xfrm>
        </p:spPr>
        <p:txBody>
          <a:bodyPr vert="horz" lIns="91440" tIns="45720" rIns="91440" bIns="45720" rtlCol="0" anchor="b">
            <a:normAutofit/>
          </a:bodyPr>
          <a:lstStyle/>
          <a:p>
            <a:r>
              <a:rPr lang="en-US" sz="3200" b="1" dirty="0"/>
              <a:t>PESTLE ANALYSIS: Basil’s Bakery</a:t>
            </a:r>
            <a:br>
              <a:rPr lang="en-US" sz="4400" dirty="0">
                <a:solidFill>
                  <a:schemeClr val="tx1"/>
                </a:solidFill>
              </a:rPr>
            </a:br>
            <a:endParaRPr lang="en-US" sz="4400" b="1" dirty="0">
              <a:solidFill>
                <a:schemeClr val="tx1"/>
              </a:solidFill>
            </a:endParaRPr>
          </a:p>
        </p:txBody>
      </p:sp>
      <p:pic>
        <p:nvPicPr>
          <p:cNvPr id="5" name="Picture 4" descr="Breads on display">
            <a:extLst>
              <a:ext uri="{FF2B5EF4-FFF2-40B4-BE49-F238E27FC236}">
                <a16:creationId xmlns:a16="http://schemas.microsoft.com/office/drawing/2014/main" id="{4EF0A8F2-2FE7-FAFB-ADD9-08B837EAC380}"/>
              </a:ext>
            </a:extLst>
          </p:cNvPr>
          <p:cNvPicPr>
            <a:picLocks noChangeAspect="1"/>
          </p:cNvPicPr>
          <p:nvPr/>
        </p:nvPicPr>
        <p:blipFill>
          <a:blip r:embed="rId2"/>
          <a:srcRect l="16842" r="23781" b="-1"/>
          <a:stretch>
            <a:fillRect/>
          </a:stretch>
        </p:blipFill>
        <p:spPr>
          <a:xfrm>
            <a:off x="20" y="10"/>
            <a:ext cx="6100383" cy="6857990"/>
          </a:xfrm>
          <a:prstGeom prst="rect">
            <a:avLst/>
          </a:prstGeom>
        </p:spPr>
      </p:pic>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2590702" y="465322"/>
            <a:ext cx="9921394" cy="1280890"/>
          </a:xfrm>
        </p:spPr>
        <p:txBody>
          <a:bodyPr/>
          <a:lstStyle/>
          <a:p>
            <a:r>
              <a:rPr lang="en-GB" b="1" dirty="0">
                <a:solidFill>
                  <a:schemeClr val="accent2">
                    <a:lumMod val="50000"/>
                  </a:schemeClr>
                </a:solidFill>
              </a:rPr>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575097" y="1336432"/>
            <a:ext cx="4583058" cy="4032738"/>
          </a:xfrm>
        </p:spPr>
        <p:style>
          <a:lnRef idx="2">
            <a:schemeClr val="accent6"/>
          </a:lnRef>
          <a:fillRef idx="1">
            <a:schemeClr val="lt1"/>
          </a:fillRef>
          <a:effectRef idx="0">
            <a:schemeClr val="accent6"/>
          </a:effectRef>
          <a:fontRef idx="minor">
            <a:schemeClr val="dk1"/>
          </a:fontRef>
        </p:style>
        <p:txBody>
          <a:bodyPr>
            <a:noAutofit/>
          </a:bodyPr>
          <a:lstStyle/>
          <a:p>
            <a:pPr marL="0" indent="0">
              <a:buNone/>
            </a:pPr>
            <a:r>
              <a:rPr lang="en-GB" sz="2000" b="1" dirty="0">
                <a:solidFill>
                  <a:schemeClr val="accent2">
                    <a:lumMod val="50000"/>
                  </a:schemeClr>
                </a:solidFill>
              </a:rPr>
              <a:t>TECHNOLOGICAL:                                             </a:t>
            </a:r>
          </a:p>
          <a:p>
            <a:pPr marL="0" indent="0">
              <a:buNone/>
            </a:pPr>
            <a:r>
              <a:rPr lang="en-GB" sz="2000" b="1" dirty="0">
                <a:solidFill>
                  <a:schemeClr val="accent2">
                    <a:lumMod val="75000"/>
                  </a:schemeClr>
                </a:solidFill>
              </a:rPr>
              <a:t>1.E-Commerce and Pre-Ordering</a:t>
            </a:r>
          </a:p>
          <a:p>
            <a:pPr marL="0" indent="0">
              <a:buNone/>
            </a:pPr>
            <a:r>
              <a:rPr lang="en-GB" sz="2000" b="1" dirty="0">
                <a:solidFill>
                  <a:schemeClr val="accent2">
                    <a:lumMod val="75000"/>
                  </a:schemeClr>
                </a:solidFill>
              </a:rPr>
              <a:t>2.Delivery infrastructure</a:t>
            </a:r>
          </a:p>
          <a:p>
            <a:pPr marL="0" indent="0">
              <a:buNone/>
            </a:pPr>
            <a:r>
              <a:rPr lang="en-GB" sz="2000" b="1" dirty="0">
                <a:solidFill>
                  <a:schemeClr val="accent2">
                    <a:lumMod val="50000"/>
                  </a:schemeClr>
                </a:solidFill>
              </a:rPr>
              <a:t>LEGAL:</a:t>
            </a:r>
          </a:p>
          <a:p>
            <a:pPr marL="0" indent="0">
              <a:buNone/>
            </a:pPr>
            <a:r>
              <a:rPr lang="en-GB" sz="2000" b="1" dirty="0">
                <a:solidFill>
                  <a:schemeClr val="accent2">
                    <a:lumMod val="75000"/>
                  </a:schemeClr>
                </a:solidFill>
              </a:rPr>
              <a:t>1.Employment Law</a:t>
            </a:r>
          </a:p>
          <a:p>
            <a:pPr marL="0" indent="0">
              <a:buNone/>
            </a:pPr>
            <a:r>
              <a:rPr lang="en-GB" sz="2000" b="1" dirty="0">
                <a:solidFill>
                  <a:schemeClr val="accent2">
                    <a:lumMod val="75000"/>
                  </a:schemeClr>
                </a:solidFill>
              </a:rPr>
              <a:t>2.Commercial Lease Agreements</a:t>
            </a:r>
          </a:p>
          <a:p>
            <a:pPr marL="0" indent="0">
              <a:buNone/>
            </a:pPr>
            <a:r>
              <a:rPr lang="en-GB" sz="2000" b="1" dirty="0">
                <a:solidFill>
                  <a:schemeClr val="accent2">
                    <a:lumMod val="50000"/>
                  </a:schemeClr>
                </a:solidFill>
              </a:rPr>
              <a:t>ENVIRONMENTAL :</a:t>
            </a:r>
          </a:p>
          <a:p>
            <a:pPr marL="0" indent="0">
              <a:buNone/>
            </a:pPr>
            <a:r>
              <a:rPr lang="en-GB" sz="2000" b="1" dirty="0">
                <a:solidFill>
                  <a:schemeClr val="accent2">
                    <a:lumMod val="75000"/>
                  </a:schemeClr>
                </a:solidFill>
              </a:rPr>
              <a:t>1.Sustainable Sourcing</a:t>
            </a:r>
          </a:p>
          <a:p>
            <a:pPr marL="0" indent="0">
              <a:buNone/>
            </a:pPr>
            <a:r>
              <a:rPr lang="en-GB" sz="2000" b="1" dirty="0">
                <a:solidFill>
                  <a:schemeClr val="accent2">
                    <a:lumMod val="75000"/>
                  </a:schemeClr>
                </a:solidFill>
              </a:rPr>
              <a:t>2. Eco- Friendly Packaging</a:t>
            </a:r>
          </a:p>
        </p:txBody>
      </p:sp>
      <p:sp>
        <p:nvSpPr>
          <p:cNvPr id="8" name="Rectangle 7">
            <a:extLst>
              <a:ext uri="{FF2B5EF4-FFF2-40B4-BE49-F238E27FC236}">
                <a16:creationId xmlns:a16="http://schemas.microsoft.com/office/drawing/2014/main" id="{13FC4C28-F9E5-ED20-3B72-81A202C58477}"/>
              </a:ext>
            </a:extLst>
          </p:cNvPr>
          <p:cNvSpPr/>
          <p:nvPr/>
        </p:nvSpPr>
        <p:spPr>
          <a:xfrm>
            <a:off x="6529754" y="1289539"/>
            <a:ext cx="5310554" cy="4196861"/>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sz="2000" b="1" dirty="0">
                <a:solidFill>
                  <a:schemeClr val="accent2">
                    <a:lumMod val="50000"/>
                  </a:schemeClr>
                </a:solidFill>
              </a:rPr>
              <a:t>ECONOMIC:</a:t>
            </a:r>
          </a:p>
          <a:p>
            <a:pPr marL="342900" indent="-342900" algn="just">
              <a:buAutoNum type="arabicPeriod"/>
            </a:pPr>
            <a:r>
              <a:rPr lang="en-GB" sz="2000" b="1" dirty="0">
                <a:solidFill>
                  <a:schemeClr val="accent2">
                    <a:lumMod val="75000"/>
                  </a:schemeClr>
                </a:solidFill>
              </a:rPr>
              <a:t>Inflation and Ingredient costs</a:t>
            </a:r>
          </a:p>
          <a:p>
            <a:pPr marL="342900" indent="-342900" algn="just">
              <a:buAutoNum type="arabicPeriod"/>
            </a:pPr>
            <a:r>
              <a:rPr lang="en-GB" sz="2000" b="1" dirty="0">
                <a:solidFill>
                  <a:schemeClr val="accent2">
                    <a:lumMod val="75000"/>
                  </a:schemeClr>
                </a:solidFill>
              </a:rPr>
              <a:t>Energy Prices</a:t>
            </a:r>
          </a:p>
          <a:p>
            <a:pPr algn="just"/>
            <a:endParaRPr lang="en-GB" sz="2000" b="1" dirty="0">
              <a:solidFill>
                <a:schemeClr val="accent2">
                  <a:lumMod val="50000"/>
                </a:schemeClr>
              </a:solidFill>
            </a:endParaRPr>
          </a:p>
          <a:p>
            <a:pPr algn="just"/>
            <a:r>
              <a:rPr lang="en-GB" sz="2000" b="1" dirty="0">
                <a:solidFill>
                  <a:schemeClr val="accent2">
                    <a:lumMod val="50000"/>
                  </a:schemeClr>
                </a:solidFill>
              </a:rPr>
              <a:t>Political:</a:t>
            </a:r>
          </a:p>
          <a:p>
            <a:pPr marL="342900" indent="-342900" algn="just">
              <a:buAutoNum type="arabicPeriod"/>
            </a:pPr>
            <a:r>
              <a:rPr lang="en-GB" sz="2000" b="1" dirty="0">
                <a:solidFill>
                  <a:schemeClr val="accent2">
                    <a:lumMod val="75000"/>
                  </a:schemeClr>
                </a:solidFill>
              </a:rPr>
              <a:t>Food Safety Regulations</a:t>
            </a:r>
          </a:p>
          <a:p>
            <a:pPr marL="342900" indent="-342900" algn="just">
              <a:buAutoNum type="arabicPeriod"/>
            </a:pPr>
            <a:r>
              <a:rPr lang="en-GB" sz="2000" b="1" dirty="0">
                <a:solidFill>
                  <a:schemeClr val="accent2">
                    <a:lumMod val="75000"/>
                  </a:schemeClr>
                </a:solidFill>
              </a:rPr>
              <a:t>Taxation and Tariffs</a:t>
            </a:r>
          </a:p>
          <a:p>
            <a:pPr marL="342900" indent="-342900" algn="just">
              <a:buAutoNum type="arabicPeriod"/>
            </a:pPr>
            <a:r>
              <a:rPr lang="en-GB" sz="2000" b="1" dirty="0">
                <a:solidFill>
                  <a:schemeClr val="accent2">
                    <a:lumMod val="75000"/>
                  </a:schemeClr>
                </a:solidFill>
              </a:rPr>
              <a:t>Small Business Subsides</a:t>
            </a:r>
          </a:p>
          <a:p>
            <a:pPr algn="just"/>
            <a:endParaRPr lang="en-GB" sz="2000" b="1" dirty="0">
              <a:solidFill>
                <a:schemeClr val="accent2">
                  <a:lumMod val="50000"/>
                </a:schemeClr>
              </a:solidFill>
            </a:endParaRPr>
          </a:p>
          <a:p>
            <a:pPr algn="just"/>
            <a:r>
              <a:rPr lang="en-GB" sz="2000" b="1" dirty="0">
                <a:solidFill>
                  <a:schemeClr val="accent2">
                    <a:lumMod val="50000"/>
                  </a:schemeClr>
                </a:solidFill>
              </a:rPr>
              <a:t>Social:</a:t>
            </a:r>
          </a:p>
          <a:p>
            <a:pPr marL="342900" indent="-342900" algn="just">
              <a:buAutoNum type="arabicPeriod"/>
            </a:pPr>
            <a:r>
              <a:rPr lang="en-GB" sz="2000" b="1" dirty="0">
                <a:solidFill>
                  <a:schemeClr val="accent2">
                    <a:lumMod val="75000"/>
                  </a:schemeClr>
                </a:solidFill>
              </a:rPr>
              <a:t>Health and Dietary Trends</a:t>
            </a:r>
          </a:p>
          <a:p>
            <a:pPr marL="342900" indent="-342900" algn="just">
              <a:buAutoNum type="arabicPeriod"/>
            </a:pPr>
            <a:r>
              <a:rPr lang="en-GB" sz="2000" b="1" dirty="0">
                <a:solidFill>
                  <a:schemeClr val="accent2">
                    <a:lumMod val="75000"/>
                  </a:schemeClr>
                </a:solidFill>
              </a:rPr>
              <a:t>Supporting Local</a:t>
            </a:r>
          </a:p>
          <a:p>
            <a:pPr marL="342900" indent="-342900" algn="just">
              <a:buAutoNum type="arabicPeriod"/>
            </a:pPr>
            <a:r>
              <a:rPr lang="en-GB" sz="2000" b="1" dirty="0">
                <a:solidFill>
                  <a:schemeClr val="accent2">
                    <a:lumMod val="75000"/>
                  </a:schemeClr>
                </a:solidFill>
              </a:rPr>
              <a:t>Convenience Culture</a:t>
            </a:r>
          </a:p>
          <a:p>
            <a:pPr algn="just"/>
            <a:endParaRPr lang="en-GB" dirty="0"/>
          </a:p>
        </p:txBody>
      </p:sp>
      <p:sp>
        <p:nvSpPr>
          <p:cNvPr id="9" name="Rectangle 8">
            <a:extLst>
              <a:ext uri="{FF2B5EF4-FFF2-40B4-BE49-F238E27FC236}">
                <a16:creationId xmlns:a16="http://schemas.microsoft.com/office/drawing/2014/main" id="{03D878C3-0504-22E1-D80C-A0CF821F0C28}"/>
              </a:ext>
            </a:extLst>
          </p:cNvPr>
          <p:cNvSpPr/>
          <p:nvPr/>
        </p:nvSpPr>
        <p:spPr>
          <a:xfrm>
            <a:off x="1676401" y="5882726"/>
            <a:ext cx="6963508" cy="71510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solidFill>
                  <a:schemeClr val="accent2">
                    <a:lumMod val="50000"/>
                  </a:schemeClr>
                </a:solidFill>
              </a:rPr>
              <a:t>Inflation and Ingredient costs(Defra2025)</a:t>
            </a:r>
          </a:p>
          <a:p>
            <a:pPr algn="ctr"/>
            <a:r>
              <a:rPr lang="en-GB" b="1" dirty="0">
                <a:solidFill>
                  <a:schemeClr val="accent2">
                    <a:lumMod val="50000"/>
                  </a:schemeClr>
                </a:solidFill>
              </a:rPr>
              <a:t>Health and Dietary Trends(Mintel, 2025)</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621324" y="1318591"/>
            <a:ext cx="5662246" cy="4220820"/>
          </a:xfrm>
        </p:spPr>
        <p:txBody>
          <a:bodyPr vert="horz" lIns="91440" tIns="45720" rIns="91440" bIns="45720" rtlCol="0" anchor="ctr">
            <a:normAutofit/>
          </a:bodyPr>
          <a:lstStyle/>
          <a:p>
            <a:pPr algn="r"/>
            <a:r>
              <a:rPr lang="en-US" sz="6100" b="1" dirty="0"/>
              <a:t>Cause and effect analysis (Fishbone diagram)</a:t>
            </a:r>
            <a:endParaRPr lang="en-US" sz="6100" dirty="0"/>
          </a:p>
          <a:p>
            <a:pPr algn="r"/>
            <a:endParaRPr lang="en-US" sz="6100" dirty="0">
              <a:solidFill>
                <a:schemeClr val="tx2">
                  <a:lumMod val="75000"/>
                </a:schemeClr>
              </a:solidFill>
            </a:endParaRPr>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7855048" y="715108"/>
            <a:ext cx="3879752" cy="5416061"/>
          </a:xfrm>
        </p:spPr>
        <p:txBody>
          <a:bodyPr vert="horz" lIns="91440" tIns="45720" rIns="91440" bIns="45720" rtlCol="0" anchor="ctr">
            <a:noAutofit/>
          </a:bodyPr>
          <a:lstStyle/>
          <a:p>
            <a:pPr>
              <a:lnSpc>
                <a:spcPct val="90000"/>
              </a:lnSpc>
            </a:pPr>
            <a:r>
              <a:rPr lang="en-US" sz="1800" b="1" dirty="0">
                <a:solidFill>
                  <a:schemeClr val="bg2">
                    <a:lumMod val="25000"/>
                  </a:schemeClr>
                </a:solidFill>
              </a:rPr>
              <a:t>What is the FISHBONE DIAGRAM</a:t>
            </a:r>
          </a:p>
          <a:p>
            <a:pPr>
              <a:lnSpc>
                <a:spcPct val="90000"/>
              </a:lnSpc>
            </a:pPr>
            <a:r>
              <a:rPr lang="en-US" sz="1800" b="1" dirty="0">
                <a:solidFill>
                  <a:schemeClr val="accent2">
                    <a:lumMod val="75000"/>
                  </a:schemeClr>
                </a:solidFill>
              </a:rPr>
              <a:t>The Fishbone Diagram also known as an Ishikawa or Cause and Effect diagram, is a visualization tool used to identify the roots causses of a specific problem, It organizes potential causes into categories(  the “bones”) leading to the problem( the “ head”</a:t>
            </a:r>
          </a:p>
          <a:p>
            <a:pPr>
              <a:lnSpc>
                <a:spcPct val="90000"/>
              </a:lnSpc>
            </a:pPr>
            <a:endParaRPr lang="en-US" sz="1800" b="1" dirty="0">
              <a:solidFill>
                <a:schemeClr val="accent2">
                  <a:lumMod val="75000"/>
                </a:schemeClr>
              </a:solidFill>
            </a:endParaRPr>
          </a:p>
          <a:p>
            <a:pPr>
              <a:lnSpc>
                <a:spcPct val="90000"/>
              </a:lnSpc>
            </a:pPr>
            <a:endParaRPr lang="en-US" sz="1800" dirty="0">
              <a:solidFill>
                <a:schemeClr val="accent2">
                  <a:lumMod val="75000"/>
                </a:schemeClr>
              </a:solidFill>
            </a:endParaRPr>
          </a:p>
          <a:p>
            <a:pPr>
              <a:lnSpc>
                <a:spcPct val="90000"/>
              </a:lnSpc>
            </a:pPr>
            <a:endParaRPr lang="en-US" sz="1800" dirty="0">
              <a:solidFill>
                <a:schemeClr val="accent2">
                  <a:lumMod val="75000"/>
                </a:schemeClr>
              </a:solidFill>
            </a:endParaRPr>
          </a:p>
          <a:p>
            <a:pPr>
              <a:lnSpc>
                <a:spcPct val="90000"/>
              </a:lnSpc>
            </a:pPr>
            <a:r>
              <a:rPr lang="en-US" sz="1800" b="1" dirty="0">
                <a:solidFill>
                  <a:schemeClr val="tx2">
                    <a:lumMod val="75000"/>
                  </a:schemeClr>
                </a:solidFill>
              </a:rPr>
              <a:t>Cause and effect analysis</a:t>
            </a:r>
          </a:p>
          <a:p>
            <a:pPr>
              <a:lnSpc>
                <a:spcPct val="90000"/>
              </a:lnSpc>
            </a:pPr>
            <a:r>
              <a:rPr lang="en-US" sz="1800" b="1" dirty="0">
                <a:solidFill>
                  <a:schemeClr val="accent2">
                    <a:lumMod val="75000"/>
                  </a:schemeClr>
                </a:solidFill>
              </a:rPr>
              <a:t>Diagram based technique designed to help team identify all possible causes linked with a specific problem or effect.</a:t>
            </a:r>
          </a:p>
          <a:p>
            <a:pPr>
              <a:lnSpc>
                <a:spcPct val="90000"/>
              </a:lnSpc>
            </a:pPr>
            <a:r>
              <a:rPr lang="en-US" sz="1800" b="1" dirty="0">
                <a:solidFill>
                  <a:schemeClr val="accent2">
                    <a:lumMod val="75000"/>
                  </a:schemeClr>
                </a:solidFill>
              </a:rPr>
              <a:t>Tis is done before closing down to the key root causses that need to be addressed</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C8AA1-0D39-415D-6113-6C36DF88CDAF}"/>
              </a:ext>
            </a:extLst>
          </p:cNvPr>
          <p:cNvSpPr>
            <a:spLocks noGrp="1"/>
          </p:cNvSpPr>
          <p:nvPr>
            <p:ph type="title"/>
          </p:nvPr>
        </p:nvSpPr>
        <p:spPr>
          <a:xfrm>
            <a:off x="987215" y="1318590"/>
            <a:ext cx="5102159" cy="4220820"/>
          </a:xfrm>
        </p:spPr>
        <p:txBody>
          <a:bodyPr vert="horz" lIns="91440" tIns="45720" rIns="91440" bIns="45720" rtlCol="0" anchor="ctr">
            <a:normAutofit/>
          </a:bodyPr>
          <a:lstStyle/>
          <a:p>
            <a:r>
              <a:rPr lang="en-US" sz="5400" b="1" dirty="0"/>
              <a:t>Fishbone Diagram Analysis Basil’s bakery</a:t>
            </a:r>
          </a:p>
        </p:txBody>
      </p:sp>
      <p:sp>
        <p:nvSpPr>
          <p:cNvPr id="3" name="Text Placeholder 2">
            <a:extLst>
              <a:ext uri="{FF2B5EF4-FFF2-40B4-BE49-F238E27FC236}">
                <a16:creationId xmlns:a16="http://schemas.microsoft.com/office/drawing/2014/main" id="{C755C8D3-7E6A-2EBF-24EA-B011A4FC28A0}"/>
              </a:ext>
            </a:extLst>
          </p:cNvPr>
          <p:cNvSpPr>
            <a:spLocks noGrp="1"/>
          </p:cNvSpPr>
          <p:nvPr>
            <p:ph type="body" idx="1"/>
          </p:nvPr>
        </p:nvSpPr>
        <p:spPr>
          <a:xfrm>
            <a:off x="6459415" y="804334"/>
            <a:ext cx="4928251" cy="5249332"/>
          </a:xfrm>
        </p:spPr>
        <p:txBody>
          <a:bodyPr vert="horz" lIns="91440" tIns="45720" rIns="91440" bIns="45720" rtlCol="0" anchor="ctr">
            <a:normAutofit/>
          </a:bodyPr>
          <a:lstStyle/>
          <a:p>
            <a:pPr>
              <a:lnSpc>
                <a:spcPct val="90000"/>
              </a:lnSpc>
            </a:pPr>
            <a:r>
              <a:rPr lang="en-US" sz="1300" b="1" dirty="0">
                <a:solidFill>
                  <a:schemeClr val="accent2">
                    <a:lumMod val="75000"/>
                  </a:schemeClr>
                </a:solidFill>
              </a:rPr>
              <a:t>The Fishbone Diagram identifies the main causes of Basil’s Bakery’s sales stagnation, 25% below 2019 levels, by grouping them into four key categories.</a:t>
            </a:r>
          </a:p>
          <a:p>
            <a:pPr>
              <a:lnSpc>
                <a:spcPct val="90000"/>
              </a:lnSpc>
            </a:pPr>
            <a:r>
              <a:rPr lang="en-US" sz="1300" b="1" dirty="0">
                <a:solidFill>
                  <a:schemeClr val="accent2">
                    <a:lumMod val="75000"/>
                  </a:schemeClr>
                </a:solidFill>
              </a:rPr>
              <a:t>1.People : This category focuses on the human elements impacting the business. </a:t>
            </a:r>
          </a:p>
          <a:p>
            <a:pPr>
              <a:lnSpc>
                <a:spcPct val="90000"/>
              </a:lnSpc>
            </a:pPr>
            <a:r>
              <a:rPr lang="en-US" sz="1300" b="1" dirty="0">
                <a:solidFill>
                  <a:schemeClr val="accent2">
                    <a:lumMod val="75000"/>
                  </a:schemeClr>
                </a:solidFill>
              </a:rPr>
              <a:t>Consider: 1. Staff Training</a:t>
            </a:r>
          </a:p>
          <a:p>
            <a:pPr>
              <a:lnSpc>
                <a:spcPct val="90000"/>
              </a:lnSpc>
            </a:pPr>
            <a:r>
              <a:rPr lang="en-US" sz="1300" b="1" dirty="0">
                <a:solidFill>
                  <a:schemeClr val="accent2">
                    <a:lumMod val="75000"/>
                  </a:schemeClr>
                </a:solidFill>
              </a:rPr>
              <a:t>                 2. Customer Service:</a:t>
            </a:r>
          </a:p>
          <a:p>
            <a:pPr>
              <a:lnSpc>
                <a:spcPct val="90000"/>
              </a:lnSpc>
            </a:pPr>
            <a:r>
              <a:rPr lang="en-US" sz="1300" b="1" dirty="0">
                <a:solidFill>
                  <a:schemeClr val="accent2">
                    <a:lumMod val="75000"/>
                  </a:schemeClr>
                </a:solidFill>
              </a:rPr>
              <a:t>                 3. Labor Shortage</a:t>
            </a:r>
          </a:p>
          <a:p>
            <a:pPr>
              <a:lnSpc>
                <a:spcPct val="90000"/>
              </a:lnSpc>
            </a:pPr>
            <a:r>
              <a:rPr lang="en-US" sz="1300" b="1" dirty="0">
                <a:solidFill>
                  <a:schemeClr val="accent2">
                    <a:lumMod val="75000"/>
                  </a:schemeClr>
                </a:solidFill>
              </a:rPr>
              <a:t>                 4. Morale.</a:t>
            </a:r>
          </a:p>
          <a:p>
            <a:pPr>
              <a:lnSpc>
                <a:spcPct val="90000"/>
              </a:lnSpc>
            </a:pPr>
            <a:r>
              <a:rPr lang="en-US" sz="1300" b="1" dirty="0">
                <a:solidFill>
                  <a:schemeClr val="accent2">
                    <a:lumMod val="75000"/>
                  </a:schemeClr>
                </a:solidFill>
              </a:rPr>
              <a:t>2. Process: Several operational processes contribute  to declining sales</a:t>
            </a:r>
          </a:p>
          <a:p>
            <a:pPr>
              <a:lnSpc>
                <a:spcPct val="90000"/>
              </a:lnSpc>
            </a:pPr>
            <a:r>
              <a:rPr lang="en-US" sz="1300" b="1" dirty="0">
                <a:solidFill>
                  <a:schemeClr val="accent2">
                    <a:lumMod val="75000"/>
                  </a:schemeClr>
                </a:solidFill>
              </a:rPr>
              <a:t>3. Product: This analyses what are actually selling</a:t>
            </a:r>
          </a:p>
          <a:p>
            <a:pPr>
              <a:lnSpc>
                <a:spcPct val="90000"/>
              </a:lnSpc>
            </a:pPr>
            <a:r>
              <a:rPr lang="en-US" sz="1300" b="1" dirty="0">
                <a:solidFill>
                  <a:schemeClr val="accent2">
                    <a:lumMod val="75000"/>
                  </a:schemeClr>
                </a:solidFill>
              </a:rPr>
              <a:t>4. Place: The Bakery’s location has become less attractive due to external changes.</a:t>
            </a:r>
          </a:p>
          <a:p>
            <a:pPr>
              <a:lnSpc>
                <a:spcPct val="90000"/>
              </a:lnSpc>
            </a:pPr>
            <a:r>
              <a:rPr lang="en-US" sz="1300" b="1" dirty="0">
                <a:solidFill>
                  <a:schemeClr val="accent2">
                    <a:lumMod val="75000"/>
                  </a:schemeClr>
                </a:solidFill>
              </a:rPr>
              <a:t>Conclusion: The Fishbone Diagram shows that Basil’s sales stagnation is not caused by a single issue but by a combination of people, process, place and product</a:t>
            </a:r>
          </a:p>
        </p:txBody>
      </p:sp>
    </p:spTree>
    <p:extLst>
      <p:ext uri="{BB962C8B-B14F-4D97-AF65-F5344CB8AC3E}">
        <p14:creationId xmlns:p14="http://schemas.microsoft.com/office/powerpoint/2010/main" val="13428718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5F2E4-9E42-FFE8-90AC-0E4102EDA87B}"/>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71DCC354-7CEE-A690-098F-096F50B3211B}"/>
              </a:ext>
            </a:extLst>
          </p:cNvPr>
          <p:cNvSpPr>
            <a:spLocks noGrp="1"/>
          </p:cNvSpPr>
          <p:nvPr>
            <p:ph type="body" idx="1"/>
          </p:nvPr>
        </p:nvSpPr>
        <p:spPr/>
        <p:txBody>
          <a:bodyPr/>
          <a:lstStyle/>
          <a:p>
            <a:endParaRPr lang="en-GB"/>
          </a:p>
        </p:txBody>
      </p:sp>
      <p:pic>
        <p:nvPicPr>
          <p:cNvPr id="5" name="Picture 4" descr="The diagram illustrates a fishbone analysis for a student named Oana Lleana Alupului, detailing various causes of operational issues in a retail park, such as inadequate customer service, delayed deliveries, and staffing challenges.">
            <a:extLst>
              <a:ext uri="{FF2B5EF4-FFF2-40B4-BE49-F238E27FC236}">
                <a16:creationId xmlns:a16="http://schemas.microsoft.com/office/drawing/2014/main" id="{301AEFF5-7F91-9969-FCE4-8F759C1AB3A6}"/>
              </a:ext>
            </a:extLst>
          </p:cNvPr>
          <p:cNvPicPr>
            <a:picLocks noChangeAspect="1"/>
          </p:cNvPicPr>
          <p:nvPr/>
        </p:nvPicPr>
        <p:blipFill>
          <a:blip r:embed="rId2"/>
          <a:stretch>
            <a:fillRect/>
          </a:stretch>
        </p:blipFill>
        <p:spPr>
          <a:xfrm>
            <a:off x="1344820" y="298899"/>
            <a:ext cx="10554103" cy="6057944"/>
          </a:xfrm>
          <a:prstGeom prst="rect">
            <a:avLst/>
          </a:prstGeom>
        </p:spPr>
      </p:pic>
    </p:spTree>
    <p:extLst>
      <p:ext uri="{BB962C8B-B14F-4D97-AF65-F5344CB8AC3E}">
        <p14:creationId xmlns:p14="http://schemas.microsoft.com/office/powerpoint/2010/main" val="22677509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905154" y="556590"/>
            <a:ext cx="5102159" cy="4220820"/>
          </a:xfrm>
        </p:spPr>
        <p:txBody>
          <a:bodyPr vert="horz" lIns="91440" tIns="45720" rIns="91440" bIns="45720" rtlCol="0" anchor="ctr">
            <a:normAutofit/>
          </a:bodyPr>
          <a:lstStyle/>
          <a:p>
            <a:r>
              <a:rPr lang="en-US" sz="5400"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5779477" y="804334"/>
            <a:ext cx="5608189" cy="5249332"/>
          </a:xfrm>
        </p:spPr>
        <p:txBody>
          <a:bodyPr vert="horz" lIns="91440" tIns="45720" rIns="91440" bIns="45720" rtlCol="0" anchor="ctr">
            <a:normAutofit/>
          </a:bodyPr>
          <a:lstStyle/>
          <a:p>
            <a:r>
              <a:rPr lang="en-US" sz="1800" b="1" dirty="0">
                <a:solidFill>
                  <a:schemeClr val="accent2">
                    <a:lumMod val="75000"/>
                  </a:schemeClr>
                </a:solidFill>
              </a:rPr>
              <a:t>Porter, M. E.(1985). Competitive Advantage: Creating and Sustaining Superior Performance.</a:t>
            </a:r>
          </a:p>
          <a:p>
            <a:r>
              <a:rPr lang="en-US" sz="1800" b="1" dirty="0">
                <a:solidFill>
                  <a:schemeClr val="accent2">
                    <a:lumMod val="75000"/>
                  </a:schemeClr>
                </a:solidFill>
              </a:rPr>
              <a:t>MindTools. PESTLE Analysis and problem- solving tools.</a:t>
            </a:r>
          </a:p>
          <a:p>
            <a:r>
              <a:rPr lang="en-US" sz="1800" b="1" dirty="0">
                <a:solidFill>
                  <a:schemeClr val="accent2">
                    <a:lumMod val="75000"/>
                  </a:schemeClr>
                </a:solidFill>
              </a:rPr>
              <a:t>Kotler, P.,&amp; Keller, K.L  (12016). Marketing Management</a:t>
            </a:r>
          </a:p>
          <a:p>
            <a:r>
              <a:rPr lang="en-US" sz="1800" b="1" dirty="0">
                <a:solidFill>
                  <a:schemeClr val="accent2">
                    <a:lumMod val="75000"/>
                  </a:schemeClr>
                </a:solidFill>
              </a:rPr>
              <a:t>Ishikawa, K. ( 1986) .Guide to Quality Control.</a:t>
            </a:r>
          </a:p>
          <a:p>
            <a:r>
              <a:rPr lang="en-US" sz="1800" b="1" dirty="0">
                <a:solidFill>
                  <a:schemeClr val="accent2">
                    <a:lumMod val="75000"/>
                  </a:schemeClr>
                </a:solidFill>
              </a:rPr>
              <a:t>Food Standards Agency (2024). Food safety management: Safer food, better business. Food Standard Agency.</a:t>
            </a:r>
          </a:p>
        </p:txBody>
      </p:sp>
    </p:spTree>
    <p:extLst>
      <p:ext uri="{BB962C8B-B14F-4D97-AF65-F5344CB8AC3E}">
        <p14:creationId xmlns:p14="http://schemas.microsoft.com/office/powerpoint/2010/main" val="359125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540279" y="1795849"/>
            <a:ext cx="3778870" cy="3114818"/>
          </a:xfrm>
        </p:spPr>
        <p:txBody>
          <a:bodyPr vert="horz" lIns="91440" tIns="45720" rIns="91440" bIns="45720" rtlCol="0" anchor="b">
            <a:normAutofit/>
          </a:bodyPr>
          <a:lstStyle/>
          <a:p>
            <a:r>
              <a:rPr lang="en-US" sz="4000">
                <a:solidFill>
                  <a:srgbClr val="FEFFFF"/>
                </a:solidFill>
              </a:rPr>
              <a:t>				</a:t>
            </a:r>
            <a:r>
              <a:rPr lang="en-US" sz="4000" b="1">
                <a:solidFill>
                  <a:srgbClr val="FEFFFF"/>
                </a:solidFill>
              </a:rPr>
              <a:t>Questions</a:t>
            </a:r>
            <a:r>
              <a:rPr lang="en-US" sz="4000">
                <a:solidFill>
                  <a:srgbClr val="FEFFFF"/>
                </a:solidFill>
              </a:rPr>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9193"/>
          <a:stretch>
            <a:fillRect/>
          </a:stretch>
        </p:blipFill>
        <p:spPr bwMode="auto">
          <a:xfrm>
            <a:off x="4639732" y="10"/>
            <a:ext cx="755226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26380AC60170645A0935717CAD1D47D" ma:contentTypeVersion="5" ma:contentTypeDescription="Create a new document." ma:contentTypeScope="" ma:versionID="9ca55006ae20adc39b92ae267d89343a">
  <xsd:schema xmlns:xsd="http://www.w3.org/2001/XMLSchema" xmlns:xs="http://www.w3.org/2001/XMLSchema" xmlns:p="http://schemas.microsoft.com/office/2006/metadata/properties" xmlns:ns3="3a45fc47-eb9b-4e12-9db8-9c54afcdd495" targetNamespace="http://schemas.microsoft.com/office/2006/metadata/properties" ma:root="true" ma:fieldsID="cf16b7183f51965a73c9a56bbc9c5140" ns3:_="">
    <xsd:import namespace="3a45fc47-eb9b-4e12-9db8-9c54afcdd49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a45fc47-eb9b-4e12-9db8-9c54afcdd49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a45fc47-eb9b-4e12-9db8-9c54afcdd495" xsi:nil="true"/>
  </documentManagement>
</p:properties>
</file>

<file path=customXml/itemProps1.xml><?xml version="1.0" encoding="utf-8"?>
<ds:datastoreItem xmlns:ds="http://schemas.openxmlformats.org/officeDocument/2006/customXml" ds:itemID="{2C05979F-C291-4C22-952B-C4D381D1D6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a45fc47-eb9b-4e12-9db8-9c54afcdd49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1ABBF9-1796-403C-B6AF-9055AD231209}">
  <ds:schemaRefs>
    <ds:schemaRef ds:uri="http://schemas.microsoft.com/sharepoint/v3/contenttype/forms"/>
  </ds:schemaRefs>
</ds:datastoreItem>
</file>

<file path=customXml/itemProps3.xml><?xml version="1.0" encoding="utf-8"?>
<ds:datastoreItem xmlns:ds="http://schemas.openxmlformats.org/officeDocument/2006/customXml" ds:itemID="{C153288D-C163-4D08-9004-163EC24D006E}">
  <ds:schemaRefs>
    <ds:schemaRef ds:uri="http://purl.org/dc/dcmitype/"/>
    <ds:schemaRef ds:uri="http://schemas.openxmlformats.org/package/2006/metadata/core-properties"/>
    <ds:schemaRef ds:uri="http://schemas.microsoft.com/office/2006/metadata/properties"/>
    <ds:schemaRef ds:uri="http://purl.org/dc/elements/1.1/"/>
    <ds:schemaRef ds:uri="http://schemas.microsoft.com/office/2006/documentManagement/types"/>
    <ds:schemaRef ds:uri="http://schemas.microsoft.com/office/infopath/2007/PartnerControls"/>
    <ds:schemaRef ds:uri="3a45fc47-eb9b-4e12-9db8-9c54afcdd495"/>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Wisp</Template>
  <TotalTime>9012</TotalTime>
  <Words>843</Words>
  <Application>Microsoft Office PowerPoint</Application>
  <PresentationFormat>Widescreen</PresentationFormat>
  <Paragraphs>100</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vt:lpstr>
      <vt:lpstr>Aptos</vt:lpstr>
      <vt:lpstr>Arial</vt:lpstr>
      <vt:lpstr>Century Gothic</vt:lpstr>
      <vt:lpstr>Wingdings 3</vt:lpstr>
      <vt:lpstr>Wisp</vt:lpstr>
      <vt:lpstr>MODULE NAME Problem Solving Decision Making MODULE CODE :LCLM4004 STUDENT NAME Oana Ileana Alupului STUDENT ID: 2526521 LECTURER: Charles Obinwa Assignment 1: Presentation</vt:lpstr>
      <vt:lpstr>OVERVIEW</vt:lpstr>
      <vt:lpstr>Introduction</vt:lpstr>
      <vt:lpstr>Company background</vt:lpstr>
      <vt:lpstr>                                       5W2H Analysis</vt:lpstr>
      <vt:lpstr>PESTLE ANALYSIS: Basil’s Bakery </vt:lpstr>
      <vt:lpstr>PESTLE ANALYSIS: Basil’s Bakery </vt:lpstr>
      <vt:lpstr>Cause and effect analysis (Fishbone diagram) </vt:lpstr>
      <vt:lpstr>Fishbone Diagram Analysis Basil’s bakery</vt:lpstr>
      <vt:lpstr>PowerPoint Presentation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Oana-Ileana Alupului (2526521)</cp:lastModifiedBy>
  <cp:revision>95</cp:revision>
  <dcterms:created xsi:type="dcterms:W3CDTF">2024-10-08T15:58:04Z</dcterms:created>
  <dcterms:modified xsi:type="dcterms:W3CDTF">2026-07-19T08:53:37Z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0x010100726380AC60170645A0935717CAD1D47D</vt:lpwstr>
  </property>
</Properties>
</file>